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2" r:id="rId7"/>
    <p:sldId id="261" r:id="rId8"/>
    <p:sldId id="271" r:id="rId9"/>
    <p:sldId id="262" r:id="rId10"/>
    <p:sldId id="273" r:id="rId11"/>
    <p:sldId id="263" r:id="rId12"/>
    <p:sldId id="274" r:id="rId13"/>
    <p:sldId id="264" r:id="rId14"/>
    <p:sldId id="268" r:id="rId15"/>
    <p:sldId id="265" r:id="rId16"/>
    <p:sldId id="266" r:id="rId17"/>
    <p:sldId id="269" r:id="rId18"/>
    <p:sldId id="267" r:id="rId19"/>
    <p:sldId id="270"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6C9070-55F6-4054-95AD-A18C151F5CA8}" type="datetimeFigureOut">
              <a:rPr lang="en-US" smtClean="0"/>
              <a:t>3/2/2022</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1ECFB788-1250-4FC1-A89C-69AFEF4F6A02}" type="slidenum">
              <a:rPr lang="en-US" smtClean="0"/>
              <a:t>‹#›</a:t>
            </a:fld>
            <a:endParaRPr lang="en-US"/>
          </a:p>
        </p:txBody>
      </p:sp>
    </p:spTree>
    <p:extLst>
      <p:ext uri="{BB962C8B-B14F-4D97-AF65-F5344CB8AC3E}">
        <p14:creationId xmlns:p14="http://schemas.microsoft.com/office/powerpoint/2010/main" val="3570358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6C9070-55F6-4054-95AD-A18C151F5CA8}" type="datetimeFigureOut">
              <a:rPr lang="en-US" smtClean="0"/>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FB788-1250-4FC1-A89C-69AFEF4F6A02}" type="slidenum">
              <a:rPr lang="en-US" smtClean="0"/>
              <a:t>‹#›</a:t>
            </a:fld>
            <a:endParaRPr lang="en-US"/>
          </a:p>
        </p:txBody>
      </p:sp>
    </p:spTree>
    <p:extLst>
      <p:ext uri="{BB962C8B-B14F-4D97-AF65-F5344CB8AC3E}">
        <p14:creationId xmlns:p14="http://schemas.microsoft.com/office/powerpoint/2010/main" val="3983125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C9070-55F6-4054-95AD-A18C151F5CA8}"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FB788-1250-4FC1-A89C-69AFEF4F6A02}" type="slidenum">
              <a:rPr lang="en-US" smtClean="0"/>
              <a:t>‹#›</a:t>
            </a:fld>
            <a:endParaRPr lang="en-US"/>
          </a:p>
        </p:txBody>
      </p:sp>
    </p:spTree>
    <p:extLst>
      <p:ext uri="{BB962C8B-B14F-4D97-AF65-F5344CB8AC3E}">
        <p14:creationId xmlns:p14="http://schemas.microsoft.com/office/powerpoint/2010/main" val="282497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C9070-55F6-4054-95AD-A18C151F5CA8}"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FB788-1250-4FC1-A89C-69AFEF4F6A02}" type="slidenum">
              <a:rPr lang="en-US" smtClean="0"/>
              <a:t>‹#›</a:t>
            </a:fld>
            <a:endParaRPr lang="en-US"/>
          </a:p>
        </p:txBody>
      </p:sp>
    </p:spTree>
    <p:extLst>
      <p:ext uri="{BB962C8B-B14F-4D97-AF65-F5344CB8AC3E}">
        <p14:creationId xmlns:p14="http://schemas.microsoft.com/office/powerpoint/2010/main" val="3275622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C9070-55F6-4054-95AD-A18C151F5CA8}"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FB788-1250-4FC1-A89C-69AFEF4F6A02}" type="slidenum">
              <a:rPr lang="en-US" smtClean="0"/>
              <a:t>‹#›</a:t>
            </a:fld>
            <a:endParaRPr lang="en-US"/>
          </a:p>
        </p:txBody>
      </p:sp>
    </p:spTree>
    <p:extLst>
      <p:ext uri="{BB962C8B-B14F-4D97-AF65-F5344CB8AC3E}">
        <p14:creationId xmlns:p14="http://schemas.microsoft.com/office/powerpoint/2010/main" val="5265606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C9070-55F6-4054-95AD-A18C151F5CA8}"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FB788-1250-4FC1-A89C-69AFEF4F6A02}" type="slidenum">
              <a:rPr lang="en-US" smtClean="0"/>
              <a:t>‹#›</a:t>
            </a:fld>
            <a:endParaRPr lang="en-US"/>
          </a:p>
        </p:txBody>
      </p:sp>
    </p:spTree>
    <p:extLst>
      <p:ext uri="{BB962C8B-B14F-4D97-AF65-F5344CB8AC3E}">
        <p14:creationId xmlns:p14="http://schemas.microsoft.com/office/powerpoint/2010/main" val="999999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C9070-55F6-4054-95AD-A18C151F5CA8}"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FB788-1250-4FC1-A89C-69AFEF4F6A02}" type="slidenum">
              <a:rPr lang="en-US" smtClean="0"/>
              <a:t>‹#›</a:t>
            </a:fld>
            <a:endParaRPr lang="en-US"/>
          </a:p>
        </p:txBody>
      </p:sp>
    </p:spTree>
    <p:extLst>
      <p:ext uri="{BB962C8B-B14F-4D97-AF65-F5344CB8AC3E}">
        <p14:creationId xmlns:p14="http://schemas.microsoft.com/office/powerpoint/2010/main" val="36892688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6C9070-55F6-4054-95AD-A18C151F5CA8}"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FB788-1250-4FC1-A89C-69AFEF4F6A02}" type="slidenum">
              <a:rPr lang="en-US" smtClean="0"/>
              <a:t>‹#›</a:t>
            </a:fld>
            <a:endParaRPr lang="en-US"/>
          </a:p>
        </p:txBody>
      </p:sp>
    </p:spTree>
    <p:extLst>
      <p:ext uri="{BB962C8B-B14F-4D97-AF65-F5344CB8AC3E}">
        <p14:creationId xmlns:p14="http://schemas.microsoft.com/office/powerpoint/2010/main" val="2998989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6C9070-55F6-4054-95AD-A18C151F5CA8}"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FB788-1250-4FC1-A89C-69AFEF4F6A02}" type="slidenum">
              <a:rPr lang="en-US" smtClean="0"/>
              <a:t>‹#›</a:t>
            </a:fld>
            <a:endParaRPr lang="en-US"/>
          </a:p>
        </p:txBody>
      </p:sp>
    </p:spTree>
    <p:extLst>
      <p:ext uri="{BB962C8B-B14F-4D97-AF65-F5344CB8AC3E}">
        <p14:creationId xmlns:p14="http://schemas.microsoft.com/office/powerpoint/2010/main" val="691866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6C9070-55F6-4054-95AD-A18C151F5CA8}"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1ECFB788-1250-4FC1-A89C-69AFEF4F6A02}" type="slidenum">
              <a:rPr lang="en-US" smtClean="0"/>
              <a:t>‹#›</a:t>
            </a:fld>
            <a:endParaRPr lang="en-US"/>
          </a:p>
        </p:txBody>
      </p:sp>
    </p:spTree>
    <p:extLst>
      <p:ext uri="{BB962C8B-B14F-4D97-AF65-F5344CB8AC3E}">
        <p14:creationId xmlns:p14="http://schemas.microsoft.com/office/powerpoint/2010/main" val="3030829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C9070-55F6-4054-95AD-A18C151F5CA8}"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FB788-1250-4FC1-A89C-69AFEF4F6A02}" type="slidenum">
              <a:rPr lang="en-US" smtClean="0"/>
              <a:t>‹#›</a:t>
            </a:fld>
            <a:endParaRPr lang="en-US"/>
          </a:p>
        </p:txBody>
      </p:sp>
    </p:spTree>
    <p:extLst>
      <p:ext uri="{BB962C8B-B14F-4D97-AF65-F5344CB8AC3E}">
        <p14:creationId xmlns:p14="http://schemas.microsoft.com/office/powerpoint/2010/main" val="1417446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6C9070-55F6-4054-95AD-A18C151F5CA8}" type="datetimeFigureOut">
              <a:rPr lang="en-US" smtClean="0"/>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FB788-1250-4FC1-A89C-69AFEF4F6A02}" type="slidenum">
              <a:rPr lang="en-US" smtClean="0"/>
              <a:t>‹#›</a:t>
            </a:fld>
            <a:endParaRPr lang="en-US"/>
          </a:p>
        </p:txBody>
      </p:sp>
    </p:spTree>
    <p:extLst>
      <p:ext uri="{BB962C8B-B14F-4D97-AF65-F5344CB8AC3E}">
        <p14:creationId xmlns:p14="http://schemas.microsoft.com/office/powerpoint/2010/main" val="3998302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6C9070-55F6-4054-95AD-A18C151F5CA8}" type="datetimeFigureOut">
              <a:rPr lang="en-US" smtClean="0"/>
              <a:t>3/2/2022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CFB788-1250-4FC1-A89C-69AFEF4F6A02}" type="slidenum">
              <a:rPr lang="en-US" smtClean="0"/>
              <a:t>‹#›</a:t>
            </a:fld>
            <a:endParaRPr lang="en-US"/>
          </a:p>
        </p:txBody>
      </p:sp>
    </p:spTree>
    <p:extLst>
      <p:ext uri="{BB962C8B-B14F-4D97-AF65-F5344CB8AC3E}">
        <p14:creationId xmlns:p14="http://schemas.microsoft.com/office/powerpoint/2010/main" val="1188500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6C9070-55F6-4054-95AD-A18C151F5CA8}" type="datetimeFigureOut">
              <a:rPr lang="en-US" smtClean="0"/>
              <a:t>3/2/2022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CFB788-1250-4FC1-A89C-69AFEF4F6A02}" type="slidenum">
              <a:rPr lang="en-US" smtClean="0"/>
              <a:t>‹#›</a:t>
            </a:fld>
            <a:endParaRPr lang="en-US"/>
          </a:p>
        </p:txBody>
      </p:sp>
    </p:spTree>
    <p:extLst>
      <p:ext uri="{BB962C8B-B14F-4D97-AF65-F5344CB8AC3E}">
        <p14:creationId xmlns:p14="http://schemas.microsoft.com/office/powerpoint/2010/main" val="1415683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6C9070-55F6-4054-95AD-A18C151F5CA8}" type="datetimeFigureOut">
              <a:rPr lang="en-US" smtClean="0"/>
              <a:t>3/2/2022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CFB788-1250-4FC1-A89C-69AFEF4F6A02}" type="slidenum">
              <a:rPr lang="en-US" smtClean="0"/>
              <a:t>‹#›</a:t>
            </a:fld>
            <a:endParaRPr lang="en-US"/>
          </a:p>
        </p:txBody>
      </p:sp>
    </p:spTree>
    <p:extLst>
      <p:ext uri="{BB962C8B-B14F-4D97-AF65-F5344CB8AC3E}">
        <p14:creationId xmlns:p14="http://schemas.microsoft.com/office/powerpoint/2010/main" val="4027605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6C9070-55F6-4054-95AD-A18C151F5CA8}" type="datetimeFigureOut">
              <a:rPr lang="en-US" smtClean="0"/>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FB788-1250-4FC1-A89C-69AFEF4F6A02}" type="slidenum">
              <a:rPr lang="en-US" smtClean="0"/>
              <a:t>‹#›</a:t>
            </a:fld>
            <a:endParaRPr lang="en-US"/>
          </a:p>
        </p:txBody>
      </p:sp>
    </p:spTree>
    <p:extLst>
      <p:ext uri="{BB962C8B-B14F-4D97-AF65-F5344CB8AC3E}">
        <p14:creationId xmlns:p14="http://schemas.microsoft.com/office/powerpoint/2010/main" val="281399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6C9070-55F6-4054-95AD-A18C151F5CA8}" type="datetimeFigureOut">
              <a:rPr lang="en-US" smtClean="0"/>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FB788-1250-4FC1-A89C-69AFEF4F6A02}" type="slidenum">
              <a:rPr lang="en-US" smtClean="0"/>
              <a:t>‹#›</a:t>
            </a:fld>
            <a:endParaRPr lang="en-US"/>
          </a:p>
        </p:txBody>
      </p:sp>
    </p:spTree>
    <p:extLst>
      <p:ext uri="{BB962C8B-B14F-4D97-AF65-F5344CB8AC3E}">
        <p14:creationId xmlns:p14="http://schemas.microsoft.com/office/powerpoint/2010/main" val="1755912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B6C9070-55F6-4054-95AD-A18C151F5CA8}" type="datetimeFigureOut">
              <a:rPr lang="en-US" smtClean="0"/>
              <a:t>3/2/2022</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ECFB788-1250-4FC1-A89C-69AFEF4F6A02}" type="slidenum">
              <a:rPr lang="en-US" smtClean="0"/>
              <a:t>‹#›</a:t>
            </a:fld>
            <a:endParaRPr lang="en-US"/>
          </a:p>
        </p:txBody>
      </p:sp>
    </p:spTree>
    <p:extLst>
      <p:ext uri="{BB962C8B-B14F-4D97-AF65-F5344CB8AC3E}">
        <p14:creationId xmlns:p14="http://schemas.microsoft.com/office/powerpoint/2010/main" val="166792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59B02-0B4A-4624-9340-8FA0787A5541}"/>
              </a:ext>
            </a:extLst>
          </p:cNvPr>
          <p:cNvSpPr>
            <a:spLocks noGrp="1"/>
          </p:cNvSpPr>
          <p:nvPr>
            <p:ph type="ctrTitle"/>
          </p:nvPr>
        </p:nvSpPr>
        <p:spPr>
          <a:xfrm>
            <a:off x="1702191" y="1380068"/>
            <a:ext cx="9800832" cy="2616199"/>
          </a:xfrm>
        </p:spPr>
        <p:txBody>
          <a:bodyPr/>
          <a:lstStyle/>
          <a:p>
            <a:r>
              <a:rPr lang="fa-IR" dirty="0"/>
              <a:t>مرور مکتبهای ادبی اروپا</a:t>
            </a:r>
            <a:br>
              <a:rPr lang="fa-IR" dirty="0"/>
            </a:br>
            <a:endParaRPr lang="en-US" dirty="0"/>
          </a:p>
        </p:txBody>
      </p:sp>
      <p:sp>
        <p:nvSpPr>
          <p:cNvPr id="3" name="Subtitle 2">
            <a:extLst>
              <a:ext uri="{FF2B5EF4-FFF2-40B4-BE49-F238E27FC236}">
                <a16:creationId xmlns:a16="http://schemas.microsoft.com/office/drawing/2014/main" id="{9A66C912-57BC-4F32-BBC1-E3D90C4E324C}"/>
              </a:ext>
            </a:extLst>
          </p:cNvPr>
          <p:cNvSpPr>
            <a:spLocks noGrp="1"/>
          </p:cNvSpPr>
          <p:nvPr>
            <p:ph type="subTitle" idx="1"/>
          </p:nvPr>
        </p:nvSpPr>
        <p:spPr/>
        <p:txBody>
          <a:bodyPr>
            <a:normAutofit/>
          </a:bodyPr>
          <a:lstStyle/>
          <a:p>
            <a:pPr algn="ctr"/>
            <a:r>
              <a:rPr lang="fa-IR" sz="4000" dirty="0">
                <a:cs typeface="B Nazanin" panose="00000400000000000000" pitchFamily="2" charset="-78"/>
              </a:rPr>
              <a:t>درس چهارم</a:t>
            </a:r>
            <a:endParaRPr lang="en-US" sz="4000" dirty="0">
              <a:cs typeface="B Nazanin" panose="00000400000000000000" pitchFamily="2" charset="-78"/>
            </a:endParaRPr>
          </a:p>
        </p:txBody>
      </p:sp>
    </p:spTree>
    <p:extLst>
      <p:ext uri="{BB962C8B-B14F-4D97-AF65-F5344CB8AC3E}">
        <p14:creationId xmlns:p14="http://schemas.microsoft.com/office/powerpoint/2010/main" val="452242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AB00CF-27E6-4927-94EF-06A1ABCF1FA2}"/>
              </a:ext>
            </a:extLst>
          </p:cNvPr>
          <p:cNvSpPr>
            <a:spLocks noGrp="1"/>
          </p:cNvSpPr>
          <p:nvPr>
            <p:ph idx="1"/>
          </p:nvPr>
        </p:nvSpPr>
        <p:spPr>
          <a:xfrm>
            <a:off x="1484310" y="1139483"/>
            <a:ext cx="10018713" cy="4651717"/>
          </a:xfrm>
        </p:spPr>
        <p:txBody>
          <a:bodyPr>
            <a:normAutofit/>
          </a:bodyPr>
          <a:lstStyle/>
          <a:p>
            <a:pPr algn="just" rtl="1"/>
            <a:r>
              <a:rPr lang="fa-IR" sz="3200" dirty="0">
                <a:cs typeface="B Nazanin" panose="00000400000000000000" pitchFamily="2" charset="-78"/>
              </a:rPr>
              <a:t>هنرمند رئالیست در آفرینش اثر خود، بیشتر تماشاگر است و افکار و احساسات خود را چندان دخالت نمیدهد. در این مکتب حقیقت و واقعیت بر تخیل و هیجان غلبه دارد.</a:t>
            </a:r>
          </a:p>
          <a:p>
            <a:pPr algn="just" rtl="1"/>
            <a:r>
              <a:rPr lang="fa-IR" sz="3200" dirty="0">
                <a:cs typeface="B Nazanin" panose="00000400000000000000" pitchFamily="2" charset="-78"/>
              </a:rPr>
              <a:t> در حقیقت این مکتب واکنشی است منفی در برابر مکتیب رمانیسم، به این معنی که بر خلاف آن سبک که بر اوهام و احلام و تخیلات و احساسات شاعرانه استوار بود، این سبک بر حقانیت ها و واقعیت های  زندگی متکی است و جهان و جهانیان را آنچنان که هست بررسی و تصویر میکند، نه آنچه که باید باشد. </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3244121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A260ED-E19D-4E25-88A6-FFF7BAF68E56}"/>
              </a:ext>
            </a:extLst>
          </p:cNvPr>
          <p:cNvSpPr>
            <a:spLocks noGrp="1"/>
          </p:cNvSpPr>
          <p:nvPr>
            <p:ph idx="1"/>
          </p:nvPr>
        </p:nvSpPr>
        <p:spPr>
          <a:xfrm>
            <a:off x="1153552" y="618979"/>
            <a:ext cx="10349472" cy="5416062"/>
          </a:xfrm>
        </p:spPr>
        <p:txBody>
          <a:bodyPr>
            <a:noAutofit/>
          </a:bodyPr>
          <a:lstStyle/>
          <a:p>
            <a:pPr marL="0" indent="0" algn="just" rtl="1">
              <a:buNone/>
            </a:pPr>
            <a:r>
              <a:rPr lang="fa-IR" sz="4000" dirty="0">
                <a:cs typeface="B Nazanin" panose="00000400000000000000" pitchFamily="2" charset="-78"/>
              </a:rPr>
              <a:t>قهرمان داستان ها همان مردم عادی هستند که هنرمند با ترسیم جزئیات صحنه، تاثیر اوضاع و احوال را در احساسات آنان مجسم میسازد. </a:t>
            </a:r>
          </a:p>
          <a:p>
            <a:pPr marL="0" indent="0" algn="just" rtl="1">
              <a:buNone/>
            </a:pPr>
            <a:r>
              <a:rPr lang="fa-IR" sz="4000" dirty="0">
                <a:cs typeface="B Nazanin" panose="00000400000000000000" pitchFamily="2" charset="-78"/>
              </a:rPr>
              <a:t>موضوع داستانها متنوع و نا محدود است و در مواردی مبتنی بر تحقیق و تجزیه شخص گوینده یا نویسنده است.</a:t>
            </a:r>
          </a:p>
          <a:p>
            <a:pPr marL="0" indent="0" algn="just" rtl="1">
              <a:buNone/>
            </a:pPr>
            <a:r>
              <a:rPr lang="fa-IR" sz="4000" dirty="0">
                <a:cs typeface="B Nazanin" panose="00000400000000000000" pitchFamily="2" charset="-78"/>
              </a:rPr>
              <a:t> </a:t>
            </a:r>
            <a:endParaRPr lang="en-US" sz="4000" dirty="0">
              <a:cs typeface="B Nazanin" panose="00000400000000000000" pitchFamily="2" charset="-78"/>
            </a:endParaRPr>
          </a:p>
        </p:txBody>
      </p:sp>
    </p:spTree>
    <p:extLst>
      <p:ext uri="{BB962C8B-B14F-4D97-AF65-F5344CB8AC3E}">
        <p14:creationId xmlns:p14="http://schemas.microsoft.com/office/powerpoint/2010/main" val="3334076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A38A5D-D3AE-4ED8-B19C-9A9DBEE565F8}"/>
              </a:ext>
            </a:extLst>
          </p:cNvPr>
          <p:cNvSpPr>
            <a:spLocks noGrp="1"/>
          </p:cNvSpPr>
          <p:nvPr>
            <p:ph idx="1"/>
          </p:nvPr>
        </p:nvSpPr>
        <p:spPr>
          <a:xfrm>
            <a:off x="1484310" y="1153551"/>
            <a:ext cx="10018713" cy="4637649"/>
          </a:xfrm>
        </p:spPr>
        <p:txBody>
          <a:bodyPr>
            <a:noAutofit/>
          </a:bodyPr>
          <a:lstStyle/>
          <a:p>
            <a:pPr algn="just" rtl="1"/>
            <a:r>
              <a:rPr lang="fa-IR" sz="3600" dirty="0">
                <a:cs typeface="B Nazanin" panose="00000400000000000000" pitchFamily="2" charset="-78"/>
              </a:rPr>
              <a:t>با وجود پیدایش سبکهای تازه، هنوز این سبک، ارزش و اعتبار خود را حفظ کرده و بنای رمان نویسی جدید و ادبیات امروز جهان، بیشتر بر روی آن استوار است. این سبک در اروپا (فرانسه) به وسیله بالزاک، بعد از سبک رمانیسم در اواسط قرن نوزدهم بوجود آمده است و از نمایندگان آن در انگلستان، دیکنز، در فرانسه، فلوبر و در روسیه داستایوسکی و تولستوی را میتوان نام برد.</a:t>
            </a:r>
          </a:p>
          <a:p>
            <a:pPr algn="just" rtl="1"/>
            <a:r>
              <a:rPr lang="fa-IR" sz="3600" dirty="0">
                <a:cs typeface="B Nazanin" panose="00000400000000000000" pitchFamily="2" charset="-78"/>
              </a:rPr>
              <a:t>  جنگ و صلح اثر لئون تولستوی از نمونه های خوب این سبک به شمار میرود.</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2988981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AB8125-54FA-48BA-9280-3764AFF7B0EE}"/>
              </a:ext>
            </a:extLst>
          </p:cNvPr>
          <p:cNvSpPr>
            <a:spLocks noGrp="1"/>
          </p:cNvSpPr>
          <p:nvPr>
            <p:ph idx="1"/>
          </p:nvPr>
        </p:nvSpPr>
        <p:spPr>
          <a:xfrm>
            <a:off x="1484310" y="872197"/>
            <a:ext cx="10018713" cy="4919003"/>
          </a:xfrm>
        </p:spPr>
        <p:txBody>
          <a:bodyPr>
            <a:noAutofit/>
          </a:bodyPr>
          <a:lstStyle/>
          <a:p>
            <a:pPr marL="0" indent="0" algn="just" rtl="1">
              <a:buNone/>
            </a:pPr>
            <a:r>
              <a:rPr lang="fa-IR" sz="3200" dirty="0">
                <a:cs typeface="B Nazanin" panose="00000400000000000000" pitchFamily="2" charset="-78"/>
              </a:rPr>
              <a:t>4.ناتورالیسم</a:t>
            </a:r>
          </a:p>
          <a:p>
            <a:pPr marL="0" indent="0" algn="just" rtl="1">
              <a:buNone/>
            </a:pPr>
            <a:r>
              <a:rPr lang="fa-IR" sz="3200" dirty="0">
                <a:cs typeface="B Nazanin" panose="00000400000000000000" pitchFamily="2" charset="-78"/>
              </a:rPr>
              <a:t>مکتیبی است که هنرمند در آن به تقلید مو به موی طبیعت توجه دارد و معتقد است که طبیعت را باید چنانچه هست توصیف و تقلید کرد.</a:t>
            </a:r>
          </a:p>
          <a:p>
            <a:pPr marL="0" indent="0" algn="just" rtl="1">
              <a:buNone/>
            </a:pPr>
            <a:r>
              <a:rPr lang="fa-IR" sz="3200" dirty="0">
                <a:cs typeface="B Nazanin" panose="00000400000000000000" pitchFamily="2" charset="-78"/>
              </a:rPr>
              <a:t> این سبک چهارچوب محدودتری نسبت به رئالیسم دارد و پیشروان آن میکوشند روش تجربی رادر ادبیات رواج دهند و مانند مسائل ریاضی برای آن، پایه و اساس علمی و معیار و محک منطقی قائل شوند و در آثار خود، انسان را محکوم آیین طبیعت و جبر علمی نشان دهند نه آزاد و با اراده. </a:t>
            </a:r>
          </a:p>
          <a:p>
            <a:pPr marL="0" indent="0" algn="just" rtl="1">
              <a:buNone/>
            </a:pPr>
            <a:r>
              <a:rPr lang="fa-IR" sz="3200" dirty="0">
                <a:cs typeface="B Nazanin" panose="00000400000000000000" pitchFamily="2" charset="-78"/>
              </a:rPr>
              <a:t>. </a:t>
            </a:r>
          </a:p>
          <a:p>
            <a:pPr marL="0" indent="0" algn="just" rtl="1">
              <a:buNone/>
            </a:pPr>
            <a:endParaRPr lang="en-US" sz="3200" dirty="0">
              <a:cs typeface="B Nazanin" panose="00000400000000000000" pitchFamily="2" charset="-78"/>
            </a:endParaRPr>
          </a:p>
        </p:txBody>
      </p:sp>
    </p:spTree>
    <p:extLst>
      <p:ext uri="{BB962C8B-B14F-4D97-AF65-F5344CB8AC3E}">
        <p14:creationId xmlns:p14="http://schemas.microsoft.com/office/powerpoint/2010/main" val="3614814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DDFE28-487A-411C-9FF4-1285E391230C}"/>
              </a:ext>
            </a:extLst>
          </p:cNvPr>
          <p:cNvSpPr>
            <a:spLocks noGrp="1"/>
          </p:cNvSpPr>
          <p:nvPr>
            <p:ph idx="1"/>
          </p:nvPr>
        </p:nvSpPr>
        <p:spPr>
          <a:xfrm>
            <a:off x="1484310" y="914401"/>
            <a:ext cx="10018713" cy="4876800"/>
          </a:xfrm>
        </p:spPr>
        <p:txBody>
          <a:bodyPr>
            <a:normAutofit/>
          </a:bodyPr>
          <a:lstStyle/>
          <a:p>
            <a:pPr marL="0" indent="0" algn="just" rtl="1">
              <a:buNone/>
            </a:pPr>
            <a:r>
              <a:rPr lang="fa-IR" sz="3200" dirty="0">
                <a:cs typeface="B Nazanin" panose="00000400000000000000" pitchFamily="2" charset="-78"/>
              </a:rPr>
              <a:t>طبیعت پردازان به مسائل ریاضی برای آن، پایه و اساس علمی و معیار و محک منطقی قائل شوند و در آثار خود، انسان را محکوم آیین طبیعت و جبر علمی نشان دهند نه آزادانه و با اراده.</a:t>
            </a:r>
          </a:p>
          <a:p>
            <a:pPr marL="0" indent="0" algn="just" rtl="1">
              <a:buNone/>
            </a:pPr>
            <a:r>
              <a:rPr lang="fa-IR" sz="3200" dirty="0">
                <a:cs typeface="B Nazanin" panose="00000400000000000000" pitchFamily="2" charset="-78"/>
              </a:rPr>
              <a:t> طبیعت پردازان به مسائل و مقررات مذهبی و اجتماعی پایبند نبود و به وراثت و همخوانی توجه خاص نشان میدادند و وضع جسمانی را مهمتر و اصیلتر از حالت روانی، در آغاز و انجام داستان به ترتیب و توالی واقعی حوادث توجه داشتند نه به نظم معمولی و اصولی.</a:t>
            </a:r>
            <a:endParaRPr lang="en-US" sz="3200" dirty="0">
              <a:cs typeface="B Nazanin" panose="00000400000000000000" pitchFamily="2" charset="-78"/>
            </a:endParaRPr>
          </a:p>
        </p:txBody>
      </p:sp>
    </p:spTree>
    <p:extLst>
      <p:ext uri="{BB962C8B-B14F-4D97-AF65-F5344CB8AC3E}">
        <p14:creationId xmlns:p14="http://schemas.microsoft.com/office/powerpoint/2010/main" val="4213054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D6A6FA-034D-44CF-BC83-09D2A9F49894}"/>
              </a:ext>
            </a:extLst>
          </p:cNvPr>
          <p:cNvSpPr>
            <a:spLocks noGrp="1"/>
          </p:cNvSpPr>
          <p:nvPr>
            <p:ph idx="1"/>
          </p:nvPr>
        </p:nvSpPr>
        <p:spPr>
          <a:xfrm>
            <a:off x="998806" y="1069145"/>
            <a:ext cx="10504217" cy="4722055"/>
          </a:xfrm>
        </p:spPr>
        <p:txBody>
          <a:bodyPr>
            <a:normAutofit/>
          </a:bodyPr>
          <a:lstStyle/>
          <a:p>
            <a:pPr marL="0" indent="0" algn="just" rtl="1">
              <a:buNone/>
            </a:pPr>
            <a:r>
              <a:rPr lang="fa-IR" sz="3200" dirty="0">
                <a:cs typeface="B Nazanin" panose="00000400000000000000" pitchFamily="2" charset="-78"/>
              </a:rPr>
              <a:t>کردار و افکار بیهوده و بی سروته و امیال و غرایز حیوانی را بی پرده تصویر میکردند و گفتار اشخاص و قهرمانان را همان زبان محاوره میآوردند.</a:t>
            </a:r>
          </a:p>
          <a:p>
            <a:pPr marL="0" indent="0" algn="just" rtl="1">
              <a:buNone/>
            </a:pPr>
            <a:r>
              <a:rPr lang="fa-IR" sz="3200" dirty="0">
                <a:cs typeface="B Nazanin" panose="00000400000000000000" pitchFamily="2" charset="-78"/>
              </a:rPr>
              <a:t> این سبک که در اروپا در اواخر قرن نوزدهم میلادی پیدا شد تا پایان همان قرن پایان گرفت و امیل زولا، گوستا و فلوبر، ویلیام فاکنز و گی دوموپاسان را میتوان از پایه گذاران و استادان این شیوه به شمار آورد.</a:t>
            </a:r>
          </a:p>
          <a:p>
            <a:pPr marL="0" indent="0" algn="just" rtl="1">
              <a:buNone/>
            </a:pPr>
            <a:r>
              <a:rPr lang="fa-IR" sz="3200" dirty="0">
                <a:cs typeface="B Nazanin" panose="00000400000000000000" pitchFamily="2" charset="-78"/>
              </a:rPr>
              <a:t> ((آسوموار)) اثر امیل زولا و ((بول دویف)) اثر گی دوموپاسان از نمونه های خوب این سبک محسوب میشوند.</a:t>
            </a:r>
            <a:endParaRPr lang="en-US" sz="3200" dirty="0">
              <a:cs typeface="B Nazanin" panose="00000400000000000000" pitchFamily="2" charset="-78"/>
            </a:endParaRPr>
          </a:p>
        </p:txBody>
      </p:sp>
    </p:spTree>
    <p:extLst>
      <p:ext uri="{BB962C8B-B14F-4D97-AF65-F5344CB8AC3E}">
        <p14:creationId xmlns:p14="http://schemas.microsoft.com/office/powerpoint/2010/main" val="34739710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0D309F-D765-4D80-A470-8E909A3A0192}"/>
              </a:ext>
            </a:extLst>
          </p:cNvPr>
          <p:cNvSpPr>
            <a:spLocks noGrp="1"/>
          </p:cNvSpPr>
          <p:nvPr>
            <p:ph idx="1"/>
          </p:nvPr>
        </p:nvSpPr>
        <p:spPr>
          <a:xfrm>
            <a:off x="1484310" y="534573"/>
            <a:ext cx="10360687" cy="5880296"/>
          </a:xfrm>
        </p:spPr>
        <p:txBody>
          <a:bodyPr>
            <a:noAutofit/>
          </a:bodyPr>
          <a:lstStyle/>
          <a:p>
            <a:pPr marL="0" indent="0" algn="just" rtl="1">
              <a:buNone/>
            </a:pPr>
            <a:r>
              <a:rPr lang="fa-IR" sz="2800" dirty="0">
                <a:cs typeface="B Nazanin" panose="00000400000000000000" pitchFamily="2" charset="-78"/>
              </a:rPr>
              <a:t>5. سمبولیسم</a:t>
            </a:r>
          </a:p>
          <a:p>
            <a:pPr marL="0" indent="0" algn="just" rtl="1">
              <a:buNone/>
            </a:pPr>
            <a:r>
              <a:rPr lang="fa-IR" sz="2800" dirty="0">
                <a:cs typeface="B Nazanin" panose="00000400000000000000" pitchFamily="2" charset="-78"/>
              </a:rPr>
              <a:t>در این مکتیب برای هر یک از موجودات و افکار و احساسات، حتی تصورات و تخیلات بشری نماینده یا سمبولی بر میگزینند، چنانکه در ادب فارسی،ماه، مظهر روی زیبا و نرگس نماینده چشم و لعل نماینده لب و بنفشه مظهر زلف است.</a:t>
            </a:r>
          </a:p>
          <a:p>
            <a:pPr marL="0" indent="0" algn="just" rtl="1">
              <a:buNone/>
            </a:pPr>
            <a:r>
              <a:rPr lang="fa-IR" sz="2800" dirty="0">
                <a:cs typeface="B Nazanin" panose="00000400000000000000" pitchFamily="2" charset="-78"/>
              </a:rPr>
              <a:t> پیروان سمبولیسم بیشتر متوجه ماوراءالطبیعه و خواب و خیال و اندیشه های دور و درازند و معتقدند که هیچ چیز در طبیعت بدان صورت که ما میپنداریم نیست، بلکه هر چه هست اثر وآفریده روح و اندیشه ماست، اگر در پیرامون خود شادی و غمی حس میکنیم، آن در طبیعتوجود ندارد، بلکه شادی و غم روح ماست که آن را به موجودات و اشیای خارج نسبت میدهیم. </a:t>
            </a:r>
          </a:p>
          <a:p>
            <a:pPr marL="0" indent="0" algn="just" rtl="1">
              <a:buNone/>
            </a:pPr>
            <a:r>
              <a:rPr lang="fa-IR" sz="2800" dirty="0">
                <a:cs typeface="B Nazanin" panose="00000400000000000000" pitchFamily="2" charset="-78"/>
              </a:rPr>
              <a:t>سمبولیستها بدبینی و نومیدی را به صورت وهم و رویا، همراه با احساس و خیالی ژرف، با زبانی پر از کینه و اشاره بیان میدارند. در حقیقت سمبولیسم بر اصالت احساس استوار است و بر هیچ اصل ذیگری گردن نمینهد.</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1044791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963747-5FC5-452C-9695-25B81011924B}"/>
              </a:ext>
            </a:extLst>
          </p:cNvPr>
          <p:cNvSpPr>
            <a:spLocks noGrp="1"/>
          </p:cNvSpPr>
          <p:nvPr>
            <p:ph idx="1"/>
          </p:nvPr>
        </p:nvSpPr>
        <p:spPr>
          <a:xfrm>
            <a:off x="1167618" y="773723"/>
            <a:ext cx="10335406" cy="5486400"/>
          </a:xfrm>
        </p:spPr>
        <p:txBody>
          <a:bodyPr>
            <a:normAutofit/>
          </a:bodyPr>
          <a:lstStyle/>
          <a:p>
            <a:pPr marL="0" indent="0" algn="just" rtl="1">
              <a:buNone/>
            </a:pPr>
            <a:r>
              <a:rPr lang="fa-IR" sz="3600" dirty="0">
                <a:cs typeface="B Nazanin" panose="00000400000000000000" pitchFamily="2" charset="-78"/>
              </a:rPr>
              <a:t>این مکتب در اروپا در قرن نوزدهم بوجود آمد و نخستین پیام آور آن، شارل بودلر بود که از طرفداران ((هنر برای هنر)) یا پارناسیسم شمرده میشد. </a:t>
            </a:r>
          </a:p>
          <a:p>
            <a:pPr marL="0" indent="0" algn="just" rtl="1">
              <a:buNone/>
            </a:pPr>
            <a:r>
              <a:rPr lang="fa-IR" sz="3600" dirty="0">
                <a:cs typeface="B Nazanin" panose="00000400000000000000" pitchFamily="2" charset="-78"/>
              </a:rPr>
              <a:t>وی با راه تازه ای که در پیش گرفت، این مکتب را بنیان نهاد. از پیشروان دیگر این سبک، ورلن، رمبو، مالارمه و از پیروان آن، موریس مترلینگ و ادگار آلن پور را میتوان نام بردو ((سفر)) اثر شارل بودلر و ((بیشه محبت)) اثر پل والری از نمونه های معروف این مکتب است.</a:t>
            </a:r>
          </a:p>
          <a:p>
            <a:pPr marL="0" indent="0" algn="just" rtl="1">
              <a:buNone/>
            </a:pPr>
            <a:endParaRPr lang="en-US" sz="3600" dirty="0">
              <a:cs typeface="B Nazanin" panose="00000400000000000000" pitchFamily="2" charset="-78"/>
            </a:endParaRPr>
          </a:p>
        </p:txBody>
      </p:sp>
    </p:spTree>
    <p:extLst>
      <p:ext uri="{BB962C8B-B14F-4D97-AF65-F5344CB8AC3E}">
        <p14:creationId xmlns:p14="http://schemas.microsoft.com/office/powerpoint/2010/main" val="2339182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DD68D7-9A61-463C-8114-160AE8B3DFA8}"/>
              </a:ext>
            </a:extLst>
          </p:cNvPr>
          <p:cNvSpPr>
            <a:spLocks noGrp="1"/>
          </p:cNvSpPr>
          <p:nvPr>
            <p:ph idx="1"/>
          </p:nvPr>
        </p:nvSpPr>
        <p:spPr>
          <a:xfrm>
            <a:off x="1209822" y="422032"/>
            <a:ext cx="10293201" cy="5894362"/>
          </a:xfrm>
        </p:spPr>
        <p:txBody>
          <a:bodyPr>
            <a:noAutofit/>
          </a:bodyPr>
          <a:lstStyle/>
          <a:p>
            <a:pPr marL="0" indent="0" algn="just" rtl="1">
              <a:buNone/>
            </a:pPr>
            <a:r>
              <a:rPr lang="fa-IR" sz="3200" dirty="0">
                <a:cs typeface="B Nazanin" panose="00000400000000000000" pitchFamily="2" charset="-78"/>
              </a:rPr>
              <a:t>سوررئالیسم</a:t>
            </a:r>
          </a:p>
          <a:p>
            <a:pPr marL="0" indent="0" algn="just" rtl="1">
              <a:buNone/>
            </a:pPr>
            <a:r>
              <a:rPr lang="fa-IR" sz="3200" dirty="0">
                <a:cs typeface="B Nazanin" panose="00000400000000000000" pitchFamily="2" charset="-78"/>
              </a:rPr>
              <a:t>این شیوه در سال 1922 میلادی در فرانسه پدید آمد و مانند دیگر مکتبهای دامنه نفوذ خود را از ادبیات به سایر هنرها کشاند.</a:t>
            </a:r>
          </a:p>
          <a:p>
            <a:pPr marL="0" indent="0" algn="just" rtl="1">
              <a:buNone/>
            </a:pPr>
            <a:r>
              <a:rPr lang="fa-IR" sz="3200" dirty="0">
                <a:cs typeface="B Nazanin" panose="00000400000000000000" pitchFamily="2" charset="-78"/>
              </a:rPr>
              <a:t> این مکتب با جنبش جدیدی که در قلمرو علم پیدا شده همگام و هم صدا میشود و کوشش میکند جبر منطقی و قانون علیت را ویران کند، سد ها را بشکند، بند ها را بگسلد و به عبارت دیگر در برابر همه چیز عصیان کند و بر ویرانه های منطق و اخلاق و تمدن و هنر، کاخی از رویا و احلام و اوهام بر پا سازد.</a:t>
            </a:r>
          </a:p>
          <a:p>
            <a:pPr marL="0" indent="0" algn="just" rtl="1">
              <a:buNone/>
            </a:pPr>
            <a:r>
              <a:rPr lang="fa-IR" sz="3200" dirty="0">
                <a:cs typeface="B Nazanin" panose="00000400000000000000" pitchFamily="2" charset="-78"/>
              </a:rPr>
              <a:t> سوررئالیسم بیان و تثبیت تفکر دور از فرمان عقل است و رابطه ای با قوانین زیبا شناسی و اصول اخلاق ندارد.این مکتب بازتاب نابسامانی ها و آشفتگی های قرن بیستم است. </a:t>
            </a:r>
            <a:endParaRPr lang="en-US" sz="3200" dirty="0">
              <a:cs typeface="B Nazanin" panose="00000400000000000000" pitchFamily="2" charset="-78"/>
            </a:endParaRPr>
          </a:p>
        </p:txBody>
      </p:sp>
    </p:spTree>
    <p:extLst>
      <p:ext uri="{BB962C8B-B14F-4D97-AF65-F5344CB8AC3E}">
        <p14:creationId xmlns:p14="http://schemas.microsoft.com/office/powerpoint/2010/main" val="2702547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45A964-D3BE-4298-89BC-ECE5C709FA6A}"/>
              </a:ext>
            </a:extLst>
          </p:cNvPr>
          <p:cNvSpPr>
            <a:spLocks noGrp="1"/>
          </p:cNvSpPr>
          <p:nvPr>
            <p:ph idx="1"/>
          </p:nvPr>
        </p:nvSpPr>
        <p:spPr>
          <a:xfrm>
            <a:off x="1484310" y="1041009"/>
            <a:ext cx="10018713" cy="4750191"/>
          </a:xfrm>
        </p:spPr>
        <p:txBody>
          <a:bodyPr>
            <a:normAutofit lnSpcReduction="10000"/>
          </a:bodyPr>
          <a:lstStyle/>
          <a:p>
            <a:pPr marL="0" indent="0" algn="just" rtl="1">
              <a:buNone/>
            </a:pPr>
            <a:r>
              <a:rPr lang="fa-IR" sz="3200" dirty="0">
                <a:cs typeface="B Nazanin" panose="00000400000000000000" pitchFamily="2" charset="-78"/>
              </a:rPr>
              <a:t>منشأ سوررئالیسم را بیش از هر جای دیگر در شعر باید جستوجو کرد، زیرا سوررئالیستها می کوشند از راه شعر بر اذهان تسلط یابند. نخستین ریشه های سوررئالیسم را در رمانتیسم میبینیم. اصول این سبک عبارت است از:1 ) هزل 2) رویا 3) دیوانگی</a:t>
            </a:r>
          </a:p>
          <a:p>
            <a:pPr marL="0" indent="0" algn="just" rtl="1">
              <a:buNone/>
            </a:pPr>
            <a:r>
              <a:rPr lang="fa-IR" sz="3200" dirty="0">
                <a:cs typeface="B Nazanin" panose="00000400000000000000" pitchFamily="2" charset="-78"/>
              </a:rPr>
              <a:t>از پیشوایان بزرگ این مکتب آندره برتون، لوئی آراگون، پل الوار و ژرژ هونیه را میتوان نام برد. </a:t>
            </a:r>
          </a:p>
          <a:p>
            <a:pPr marL="0" indent="0" algn="just" rtl="1">
              <a:buNone/>
            </a:pPr>
            <a:r>
              <a:rPr lang="fa-IR" sz="3200" dirty="0">
                <a:cs typeface="B Nazanin" panose="00000400000000000000" pitchFamily="2" charset="-78"/>
              </a:rPr>
              <a:t>علاوه بر سبکهای ذکر شده، از سبکهای دیگری نیز در ادب اروپا میتوان نام برد که ازجمله است: امپر سیونیسم، پارناسیسم، دادائیسم، وریسم، فوتوریسم، اونانیمیسم و غیره</a:t>
            </a:r>
          </a:p>
          <a:p>
            <a:pPr marL="0" indent="0" algn="just" rtl="1">
              <a:buNone/>
            </a:pPr>
            <a:endParaRPr lang="en-US" sz="3200" dirty="0">
              <a:cs typeface="B Nazanin" panose="00000400000000000000" pitchFamily="2" charset="-78"/>
            </a:endParaRPr>
          </a:p>
        </p:txBody>
      </p:sp>
    </p:spTree>
    <p:extLst>
      <p:ext uri="{BB962C8B-B14F-4D97-AF65-F5344CB8AC3E}">
        <p14:creationId xmlns:p14="http://schemas.microsoft.com/office/powerpoint/2010/main" val="1193070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91EEF9-CAFE-4D39-9D44-052EF5A1D826}"/>
              </a:ext>
            </a:extLst>
          </p:cNvPr>
          <p:cNvSpPr>
            <a:spLocks noGrp="1"/>
          </p:cNvSpPr>
          <p:nvPr>
            <p:ph idx="1"/>
          </p:nvPr>
        </p:nvSpPr>
        <p:spPr>
          <a:xfrm>
            <a:off x="838200" y="1209822"/>
            <a:ext cx="10515600" cy="4967141"/>
          </a:xfrm>
        </p:spPr>
        <p:txBody>
          <a:bodyPr>
            <a:normAutofit/>
          </a:bodyPr>
          <a:lstStyle/>
          <a:p>
            <a:pPr algn="just" rtl="1"/>
            <a:r>
              <a:rPr lang="fa-IR" sz="3600" dirty="0">
                <a:cs typeface="B Nazanin" panose="00000400000000000000" pitchFamily="2" charset="-78"/>
              </a:rPr>
              <a:t>1.کلاسیسم</a:t>
            </a:r>
          </a:p>
          <a:p>
            <a:pPr algn="just" rtl="1"/>
            <a:r>
              <a:rPr lang="fa-IR" sz="3600" dirty="0">
                <a:cs typeface="B Nazanin" panose="00000400000000000000" pitchFamily="2" charset="-78"/>
              </a:rPr>
              <a:t>این مکتب در سراسر دوران قدیم و قرون وسطی و تا قرن هجدهم میلادی در اروپا رایج و معمول بود و در قرن شانزدهم و هفدهم به اوج عظمت خود رسید. </a:t>
            </a:r>
          </a:p>
          <a:p>
            <a:pPr algn="just" rtl="1"/>
            <a:r>
              <a:rPr lang="fa-IR" sz="3600" dirty="0">
                <a:cs typeface="B Nazanin" panose="00000400000000000000" pitchFamily="2" charset="-78"/>
              </a:rPr>
              <a:t>اساس این شیوه بر تقلید از قدما و الهام از ادبیات روم و یونان باستان است؛ یعنی، شاعر یا نویسنده تنها از راه مطالعه و فهم آثار و ادبیات قدیم و پیروی از آن میتواند هنرنمای کند.</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2377092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14F5C8-FCA2-4B64-92B7-F910537615E6}"/>
              </a:ext>
            </a:extLst>
          </p:cNvPr>
          <p:cNvSpPr>
            <a:spLocks noGrp="1"/>
          </p:cNvSpPr>
          <p:nvPr>
            <p:ph idx="1"/>
          </p:nvPr>
        </p:nvSpPr>
        <p:spPr>
          <a:xfrm>
            <a:off x="1484310" y="520504"/>
            <a:ext cx="10018713" cy="5697415"/>
          </a:xfrm>
        </p:spPr>
        <p:txBody>
          <a:bodyPr>
            <a:noAutofit/>
          </a:bodyPr>
          <a:lstStyle/>
          <a:p>
            <a:pPr marL="0" indent="0" algn="just" rtl="1">
              <a:buNone/>
            </a:pPr>
            <a:r>
              <a:rPr lang="fa-IR" dirty="0">
                <a:cs typeface="B Nazanin" panose="00000400000000000000" pitchFamily="2" charset="-78"/>
              </a:rPr>
              <a:t>از خصوصیات دیگر این مکتب به نکات زیر میتوان اشاره کرد:</a:t>
            </a:r>
          </a:p>
          <a:p>
            <a:pPr marL="0" indent="0" algn="just" rtl="1">
              <a:buNone/>
            </a:pPr>
            <a:r>
              <a:rPr lang="fa-IR" dirty="0">
                <a:cs typeface="B Nazanin" panose="00000400000000000000" pitchFamily="2" charset="-78"/>
              </a:rPr>
              <a:t>1. تقلید از آثاری که موافق عقل باشد.</a:t>
            </a:r>
          </a:p>
          <a:p>
            <a:pPr marL="0" indent="0" algn="just" rtl="1">
              <a:buNone/>
            </a:pPr>
            <a:r>
              <a:rPr lang="fa-IR" dirty="0">
                <a:cs typeface="B Nazanin" panose="00000400000000000000" pitchFamily="2" charset="-78"/>
              </a:rPr>
              <a:t>2. توجه به طبیعت و تقلید و نمایش آن، و خلق داستانهایی که صحنه های آن در طبیعت و زندگی عادی موجود است.</a:t>
            </a:r>
          </a:p>
          <a:p>
            <a:pPr marL="0" indent="0" algn="just" rtl="1">
              <a:buNone/>
            </a:pPr>
            <a:r>
              <a:rPr lang="fa-IR" dirty="0">
                <a:cs typeface="B Nazanin" panose="00000400000000000000" pitchFamily="2" charset="-78"/>
              </a:rPr>
              <a:t>3. احتراز از ابهام و پیچیدگی لفظی و معنوی اثر، و دقت در انتخاب واژه ها و ترکیبات روشن و رسا و زیبا.</a:t>
            </a:r>
          </a:p>
          <a:p>
            <a:pPr marL="0" indent="0" algn="just" rtl="1">
              <a:buNone/>
            </a:pPr>
            <a:r>
              <a:rPr lang="fa-IR" dirty="0">
                <a:cs typeface="B Nazanin" panose="00000400000000000000" pitchFamily="2" charset="-78"/>
              </a:rPr>
              <a:t>4. توجه به اصول و مبادی مذهبی و اخلاقی.</a:t>
            </a:r>
          </a:p>
          <a:p>
            <a:pPr marL="0" indent="0" algn="just" rtl="1">
              <a:buNone/>
            </a:pPr>
            <a:r>
              <a:rPr lang="fa-IR" dirty="0">
                <a:cs typeface="B Nazanin" panose="00000400000000000000" pitchFamily="2" charset="-78"/>
              </a:rPr>
              <a:t>5. دقت در خوشایندی و آموزندگی اثر هنری.</a:t>
            </a:r>
          </a:p>
          <a:p>
            <a:pPr marL="0" indent="0" algn="just" rtl="1">
              <a:buNone/>
            </a:pPr>
            <a:r>
              <a:rPr lang="fa-IR" dirty="0">
                <a:cs typeface="B Nazanin" panose="00000400000000000000" pitchFamily="2" charset="-78"/>
              </a:rPr>
              <a:t>6. نسبت دادن صفات و اعمال شایسته و درست به قهرمان داستان.</a:t>
            </a:r>
          </a:p>
          <a:p>
            <a:pPr marL="0" indent="0" algn="just" rtl="1">
              <a:buNone/>
            </a:pPr>
            <a:r>
              <a:rPr lang="fa-IR" dirty="0">
                <a:cs typeface="B Nazanin" panose="00000400000000000000" pitchFamily="2" charset="-78"/>
              </a:rPr>
              <a:t>7. اختصاص اثر به طبقه اشراف و اعیان و بی توجهی به طبقات پایین و محروم اجتماع.</a:t>
            </a:r>
          </a:p>
          <a:p>
            <a:pPr marL="0" indent="0" algn="just" rtl="1">
              <a:buNone/>
            </a:pPr>
            <a:endParaRPr lang="en-US" dirty="0">
              <a:cs typeface="B Nazanin" panose="00000400000000000000" pitchFamily="2" charset="-78"/>
            </a:endParaRPr>
          </a:p>
        </p:txBody>
      </p:sp>
    </p:spTree>
    <p:extLst>
      <p:ext uri="{BB962C8B-B14F-4D97-AF65-F5344CB8AC3E}">
        <p14:creationId xmlns:p14="http://schemas.microsoft.com/office/powerpoint/2010/main" val="709198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D8FC5A-C1D7-4514-A5C5-4150713C7BEE}"/>
              </a:ext>
            </a:extLst>
          </p:cNvPr>
          <p:cNvSpPr>
            <a:spLocks noGrp="1"/>
          </p:cNvSpPr>
          <p:nvPr>
            <p:ph idx="1"/>
          </p:nvPr>
        </p:nvSpPr>
        <p:spPr>
          <a:xfrm>
            <a:off x="1484310" y="1041009"/>
            <a:ext cx="10018713" cy="4750191"/>
          </a:xfrm>
        </p:spPr>
        <p:txBody>
          <a:bodyPr>
            <a:normAutofit/>
          </a:bodyPr>
          <a:lstStyle/>
          <a:p>
            <a:pPr marL="0" indent="0" algn="just" rtl="1">
              <a:buNone/>
            </a:pPr>
            <a:r>
              <a:rPr lang="fa-IR" sz="4000" dirty="0">
                <a:cs typeface="B Nazanin" panose="00000400000000000000" pitchFamily="2" charset="-78"/>
              </a:rPr>
              <a:t>از نمونه های خوب مکتب کلاسیسم میتوان به این آثار اشاره کرد: کمدی ((خسیس)) اثر مولیر. ((منش ها)) اثر لابرویر و ((موعظه در مقام بلند بینوایان)) از بوسوئه.</a:t>
            </a:r>
            <a:endParaRPr lang="en-US" sz="4000" dirty="0">
              <a:cs typeface="B Nazanin" panose="00000400000000000000" pitchFamily="2" charset="-78"/>
            </a:endParaRPr>
          </a:p>
        </p:txBody>
      </p:sp>
    </p:spTree>
    <p:extLst>
      <p:ext uri="{BB962C8B-B14F-4D97-AF65-F5344CB8AC3E}">
        <p14:creationId xmlns:p14="http://schemas.microsoft.com/office/powerpoint/2010/main" val="165907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DC7232-5A07-41AA-8BF7-C26B1DD2E6E4}"/>
              </a:ext>
            </a:extLst>
          </p:cNvPr>
          <p:cNvSpPr>
            <a:spLocks noGrp="1"/>
          </p:cNvSpPr>
          <p:nvPr>
            <p:ph idx="1"/>
          </p:nvPr>
        </p:nvSpPr>
        <p:spPr>
          <a:xfrm>
            <a:off x="1195754" y="562708"/>
            <a:ext cx="10307269" cy="5767754"/>
          </a:xfrm>
        </p:spPr>
        <p:txBody>
          <a:bodyPr>
            <a:noAutofit/>
          </a:bodyPr>
          <a:lstStyle/>
          <a:p>
            <a:pPr marL="0" indent="0" algn="just" rtl="1">
              <a:buNone/>
            </a:pPr>
            <a:r>
              <a:rPr lang="fa-IR" sz="3600" dirty="0">
                <a:cs typeface="B Nazanin" panose="00000400000000000000" pitchFamily="2" charset="-78"/>
              </a:rPr>
              <a:t>2.رمانیسم</a:t>
            </a:r>
          </a:p>
          <a:p>
            <a:pPr marL="0" indent="0" algn="just" rtl="1">
              <a:buNone/>
            </a:pPr>
            <a:r>
              <a:rPr lang="fa-IR" sz="3600" dirty="0">
                <a:cs typeface="B Nazanin" panose="00000400000000000000" pitchFamily="2" charset="-78"/>
              </a:rPr>
              <a:t>این سبک از اواسط قرن هجدهم میلادی پا به پای انقلاب صنعتی اروپا نخست در فرانسه و سپس در آلمان و انگلستان و دیگر کشور های اروپا پدید آمد و در تمام نیمه دوم این قرن سر تا سر قرن نوزدهم جهان اندیشه و هنر را جولانگاه خود ساخت. </a:t>
            </a:r>
          </a:p>
          <a:p>
            <a:pPr marL="0" indent="0" algn="just" rtl="1">
              <a:buNone/>
            </a:pPr>
            <a:r>
              <a:rPr lang="fa-IR" sz="3600" dirty="0">
                <a:cs typeface="B Nazanin" panose="00000400000000000000" pitchFamily="2" charset="-78"/>
              </a:rPr>
              <a:t>این مکتب در کشور های مختلف، معانی گوناگونی یافت، چنانکه در فرانسه عکس العمل شدید در مقابل سبک کلاسیسم ملی بود، ولی در آلمان و انگلستان به دوره ای اطلاق میشود که نویسندگان توانستند از زیر نفوذ و تقلید ادبیات فرانسه به در آیند.</a:t>
            </a:r>
          </a:p>
          <a:p>
            <a:pPr marL="0" indent="0" algn="just" rtl="1">
              <a:buNone/>
            </a:pPr>
            <a:r>
              <a:rPr lang="fa-IR" sz="3600" dirty="0">
                <a:cs typeface="B Nazanin" panose="00000400000000000000" pitchFamily="2" charset="-78"/>
              </a:rPr>
              <a:t> </a:t>
            </a:r>
            <a:endParaRPr lang="en-US" sz="3600" dirty="0">
              <a:cs typeface="B Nazanin" panose="00000400000000000000" pitchFamily="2" charset="-78"/>
            </a:endParaRPr>
          </a:p>
        </p:txBody>
      </p:sp>
    </p:spTree>
    <p:extLst>
      <p:ext uri="{BB962C8B-B14F-4D97-AF65-F5344CB8AC3E}">
        <p14:creationId xmlns:p14="http://schemas.microsoft.com/office/powerpoint/2010/main" val="2388889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B67686-762C-43FA-A530-BA0E16DE9A4E}"/>
              </a:ext>
            </a:extLst>
          </p:cNvPr>
          <p:cNvSpPr>
            <a:spLocks noGrp="1"/>
          </p:cNvSpPr>
          <p:nvPr>
            <p:ph idx="1"/>
          </p:nvPr>
        </p:nvSpPr>
        <p:spPr>
          <a:xfrm>
            <a:off x="1484310" y="1139483"/>
            <a:ext cx="10018713" cy="4651717"/>
          </a:xfrm>
        </p:spPr>
        <p:txBody>
          <a:bodyPr>
            <a:normAutofit/>
          </a:bodyPr>
          <a:lstStyle/>
          <a:p>
            <a:pPr algn="just" rtl="1"/>
            <a:r>
              <a:rPr lang="fa-IR" sz="3600" dirty="0">
                <a:cs typeface="B Nazanin" panose="00000400000000000000" pitchFamily="2" charset="-78"/>
              </a:rPr>
              <a:t>هنرمندان رمانتیک قواعد و قوالب کهن را یکسره در هم شکستند و به جای عقل و منطق، بنیان هنر خویش را بر احساس و تصور و تخیل و عشق استوار ساختند.</a:t>
            </a:r>
          </a:p>
          <a:p>
            <a:pPr algn="just" rtl="1"/>
            <a:r>
              <a:rPr lang="fa-IR" sz="3600" dirty="0">
                <a:cs typeface="B Nazanin" panose="00000400000000000000" pitchFamily="2" charset="-78"/>
              </a:rPr>
              <a:t> آزادی را جایگزین محدودیت، و توجه به عامه مردم را جانشین خدمت به درباریان و قدرتمندان کردند.</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812515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1184CB-EBEB-4A0E-948B-69F357A77C46}"/>
              </a:ext>
            </a:extLst>
          </p:cNvPr>
          <p:cNvSpPr>
            <a:spLocks noGrp="1"/>
          </p:cNvSpPr>
          <p:nvPr>
            <p:ph idx="1"/>
          </p:nvPr>
        </p:nvSpPr>
        <p:spPr>
          <a:xfrm>
            <a:off x="1308296" y="1041009"/>
            <a:ext cx="10194728" cy="5120640"/>
          </a:xfrm>
        </p:spPr>
        <p:txBody>
          <a:bodyPr>
            <a:normAutofit/>
          </a:bodyPr>
          <a:lstStyle/>
          <a:p>
            <a:pPr marL="0" indent="0" algn="just" rtl="1">
              <a:buNone/>
            </a:pPr>
            <a:r>
              <a:rPr lang="fa-IR" sz="3600" dirty="0">
                <a:cs typeface="B Nazanin" panose="00000400000000000000" pitchFamily="2" charset="-78"/>
              </a:rPr>
              <a:t>در گهواره این سبک، یعنی فرانسه، به جای تقلید از اسلوب قدیم، به ترجمه آثار گوته،شیلر، شکسپیر و دانته از آلمانی و انگلیسی و ایتالیایی پرداختند و توجه مردم را به شیوه های نگارش دیگران و همچنین ادبیات معاصر رهنمون گشتند.</a:t>
            </a:r>
          </a:p>
          <a:p>
            <a:pPr marL="0" indent="0" algn="just" rtl="1">
              <a:buNone/>
            </a:pPr>
            <a:r>
              <a:rPr lang="fa-IR" sz="3600" dirty="0">
                <a:cs typeface="B Nazanin" panose="00000400000000000000" pitchFamily="2" charset="-78"/>
              </a:rPr>
              <a:t> وبدین ترتیب کاخ رفیع مکتب کلاسیسم که هنر و ادب باستان را الگوی تغییر ناپذیر صاحبان ذوق و اندیشه میانگاشت، یکباره فرو ریخت و به پایه های سبک رمانیسم بر ویرانه های آن استوار گردید.</a:t>
            </a:r>
          </a:p>
        </p:txBody>
      </p:sp>
    </p:spTree>
    <p:extLst>
      <p:ext uri="{BB962C8B-B14F-4D97-AF65-F5344CB8AC3E}">
        <p14:creationId xmlns:p14="http://schemas.microsoft.com/office/powerpoint/2010/main" val="3681726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1FDA4B-518B-4FD3-809D-8844E16F634A}"/>
              </a:ext>
            </a:extLst>
          </p:cNvPr>
          <p:cNvSpPr>
            <a:spLocks noGrp="1"/>
          </p:cNvSpPr>
          <p:nvPr>
            <p:ph idx="1"/>
          </p:nvPr>
        </p:nvSpPr>
        <p:spPr>
          <a:xfrm>
            <a:off x="1484310" y="1406769"/>
            <a:ext cx="10018713" cy="4384431"/>
          </a:xfrm>
        </p:spPr>
        <p:txBody>
          <a:bodyPr>
            <a:normAutofit/>
          </a:bodyPr>
          <a:lstStyle/>
          <a:p>
            <a:pPr algn="just" rtl="1"/>
            <a:r>
              <a:rPr lang="fa-IR" sz="3600" dirty="0">
                <a:cs typeface="B Nazanin" panose="00000400000000000000" pitchFamily="2" charset="-78"/>
              </a:rPr>
              <a:t>این شیوه در نقاشی و دیگر شاخه های هنر نیز سخت موثر افتاد، از پیشروان و نمایندگان نامی این سبک در ادبیات ژان ژاک روسو، شاتو بریان، ویکتور هوگو، لامارتین و آلفرد دوموسه را در فرانسه، و شیلر و گوته را در آلمان، و بایرون و شلی وشکسپیر را در انگلستان میتوان نام برد. </a:t>
            </a:r>
          </a:p>
          <a:p>
            <a:pPr algn="just" rtl="1"/>
            <a:r>
              <a:rPr lang="fa-IR" sz="3600" dirty="0">
                <a:cs typeface="B Nazanin" panose="00000400000000000000" pitchFamily="2" charset="-78"/>
              </a:rPr>
              <a:t>از نمونه های خوب این مکتب میتوان به ((بینوایان)) ویکتور هوگو و ((سرگذشت ورتر)) اثر گوته اشاره کرد.</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323872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0FBE36-91D0-49A1-B737-F009822BB47B}"/>
              </a:ext>
            </a:extLst>
          </p:cNvPr>
          <p:cNvSpPr>
            <a:spLocks noGrp="1"/>
          </p:cNvSpPr>
          <p:nvPr>
            <p:ph idx="1"/>
          </p:nvPr>
        </p:nvSpPr>
        <p:spPr>
          <a:xfrm>
            <a:off x="1322363" y="548640"/>
            <a:ext cx="10180660" cy="6020972"/>
          </a:xfrm>
        </p:spPr>
        <p:txBody>
          <a:bodyPr>
            <a:noAutofit/>
          </a:bodyPr>
          <a:lstStyle/>
          <a:p>
            <a:pPr marL="0" indent="0" algn="just" rtl="1">
              <a:buNone/>
            </a:pPr>
            <a:r>
              <a:rPr lang="fa-IR" sz="4000" dirty="0">
                <a:cs typeface="B Nazanin" panose="00000400000000000000" pitchFamily="2" charset="-78"/>
              </a:rPr>
              <a:t>3.رئالیسم</a:t>
            </a:r>
          </a:p>
          <a:p>
            <a:pPr marL="0" indent="0" algn="just" rtl="1">
              <a:buNone/>
            </a:pPr>
            <a:r>
              <a:rPr lang="fa-IR" sz="4000" dirty="0">
                <a:cs typeface="B Nazanin" panose="00000400000000000000" pitchFamily="2" charset="-78"/>
              </a:rPr>
              <a:t>رئالیسم در لغت به معنی واقع بینی و حقیقت گرایی است.</a:t>
            </a:r>
          </a:p>
          <a:p>
            <a:pPr marL="0" indent="0" algn="just" rtl="1">
              <a:buNone/>
            </a:pPr>
            <a:r>
              <a:rPr lang="fa-IR" sz="4000" dirty="0">
                <a:cs typeface="B Nazanin" panose="00000400000000000000" pitchFamily="2" charset="-78"/>
              </a:rPr>
              <a:t> در اصطلاح ادب عبارت است از مکتبی که در آن، هنرمند طبیعت و مظاهر طبیعی را با تمام زشتیها و زیبایی هایش در اثر خود نمودار میسازد و هیچ یک از مظاهر آن را یا تغییر نمیدهد.</a:t>
            </a:r>
          </a:p>
          <a:p>
            <a:pPr marL="0" indent="0" algn="just" rtl="1">
              <a:buNone/>
            </a:pPr>
            <a:r>
              <a:rPr lang="fa-IR" sz="4000" dirty="0">
                <a:cs typeface="B Nazanin" panose="00000400000000000000" pitchFamily="2" charset="-78"/>
              </a:rPr>
              <a:t> هدف این سبک، تشخیص تاثیر محیط و اجتماع در واقعیت های زندگی و بیان عوامل آنها و بلاخره تحلیل و شناساندن دقیق ((تیپ)) خاصی است که در اجتماع معین به وجود آمده است.</a:t>
            </a:r>
          </a:p>
          <a:p>
            <a:pPr marL="0" indent="0" algn="just" rtl="1">
              <a:buNone/>
            </a:pPr>
            <a:r>
              <a:rPr lang="fa-IR" sz="4000" dirty="0">
                <a:cs typeface="B Nazanin" panose="00000400000000000000" pitchFamily="2" charset="-78"/>
              </a:rPr>
              <a:t> </a:t>
            </a:r>
            <a:endParaRPr lang="en-US" sz="4000" dirty="0">
              <a:cs typeface="B Nazanin" panose="00000400000000000000" pitchFamily="2" charset="-78"/>
            </a:endParaRPr>
          </a:p>
        </p:txBody>
      </p:sp>
    </p:spTree>
    <p:extLst>
      <p:ext uri="{BB962C8B-B14F-4D97-AF65-F5344CB8AC3E}">
        <p14:creationId xmlns:p14="http://schemas.microsoft.com/office/powerpoint/2010/main" val="22646100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129</TotalTime>
  <Words>1686</Words>
  <Application>Microsoft Office PowerPoint</Application>
  <PresentationFormat>Widescreen</PresentationFormat>
  <Paragraphs>58</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Corbel</vt:lpstr>
      <vt:lpstr>Parallax</vt:lpstr>
      <vt:lpstr>مرور مکتبهای ادبی اروپا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مرور مکتبهای ادبی اروپا </dc:title>
  <dc:creator>MIQDAD</dc:creator>
  <cp:lastModifiedBy>MIQDAD</cp:lastModifiedBy>
  <cp:revision>10</cp:revision>
  <dcterms:created xsi:type="dcterms:W3CDTF">2022-02-16T18:42:42Z</dcterms:created>
  <dcterms:modified xsi:type="dcterms:W3CDTF">2022-03-02T09:34:39Z</dcterms:modified>
</cp:coreProperties>
</file>