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7" r:id="rId24"/>
    <p:sldId id="281" r:id="rId25"/>
    <p:sldId id="282" r:id="rId26"/>
    <p:sldId id="283" r:id="rId27"/>
    <p:sldId id="284" r:id="rId28"/>
    <p:sldId id="28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75D8BF-5BAB-42FC-8164-D231E86330C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323926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75D8BF-5BAB-42FC-8164-D231E86330C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2015150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75D8BF-5BAB-42FC-8164-D231E86330C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1063580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75D8BF-5BAB-42FC-8164-D231E86330C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C51B7-C926-4398-B40D-C8DDDD864EA1}"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20295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75D8BF-5BAB-42FC-8164-D231E86330C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3938523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275D8BF-5BAB-42FC-8164-D231E86330CC}" type="datetimeFigureOut">
              <a:rPr lang="en-US" smtClean="0"/>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2502841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275D8BF-5BAB-42FC-8164-D231E86330CC}" type="datetimeFigureOut">
              <a:rPr lang="en-US" smtClean="0"/>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1248722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75D8BF-5BAB-42FC-8164-D231E86330C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1379082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75D8BF-5BAB-42FC-8164-D231E86330C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40246064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9C2A9-2303-4BCD-A249-B63CD8E3C5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50DB8F-3FAE-428F-9AD3-152904CF2B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7E1876-37FB-4CD1-AD8B-BCC59F587167}"/>
              </a:ext>
            </a:extLst>
          </p:cNvPr>
          <p:cNvSpPr>
            <a:spLocks noGrp="1"/>
          </p:cNvSpPr>
          <p:nvPr>
            <p:ph type="dt" sz="half" idx="10"/>
          </p:nvPr>
        </p:nvSpPr>
        <p:spPr/>
        <p:txBody>
          <a:bodyPr/>
          <a:lstStyle/>
          <a:p>
            <a:fld id="{6275D8BF-5BAB-42FC-8164-D231E86330CC}" type="datetimeFigureOut">
              <a:rPr lang="en-US" smtClean="0"/>
              <a:t>4/13/2022</a:t>
            </a:fld>
            <a:endParaRPr lang="en-US"/>
          </a:p>
        </p:txBody>
      </p:sp>
      <p:sp>
        <p:nvSpPr>
          <p:cNvPr id="5" name="Footer Placeholder 4">
            <a:extLst>
              <a:ext uri="{FF2B5EF4-FFF2-40B4-BE49-F238E27FC236}">
                <a16:creationId xmlns:a16="http://schemas.microsoft.com/office/drawing/2014/main" id="{D714FEFA-071F-4D21-932F-706064F941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6763D3-C1EE-4968-AED3-C2FCE7988763}"/>
              </a:ext>
            </a:extLst>
          </p:cNvPr>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4285722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75D8BF-5BAB-42FC-8164-D231E86330C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1513164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75D8BF-5BAB-42FC-8164-D231E86330C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2798406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75D8BF-5BAB-42FC-8164-D231E86330C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3204035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75D8BF-5BAB-42FC-8164-D231E86330CC}" type="datetimeFigureOut">
              <a:rPr lang="en-US" smtClean="0"/>
              <a:t>4/13/2022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150091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75D8BF-5BAB-42FC-8164-D231E86330CC}" type="datetimeFigureOut">
              <a:rPr lang="en-US" smtClean="0"/>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3505842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275D8BF-5BAB-42FC-8164-D231E86330CC}" type="datetimeFigureOut">
              <a:rPr lang="en-US" smtClean="0"/>
              <a:t>4/13/2022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2128519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75D8BF-5BAB-42FC-8164-D231E86330C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2443465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75D8BF-5BAB-42FC-8164-D231E86330C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C51B7-C926-4398-B40D-C8DDDD864EA1}" type="slidenum">
              <a:rPr lang="en-US" smtClean="0"/>
              <a:t>‹#›</a:t>
            </a:fld>
            <a:endParaRPr lang="en-US"/>
          </a:p>
        </p:txBody>
      </p:sp>
    </p:spTree>
    <p:extLst>
      <p:ext uri="{BB962C8B-B14F-4D97-AF65-F5344CB8AC3E}">
        <p14:creationId xmlns:p14="http://schemas.microsoft.com/office/powerpoint/2010/main" val="1379672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275D8BF-5BAB-42FC-8164-D231E86330CC}" type="datetimeFigureOut">
              <a:rPr lang="en-US" smtClean="0"/>
              <a:t>4/13/2022</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38C51B7-C926-4398-B40D-C8DDDD864EA1}" type="slidenum">
              <a:rPr lang="en-US" smtClean="0"/>
              <a:t>‹#›</a:t>
            </a:fld>
            <a:endParaRPr lang="en-US"/>
          </a:p>
        </p:txBody>
      </p:sp>
    </p:spTree>
    <p:extLst>
      <p:ext uri="{BB962C8B-B14F-4D97-AF65-F5344CB8AC3E}">
        <p14:creationId xmlns:p14="http://schemas.microsoft.com/office/powerpoint/2010/main" val="39213925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08DDD-DC54-4152-99C8-BF57CF0A7B03}"/>
              </a:ext>
            </a:extLst>
          </p:cNvPr>
          <p:cNvSpPr>
            <a:spLocks noGrp="1"/>
          </p:cNvSpPr>
          <p:nvPr>
            <p:ph type="ctrTitle"/>
          </p:nvPr>
        </p:nvSpPr>
        <p:spPr/>
        <p:txBody>
          <a:bodyPr/>
          <a:lstStyle/>
          <a:p>
            <a:r>
              <a:rPr lang="fa-IR" dirty="0"/>
              <a:t>ادبیات داستانی و شعر کردی </a:t>
            </a:r>
            <a:endParaRPr lang="en-US" dirty="0"/>
          </a:p>
        </p:txBody>
      </p:sp>
      <p:sp>
        <p:nvSpPr>
          <p:cNvPr id="3" name="Subtitle 2">
            <a:extLst>
              <a:ext uri="{FF2B5EF4-FFF2-40B4-BE49-F238E27FC236}">
                <a16:creationId xmlns:a16="http://schemas.microsoft.com/office/drawing/2014/main" id="{E4EDD3B5-E9B0-4C49-87C7-FB55D0E57218}"/>
              </a:ext>
            </a:extLst>
          </p:cNvPr>
          <p:cNvSpPr>
            <a:spLocks noGrp="1"/>
          </p:cNvSpPr>
          <p:nvPr>
            <p:ph type="subTitle" idx="1"/>
          </p:nvPr>
        </p:nvSpPr>
        <p:spPr/>
        <p:txBody>
          <a:bodyPr/>
          <a:lstStyle/>
          <a:p>
            <a:r>
              <a:rPr lang="fa-IR" dirty="0"/>
              <a:t>درس نهم</a:t>
            </a:r>
            <a:endParaRPr lang="en-US" dirty="0"/>
          </a:p>
        </p:txBody>
      </p:sp>
    </p:spTree>
    <p:extLst>
      <p:ext uri="{BB962C8B-B14F-4D97-AF65-F5344CB8AC3E}">
        <p14:creationId xmlns:p14="http://schemas.microsoft.com/office/powerpoint/2010/main" val="3810062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6D4DB6-E627-4B5C-8108-FC96D814459F}"/>
              </a:ext>
            </a:extLst>
          </p:cNvPr>
          <p:cNvSpPr>
            <a:spLocks noGrp="1"/>
          </p:cNvSpPr>
          <p:nvPr>
            <p:ph idx="1"/>
          </p:nvPr>
        </p:nvSpPr>
        <p:spPr>
          <a:xfrm>
            <a:off x="913775" y="1209823"/>
            <a:ext cx="10364452" cy="4581378"/>
          </a:xfrm>
        </p:spPr>
        <p:txBody>
          <a:bodyPr>
            <a:normAutofit/>
          </a:bodyPr>
          <a:lstStyle/>
          <a:p>
            <a:pPr algn="just" rtl="1"/>
            <a:r>
              <a:rPr lang="fa-IR" sz="2800" dirty="0">
                <a:cs typeface="B Nazanin" panose="00000400000000000000" pitchFamily="2" charset="-78"/>
              </a:rPr>
              <a:t>اصولا در قوم کرد همیشه قهرمان یا جلوداری وجود داشته و نویسندگان کرد با زبان پیروزی‌گرایانه و افتخار در کنار تشبیه خود به آن قهرمان قومی، خواست درونی و باطنی خود را ابراز می‌کند.</a:t>
            </a:r>
          </a:p>
          <a:p>
            <a:pPr algn="just" rtl="1"/>
            <a:r>
              <a:rPr lang="fa-IR" sz="2800" dirty="0">
                <a:cs typeface="B Nazanin" panose="00000400000000000000" pitchFamily="2" charset="-78"/>
              </a:rPr>
              <a:t> رواج نوشتن داستان‌های سوررئالیستی و پست‌مدرنیستی و استقبال از سبک رئالیسم جادویی به حدی بسیار زیاد در میان نویسندگان کردستان دیده می‌شود. </a:t>
            </a:r>
          </a:p>
        </p:txBody>
      </p:sp>
    </p:spTree>
    <p:extLst>
      <p:ext uri="{BB962C8B-B14F-4D97-AF65-F5344CB8AC3E}">
        <p14:creationId xmlns:p14="http://schemas.microsoft.com/office/powerpoint/2010/main" val="4071368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AF985D-DD9D-4600-B2C6-669E9B2338C9}"/>
              </a:ext>
            </a:extLst>
          </p:cNvPr>
          <p:cNvSpPr>
            <a:spLocks noGrp="1"/>
          </p:cNvSpPr>
          <p:nvPr>
            <p:ph idx="1"/>
          </p:nvPr>
        </p:nvSpPr>
        <p:spPr>
          <a:xfrm>
            <a:off x="913775" y="1448973"/>
            <a:ext cx="10364452" cy="4342228"/>
          </a:xfrm>
        </p:spPr>
        <p:txBody>
          <a:bodyPr>
            <a:normAutofit fontScale="92500"/>
          </a:bodyPr>
          <a:lstStyle/>
          <a:p>
            <a:pPr algn="just" rtl="1"/>
            <a:r>
              <a:rPr lang="fa-IR" sz="3200" dirty="0">
                <a:cs typeface="B Nazanin" panose="00000400000000000000" pitchFamily="2" charset="-78"/>
              </a:rPr>
              <a:t>علی‌اشرف درویشان گفته: «فضای آمریکای لاتین خیلی به فضای کردستان ما نزدیک است. بنابراین در این فضا می‌تواند آثار موفق‌تری در رئالیسم جادویی به وجود بیاید.</a:t>
            </a:r>
          </a:p>
          <a:p>
            <a:pPr algn="just" rtl="1"/>
            <a:r>
              <a:rPr lang="fa-IR" sz="3200" dirty="0">
                <a:cs typeface="B Nazanin" panose="00000400000000000000" pitchFamily="2" charset="-78"/>
              </a:rPr>
              <a:t> همین‌طور در لرستان ما. در واقع فضای آمریکای لاتین به فضای کردستان و لرستان بسیار نزدیک است. یعنی هم از لحاظ جغرافیایی و هم از لحاظ اسطوره‌ها و افسانه‌ها.</a:t>
            </a:r>
          </a:p>
          <a:p>
            <a:pPr algn="just" rtl="1"/>
            <a:r>
              <a:rPr lang="fa-IR" sz="3200" dirty="0">
                <a:cs typeface="B Nazanin" panose="00000400000000000000" pitchFamily="2" charset="-78"/>
              </a:rPr>
              <a:t> شما وقتی وارد جنگل‌های منطقه اورامانات می‌شوید انگار که دارید وارد یک جهنم سبز می‌شوید و این فضا برای خلق داستان‌هایی در این سبک بسیار مناسب است.</a:t>
            </a:r>
            <a:endParaRPr lang="en-US" sz="3200" dirty="0">
              <a:cs typeface="B Nazanin" panose="00000400000000000000" pitchFamily="2" charset="-78"/>
            </a:endParaRPr>
          </a:p>
        </p:txBody>
      </p:sp>
    </p:spTree>
    <p:extLst>
      <p:ext uri="{BB962C8B-B14F-4D97-AF65-F5344CB8AC3E}">
        <p14:creationId xmlns:p14="http://schemas.microsoft.com/office/powerpoint/2010/main" val="2048028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D9A276-F157-457C-AC58-219C19F8BAA6}"/>
              </a:ext>
            </a:extLst>
          </p:cNvPr>
          <p:cNvSpPr>
            <a:spLocks noGrp="1"/>
          </p:cNvSpPr>
          <p:nvPr>
            <p:ph idx="1"/>
          </p:nvPr>
        </p:nvSpPr>
        <p:spPr>
          <a:xfrm>
            <a:off x="913775" y="1223889"/>
            <a:ext cx="10364452" cy="4867422"/>
          </a:xfrm>
        </p:spPr>
        <p:txBody>
          <a:bodyPr>
            <a:normAutofit lnSpcReduction="10000"/>
          </a:bodyPr>
          <a:lstStyle/>
          <a:p>
            <a:pPr algn="just" rtl="1"/>
            <a:r>
              <a:rPr lang="fa-IR" sz="2800" dirty="0">
                <a:cs typeface="B Nazanin" panose="00000400000000000000" pitchFamily="2" charset="-78"/>
              </a:rPr>
              <a:t> اگر بخواهیم ادبیات کرد را به صورت ریشه‌ای مورد تحلیل و واکاوی قرار بدهیم باید به کردهای خارج از ایران مثل کردهای عراق، سوریه و ترکیه (بختیارعلی، شیرکو بیکس، فرهاد پیربال و …).</a:t>
            </a:r>
          </a:p>
          <a:p>
            <a:pPr algn="just" rtl="1"/>
            <a:r>
              <a:rPr lang="fa-IR" sz="2800" dirty="0">
                <a:cs typeface="B Nazanin" panose="00000400000000000000" pitchFamily="2" charset="-78"/>
              </a:rPr>
              <a:t> اکثر نویسندگان کرد در ایران مثل علی‌اشرف درویشیان، منصور یاقوتی، محمدعلی افغان و … هم آثار خود را به زبان فارسی نوشته‌اند و چندان هم تم کردی در داستان‌هایشان پررنگ نبوده است. </a:t>
            </a:r>
          </a:p>
          <a:p>
            <a:pPr algn="just" rtl="1"/>
            <a:r>
              <a:rPr lang="fa-IR" sz="2800" dirty="0">
                <a:cs typeface="B Nazanin" panose="00000400000000000000" pitchFamily="2" charset="-78"/>
              </a:rPr>
              <a:t>در داستان‌نویسی نویسندگان کرد ایران بیشتر جغرافیای منطقه کردنشین (کرمانشاه، سنندج، ایلام) پررنگ بوده و هست. گاهی نیز به کار بردن اصطلاحات و عبارات کردی در متن بار کردی بودن ادبیات مذکور را به دوش می‌کشد.</a:t>
            </a:r>
            <a:endParaRPr lang="en-US" sz="2800" dirty="0">
              <a:cs typeface="B Nazanin" panose="00000400000000000000" pitchFamily="2" charset="-78"/>
            </a:endParaRPr>
          </a:p>
        </p:txBody>
      </p:sp>
    </p:spTree>
    <p:extLst>
      <p:ext uri="{BB962C8B-B14F-4D97-AF65-F5344CB8AC3E}">
        <p14:creationId xmlns:p14="http://schemas.microsoft.com/office/powerpoint/2010/main" val="3895155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528DA6-B9AF-4AF5-B298-B32B7416324A}"/>
              </a:ext>
            </a:extLst>
          </p:cNvPr>
          <p:cNvSpPr>
            <a:spLocks noGrp="1"/>
          </p:cNvSpPr>
          <p:nvPr>
            <p:ph idx="1"/>
          </p:nvPr>
        </p:nvSpPr>
        <p:spPr>
          <a:xfrm>
            <a:off x="913775" y="1308295"/>
            <a:ext cx="10364452" cy="4482905"/>
          </a:xfrm>
        </p:spPr>
        <p:txBody>
          <a:bodyPr>
            <a:normAutofit/>
          </a:bodyPr>
          <a:lstStyle/>
          <a:p>
            <a:pPr algn="just" rtl="1"/>
            <a:r>
              <a:rPr lang="fa-IR" sz="4000" dirty="0">
                <a:cs typeface="B Nazanin" panose="00000400000000000000" pitchFamily="2" charset="-78"/>
              </a:rPr>
              <a:t> آیتم‌های موجود در آثار داستان‌نویسان کرد، مخصوصا داستان‌نویسان کرد ایران بیشتر فقر، زندگی روستانشینان آن منطقه جغرافیایی و … است.</a:t>
            </a:r>
            <a:endParaRPr lang="en-US" sz="4000" dirty="0">
              <a:cs typeface="B Nazanin" panose="00000400000000000000" pitchFamily="2" charset="-78"/>
            </a:endParaRPr>
          </a:p>
        </p:txBody>
      </p:sp>
    </p:spTree>
    <p:extLst>
      <p:ext uri="{BB962C8B-B14F-4D97-AF65-F5344CB8AC3E}">
        <p14:creationId xmlns:p14="http://schemas.microsoft.com/office/powerpoint/2010/main" val="1444352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4747A5-FBA7-4CB2-B06D-FA382F141487}"/>
              </a:ext>
            </a:extLst>
          </p:cNvPr>
          <p:cNvSpPr>
            <a:spLocks noGrp="1"/>
          </p:cNvSpPr>
          <p:nvPr>
            <p:ph idx="1"/>
          </p:nvPr>
        </p:nvSpPr>
        <p:spPr>
          <a:xfrm>
            <a:off x="913775" y="1294229"/>
            <a:ext cx="10364452" cy="4496972"/>
          </a:xfrm>
        </p:spPr>
        <p:txBody>
          <a:bodyPr>
            <a:normAutofit/>
          </a:bodyPr>
          <a:lstStyle/>
          <a:p>
            <a:pPr algn="just" rtl="1"/>
            <a:r>
              <a:rPr lang="fa-IR" sz="3200" dirty="0">
                <a:cs typeface="B Nazanin" panose="00000400000000000000" pitchFamily="2" charset="-78"/>
              </a:rPr>
              <a:t>.بیشتر آن دسته از نویسندگان و شاعراین شهرت جهانی پیدا کرده‌اند که به زبان کردی نوشته‌اند مثل فرهاد پیربال، بختیارعلی، شیرزاد حسن.</a:t>
            </a:r>
          </a:p>
          <a:p>
            <a:pPr algn="just" rtl="1"/>
            <a:r>
              <a:rPr lang="fa-IR" sz="3200" dirty="0">
                <a:cs typeface="B Nazanin" panose="00000400000000000000" pitchFamily="2" charset="-78"/>
              </a:rPr>
              <a:t> در میان آن‌ها هم هستند کسانی که به زبان ترکی با عربی نوشته‌اند. </a:t>
            </a:r>
          </a:p>
          <a:p>
            <a:pPr algn="just" rtl="1"/>
            <a:r>
              <a:rPr lang="fa-IR" sz="3200" dirty="0">
                <a:cs typeface="B Nazanin" panose="00000400000000000000" pitchFamily="2" charset="-78"/>
              </a:rPr>
              <a:t> نویسنده کردی مثل یاشار کمال هم که به زبان ترکی نوشته است هم المان‌ها و نمادهای شمخصی از فرهنگ کرد در کارهایش دیده می‌شود.</a:t>
            </a:r>
            <a:endParaRPr lang="en-US" sz="3200" dirty="0">
              <a:cs typeface="B Nazanin" panose="00000400000000000000" pitchFamily="2" charset="-78"/>
            </a:endParaRPr>
          </a:p>
        </p:txBody>
      </p:sp>
    </p:spTree>
    <p:extLst>
      <p:ext uri="{BB962C8B-B14F-4D97-AF65-F5344CB8AC3E}">
        <p14:creationId xmlns:p14="http://schemas.microsoft.com/office/powerpoint/2010/main" val="3221816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51FFD8-BCD9-460B-90F3-FE7DDB733B90}"/>
              </a:ext>
            </a:extLst>
          </p:cNvPr>
          <p:cNvSpPr>
            <a:spLocks noGrp="1"/>
          </p:cNvSpPr>
          <p:nvPr>
            <p:ph idx="1"/>
          </p:nvPr>
        </p:nvSpPr>
        <p:spPr>
          <a:xfrm>
            <a:off x="913775" y="1294229"/>
            <a:ext cx="10364452" cy="4496972"/>
          </a:xfrm>
        </p:spPr>
        <p:txBody>
          <a:bodyPr>
            <a:normAutofit/>
          </a:bodyPr>
          <a:lstStyle/>
          <a:p>
            <a:pPr algn="just" rtl="1"/>
            <a:r>
              <a:rPr lang="fa-IR" sz="2800" dirty="0">
                <a:cs typeface="B Nazanin" panose="00000400000000000000" pitchFamily="2" charset="-78"/>
              </a:rPr>
              <a:t> در داستان‌های کردی (منتظم، شفاهی، کلاسیک و مدرن) را عشق، فقر، معضلات اجتماعی مثل تبعیض‌ها و محدودیت‌ها و مهمتر از همه عدم پذیرش توسط گفتمان غالب می‌داند و می‌گوید: این نماد‌های انتقادی حتی در داستان‌های کوتاه کردی هم قابل تشخیص هستد.</a:t>
            </a:r>
          </a:p>
          <a:p>
            <a:pPr algn="just" rtl="1"/>
            <a:r>
              <a:rPr lang="fa-IR" sz="2800" dirty="0">
                <a:cs typeface="B Nazanin" panose="00000400000000000000" pitchFamily="2" charset="-78"/>
              </a:rPr>
              <a:t> بحران هویت نیز دیگر آیتم پررنگ در ادبیات داستانی کرد به حساب می‌آید. بحران هویت به معنای این است که:</a:t>
            </a:r>
          </a:p>
          <a:p>
            <a:pPr algn="just" rtl="1"/>
            <a:r>
              <a:rPr lang="fa-IR" sz="2800" dirty="0">
                <a:cs typeface="B Nazanin" panose="00000400000000000000" pitchFamily="2" charset="-78"/>
              </a:rPr>
              <a:t> شخص قهرمان داستان با سوالاتی مثل چه جایگاه تاریخی و اجتماعی دارد؟ و وضعیتش نسبت به گفتمان غالب چگونه ارزیابی می‌شود؟ درگیر است.</a:t>
            </a:r>
            <a:endParaRPr lang="en-US" sz="2800" dirty="0">
              <a:cs typeface="B Nazanin" panose="00000400000000000000" pitchFamily="2" charset="-78"/>
            </a:endParaRPr>
          </a:p>
        </p:txBody>
      </p:sp>
    </p:spTree>
    <p:extLst>
      <p:ext uri="{BB962C8B-B14F-4D97-AF65-F5344CB8AC3E}">
        <p14:creationId xmlns:p14="http://schemas.microsoft.com/office/powerpoint/2010/main" val="2428115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D2D719-CDCB-4F27-89CE-3A3866676810}"/>
              </a:ext>
            </a:extLst>
          </p:cNvPr>
          <p:cNvSpPr>
            <a:spLocks noGrp="1"/>
          </p:cNvSpPr>
          <p:nvPr>
            <p:ph idx="1"/>
          </p:nvPr>
        </p:nvSpPr>
        <p:spPr>
          <a:xfrm>
            <a:off x="913775" y="1505243"/>
            <a:ext cx="10364452" cy="4285957"/>
          </a:xfrm>
        </p:spPr>
        <p:txBody>
          <a:bodyPr>
            <a:normAutofit/>
          </a:bodyPr>
          <a:lstStyle/>
          <a:p>
            <a:pPr algn="just" rtl="1"/>
            <a:r>
              <a:rPr lang="fa-IR" sz="3600" dirty="0">
                <a:cs typeface="B Nazanin" panose="00000400000000000000" pitchFamily="2" charset="-78"/>
              </a:rPr>
              <a:t>درباره مفهوم بحران هویت : اتفاقات سیاسی و اجتماعی به روشنی در داستان‌های کردی دیده می‌شود. </a:t>
            </a:r>
          </a:p>
          <a:p>
            <a:pPr algn="just" rtl="1"/>
            <a:r>
              <a:rPr lang="fa-IR" sz="3600" dirty="0">
                <a:cs typeface="B Nazanin" panose="00000400000000000000" pitchFamily="2" charset="-78"/>
              </a:rPr>
              <a:t>جایگاه زنان در جوامع سنتی و اعتراض به این جایگاه نیز عموما در ادبیات کردی به چشم می‌خورد. البته در تاریخ حتی رئیس قبیله زن نیز داشته‌ایم و زن به عنوان معشوق هم بسیار مورد توجه بوده است.</a:t>
            </a:r>
            <a:endParaRPr lang="en-US" sz="3600" dirty="0">
              <a:cs typeface="B Nazanin" panose="00000400000000000000" pitchFamily="2" charset="-78"/>
            </a:endParaRPr>
          </a:p>
        </p:txBody>
      </p:sp>
    </p:spTree>
    <p:extLst>
      <p:ext uri="{BB962C8B-B14F-4D97-AF65-F5344CB8AC3E}">
        <p14:creationId xmlns:p14="http://schemas.microsoft.com/office/powerpoint/2010/main" val="2871237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B68507-1931-438E-8999-E54576246317}"/>
              </a:ext>
            </a:extLst>
          </p:cNvPr>
          <p:cNvSpPr>
            <a:spLocks noGrp="1"/>
          </p:cNvSpPr>
          <p:nvPr>
            <p:ph idx="1"/>
          </p:nvPr>
        </p:nvSpPr>
        <p:spPr>
          <a:xfrm>
            <a:off x="913775" y="1378635"/>
            <a:ext cx="10364452" cy="4412566"/>
          </a:xfrm>
        </p:spPr>
        <p:txBody>
          <a:bodyPr>
            <a:normAutofit/>
          </a:bodyPr>
          <a:lstStyle/>
          <a:p>
            <a:pPr algn="just" rtl="1"/>
            <a:r>
              <a:rPr lang="fa-IR" sz="3200" dirty="0">
                <a:cs typeface="B Nazanin" panose="00000400000000000000" pitchFamily="2" charset="-78"/>
              </a:rPr>
              <a:t>لطیف هلمت (شاعر کرد ) هم طبعیت را بزرگترین المان و الهام برای شاعر کرد می‌داند. به عقیده او شعرهای کرد شعر عشق و سرزمین است و کردستان چنین تاثیری را بر شعر و شاعر می‌گذارد. زیبایی و طبیعت کردستان این شرایط را فراهم کرده و شاعر کرد اگر در افریقا بود احتمالا به گونه‌ای دیگر می‌سرود و می‌نوشت.</a:t>
            </a:r>
            <a:endParaRPr lang="en-US" sz="3200" dirty="0">
              <a:cs typeface="B Nazanin" panose="00000400000000000000" pitchFamily="2" charset="-78"/>
            </a:endParaRPr>
          </a:p>
        </p:txBody>
      </p:sp>
    </p:spTree>
    <p:extLst>
      <p:ext uri="{BB962C8B-B14F-4D97-AF65-F5344CB8AC3E}">
        <p14:creationId xmlns:p14="http://schemas.microsoft.com/office/powerpoint/2010/main" val="2636673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2668EA-1944-4049-A3E4-6F077CCDB6EC}"/>
              </a:ext>
            </a:extLst>
          </p:cNvPr>
          <p:cNvSpPr>
            <a:spLocks noGrp="1"/>
          </p:cNvSpPr>
          <p:nvPr>
            <p:ph idx="1"/>
          </p:nvPr>
        </p:nvSpPr>
        <p:spPr>
          <a:xfrm>
            <a:off x="913775" y="1195755"/>
            <a:ext cx="10364452" cy="4595446"/>
          </a:xfrm>
        </p:spPr>
        <p:txBody>
          <a:bodyPr>
            <a:normAutofit fontScale="92500"/>
          </a:bodyPr>
          <a:lstStyle/>
          <a:p>
            <a:pPr algn="just" rtl="1"/>
            <a:r>
              <a:rPr lang="fa-IR" sz="3200" dirty="0">
                <a:cs typeface="B Nazanin" panose="00000400000000000000" pitchFamily="2" charset="-78"/>
              </a:rPr>
              <a:t>همچنین نیروان رضایی (شاعر و مترجم کرد) می‌گوید: در دوره میانی هنوز ادبیات کرد وارد فاز فکری و اندیشه آکادمیک نشده بود و سیستم ادبی کردها بیشتر محفلی بود درست مثل حلقه‌ای ادبی در شعر فارسی که حول نیما شکل گرفته بود. </a:t>
            </a:r>
          </a:p>
          <a:p>
            <a:pPr algn="just" rtl="1"/>
            <a:r>
              <a:rPr lang="fa-IR" sz="3200" dirty="0">
                <a:cs typeface="B Nazanin" panose="00000400000000000000" pitchFamily="2" charset="-78"/>
              </a:rPr>
              <a:t>کم‌کم جریان ادبیات نو کرد شکل گرفت و تلاش‌هایی برای ساختارشکنی در شعر کردی آغاز شد. </a:t>
            </a:r>
          </a:p>
          <a:p>
            <a:pPr algn="just" rtl="1"/>
            <a:r>
              <a:rPr lang="fa-IR" sz="3200" dirty="0">
                <a:cs typeface="B Nazanin" panose="00000400000000000000" pitchFamily="2" charset="-78"/>
              </a:rPr>
              <a:t>عبدالله گوران شاعر کرد از اولین افرادی بود که در شعر کردی فرم را متحول کرد و تقریبا همزمان با شعر نو فارسی، شعر نو کردی هم پیدا می‌شود.</a:t>
            </a:r>
            <a:endParaRPr lang="en-US" sz="3200" dirty="0">
              <a:cs typeface="B Nazanin" panose="00000400000000000000" pitchFamily="2" charset="-78"/>
            </a:endParaRPr>
          </a:p>
        </p:txBody>
      </p:sp>
    </p:spTree>
    <p:extLst>
      <p:ext uri="{BB962C8B-B14F-4D97-AF65-F5344CB8AC3E}">
        <p14:creationId xmlns:p14="http://schemas.microsoft.com/office/powerpoint/2010/main" val="1074692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A4A863-C64C-495E-B48B-5C187A73D615}"/>
              </a:ext>
            </a:extLst>
          </p:cNvPr>
          <p:cNvSpPr>
            <a:spLocks noGrp="1"/>
          </p:cNvSpPr>
          <p:nvPr>
            <p:ph idx="1"/>
          </p:nvPr>
        </p:nvSpPr>
        <p:spPr>
          <a:xfrm>
            <a:off x="913775" y="1505243"/>
            <a:ext cx="10364452" cy="4285957"/>
          </a:xfrm>
        </p:spPr>
        <p:txBody>
          <a:bodyPr>
            <a:normAutofit/>
          </a:bodyPr>
          <a:lstStyle/>
          <a:p>
            <a:pPr algn="just" rtl="1"/>
            <a:r>
              <a:rPr lang="fa-IR" sz="2800" dirty="0">
                <a:cs typeface="B Nazanin" panose="00000400000000000000" pitchFamily="2" charset="-78"/>
              </a:rPr>
              <a:t> وقتی فرم در شعر شکسته می‌شود محتوا و مضمون هم تحت تاثیر این تغییرات قرار می‌گیرد.  همزمان با پیدایش شعر نو کردی مفاهیم شهری نیز به این شعرها وارد می‌شود. </a:t>
            </a:r>
          </a:p>
          <a:p>
            <a:pPr algn="just" rtl="1"/>
            <a:r>
              <a:rPr lang="fa-IR" sz="2800" dirty="0">
                <a:cs typeface="B Nazanin" panose="00000400000000000000" pitchFamily="2" charset="-78"/>
              </a:rPr>
              <a:t>در همین زمان است که برای اولین بار مفهوم غربت در شعر و داستانی که کردها می‌نویسند؛ خودنمایی می‌کند. آوارگی، کشتار جمعی (انفال و حلبچه) در کردستان عراق که منجر به ویرانی و نابودی سه هزار روستا و کشته شدن ۱۸۲ هزار نفر می‌شود، دیگر رویدادهای تراژیک تاریخ کرد است که در ادبیات کرد نیز نمود یافته و اشعار و داستان‌های زیادی در رابطه با این وقایع نوشته یا سروده شده است</a:t>
            </a:r>
            <a:endParaRPr lang="en-US" sz="2800" dirty="0">
              <a:cs typeface="B Nazanin" panose="00000400000000000000" pitchFamily="2" charset="-78"/>
            </a:endParaRPr>
          </a:p>
        </p:txBody>
      </p:sp>
    </p:spTree>
    <p:extLst>
      <p:ext uri="{BB962C8B-B14F-4D97-AF65-F5344CB8AC3E}">
        <p14:creationId xmlns:p14="http://schemas.microsoft.com/office/powerpoint/2010/main" val="340646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807F12-C0CC-4D7E-AE85-13BF42600E9F}"/>
              </a:ext>
            </a:extLst>
          </p:cNvPr>
          <p:cNvSpPr>
            <a:spLocks noGrp="1"/>
          </p:cNvSpPr>
          <p:nvPr>
            <p:ph idx="1"/>
          </p:nvPr>
        </p:nvSpPr>
        <p:spPr>
          <a:xfrm>
            <a:off x="913775" y="1322363"/>
            <a:ext cx="10364452" cy="4468837"/>
          </a:xfrm>
        </p:spPr>
        <p:txBody>
          <a:bodyPr>
            <a:normAutofit/>
          </a:bodyPr>
          <a:lstStyle/>
          <a:p>
            <a:pPr algn="just" rtl="1"/>
            <a:r>
              <a:rPr lang="fa-IR" sz="3200" dirty="0">
                <a:cs typeface="B Nazanin" panose="00000400000000000000" pitchFamily="2" charset="-78"/>
              </a:rPr>
              <a:t> شعر کردی امروز در در ادبیات معاصر-در کردستان-جایگاه بسیار رفیعی یافته؛ بسیاری از شاعران کرد  زبان معتقدند شعر کردی در میان فارسی‌زبانان نتوانسته به جایگاهی مناسب دست پیدا کند، زیرا موانع مختلفی بر سر راه ترجمه‌اش به‌ صورتی جدی قرار گرفته. </a:t>
            </a:r>
          </a:p>
          <a:p>
            <a:pPr algn="just" rtl="1"/>
            <a:r>
              <a:rPr lang="fa-IR" sz="3200" dirty="0">
                <a:cs typeface="B Nazanin" panose="00000400000000000000" pitchFamily="2" charset="-78"/>
              </a:rPr>
              <a:t>علاوه بر این کم‌کاری‌ها و سهل‌انگاری‌هایی را هم از جانب کسانی که زبان مبدا (کردی) را می‌دانند به خود دیده است.</a:t>
            </a:r>
            <a:endParaRPr lang="en-US" sz="3200" dirty="0">
              <a:cs typeface="B Nazanin" panose="00000400000000000000" pitchFamily="2" charset="-78"/>
            </a:endParaRPr>
          </a:p>
        </p:txBody>
      </p:sp>
    </p:spTree>
    <p:extLst>
      <p:ext uri="{BB962C8B-B14F-4D97-AF65-F5344CB8AC3E}">
        <p14:creationId xmlns:p14="http://schemas.microsoft.com/office/powerpoint/2010/main" val="3641832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90341-08D4-452F-8D4B-9DCBAFF963A4}"/>
              </a:ext>
            </a:extLst>
          </p:cNvPr>
          <p:cNvSpPr>
            <a:spLocks noGrp="1"/>
          </p:cNvSpPr>
          <p:nvPr>
            <p:ph idx="1"/>
          </p:nvPr>
        </p:nvSpPr>
        <p:spPr>
          <a:xfrm>
            <a:off x="913775" y="1420837"/>
            <a:ext cx="10364452" cy="4370363"/>
          </a:xfrm>
        </p:spPr>
        <p:txBody>
          <a:bodyPr>
            <a:normAutofit lnSpcReduction="10000"/>
          </a:bodyPr>
          <a:lstStyle/>
          <a:p>
            <a:pPr algn="just" rtl="1"/>
            <a:r>
              <a:rPr lang="fa-IR" sz="2400" dirty="0">
                <a:cs typeface="B Nazanin" panose="00000400000000000000" pitchFamily="2" charset="-78"/>
              </a:rPr>
              <a:t> درباره این موضوع که نویسنده‌های کردهای ایران : این نویسندگان از سالها پیش و همزمان با دوره رضاخان تا بحال در شرایطی زندگی کرده‌اند که ادبیات کردی پررنگ نبوده  است. پس نتوانسته رشد کند و در جهان شناخته شود. </a:t>
            </a:r>
          </a:p>
          <a:p>
            <a:pPr algn="just" rtl="1"/>
            <a:r>
              <a:rPr lang="fa-IR" sz="2400" dirty="0">
                <a:cs typeface="B Nazanin" panose="00000400000000000000" pitchFamily="2" charset="-78"/>
              </a:rPr>
              <a:t>علاوه بر این امکانات نشر هم چندان در اختیارشان نبوده. البته آنقدری هم در ایران زبان کردی بلد نیستند که اگر کتابی به زبان کردی منتشر شود بتوانند از آن بهره‌مند شوند.</a:t>
            </a:r>
          </a:p>
          <a:p>
            <a:pPr algn="just" rtl="1"/>
            <a:r>
              <a:rPr lang="fa-IR" sz="2400" dirty="0">
                <a:cs typeface="B Nazanin" panose="00000400000000000000" pitchFamily="2" charset="-78"/>
              </a:rPr>
              <a:t> پس این نویسندگان امروز ناچارند طبعیت، فکر، اندیشه و تاریخ کردی را در قالب رمان و شعری به زبان فارسی به مخاطب معرفی کنند. مثل زمستان بی‌بهار یونسی، سال‌های ابری علی‌اشرف درویشیان و داستان‌های کوتاه منصور یاقوتی. در ترکیه هم یاشار کمال هست که تمام داستان‌های خود را به زبان ترکی نوشته است، چون تا همین چندسال پیش حتی تکلم به کردی در ترکیه ممنوع بود. پس نویسنده نمی‌توانسته به زبانی بنویسد و کتاب منتشر کند که حتی گفتگو به آن زبان ممنوع است.</a:t>
            </a:r>
            <a:endParaRPr lang="en-US" sz="2400" dirty="0">
              <a:cs typeface="B Nazanin" panose="00000400000000000000" pitchFamily="2" charset="-78"/>
            </a:endParaRPr>
          </a:p>
        </p:txBody>
      </p:sp>
    </p:spTree>
    <p:extLst>
      <p:ext uri="{BB962C8B-B14F-4D97-AF65-F5344CB8AC3E}">
        <p14:creationId xmlns:p14="http://schemas.microsoft.com/office/powerpoint/2010/main" val="3369095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138E25-4E28-4EDD-A923-9F210BCCE22E}"/>
              </a:ext>
            </a:extLst>
          </p:cNvPr>
          <p:cNvSpPr>
            <a:spLocks noGrp="1"/>
          </p:cNvSpPr>
          <p:nvPr>
            <p:ph idx="1"/>
          </p:nvPr>
        </p:nvSpPr>
        <p:spPr>
          <a:xfrm>
            <a:off x="913775" y="1294229"/>
            <a:ext cx="10364452" cy="4496972"/>
          </a:xfrm>
        </p:spPr>
        <p:txBody>
          <a:bodyPr>
            <a:normAutofit/>
          </a:bodyPr>
          <a:lstStyle/>
          <a:p>
            <a:pPr algn="just" rtl="1"/>
            <a:r>
              <a:rPr lang="fa-IR" sz="3200" dirty="0">
                <a:cs typeface="B Nazanin" panose="00000400000000000000" pitchFamily="2" charset="-78"/>
              </a:rPr>
              <a:t> البته این ممنوعیت‌ها را نهایتا زمینه‌ساز گستره زبانی نویسندگان کرد شده است و : زمینه و پتانسیل ارتباط به سه فرهنگی فارسی، ترکی و عربی؛ شاعر و نویسنده کرد را به گونه‌ای بار آورده که بتواند شعر و داستان جدیدی خلق کند که هم به لحاظ غنایی، هم به لحاظ حماسی و هم از نظر روایی قابل تامل است.</a:t>
            </a:r>
          </a:p>
          <a:p>
            <a:pPr algn="just" rtl="1"/>
            <a:r>
              <a:rPr lang="fa-IR" sz="3200" dirty="0">
                <a:cs typeface="B Nazanin" panose="00000400000000000000" pitchFamily="2" charset="-78"/>
              </a:rPr>
              <a:t> ادبیات کردی با همه این محدودیت‌ها توانسته شانه‌به شانه ادبیات فارسی، کردی و عربی پیش برود. بالاخره، اجبار در فهمیدن دیگر زبانها کمک کرده که فهم زبانی گسترده‌تر شود.</a:t>
            </a:r>
            <a:endParaRPr lang="en-US" sz="3200" dirty="0">
              <a:cs typeface="B Nazanin" panose="00000400000000000000" pitchFamily="2" charset="-78"/>
            </a:endParaRPr>
          </a:p>
        </p:txBody>
      </p:sp>
    </p:spTree>
    <p:extLst>
      <p:ext uri="{BB962C8B-B14F-4D97-AF65-F5344CB8AC3E}">
        <p14:creationId xmlns:p14="http://schemas.microsoft.com/office/powerpoint/2010/main" val="1879582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1CD67-9D25-4804-8A03-BC781F31B3EB}"/>
              </a:ext>
            </a:extLst>
          </p:cNvPr>
          <p:cNvSpPr>
            <a:spLocks noGrp="1"/>
          </p:cNvSpPr>
          <p:nvPr>
            <p:ph idx="1"/>
          </p:nvPr>
        </p:nvSpPr>
        <p:spPr>
          <a:xfrm>
            <a:off x="913775" y="1237957"/>
            <a:ext cx="10364452" cy="4553243"/>
          </a:xfrm>
        </p:spPr>
        <p:txBody>
          <a:bodyPr>
            <a:noAutofit/>
          </a:bodyPr>
          <a:lstStyle/>
          <a:p>
            <a:pPr algn="just" rtl="1"/>
            <a:r>
              <a:rPr lang="fa-IR" sz="2800" dirty="0">
                <a:cs typeface="B Nazanin" panose="00000400000000000000" pitchFamily="2" charset="-78"/>
              </a:rPr>
              <a:t>از آنجا که شاعران و نویسندگان مطرح کُرد به چند زبان و فرهنگ جهانی آگاهی و تا حدودی تسلط یافته‌اند که باعث شده  ادبیات مدرن کردی ضمن جهانی شدن و پرداختن به دغدغه‌های انسان معاصر، هویت و نمادهای کردی را نیز حفظ کند.</a:t>
            </a:r>
          </a:p>
          <a:p>
            <a:pPr marL="0" indent="0" algn="just" rtl="1">
              <a:buNone/>
            </a:pPr>
            <a:endParaRPr lang="fa-IR" sz="2800" dirty="0">
              <a:cs typeface="B Nazanin" panose="00000400000000000000" pitchFamily="2" charset="-78"/>
            </a:endParaRPr>
          </a:p>
          <a:p>
            <a:pPr algn="just" rtl="1"/>
            <a:r>
              <a:rPr lang="fa-IR" sz="2800" dirty="0">
                <a:cs typeface="B Nazanin" panose="00000400000000000000" pitchFamily="2" charset="-78"/>
              </a:rPr>
              <a:t>ادبیات کردی امروز پذیرفته که برای مواجهه با سلطه و هژمونی ادبیات‌های مسلط جهانی و منطقه‌ای و برای کسب یک هویت جهانی در ادبیات بین‌المللی نوگرایی در همه ابعاد و تجربه مدرنیته بدون هیچ حد و مرزی را بپذیرد. </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242272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152DB6-407F-4AED-90D9-841F7CE6E05A}"/>
              </a:ext>
            </a:extLst>
          </p:cNvPr>
          <p:cNvSpPr>
            <a:spLocks noGrp="1"/>
          </p:cNvSpPr>
          <p:nvPr>
            <p:ph idx="1"/>
          </p:nvPr>
        </p:nvSpPr>
        <p:spPr>
          <a:xfrm>
            <a:off x="913775" y="1252025"/>
            <a:ext cx="10364452" cy="4539175"/>
          </a:xfrm>
        </p:spPr>
        <p:txBody>
          <a:bodyPr>
            <a:normAutofit/>
          </a:bodyPr>
          <a:lstStyle/>
          <a:p>
            <a:pPr algn="just" rtl="1"/>
            <a:r>
              <a:rPr lang="fa-IR" sz="3600" dirty="0">
                <a:cs typeface="B Nazanin" panose="00000400000000000000" pitchFamily="2" charset="-78"/>
              </a:rPr>
              <a:t>در واقع شاعران و نویسندگان کرد با قبول ترجمه، تفاوت، تناقض، چندصدایی، دیالوگ از دیگر زبان‌ها به‌نوعی اتمسفر هژمونیک در جمهوری جهانی ادبیات را به مبارزه فرامی‌خوانند و سعی دارند خودشان را در جریان ادبی جهانی اثبات کنند.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1577134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1B9BE6-ACD2-4F17-B837-2906538CFFAE}"/>
              </a:ext>
            </a:extLst>
          </p:cNvPr>
          <p:cNvSpPr>
            <a:spLocks noGrp="1"/>
          </p:cNvSpPr>
          <p:nvPr>
            <p:ph idx="1"/>
          </p:nvPr>
        </p:nvSpPr>
        <p:spPr>
          <a:xfrm>
            <a:off x="913775" y="1280161"/>
            <a:ext cx="10364452" cy="4511040"/>
          </a:xfrm>
        </p:spPr>
        <p:txBody>
          <a:bodyPr>
            <a:normAutofit/>
          </a:bodyPr>
          <a:lstStyle/>
          <a:p>
            <a:pPr algn="just" rtl="1"/>
            <a:r>
              <a:rPr lang="fa-IR" sz="3600" dirty="0">
                <a:cs typeface="B Nazanin" panose="00000400000000000000" pitchFamily="2" charset="-78"/>
              </a:rPr>
              <a:t>دوره‌ اول از ابتدا تا قرن نوزدهم میلادی، ادبیات کلاسیک کردی را شامل می‌شود که عمدتا عارفانه و عاشقانه‌اند و مثل ادبیات کلاسیک فارسی در مدح خدا و پیغمبر سروده یا نوشته می‌شوند یا روایتی عاشقانه را بیان می‌کند. </a:t>
            </a:r>
          </a:p>
          <a:p>
            <a:pPr algn="just" rtl="1"/>
            <a:r>
              <a:rPr lang="fa-IR" sz="3600" dirty="0">
                <a:cs typeface="B Nazanin" panose="00000400000000000000" pitchFamily="2" charset="-78"/>
              </a:rPr>
              <a:t>در این دوره اتفاقات و مسائل مطرح اجتماعی و سیاسی جایگاه چندانی ندارند.</a:t>
            </a:r>
            <a:endParaRPr lang="en-US" sz="3600" dirty="0">
              <a:cs typeface="B Nazanin" panose="00000400000000000000" pitchFamily="2" charset="-78"/>
            </a:endParaRPr>
          </a:p>
        </p:txBody>
      </p:sp>
    </p:spTree>
    <p:extLst>
      <p:ext uri="{BB962C8B-B14F-4D97-AF65-F5344CB8AC3E}">
        <p14:creationId xmlns:p14="http://schemas.microsoft.com/office/powerpoint/2010/main" val="898445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9E4183-ECFA-4BF6-B94A-CFBF2CF7366C}"/>
              </a:ext>
            </a:extLst>
          </p:cNvPr>
          <p:cNvSpPr>
            <a:spLocks noGrp="1"/>
          </p:cNvSpPr>
          <p:nvPr>
            <p:ph idx="1"/>
          </p:nvPr>
        </p:nvSpPr>
        <p:spPr>
          <a:xfrm>
            <a:off x="913775" y="647114"/>
            <a:ext cx="10364452" cy="5528603"/>
          </a:xfrm>
        </p:spPr>
        <p:txBody>
          <a:bodyPr>
            <a:normAutofit/>
          </a:bodyPr>
          <a:lstStyle/>
          <a:p>
            <a:pPr algn="just" rtl="1"/>
            <a:r>
              <a:rPr lang="fa-IR" sz="2800" dirty="0">
                <a:cs typeface="B Nazanin" panose="00000400000000000000" pitchFamily="2" charset="-78"/>
              </a:rPr>
              <a:t>در خصوص وجود اشعار کردی با مضامین اجتماعی، تاریخی و سیاسی پیش از سده بیست :</a:t>
            </a:r>
          </a:p>
          <a:p>
            <a:pPr algn="just" rtl="1"/>
            <a:r>
              <a:rPr lang="fa-IR" sz="2800" dirty="0">
                <a:cs typeface="B Nazanin" panose="00000400000000000000" pitchFamily="2" charset="-78"/>
              </a:rPr>
              <a:t>احمد خانی در سده هفدهم در مقدمه منظومه مم و زین به تفصیل از موقعیت بد اجتماعی سیاسی کردها اظهار نارضایتی میکند. از اینکه کردها بین امپراطوریهای عثمانی و صفوی گیر افتاده اند و هربار جنگی بین این دو اتفاق می افتد دودش مستقیم به چشم کردها میرود.</a:t>
            </a:r>
          </a:p>
          <a:p>
            <a:pPr algn="just" rtl="1"/>
            <a:r>
              <a:rPr lang="fa-IR" sz="2800" dirty="0">
                <a:cs typeface="B Nazanin" panose="00000400000000000000" pitchFamily="2" charset="-78"/>
              </a:rPr>
              <a:t> از نبود حکومتی دلسوز برای کردها شکایت میکند. سپس به صراحت میگوید مم و زین را از این رو منظوم و مکتوب میکنم که دیگران فکر نکنند که کردها در ادبیات چیزی کم دارند. او خود را وارث جزیری، حریری و فقی طیران معرفی میکند. کسی که برای احیای ادبیات کردی برخاسته. از این رو مم و زین را جدای از یک اثر ادبی یک مانیفست اجتماعی هم میتوان به شمار آورد.</a:t>
            </a:r>
            <a:endParaRPr lang="en-US" sz="2800" dirty="0">
              <a:cs typeface="B Nazanin" panose="00000400000000000000" pitchFamily="2" charset="-78"/>
            </a:endParaRPr>
          </a:p>
        </p:txBody>
      </p:sp>
    </p:spTree>
    <p:extLst>
      <p:ext uri="{BB962C8B-B14F-4D97-AF65-F5344CB8AC3E}">
        <p14:creationId xmlns:p14="http://schemas.microsoft.com/office/powerpoint/2010/main" val="4129560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27251A-EEA8-47BF-8002-698E8B921D4F}"/>
              </a:ext>
            </a:extLst>
          </p:cNvPr>
          <p:cNvSpPr>
            <a:spLocks noGrp="1"/>
          </p:cNvSpPr>
          <p:nvPr>
            <p:ph idx="1"/>
          </p:nvPr>
        </p:nvSpPr>
        <p:spPr>
          <a:xfrm>
            <a:off x="913775" y="1364567"/>
            <a:ext cx="10364452" cy="4426634"/>
          </a:xfrm>
        </p:spPr>
        <p:txBody>
          <a:bodyPr>
            <a:normAutofit/>
          </a:bodyPr>
          <a:lstStyle/>
          <a:p>
            <a:pPr algn="just" rtl="1"/>
            <a:r>
              <a:rPr lang="fa-IR" sz="2800" dirty="0">
                <a:cs typeface="B Nazanin" panose="00000400000000000000" pitchFamily="2" charset="-78"/>
              </a:rPr>
              <a:t>مثال دیگر حاجی قادر کویی است که در سده ۱۹ میزیسته است. بسیاری از شعرهای او مضمون اجتماعی سیاسی دارند.</a:t>
            </a:r>
          </a:p>
          <a:p>
            <a:pPr algn="just" rtl="1"/>
            <a:r>
              <a:rPr lang="fa-IR" sz="2800" dirty="0">
                <a:cs typeface="B Nazanin" panose="00000400000000000000" pitchFamily="2" charset="-78"/>
              </a:rPr>
              <a:t> او آشکارا در چندین شعر از عدم توجه به زبان کردی، و تضعیف آن به بهانه دین و…، انتقاد می کند. از ظلمها و تعدی های وارد شده به کردها و از نابود شدن آثار تاریخی و فرهنگی آنها و… میگوید. </a:t>
            </a:r>
          </a:p>
          <a:p>
            <a:pPr algn="just" rtl="1"/>
            <a:r>
              <a:rPr lang="fa-IR" sz="2800" dirty="0">
                <a:cs typeface="B Nazanin" panose="00000400000000000000" pitchFamily="2" charset="-78"/>
              </a:rPr>
              <a:t>او آگاهانه میگوید شعر من با شعر “نالی” فرق دارد، من هزار نوبهارم و او بلبل فصل خزان! یعنی شعر او عاشقانه است و شعر من اجتماعی و تاریخی-سیاسی.</a:t>
            </a:r>
            <a:endParaRPr lang="en-US" sz="2800" dirty="0">
              <a:cs typeface="B Nazanin" panose="00000400000000000000" pitchFamily="2" charset="-78"/>
            </a:endParaRPr>
          </a:p>
        </p:txBody>
      </p:sp>
    </p:spTree>
    <p:extLst>
      <p:ext uri="{BB962C8B-B14F-4D97-AF65-F5344CB8AC3E}">
        <p14:creationId xmlns:p14="http://schemas.microsoft.com/office/powerpoint/2010/main" val="1336880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3E1AB0-D345-443C-946B-1472033F5F66}"/>
              </a:ext>
            </a:extLst>
          </p:cNvPr>
          <p:cNvSpPr>
            <a:spLocks noGrp="1"/>
          </p:cNvSpPr>
          <p:nvPr>
            <p:ph idx="1"/>
          </p:nvPr>
        </p:nvSpPr>
        <p:spPr>
          <a:xfrm>
            <a:off x="913775" y="745588"/>
            <a:ext cx="10364452" cy="5655211"/>
          </a:xfrm>
        </p:spPr>
        <p:txBody>
          <a:bodyPr>
            <a:noAutofit/>
          </a:bodyPr>
          <a:lstStyle/>
          <a:p>
            <a:pPr algn="just" rtl="1"/>
            <a:r>
              <a:rPr lang="fa-IR" sz="2800" dirty="0">
                <a:cs typeface="B Nazanin" panose="00000400000000000000" pitchFamily="2" charset="-78"/>
              </a:rPr>
              <a:t>حتی در میان اشعار شاعران غزلسرا همچو نالی هم نمونه های سیاسی اجتماعی بسیارند. قصیده های نالی و سالم نمونه ی آشکار این مدعا هستند.</a:t>
            </a:r>
          </a:p>
          <a:p>
            <a:pPr algn="just" rtl="1"/>
            <a:r>
              <a:rPr lang="fa-IR" sz="2800" dirty="0">
                <a:cs typeface="B Nazanin" panose="00000400000000000000" pitchFamily="2" charset="-78"/>
              </a:rPr>
              <a:t> نالی در غربت به جا مانده در قصیده ای دراز از احوال شهر و دیارش می پرسد. سالم در جوابیه ای توضیح میدهد که چگونه عثمانی ها امارت بابان را نابود کرده اند و به زور از مردم باج و خراج میگیرند. در قصیده ای دیگر سالم (و نالی) از حال بد نجیب زادگان بابان میگویند که آواره شده اند. از دزدی شبانه و خراج سنگین روزانه عثمانی ها و… نالی جایی شعری برای الاغ بینوایش سروده و او را به طنز صائم الدهر و قائم اللیل خوانده است. در بیت پایانی آن شعر الاغ زبان بسته به زبان حال به او میگوید گناه من چیست؟ من و تو هردو حیوانیم من گوشهایم درازست و تو کوتاه.</a:t>
            </a:r>
            <a:endParaRPr lang="en-US" sz="2800" dirty="0">
              <a:cs typeface="B Nazanin" panose="00000400000000000000" pitchFamily="2" charset="-78"/>
            </a:endParaRPr>
          </a:p>
        </p:txBody>
      </p:sp>
    </p:spTree>
    <p:extLst>
      <p:ext uri="{BB962C8B-B14F-4D97-AF65-F5344CB8AC3E}">
        <p14:creationId xmlns:p14="http://schemas.microsoft.com/office/powerpoint/2010/main" val="667426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A8FA0B-96F9-44F0-9EE7-65CB764B906E}"/>
              </a:ext>
            </a:extLst>
          </p:cNvPr>
          <p:cNvSpPr>
            <a:spLocks noGrp="1"/>
          </p:cNvSpPr>
          <p:nvPr>
            <p:ph idx="1"/>
          </p:nvPr>
        </p:nvSpPr>
        <p:spPr>
          <a:xfrm>
            <a:off x="913775" y="1491175"/>
            <a:ext cx="10364452" cy="4300025"/>
          </a:xfrm>
        </p:spPr>
        <p:txBody>
          <a:bodyPr>
            <a:normAutofit/>
          </a:bodyPr>
          <a:lstStyle/>
          <a:p>
            <a:pPr algn="just" rtl="1"/>
            <a:r>
              <a:rPr lang="fa-IR" sz="2800" dirty="0">
                <a:cs typeface="B Nazanin" panose="00000400000000000000" pitchFamily="2" charset="-78"/>
              </a:rPr>
              <a:t>یا شیخ رضا که به عنوان یکی از پایه های ادب کردی که در سده ۱۹ میزیسته. حجم شعرهای غیرعرفانی و غیرعاشقانه اش را با اشعار اجتماعی-سیاسی و یا هزلی و شخصی اش مقایسه کنید. </a:t>
            </a:r>
          </a:p>
          <a:p>
            <a:pPr algn="just" rtl="1"/>
            <a:r>
              <a:rPr lang="fa-IR" sz="2800" dirty="0">
                <a:cs typeface="B Nazanin" panose="00000400000000000000" pitchFamily="2" charset="-78"/>
              </a:rPr>
              <a:t>ویا شیخ شهاب الدین کاکوزکریایی (شاذلی) در سده ۱۷ در شعری گورانی شکایت به درگاه پیریونس میبرد و از ظلم و حمله صفویان شکایت میکند.</a:t>
            </a:r>
            <a:endParaRPr lang="en-US" sz="2800" dirty="0">
              <a:cs typeface="B Nazanin" panose="00000400000000000000" pitchFamily="2" charset="-78"/>
            </a:endParaRPr>
          </a:p>
        </p:txBody>
      </p:sp>
    </p:spTree>
    <p:extLst>
      <p:ext uri="{BB962C8B-B14F-4D97-AF65-F5344CB8AC3E}">
        <p14:creationId xmlns:p14="http://schemas.microsoft.com/office/powerpoint/2010/main" val="2291817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E6CFFE-B880-4B65-8086-8DA5FBE0F276}"/>
              </a:ext>
            </a:extLst>
          </p:cNvPr>
          <p:cNvSpPr>
            <a:spLocks noGrp="1"/>
          </p:cNvSpPr>
          <p:nvPr>
            <p:ph idx="1"/>
          </p:nvPr>
        </p:nvSpPr>
        <p:spPr>
          <a:xfrm>
            <a:off x="913775" y="1294229"/>
            <a:ext cx="10364452" cy="4496972"/>
          </a:xfrm>
        </p:spPr>
        <p:txBody>
          <a:bodyPr>
            <a:normAutofit/>
          </a:bodyPr>
          <a:lstStyle/>
          <a:p>
            <a:pPr algn="just" rtl="1"/>
            <a:r>
              <a:rPr lang="fa-IR" sz="3600" dirty="0">
                <a:cs typeface="B Nazanin" panose="00000400000000000000" pitchFamily="2" charset="-78"/>
              </a:rPr>
              <a:t>درست است که شعر کردی هنوز به جایگاه جهانی‌اش دست نیافته اما این نکته را هم باید درنظر داشت که اساسا شعر کردی در مقایسه با داستان و رمان کردی، بسیار جلوتر حرکت کرده و توجه بیشتری را از جانب مخاطبان فارسی‌زبان ـ نسبت به داستان و رمان کردی ـ برانگیخته و حتی زودتر از داستان‌های کردی و رمان کردی در نشریات ایران مورد توجه قرار گرفت و مشهور شد.</a:t>
            </a:r>
            <a:endParaRPr lang="en-US" sz="3600" dirty="0">
              <a:cs typeface="B Nazanin" panose="00000400000000000000" pitchFamily="2" charset="-78"/>
            </a:endParaRPr>
          </a:p>
        </p:txBody>
      </p:sp>
    </p:spTree>
    <p:extLst>
      <p:ext uri="{BB962C8B-B14F-4D97-AF65-F5344CB8AC3E}">
        <p14:creationId xmlns:p14="http://schemas.microsoft.com/office/powerpoint/2010/main" val="3704714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53CD5D-86CC-4D20-9AED-031787CFB1C0}"/>
              </a:ext>
            </a:extLst>
          </p:cNvPr>
          <p:cNvSpPr>
            <a:spLocks noGrp="1"/>
          </p:cNvSpPr>
          <p:nvPr>
            <p:ph idx="1"/>
          </p:nvPr>
        </p:nvSpPr>
        <p:spPr>
          <a:xfrm>
            <a:off x="913775" y="1561515"/>
            <a:ext cx="10364452" cy="4229686"/>
          </a:xfrm>
        </p:spPr>
        <p:txBody>
          <a:bodyPr>
            <a:normAutofit/>
          </a:bodyPr>
          <a:lstStyle/>
          <a:p>
            <a:pPr algn="just" rtl="1"/>
            <a:r>
              <a:rPr lang="fa-IR" sz="3200" dirty="0">
                <a:cs typeface="B Nazanin" panose="00000400000000000000" pitchFamily="2" charset="-78"/>
              </a:rPr>
              <a:t>ظاهرا شعر فارسی در مناطق کردنشین از نفوذ زیادی برخوردار است و آن‌طور که کارشناسان می‌گویند سرودن به زبان فارسی و تأثیرپذیری از شعرای بزرگ ملی از ویژگی‌های شعر اقوام مختلف ایرانی است و در همین چارچوب بسیاری از شعرای کُرد علاوه بر سرودن شعر به زبان فارسی از بزرگانی چون سعدی، حافظ و… نیز تأثیر پذیرفته‌اند.</a:t>
            </a:r>
            <a:endParaRPr lang="en-US" sz="3200" dirty="0">
              <a:cs typeface="B Nazanin" panose="00000400000000000000" pitchFamily="2" charset="-78"/>
            </a:endParaRPr>
          </a:p>
        </p:txBody>
      </p:sp>
    </p:spTree>
    <p:extLst>
      <p:ext uri="{BB962C8B-B14F-4D97-AF65-F5344CB8AC3E}">
        <p14:creationId xmlns:p14="http://schemas.microsoft.com/office/powerpoint/2010/main" val="174494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B618DF-BC99-4307-8D59-7C22C4E3709C}"/>
              </a:ext>
            </a:extLst>
          </p:cNvPr>
          <p:cNvSpPr>
            <a:spLocks noGrp="1"/>
          </p:cNvSpPr>
          <p:nvPr>
            <p:ph idx="1"/>
          </p:nvPr>
        </p:nvSpPr>
        <p:spPr>
          <a:xfrm>
            <a:off x="913775" y="1420837"/>
            <a:ext cx="10364452" cy="4370363"/>
          </a:xfrm>
        </p:spPr>
        <p:txBody>
          <a:bodyPr>
            <a:normAutofit/>
          </a:bodyPr>
          <a:lstStyle/>
          <a:p>
            <a:pPr algn="just" rtl="1"/>
            <a:r>
              <a:rPr lang="fa-IR" sz="3200" dirty="0">
                <a:cs typeface="B Nazanin" panose="00000400000000000000" pitchFamily="2" charset="-78"/>
              </a:rPr>
              <a:t>البته در امر مقایسه‌ داستان کُردی با نویسندگان فارس و ترک و حتی با نویسندگان کُردستان عراق خود نویسندگان و منتقدان ادبی کرد معتقدند که به‌ علل گوناگون هنوز عقب هستند.</a:t>
            </a:r>
          </a:p>
        </p:txBody>
      </p:sp>
    </p:spTree>
    <p:extLst>
      <p:ext uri="{BB962C8B-B14F-4D97-AF65-F5344CB8AC3E}">
        <p14:creationId xmlns:p14="http://schemas.microsoft.com/office/powerpoint/2010/main" val="2637170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53560-7232-4423-B251-723D15C331A5}"/>
              </a:ext>
            </a:extLst>
          </p:cNvPr>
          <p:cNvSpPr>
            <a:spLocks noGrp="1"/>
          </p:cNvSpPr>
          <p:nvPr>
            <p:ph idx="1"/>
          </p:nvPr>
        </p:nvSpPr>
        <p:spPr>
          <a:xfrm>
            <a:off x="913775" y="1505243"/>
            <a:ext cx="10364452" cy="4285957"/>
          </a:xfrm>
        </p:spPr>
        <p:txBody>
          <a:bodyPr>
            <a:normAutofit/>
          </a:bodyPr>
          <a:lstStyle/>
          <a:p>
            <a:pPr algn="just" rtl="1"/>
            <a:r>
              <a:rPr lang="fa-IR" sz="3200" dirty="0">
                <a:cs typeface="B Nazanin" panose="00000400000000000000" pitchFamily="2" charset="-78"/>
              </a:rPr>
              <a:t>ادبیات کرد به صورت کلی وسعت خیلی زیادی را شامل می‌شود و کردستان عراق، سوریه و ترکیه نیز دارای ادبیات داستانی و شعری غنی هستند و در صورت طرح کلی ادبیات کرد جای کار زیادی دارد. </a:t>
            </a:r>
            <a:endParaRPr lang="en-US" sz="3200" dirty="0">
              <a:cs typeface="B Nazanin" panose="00000400000000000000" pitchFamily="2" charset="-78"/>
            </a:endParaRPr>
          </a:p>
        </p:txBody>
      </p:sp>
    </p:spTree>
    <p:extLst>
      <p:ext uri="{BB962C8B-B14F-4D97-AF65-F5344CB8AC3E}">
        <p14:creationId xmlns:p14="http://schemas.microsoft.com/office/powerpoint/2010/main" val="3727622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E0D5A5-5849-4E50-B218-C26CC79B42FA}"/>
              </a:ext>
            </a:extLst>
          </p:cNvPr>
          <p:cNvSpPr>
            <a:spLocks noGrp="1"/>
          </p:cNvSpPr>
          <p:nvPr>
            <p:ph idx="1"/>
          </p:nvPr>
        </p:nvSpPr>
        <p:spPr>
          <a:xfrm>
            <a:off x="913775" y="1322363"/>
            <a:ext cx="10364452" cy="4468837"/>
          </a:xfrm>
        </p:spPr>
        <p:txBody>
          <a:bodyPr>
            <a:normAutofit/>
          </a:bodyPr>
          <a:lstStyle/>
          <a:p>
            <a:pPr algn="just" rtl="1"/>
            <a:r>
              <a:rPr lang="fa-IR" sz="2800" dirty="0">
                <a:cs typeface="B Nazanin" panose="00000400000000000000" pitchFamily="2" charset="-78"/>
              </a:rPr>
              <a:t> در کردستان ایران وجود دارد که از قضا پرنگ‌تر نیز هست و آن بخش داستان‌های عامیانه و فولکلور است. حتی افرادی مثل علی‌اشرف درویشیان هم روی بخش داستانی این حوزه کار کرده‌اند. ۶۳ داستان و افسانه عامیانه کرد داریم که می‌تواند مورد بررسی و واکاوی قرار بگیرد.</a:t>
            </a:r>
          </a:p>
          <a:p>
            <a:pPr algn="just" rtl="1"/>
            <a:r>
              <a:rPr lang="fa-IR" sz="2800" dirty="0">
                <a:cs typeface="B Nazanin" panose="00000400000000000000" pitchFamily="2" charset="-78"/>
              </a:rPr>
              <a:t> بخش بزرگی از افسانه‌های منظوم کردی ایران نابود شده‌اند و هیچکس روی آن‌ها کار نکرده. داستان خسرو و شیرین (شیرین و فرهاد) نیز از جمله داستان‌های کردی بومی منطقه کرمانشاه بوده که نظامی گنجوی (براساس اینکه مادرش کرد بوده) به آن پرداخته است</a:t>
            </a:r>
            <a:endParaRPr lang="en-US" sz="2800" dirty="0">
              <a:cs typeface="B Nazanin" panose="00000400000000000000" pitchFamily="2" charset="-78"/>
            </a:endParaRPr>
          </a:p>
        </p:txBody>
      </p:sp>
    </p:spTree>
    <p:extLst>
      <p:ext uri="{BB962C8B-B14F-4D97-AF65-F5344CB8AC3E}">
        <p14:creationId xmlns:p14="http://schemas.microsoft.com/office/powerpoint/2010/main" val="2219581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0C794C-F00D-4F35-AFD0-29706919A068}"/>
              </a:ext>
            </a:extLst>
          </p:cNvPr>
          <p:cNvSpPr>
            <a:spLocks noGrp="1"/>
          </p:cNvSpPr>
          <p:nvPr>
            <p:ph idx="1"/>
          </p:nvPr>
        </p:nvSpPr>
        <p:spPr>
          <a:xfrm>
            <a:off x="913775" y="1406769"/>
            <a:ext cx="10364452" cy="4384431"/>
          </a:xfrm>
        </p:spPr>
        <p:txBody>
          <a:bodyPr>
            <a:normAutofit/>
          </a:bodyPr>
          <a:lstStyle/>
          <a:p>
            <a:pPr algn="just" rtl="1"/>
            <a:r>
              <a:rPr lang="fa-IR" sz="3200" dirty="0">
                <a:cs typeface="B Nazanin" panose="00000400000000000000" pitchFamily="2" charset="-78"/>
              </a:rPr>
              <a:t>نمادها و نشانه‌های پررنگ در شعر و داستان کردی</a:t>
            </a:r>
          </a:p>
          <a:p>
            <a:pPr marL="0" indent="0" algn="just" rtl="1">
              <a:buNone/>
            </a:pPr>
            <a:r>
              <a:rPr lang="fa-IR" sz="3200" dirty="0">
                <a:cs typeface="B Nazanin" panose="00000400000000000000" pitchFamily="2" charset="-78"/>
              </a:rPr>
              <a:t>در شعر کردی دروه کلاسیک مضامینی مثل می و شراب که حافظ نیز به کار برده و برخی تعبیرات عرفانی شعر فارسی دیده می‌شود.</a:t>
            </a:r>
          </a:p>
          <a:p>
            <a:pPr marL="0" indent="0" algn="just" rtl="1">
              <a:buNone/>
            </a:pPr>
            <a:r>
              <a:rPr lang="fa-IR" sz="3200" dirty="0">
                <a:cs typeface="B Nazanin" panose="00000400000000000000" pitchFamily="2" charset="-78"/>
              </a:rPr>
              <a:t> همچنین لذت، حظّ و اندوه و حرارت‌های عشق‌های عرفانی تحت آرمانی‌ترین (ایده‌آل‌ترین) شکل‌های خود و انتظار معراج به منشاء و مبداء پیدایش انسان (بهشت) از دیگر مفاهیم شعری این شعر است.</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926793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5EF286-B41B-4E52-90A9-1C2E728D3F23}"/>
              </a:ext>
            </a:extLst>
          </p:cNvPr>
          <p:cNvSpPr>
            <a:spLocks noGrp="1"/>
          </p:cNvSpPr>
          <p:nvPr>
            <p:ph idx="1"/>
          </p:nvPr>
        </p:nvSpPr>
        <p:spPr>
          <a:xfrm>
            <a:off x="913775" y="1012874"/>
            <a:ext cx="10364452" cy="5331655"/>
          </a:xfrm>
        </p:spPr>
        <p:txBody>
          <a:bodyPr>
            <a:noAutofit/>
          </a:bodyPr>
          <a:lstStyle/>
          <a:p>
            <a:pPr algn="just" rtl="1"/>
            <a:r>
              <a:rPr lang="fa-IR" sz="2800" dirty="0">
                <a:cs typeface="B Nazanin" panose="00000400000000000000" pitchFamily="2" charset="-78"/>
              </a:rPr>
              <a:t>با آغاز دوره مدرن ادبیات کردی و باز شدن درهای تجدد:</a:t>
            </a:r>
          </a:p>
          <a:p>
            <a:pPr marL="0" indent="0" algn="just" rtl="1">
              <a:buNone/>
            </a:pPr>
            <a:r>
              <a:rPr lang="fa-IR" sz="2800" dirty="0">
                <a:cs typeface="B Nazanin" panose="00000400000000000000" pitchFamily="2" charset="-78"/>
              </a:rPr>
              <a:t> شعر و زمینه‌های موضوعی آن از سبک سنتی و کلاسیک فاصله گرفت و  محتوا و مضمون شعرها به ابراز احساسات عشقی، بیان احساس ناامیدی، یأس و خشم، دنیای عواطف و احساسات انسانی در شعر غنی‌تر شد. با شروع این دوره، بیشتر مفاهیم و موضوعات واقع‌گرا (رئالیستی) مانند نمادهای میهن‌پرستانه و به ویژه موضوعات اجتماعی بر شعر  و داستان کرد حاکم شد.</a:t>
            </a:r>
          </a:p>
          <a:p>
            <a:pPr algn="just" rtl="1"/>
            <a:r>
              <a:rPr lang="fa-IR" sz="2800" dirty="0">
                <a:cs typeface="B Nazanin" panose="00000400000000000000" pitchFamily="2" charset="-78"/>
              </a:rPr>
              <a:t> جنگ‌های تحمیل شده به کردها، فرار جوانان، رفتار مستبدانه‌ای که رژیم صدام و پدران متعصب‌شان در حق کردها اعمال کرده‌اند هم از دیگر مضامینی هستند که در ادبیات کردستان به ویژه کردهای عراق دیده می‌شوند. مضامین عاشقانه هم بیشتر در آثار «شیرزاد حسن» و «بختیار علی» به چشم می‌خورد.</a:t>
            </a:r>
            <a:endParaRPr lang="en-US" sz="2800" dirty="0">
              <a:cs typeface="B Nazanin" panose="00000400000000000000" pitchFamily="2" charset="-78"/>
            </a:endParaRPr>
          </a:p>
        </p:txBody>
      </p:sp>
    </p:spTree>
    <p:extLst>
      <p:ext uri="{BB962C8B-B14F-4D97-AF65-F5344CB8AC3E}">
        <p14:creationId xmlns:p14="http://schemas.microsoft.com/office/powerpoint/2010/main" val="31076768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105</TotalTime>
  <Words>2240</Words>
  <Application>Microsoft Office PowerPoint</Application>
  <PresentationFormat>Widescreen</PresentationFormat>
  <Paragraphs>60</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Tw Cen MT</vt:lpstr>
      <vt:lpstr>Droplet</vt:lpstr>
      <vt:lpstr>ادبیات داستانی و شعر کردی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ادبیات داستانی و شعر کردی در ایران</dc:title>
  <dc:creator>MIQDAD</dc:creator>
  <cp:lastModifiedBy>MIQDAD</cp:lastModifiedBy>
  <cp:revision>13</cp:revision>
  <dcterms:created xsi:type="dcterms:W3CDTF">2022-04-07T07:22:10Z</dcterms:created>
  <dcterms:modified xsi:type="dcterms:W3CDTF">2022-04-13T06:12:32Z</dcterms:modified>
</cp:coreProperties>
</file>