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832D0E-1DA0-4A44-ACF2-45E3F48C6633}"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6EF72-A0F3-4726-85AB-7D93C09C88FF}" type="slidenum">
              <a:rPr lang="en-US" smtClean="0"/>
              <a:t>‹#›</a:t>
            </a:fld>
            <a:endParaRPr lang="en-US"/>
          </a:p>
        </p:txBody>
      </p:sp>
    </p:spTree>
    <p:extLst>
      <p:ext uri="{BB962C8B-B14F-4D97-AF65-F5344CB8AC3E}">
        <p14:creationId xmlns:p14="http://schemas.microsoft.com/office/powerpoint/2010/main" val="1567211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832D0E-1DA0-4A44-ACF2-45E3F48C6633}"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6EF72-A0F3-4726-85AB-7D93C09C88FF}" type="slidenum">
              <a:rPr lang="en-US" smtClean="0"/>
              <a:t>‹#›</a:t>
            </a:fld>
            <a:endParaRPr lang="en-US"/>
          </a:p>
        </p:txBody>
      </p:sp>
    </p:spTree>
    <p:extLst>
      <p:ext uri="{BB962C8B-B14F-4D97-AF65-F5344CB8AC3E}">
        <p14:creationId xmlns:p14="http://schemas.microsoft.com/office/powerpoint/2010/main" val="4135540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832D0E-1DA0-4A44-ACF2-45E3F48C6633}"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6EF72-A0F3-4726-85AB-7D93C09C88FF}" type="slidenum">
              <a:rPr lang="en-US" smtClean="0"/>
              <a:t>‹#›</a:t>
            </a:fld>
            <a:endParaRPr lang="en-US"/>
          </a:p>
        </p:txBody>
      </p:sp>
    </p:spTree>
    <p:extLst>
      <p:ext uri="{BB962C8B-B14F-4D97-AF65-F5344CB8AC3E}">
        <p14:creationId xmlns:p14="http://schemas.microsoft.com/office/powerpoint/2010/main" val="2994171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832D0E-1DA0-4A44-ACF2-45E3F48C6633}"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6EF72-A0F3-4726-85AB-7D93C09C88FF}"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41989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832D0E-1DA0-4A44-ACF2-45E3F48C6633}"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6EF72-A0F3-4726-85AB-7D93C09C88FF}" type="slidenum">
              <a:rPr lang="en-US" smtClean="0"/>
              <a:t>‹#›</a:t>
            </a:fld>
            <a:endParaRPr lang="en-US"/>
          </a:p>
        </p:txBody>
      </p:sp>
    </p:spTree>
    <p:extLst>
      <p:ext uri="{BB962C8B-B14F-4D97-AF65-F5344CB8AC3E}">
        <p14:creationId xmlns:p14="http://schemas.microsoft.com/office/powerpoint/2010/main" val="58665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832D0E-1DA0-4A44-ACF2-45E3F48C6633}" type="datetimeFigureOut">
              <a:rPr lang="en-US" smtClean="0"/>
              <a:t>4/13/2022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E6EF72-A0F3-4726-85AB-7D93C09C88FF}" type="slidenum">
              <a:rPr lang="en-US" smtClean="0"/>
              <a:t>‹#›</a:t>
            </a:fld>
            <a:endParaRPr lang="en-US"/>
          </a:p>
        </p:txBody>
      </p:sp>
    </p:spTree>
    <p:extLst>
      <p:ext uri="{BB962C8B-B14F-4D97-AF65-F5344CB8AC3E}">
        <p14:creationId xmlns:p14="http://schemas.microsoft.com/office/powerpoint/2010/main" val="495029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832D0E-1DA0-4A44-ACF2-45E3F48C6633}" type="datetimeFigureOut">
              <a:rPr lang="en-US" smtClean="0"/>
              <a:t>4/13/2022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E6EF72-A0F3-4726-85AB-7D93C09C88FF}" type="slidenum">
              <a:rPr lang="en-US" smtClean="0"/>
              <a:t>‹#›</a:t>
            </a:fld>
            <a:endParaRPr lang="en-US"/>
          </a:p>
        </p:txBody>
      </p:sp>
    </p:spTree>
    <p:extLst>
      <p:ext uri="{BB962C8B-B14F-4D97-AF65-F5344CB8AC3E}">
        <p14:creationId xmlns:p14="http://schemas.microsoft.com/office/powerpoint/2010/main" val="1409346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832D0E-1DA0-4A44-ACF2-45E3F48C6633}"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6EF72-A0F3-4726-85AB-7D93C09C88FF}" type="slidenum">
              <a:rPr lang="en-US" smtClean="0"/>
              <a:t>‹#›</a:t>
            </a:fld>
            <a:endParaRPr lang="en-US"/>
          </a:p>
        </p:txBody>
      </p:sp>
    </p:spTree>
    <p:extLst>
      <p:ext uri="{BB962C8B-B14F-4D97-AF65-F5344CB8AC3E}">
        <p14:creationId xmlns:p14="http://schemas.microsoft.com/office/powerpoint/2010/main" val="5154283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832D0E-1DA0-4A44-ACF2-45E3F48C6633}"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6EF72-A0F3-4726-85AB-7D93C09C88FF}" type="slidenum">
              <a:rPr lang="en-US" smtClean="0"/>
              <a:t>‹#›</a:t>
            </a:fld>
            <a:endParaRPr lang="en-US"/>
          </a:p>
        </p:txBody>
      </p:sp>
    </p:spTree>
    <p:extLst>
      <p:ext uri="{BB962C8B-B14F-4D97-AF65-F5344CB8AC3E}">
        <p14:creationId xmlns:p14="http://schemas.microsoft.com/office/powerpoint/2010/main" val="2103825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832D0E-1DA0-4A44-ACF2-45E3F48C6633}"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6EF72-A0F3-4726-85AB-7D93C09C88FF}" type="slidenum">
              <a:rPr lang="en-US" smtClean="0"/>
              <a:t>‹#›</a:t>
            </a:fld>
            <a:endParaRPr lang="en-US"/>
          </a:p>
        </p:txBody>
      </p:sp>
    </p:spTree>
    <p:extLst>
      <p:ext uri="{BB962C8B-B14F-4D97-AF65-F5344CB8AC3E}">
        <p14:creationId xmlns:p14="http://schemas.microsoft.com/office/powerpoint/2010/main" val="2747729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832D0E-1DA0-4A44-ACF2-45E3F48C6633}"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6EF72-A0F3-4726-85AB-7D93C09C88FF}" type="slidenum">
              <a:rPr lang="en-US" smtClean="0"/>
              <a:t>‹#›</a:t>
            </a:fld>
            <a:endParaRPr lang="en-US"/>
          </a:p>
        </p:txBody>
      </p:sp>
    </p:spTree>
    <p:extLst>
      <p:ext uri="{BB962C8B-B14F-4D97-AF65-F5344CB8AC3E}">
        <p14:creationId xmlns:p14="http://schemas.microsoft.com/office/powerpoint/2010/main" val="3898526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832D0E-1DA0-4A44-ACF2-45E3F48C6633}"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6EF72-A0F3-4726-85AB-7D93C09C88FF}" type="slidenum">
              <a:rPr lang="en-US" smtClean="0"/>
              <a:t>‹#›</a:t>
            </a:fld>
            <a:endParaRPr lang="en-US"/>
          </a:p>
        </p:txBody>
      </p:sp>
    </p:spTree>
    <p:extLst>
      <p:ext uri="{BB962C8B-B14F-4D97-AF65-F5344CB8AC3E}">
        <p14:creationId xmlns:p14="http://schemas.microsoft.com/office/powerpoint/2010/main" val="141312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832D0E-1DA0-4A44-ACF2-45E3F48C6633}" type="datetimeFigureOut">
              <a:rPr lang="en-US" smtClean="0"/>
              <a:t>4/13/2022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E6EF72-A0F3-4726-85AB-7D93C09C88FF}" type="slidenum">
              <a:rPr lang="en-US" smtClean="0"/>
              <a:t>‹#›</a:t>
            </a:fld>
            <a:endParaRPr lang="en-US"/>
          </a:p>
        </p:txBody>
      </p:sp>
    </p:spTree>
    <p:extLst>
      <p:ext uri="{BB962C8B-B14F-4D97-AF65-F5344CB8AC3E}">
        <p14:creationId xmlns:p14="http://schemas.microsoft.com/office/powerpoint/2010/main" val="543786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832D0E-1DA0-4A44-ACF2-45E3F48C6633}" type="datetimeFigureOut">
              <a:rPr lang="en-US" smtClean="0"/>
              <a:t>4/13/2022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E6EF72-A0F3-4726-85AB-7D93C09C88FF}" type="slidenum">
              <a:rPr lang="en-US" smtClean="0"/>
              <a:t>‹#›</a:t>
            </a:fld>
            <a:endParaRPr lang="en-US"/>
          </a:p>
        </p:txBody>
      </p:sp>
    </p:spTree>
    <p:extLst>
      <p:ext uri="{BB962C8B-B14F-4D97-AF65-F5344CB8AC3E}">
        <p14:creationId xmlns:p14="http://schemas.microsoft.com/office/powerpoint/2010/main" val="1327733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3C832D0E-1DA0-4A44-ACF2-45E3F48C6633}" type="datetimeFigureOut">
              <a:rPr lang="en-US" smtClean="0"/>
              <a:t>4/13/2022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E6EF72-A0F3-4726-85AB-7D93C09C88FF}" type="slidenum">
              <a:rPr lang="en-US" smtClean="0"/>
              <a:t>‹#›</a:t>
            </a:fld>
            <a:endParaRPr lang="en-US"/>
          </a:p>
        </p:txBody>
      </p:sp>
    </p:spTree>
    <p:extLst>
      <p:ext uri="{BB962C8B-B14F-4D97-AF65-F5344CB8AC3E}">
        <p14:creationId xmlns:p14="http://schemas.microsoft.com/office/powerpoint/2010/main" val="277390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832D0E-1DA0-4A44-ACF2-45E3F48C6633}"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6EF72-A0F3-4726-85AB-7D93C09C88FF}" type="slidenum">
              <a:rPr lang="en-US" smtClean="0"/>
              <a:t>‹#›</a:t>
            </a:fld>
            <a:endParaRPr lang="en-US"/>
          </a:p>
        </p:txBody>
      </p:sp>
    </p:spTree>
    <p:extLst>
      <p:ext uri="{BB962C8B-B14F-4D97-AF65-F5344CB8AC3E}">
        <p14:creationId xmlns:p14="http://schemas.microsoft.com/office/powerpoint/2010/main" val="1330514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832D0E-1DA0-4A44-ACF2-45E3F48C6633}"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6EF72-A0F3-4726-85AB-7D93C09C88FF}" type="slidenum">
              <a:rPr lang="en-US" smtClean="0"/>
              <a:t>‹#›</a:t>
            </a:fld>
            <a:endParaRPr lang="en-US"/>
          </a:p>
        </p:txBody>
      </p:sp>
    </p:spTree>
    <p:extLst>
      <p:ext uri="{BB962C8B-B14F-4D97-AF65-F5344CB8AC3E}">
        <p14:creationId xmlns:p14="http://schemas.microsoft.com/office/powerpoint/2010/main" val="1958562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3C832D0E-1DA0-4A44-ACF2-45E3F48C6633}" type="datetimeFigureOut">
              <a:rPr lang="en-US" smtClean="0"/>
              <a:t>4/13/2022</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BAE6EF72-A0F3-4726-85AB-7D93C09C88FF}" type="slidenum">
              <a:rPr lang="en-US" smtClean="0"/>
              <a:t>‹#›</a:t>
            </a:fld>
            <a:endParaRPr lang="en-US"/>
          </a:p>
        </p:txBody>
      </p:sp>
    </p:spTree>
    <p:extLst>
      <p:ext uri="{BB962C8B-B14F-4D97-AF65-F5344CB8AC3E}">
        <p14:creationId xmlns:p14="http://schemas.microsoft.com/office/powerpoint/2010/main" val="21860184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BB1F0-3266-45EC-8F85-85F2EDFFB7BC}"/>
              </a:ext>
            </a:extLst>
          </p:cNvPr>
          <p:cNvSpPr>
            <a:spLocks noGrp="1"/>
          </p:cNvSpPr>
          <p:nvPr>
            <p:ph type="ctrTitle"/>
          </p:nvPr>
        </p:nvSpPr>
        <p:spPr/>
        <p:txBody>
          <a:bodyPr/>
          <a:lstStyle/>
          <a:p>
            <a:r>
              <a:rPr lang="fa-IR" dirty="0"/>
              <a:t>مروری بر دوره های ادبی در ادبیات کردی</a:t>
            </a:r>
            <a:endParaRPr lang="en-US" dirty="0"/>
          </a:p>
        </p:txBody>
      </p:sp>
      <p:sp>
        <p:nvSpPr>
          <p:cNvPr id="3" name="Subtitle 2">
            <a:extLst>
              <a:ext uri="{FF2B5EF4-FFF2-40B4-BE49-F238E27FC236}">
                <a16:creationId xmlns:a16="http://schemas.microsoft.com/office/drawing/2014/main" id="{6631A9C9-1788-4DBF-9A99-4B48B920A5EC}"/>
              </a:ext>
            </a:extLst>
          </p:cNvPr>
          <p:cNvSpPr>
            <a:spLocks noGrp="1"/>
          </p:cNvSpPr>
          <p:nvPr>
            <p:ph type="subTitle" idx="1"/>
          </p:nvPr>
        </p:nvSpPr>
        <p:spPr/>
        <p:txBody>
          <a:bodyPr>
            <a:normAutofit/>
          </a:bodyPr>
          <a:lstStyle/>
          <a:p>
            <a:r>
              <a:rPr lang="fa-IR" sz="3600" dirty="0">
                <a:cs typeface="B Nazanin" panose="00000400000000000000" pitchFamily="2" charset="-78"/>
              </a:rPr>
              <a:t>درس هشتم</a:t>
            </a:r>
            <a:endParaRPr lang="en-US" sz="3600" dirty="0">
              <a:cs typeface="B Nazanin" panose="00000400000000000000" pitchFamily="2" charset="-78"/>
            </a:endParaRPr>
          </a:p>
        </p:txBody>
      </p:sp>
    </p:spTree>
    <p:extLst>
      <p:ext uri="{BB962C8B-B14F-4D97-AF65-F5344CB8AC3E}">
        <p14:creationId xmlns:p14="http://schemas.microsoft.com/office/powerpoint/2010/main" val="2335424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3566F3-DEA9-48F8-B048-F80CA2143ECE}"/>
              </a:ext>
            </a:extLst>
          </p:cNvPr>
          <p:cNvSpPr>
            <a:spLocks noGrp="1"/>
          </p:cNvSpPr>
          <p:nvPr>
            <p:ph sz="quarter" idx="13"/>
          </p:nvPr>
        </p:nvSpPr>
        <p:spPr>
          <a:xfrm>
            <a:off x="913774" y="1364566"/>
            <a:ext cx="10363826" cy="4426633"/>
          </a:xfrm>
        </p:spPr>
        <p:txBody>
          <a:bodyPr>
            <a:normAutofit/>
          </a:bodyPr>
          <a:lstStyle/>
          <a:p>
            <a:pPr algn="just" rtl="1"/>
            <a:r>
              <a:rPr lang="fa-IR" sz="3200" dirty="0">
                <a:cs typeface="B Nazanin" panose="00000400000000000000" pitchFamily="2" charset="-78"/>
              </a:rPr>
              <a:t>این گروه از شاعران در یازدهم مارس سال ۱۹۷۰م  با توجه به نیازهای تازه جامعه کُرد، با انتشار بیانیه‌ای موسوم به دیدگاه‌ها (روانگه) ضرورت تحول در شعر کردی را مطرح کردند، که همین حرکت، موجبات تحول در ادبیات مدرن کردی را فراهم کرد.</a:t>
            </a:r>
            <a:endParaRPr lang="en-US" sz="3200" dirty="0">
              <a:cs typeface="B Nazanin" panose="00000400000000000000" pitchFamily="2" charset="-78"/>
            </a:endParaRPr>
          </a:p>
        </p:txBody>
      </p:sp>
    </p:spTree>
    <p:extLst>
      <p:ext uri="{BB962C8B-B14F-4D97-AF65-F5344CB8AC3E}">
        <p14:creationId xmlns:p14="http://schemas.microsoft.com/office/powerpoint/2010/main" val="1533482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37C1AA-61A1-44DD-90E1-C09F635B17A6}"/>
              </a:ext>
            </a:extLst>
          </p:cNvPr>
          <p:cNvSpPr>
            <a:spLocks noGrp="1"/>
          </p:cNvSpPr>
          <p:nvPr>
            <p:ph sz="quarter" idx="13"/>
          </p:nvPr>
        </p:nvSpPr>
        <p:spPr>
          <a:xfrm>
            <a:off x="913774" y="1195754"/>
            <a:ext cx="10363826" cy="4595445"/>
          </a:xfrm>
        </p:spPr>
        <p:txBody>
          <a:bodyPr>
            <a:normAutofit/>
          </a:bodyPr>
          <a:lstStyle/>
          <a:p>
            <a:pPr algn="just" rtl="1"/>
            <a:r>
              <a:rPr lang="fa-IR" sz="3200" dirty="0">
                <a:cs typeface="B Nazanin" panose="00000400000000000000" pitchFamily="2" charset="-78"/>
              </a:rPr>
              <a:t>سواره‌ ایلخانی‌زاده هم‌ اولین کسی بود که‌ در کردستان ایران پا به‌ عرصه شعر نو کردی گذاشت و به‌ نحوی می‌توان گفت که‌ بانی و بنیانگذار شعر نو در کردستان ایران است. </a:t>
            </a:r>
          </a:p>
          <a:p>
            <a:pPr algn="just" rtl="1"/>
            <a:r>
              <a:rPr lang="fa-IR" sz="3200" dirty="0">
                <a:cs typeface="B Nazanin" panose="00000400000000000000" pitchFamily="2" charset="-78"/>
              </a:rPr>
              <a:t>نباید این واقعیت را فراموش کرد که‌ سواره‌ بر روی فضا و بستری آماده‌ وارد میدان شد چراکه‌ کلیت شعر کردی در ذات خود مدت‌ها پیش از سواره‌، توسط عبدالله‌ بگ (گوران) در کردستان عراق دچار تغیر و تحول عمیق و بنیادی شده‌ است.</a:t>
            </a:r>
            <a:endParaRPr lang="en-US" sz="3200" dirty="0">
              <a:cs typeface="B Nazanin" panose="00000400000000000000" pitchFamily="2" charset="-78"/>
            </a:endParaRPr>
          </a:p>
        </p:txBody>
      </p:sp>
    </p:spTree>
    <p:extLst>
      <p:ext uri="{BB962C8B-B14F-4D97-AF65-F5344CB8AC3E}">
        <p14:creationId xmlns:p14="http://schemas.microsoft.com/office/powerpoint/2010/main" val="3776396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0D05E3-88AD-4F58-80AB-80896B5A759D}"/>
              </a:ext>
            </a:extLst>
          </p:cNvPr>
          <p:cNvSpPr>
            <a:spLocks noGrp="1"/>
          </p:cNvSpPr>
          <p:nvPr>
            <p:ph sz="quarter" idx="13"/>
          </p:nvPr>
        </p:nvSpPr>
        <p:spPr>
          <a:xfrm>
            <a:off x="913774" y="1195754"/>
            <a:ext cx="10363826" cy="4595445"/>
          </a:xfrm>
        </p:spPr>
        <p:txBody>
          <a:bodyPr>
            <a:normAutofit/>
          </a:bodyPr>
          <a:lstStyle/>
          <a:p>
            <a:pPr algn="just" rtl="1"/>
            <a:r>
              <a:rPr lang="fa-IR" sz="3200" dirty="0">
                <a:cs typeface="B Nazanin" panose="00000400000000000000" pitchFamily="2" charset="-78"/>
              </a:rPr>
              <a:t>از شاعران متأخر در کردستان مرکزی باید از شرفکندی (ملقب به هه ژار) و هیمن نام برد.</a:t>
            </a:r>
          </a:p>
          <a:p>
            <a:pPr algn="just" rtl="1"/>
            <a:r>
              <a:rPr lang="fa-IR" sz="3200" dirty="0">
                <a:cs typeface="B Nazanin" panose="00000400000000000000" pitchFamily="2" charset="-78"/>
              </a:rPr>
              <a:t> شرفکندی همچنین اولین فرهنگ لغت کردی-فارسی را یک‌‌نفره پایه‌گذاری و منتشر می‌کند (مثل کاری که احمد شاملو با کتاب کوچه برای فرهنگ و زبان فارسی کرد) که امتیازش را انتشارات سروش وابسته به صداوسیما خریداری کرده و هنوز مدام تجدید چاپ می‌شود. او همچنین قرآن و دیوان خیام را هم به کردی برگردانده است.</a:t>
            </a:r>
            <a:endParaRPr lang="en-US" sz="3200" dirty="0">
              <a:cs typeface="B Nazanin" panose="00000400000000000000" pitchFamily="2" charset="-78"/>
            </a:endParaRPr>
          </a:p>
        </p:txBody>
      </p:sp>
    </p:spTree>
    <p:extLst>
      <p:ext uri="{BB962C8B-B14F-4D97-AF65-F5344CB8AC3E}">
        <p14:creationId xmlns:p14="http://schemas.microsoft.com/office/powerpoint/2010/main" val="520448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F04347-2693-47E0-A916-1A617B0E18E6}"/>
              </a:ext>
            </a:extLst>
          </p:cNvPr>
          <p:cNvSpPr>
            <a:spLocks noGrp="1"/>
          </p:cNvSpPr>
          <p:nvPr>
            <p:ph sz="quarter" idx="13"/>
          </p:nvPr>
        </p:nvSpPr>
        <p:spPr>
          <a:xfrm>
            <a:off x="913774" y="1181686"/>
            <a:ext cx="10363826" cy="4609513"/>
          </a:xfrm>
        </p:spPr>
        <p:txBody>
          <a:bodyPr>
            <a:normAutofit/>
          </a:bodyPr>
          <a:lstStyle/>
          <a:p>
            <a:pPr algn="just" rtl="1"/>
            <a:r>
              <a:rPr lang="fa-IR" sz="2800" dirty="0">
                <a:cs typeface="B Nazanin" panose="00000400000000000000" pitchFamily="2" charset="-78"/>
              </a:rPr>
              <a:t>بختیار علی، فرهاد پیربال، شیرزاد حسن، رئوف بیگرد، عطاء نهایی، ناصر وحیدی و یاشار کمال  نیز داستان‌نویسان کردی هستند که موفق شدند با ارائه کارهایی متفاوت و مدرن، فضایی تازه در داستان کوتاه و رمان، ادبیات داستانی قابل قبولی را در سطح جهانی ارائه کنند.</a:t>
            </a:r>
          </a:p>
          <a:p>
            <a:pPr algn="just" rtl="1"/>
            <a:r>
              <a:rPr lang="fa-IR" sz="2800" dirty="0">
                <a:cs typeface="B Nazanin" panose="00000400000000000000" pitchFamily="2" charset="-78"/>
              </a:rPr>
              <a:t> آخرین رمان بختیارعلی (شهر موسیقیدانان سفید) در ده هزار نسخه به چاپ رسید و بسیاری از منتقدان ادبی معتقدند اگر این رمان  به هر زبان بزرگ دیگری جز کردی نوشته  می‌شد امروز رکورد پرفروش‌ترین کتاب تاریخ را می‌شکست.</a:t>
            </a:r>
          </a:p>
          <a:p>
            <a:pPr algn="just" rtl="1"/>
            <a:r>
              <a:rPr lang="fa-IR" sz="2800" dirty="0">
                <a:cs typeface="B Nazanin" panose="00000400000000000000" pitchFamily="2" charset="-78"/>
              </a:rPr>
              <a:t> اولین داستانی که از کردی به فارسی ترجمه شد نیز، توسط «ناصر سینا» و  در ماهنامه «چیستا» بود.</a:t>
            </a:r>
            <a:endParaRPr lang="en-US" sz="2800" dirty="0">
              <a:cs typeface="B Nazanin" panose="00000400000000000000" pitchFamily="2" charset="-78"/>
            </a:endParaRPr>
          </a:p>
        </p:txBody>
      </p:sp>
    </p:spTree>
    <p:extLst>
      <p:ext uri="{BB962C8B-B14F-4D97-AF65-F5344CB8AC3E}">
        <p14:creationId xmlns:p14="http://schemas.microsoft.com/office/powerpoint/2010/main" val="3664285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092DE9-6FD9-49A6-A10A-031FDA3381FF}"/>
              </a:ext>
            </a:extLst>
          </p:cNvPr>
          <p:cNvSpPr>
            <a:spLocks noGrp="1"/>
          </p:cNvSpPr>
          <p:nvPr>
            <p:ph sz="quarter" idx="13"/>
          </p:nvPr>
        </p:nvSpPr>
        <p:spPr>
          <a:xfrm>
            <a:off x="548640" y="773723"/>
            <a:ext cx="11169748" cy="5331655"/>
          </a:xfrm>
        </p:spPr>
        <p:txBody>
          <a:bodyPr>
            <a:normAutofit/>
          </a:bodyPr>
          <a:lstStyle/>
          <a:p>
            <a:pPr marL="0" indent="0" algn="just" rtl="1">
              <a:buNone/>
            </a:pPr>
            <a:r>
              <a:rPr lang="fa-IR" sz="2800" dirty="0">
                <a:cs typeface="B Nazanin" panose="00000400000000000000" pitchFamily="2" charset="-78"/>
              </a:rPr>
              <a:t> برای یادآوری:</a:t>
            </a:r>
          </a:p>
          <a:p>
            <a:pPr marL="0" indent="0" algn="just" rtl="1">
              <a:buNone/>
            </a:pPr>
            <a:r>
              <a:rPr lang="fa-IR" sz="2800" dirty="0">
                <a:cs typeface="B Nazanin" panose="00000400000000000000" pitchFamily="2" charset="-78"/>
              </a:rPr>
              <a:t>ادبيات تطبيقي از ديدگاه مكتب فرانسـوي، شـاخهاي از تـاريخ ادبيـات اسـت كـه بـه بررسي روابط تاريخي در ميان دو يا چند ادبيات ملّي ميپردازد.</a:t>
            </a:r>
          </a:p>
          <a:p>
            <a:pPr marL="0" indent="0" algn="just" rtl="1">
              <a:buNone/>
            </a:pPr>
            <a:r>
              <a:rPr lang="fa-IR" sz="2800" dirty="0">
                <a:cs typeface="B Nazanin" panose="00000400000000000000" pitchFamily="2" charset="-78"/>
              </a:rPr>
              <a:t> مكتب تطبيقي آمريكا نيز ادبيات تطبيقي را پژوهشي بين رشتهاي ميداند كه به مقايسه ادبيات ملّـتهـا بـا يكديگر و بررسي رابطه ادبيـات بـا سـاير رشـته هـاي علـوم انسـاني و هنرهـاي زيبـا ميپردازد.</a:t>
            </a:r>
          </a:p>
          <a:p>
            <a:pPr marL="0" indent="0" algn="just" rtl="1">
              <a:buNone/>
            </a:pPr>
            <a:r>
              <a:rPr lang="fa-IR" sz="2800" dirty="0">
                <a:cs typeface="B Nazanin" panose="00000400000000000000" pitchFamily="2" charset="-78"/>
              </a:rPr>
              <a:t> ادبيات تطبيقي در مفهوم علمي آن نخست در فرانسه پديد آمد؛ آنگـاه بـه بعضي از كشورهاي غربي چون آلمان، ايتالي ، آمريكا و ... راه يافت و سپس روانه شـرق دور و ديگركشورها چون ايران و کردستان گرديد. </a:t>
            </a:r>
            <a:endParaRPr lang="en-US" sz="2800" dirty="0">
              <a:cs typeface="B Nazanin" panose="00000400000000000000" pitchFamily="2" charset="-78"/>
            </a:endParaRPr>
          </a:p>
        </p:txBody>
      </p:sp>
    </p:spTree>
    <p:extLst>
      <p:ext uri="{BB962C8B-B14F-4D97-AF65-F5344CB8AC3E}">
        <p14:creationId xmlns:p14="http://schemas.microsoft.com/office/powerpoint/2010/main" val="2686671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D77BA3-1C7C-4549-B4F5-A8232DEE7443}"/>
              </a:ext>
            </a:extLst>
          </p:cNvPr>
          <p:cNvSpPr>
            <a:spLocks noGrp="1"/>
          </p:cNvSpPr>
          <p:nvPr>
            <p:ph sz="quarter" idx="13"/>
          </p:nvPr>
        </p:nvSpPr>
        <p:spPr>
          <a:xfrm>
            <a:off x="913774" y="1266092"/>
            <a:ext cx="10363826" cy="4525107"/>
          </a:xfrm>
        </p:spPr>
        <p:txBody>
          <a:bodyPr>
            <a:normAutofit/>
          </a:bodyPr>
          <a:lstStyle/>
          <a:p>
            <a:pPr algn="just" rtl="1"/>
            <a:r>
              <a:rPr lang="fa-IR" sz="3200" dirty="0">
                <a:cs typeface="B Nazanin" panose="00000400000000000000" pitchFamily="2" charset="-78"/>
              </a:rPr>
              <a:t>به عبارت ديگر، ادبيات تطبيقي به بررسي پيوندهاي مختلف در بين آثار ادبي جهان و كشف منابع خارجي آن آثار اهتمـام مـي ورزد؛ ادبيـات تطبيقـي بـه مطالعة ارزش آثار ادبي نميپردازد بلكه بيشتر به دگرگونيهايي توجه دارد كه يـك ملّت يا يك نويسنده در آثار ديگر ملّتها ايجاد ميكند. </a:t>
            </a:r>
          </a:p>
          <a:p>
            <a:pPr algn="just" rtl="1"/>
            <a:r>
              <a:rPr lang="fa-IR" sz="3200" dirty="0">
                <a:cs typeface="B Nazanin" panose="00000400000000000000" pitchFamily="2" charset="-78"/>
              </a:rPr>
              <a:t>در حقيقت واژه تأثيرپذيري غالباً به مفهوم تفسير، واكنش، پايداري و ستيز است. </a:t>
            </a:r>
            <a:endParaRPr lang="en-US" sz="3200" dirty="0">
              <a:cs typeface="B Nazanin" panose="00000400000000000000" pitchFamily="2" charset="-78"/>
            </a:endParaRPr>
          </a:p>
        </p:txBody>
      </p:sp>
    </p:spTree>
    <p:extLst>
      <p:ext uri="{BB962C8B-B14F-4D97-AF65-F5344CB8AC3E}">
        <p14:creationId xmlns:p14="http://schemas.microsoft.com/office/powerpoint/2010/main" val="2681954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9CC776-93E5-4C05-9A22-883E298372E8}"/>
              </a:ext>
            </a:extLst>
          </p:cNvPr>
          <p:cNvSpPr>
            <a:spLocks noGrp="1"/>
          </p:cNvSpPr>
          <p:nvPr>
            <p:ph sz="quarter" idx="13"/>
          </p:nvPr>
        </p:nvSpPr>
        <p:spPr>
          <a:xfrm>
            <a:off x="913774" y="1209822"/>
            <a:ext cx="10363826" cy="4581377"/>
          </a:xfrm>
        </p:spPr>
        <p:txBody>
          <a:bodyPr>
            <a:normAutofit/>
          </a:bodyPr>
          <a:lstStyle/>
          <a:p>
            <a:pPr algn="just" rtl="1"/>
            <a:r>
              <a:rPr lang="fa-IR" sz="3600" dirty="0">
                <a:cs typeface="B Nazanin" panose="00000400000000000000" pitchFamily="2" charset="-78"/>
              </a:rPr>
              <a:t>ادبیات کردی تا امروز چه راهی را پیموده است؟ </a:t>
            </a:r>
          </a:p>
          <a:p>
            <a:pPr algn="just" rtl="1"/>
            <a:r>
              <a:rPr lang="fa-IR" sz="3600" dirty="0">
                <a:cs typeface="B Nazanin" panose="00000400000000000000" pitchFamily="2" charset="-78"/>
              </a:rPr>
              <a:t>نمادها و سمبل‌های موجود در شعر و داستان این ادبیات کدامند؟</a:t>
            </a:r>
          </a:p>
          <a:p>
            <a:pPr algn="just" rtl="1"/>
            <a:r>
              <a:rPr lang="fa-IR" sz="3600" dirty="0">
                <a:cs typeface="B Nazanin" panose="00000400000000000000" pitchFamily="2" charset="-78"/>
              </a:rPr>
              <a:t> محدودیت‌ها در دوره‌های زمانی مختلف چگونه بوده است؟</a:t>
            </a:r>
            <a:endParaRPr lang="en-US" sz="3600" dirty="0">
              <a:cs typeface="B Nazanin" panose="00000400000000000000" pitchFamily="2" charset="-78"/>
            </a:endParaRPr>
          </a:p>
        </p:txBody>
      </p:sp>
    </p:spTree>
    <p:extLst>
      <p:ext uri="{BB962C8B-B14F-4D97-AF65-F5344CB8AC3E}">
        <p14:creationId xmlns:p14="http://schemas.microsoft.com/office/powerpoint/2010/main" val="976509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78FD8F-BCB3-480A-A424-7E13A783DF48}"/>
              </a:ext>
            </a:extLst>
          </p:cNvPr>
          <p:cNvSpPr>
            <a:spLocks noGrp="1"/>
          </p:cNvSpPr>
          <p:nvPr>
            <p:ph sz="quarter" idx="13"/>
          </p:nvPr>
        </p:nvSpPr>
        <p:spPr>
          <a:xfrm>
            <a:off x="913774" y="1477108"/>
            <a:ext cx="10363826" cy="4314091"/>
          </a:xfrm>
        </p:spPr>
        <p:txBody>
          <a:bodyPr>
            <a:normAutofit/>
          </a:bodyPr>
          <a:lstStyle/>
          <a:p>
            <a:pPr algn="just" rtl="1"/>
            <a:r>
              <a:rPr lang="fa-IR" sz="3600" dirty="0">
                <a:cs typeface="B Nazanin" panose="00000400000000000000" pitchFamily="2" charset="-78"/>
              </a:rPr>
              <a:t>تاریخ ادبیات کرد در سه دوره جداگانه مطالعه می‌شود: </a:t>
            </a:r>
          </a:p>
          <a:p>
            <a:pPr algn="just" rtl="1"/>
            <a:r>
              <a:rPr lang="fa-IR" sz="3600" dirty="0">
                <a:cs typeface="B Nazanin" panose="00000400000000000000" pitchFamily="2" charset="-78"/>
              </a:rPr>
              <a:t>دوره‌ اول از ابتدا تا قرن نوزدهم میلادی، ادبیات کلاسیک کردی را شامل می‌شود که عمدتا عارفانه و عاشقانه‌اند و مثل ادبیات کلاسیک فارسی در مدح خدا و پیغمبر سروده یا نوشته می‌شوند یا روایتی عاشقانه را بیان می‌کند. در این دوره اتفاقات و مسائل مطرح اجتماعی و سیاسی جایگاه چندانی ندارند.</a:t>
            </a:r>
            <a:endParaRPr lang="en-US" sz="3600" dirty="0">
              <a:cs typeface="B Nazanin" panose="00000400000000000000" pitchFamily="2" charset="-78"/>
            </a:endParaRPr>
          </a:p>
        </p:txBody>
      </p:sp>
    </p:spTree>
    <p:extLst>
      <p:ext uri="{BB962C8B-B14F-4D97-AF65-F5344CB8AC3E}">
        <p14:creationId xmlns:p14="http://schemas.microsoft.com/office/powerpoint/2010/main" val="3443638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5BB7D5-C868-409E-994A-1A76BD68074A}"/>
              </a:ext>
            </a:extLst>
          </p:cNvPr>
          <p:cNvSpPr>
            <a:spLocks noGrp="1"/>
          </p:cNvSpPr>
          <p:nvPr>
            <p:ph sz="quarter" idx="13"/>
          </p:nvPr>
        </p:nvSpPr>
        <p:spPr>
          <a:xfrm>
            <a:off x="913774" y="731520"/>
            <a:ext cx="10363826" cy="5655212"/>
          </a:xfrm>
        </p:spPr>
        <p:txBody>
          <a:bodyPr>
            <a:normAutofit/>
          </a:bodyPr>
          <a:lstStyle/>
          <a:p>
            <a:pPr algn="just" rtl="1"/>
            <a:r>
              <a:rPr lang="fa-IR" sz="3200" dirty="0">
                <a:cs typeface="B Nazanin" panose="00000400000000000000" pitchFamily="2" charset="-78"/>
              </a:rPr>
              <a:t>دوره دوم، ادبیات قرن ۱۹ تا پایان جنگ جهانی اول و تا اواخر دهه دوم قرن حاضر</a:t>
            </a:r>
          </a:p>
          <a:p>
            <a:pPr algn="just" rtl="1"/>
            <a:r>
              <a:rPr lang="fa-IR" sz="3200" dirty="0">
                <a:cs typeface="B Nazanin" panose="00000400000000000000" pitchFamily="2" charset="-78"/>
              </a:rPr>
              <a:t> و دوره سوم پس از جنگ جهانی است که این دوره خود به دو مرحله تقسیم می‌شود: مرحله اول بین سال‌های ۱۹۲۰ تا ۱۹۵۸ و مرحله دوم پس از سال ۱۹۵۸. در این سال‌ها داستان و شعر کردی شکل مدرن به خود می‌گیرد و ادبیات کردی تا حدود زیادی تحت تاثیر جنبش‌های آزادی‌خواهی و مبارزاتی هم‌عصر خود قرار دارد. رمان و داستان‌نویسی کردی هم تقریبا جدیدترین بخش ادبیات کردی است و ۶۰، ۷۰ سالی بیشتر از عمر آن نمی‌گذرد.</a:t>
            </a:r>
            <a:endParaRPr lang="en-US" sz="3200" dirty="0">
              <a:cs typeface="B Nazanin" panose="00000400000000000000" pitchFamily="2" charset="-78"/>
            </a:endParaRPr>
          </a:p>
        </p:txBody>
      </p:sp>
    </p:spTree>
    <p:extLst>
      <p:ext uri="{BB962C8B-B14F-4D97-AF65-F5344CB8AC3E}">
        <p14:creationId xmlns:p14="http://schemas.microsoft.com/office/powerpoint/2010/main" val="2347432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96AABE-06B2-480E-BBBE-E67A3722288F}"/>
              </a:ext>
            </a:extLst>
          </p:cNvPr>
          <p:cNvSpPr>
            <a:spLocks noGrp="1"/>
          </p:cNvSpPr>
          <p:nvPr>
            <p:ph sz="quarter" idx="13"/>
          </p:nvPr>
        </p:nvSpPr>
        <p:spPr>
          <a:xfrm>
            <a:off x="913774" y="661181"/>
            <a:ext cx="10363826" cy="5894363"/>
          </a:xfrm>
        </p:spPr>
        <p:txBody>
          <a:bodyPr>
            <a:normAutofit/>
          </a:bodyPr>
          <a:lstStyle/>
          <a:p>
            <a:pPr algn="just" rtl="1"/>
            <a:r>
              <a:rPr lang="fa-IR" sz="2800" dirty="0">
                <a:cs typeface="B Nazanin" panose="00000400000000000000" pitchFamily="2" charset="-78"/>
              </a:rPr>
              <a:t>رَدِ نوگرایی و اولین جرقه‌های دگرگونی در شعر کردی به اوایل دهه‌ چهل میلادی و آثار شیخ نوری و شیخ صالح برمی‌گردد. </a:t>
            </a:r>
          </a:p>
          <a:p>
            <a:pPr algn="just" rtl="1"/>
            <a:r>
              <a:rPr lang="fa-IR" sz="2800" dirty="0">
                <a:cs typeface="B Nazanin" panose="00000400000000000000" pitchFamily="2" charset="-78"/>
              </a:rPr>
              <a:t>شیخ نوری با شعر «حه‌قه ئه‌مرو» که تحت تاثیر ادبیات ترک سروده شد، جریان نوگرایی در شعر کردی را به صورت جدی آغاز و زمینه را برای عبداله گوران فراهم کرد. </a:t>
            </a:r>
          </a:p>
          <a:p>
            <a:pPr algn="just" rtl="1"/>
            <a:r>
              <a:rPr lang="fa-IR" sz="2800" dirty="0">
                <a:cs typeface="B Nazanin" panose="00000400000000000000" pitchFamily="2" charset="-78"/>
              </a:rPr>
              <a:t>گوران در سال‌های بعد به‌طور جدی‌تر ساختارشکنی در فرم شعر کردی را ادامه داد و می‌توان گفت او همان کاری را انجام داد که نیما در شعر فارسی آغاز کرده بود (هرچند گوران همواره پرچم‌دار شعر نو کردی را شیخ نوری می‌دانست) .</a:t>
            </a:r>
          </a:p>
          <a:p>
            <a:pPr algn="just" rtl="1"/>
            <a:r>
              <a:rPr lang="fa-IR" sz="2800" dirty="0">
                <a:cs typeface="B Nazanin" panose="00000400000000000000" pitchFamily="2" charset="-78"/>
              </a:rPr>
              <a:t>تحولی که گوران در شعر کردی به وجود آورد،‌ خیلی زود مورد استقبال قرار گرفت و شاعران زیادی به شیوه و سبک او روی آوردند، شاعرانی چون: مکری، هروی، الف.ب.حوری، ع.هص.ب و ….</a:t>
            </a:r>
            <a:endParaRPr lang="en-US" sz="2800" dirty="0">
              <a:cs typeface="B Nazanin" panose="00000400000000000000" pitchFamily="2" charset="-78"/>
            </a:endParaRPr>
          </a:p>
        </p:txBody>
      </p:sp>
    </p:spTree>
    <p:extLst>
      <p:ext uri="{BB962C8B-B14F-4D97-AF65-F5344CB8AC3E}">
        <p14:creationId xmlns:p14="http://schemas.microsoft.com/office/powerpoint/2010/main" val="3369837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CE413A-053A-4376-9FA1-95C2E13859FB}"/>
              </a:ext>
            </a:extLst>
          </p:cNvPr>
          <p:cNvSpPr>
            <a:spLocks noGrp="1"/>
          </p:cNvSpPr>
          <p:nvPr>
            <p:ph sz="quarter" idx="13"/>
          </p:nvPr>
        </p:nvSpPr>
        <p:spPr>
          <a:xfrm>
            <a:off x="913774" y="1167618"/>
            <a:ext cx="10363826" cy="4623581"/>
          </a:xfrm>
        </p:spPr>
        <p:txBody>
          <a:bodyPr>
            <a:normAutofit/>
          </a:bodyPr>
          <a:lstStyle/>
          <a:p>
            <a:pPr algn="just" rtl="1"/>
            <a:r>
              <a:rPr lang="fa-IR" sz="2800" dirty="0">
                <a:cs typeface="B Nazanin" panose="00000400000000000000" pitchFamily="2" charset="-78"/>
              </a:rPr>
              <a:t>درواقع شعر نو کردی را می‌توان به دو دوره‌ گوران (شعر موزون هجایی) و دوره‌‌ بعد از گوران (شعر سپید)  تقسیم کرد. </a:t>
            </a:r>
          </a:p>
          <a:p>
            <a:pPr algn="just" rtl="1"/>
            <a:r>
              <a:rPr lang="fa-IR" sz="2800" dirty="0">
                <a:cs typeface="B Nazanin" panose="00000400000000000000" pitchFamily="2" charset="-78"/>
              </a:rPr>
              <a:t>شاعران هم‌دوره‌ گوران عموما به تقلید از او به شعر پرداختند و کار تازه‌ای ارائه ندادند و پس از مرگ گوران (۱۹۶۲م) به نوعی در شعر معاصر کردی، بحران رکود به‌وجود آمد که چند سالی به درازا کشید.</a:t>
            </a:r>
          </a:p>
          <a:p>
            <a:pPr algn="just" rtl="1"/>
            <a:r>
              <a:rPr lang="fa-IR" sz="2800" dirty="0">
                <a:cs typeface="B Nazanin" panose="00000400000000000000" pitchFamily="2" charset="-78"/>
              </a:rPr>
              <a:t> پس شعر نو کردی  دو دوره‌ گوران (شعر موزون هجایی) و دوره‌‌ بعد از گوران (شعر سپید)  تقسیم شده است. شاعران هم‌دوره‌ گوران عموما به تقلید از او به شعر پرداختند و کار تازه‌ای ارائه ندادند.</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3543669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803957-B302-453B-B73E-F910F2E38026}"/>
              </a:ext>
            </a:extLst>
          </p:cNvPr>
          <p:cNvSpPr>
            <a:spLocks noGrp="1"/>
          </p:cNvSpPr>
          <p:nvPr>
            <p:ph sz="quarter" idx="13"/>
          </p:nvPr>
        </p:nvSpPr>
        <p:spPr>
          <a:xfrm>
            <a:off x="913774" y="1420838"/>
            <a:ext cx="10363826" cy="4370362"/>
          </a:xfrm>
        </p:spPr>
        <p:txBody>
          <a:bodyPr>
            <a:normAutofit/>
          </a:bodyPr>
          <a:lstStyle/>
          <a:p>
            <a:pPr algn="just" rtl="1"/>
            <a:r>
              <a:rPr lang="fa-IR" sz="3200" dirty="0">
                <a:cs typeface="B Nazanin" panose="00000400000000000000" pitchFamily="2" charset="-78"/>
              </a:rPr>
              <a:t>اوایل دهه هفتاد میلادی ، جامعه کرد دچار دگرگونی بسیار شد و شاعران کرد نیز از این دگرگونی‌ها جدا نبودند.</a:t>
            </a:r>
          </a:p>
          <a:p>
            <a:pPr algn="just" rtl="1"/>
            <a:r>
              <a:rPr lang="fa-IR" sz="3200" dirty="0">
                <a:cs typeface="B Nazanin" panose="00000400000000000000" pitchFamily="2" charset="-78"/>
              </a:rPr>
              <a:t> این تحولات باعث شد دیدگاه شاعران به افق‌های تازه ادبی و فرهنگی باز شود و افرادی چون شیرکو بیکس، عبداله په‌شیو، رفیق صابر و لطیف هلمت با مطالعه و ترجمه از عربی و ادبیات روز جهان، با جریان‌های نو ادبی آشنا شدند و پی به رکود شعر کردی بردند.</a:t>
            </a:r>
            <a:endParaRPr lang="en-US" sz="3200" dirty="0">
              <a:cs typeface="B Nazanin" panose="00000400000000000000" pitchFamily="2" charset="-78"/>
            </a:endParaRPr>
          </a:p>
        </p:txBody>
      </p:sp>
    </p:spTree>
    <p:extLst>
      <p:ext uri="{BB962C8B-B14F-4D97-AF65-F5344CB8AC3E}">
        <p14:creationId xmlns:p14="http://schemas.microsoft.com/office/powerpoint/2010/main" val="3277450999"/>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50</TotalTime>
  <Words>1051</Words>
  <Application>Microsoft Office PowerPoint</Application>
  <PresentationFormat>Widescreen</PresentationFormat>
  <Paragraphs>32</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Tw Cen MT</vt:lpstr>
      <vt:lpstr>Droplet</vt:lpstr>
      <vt:lpstr>مروری بر دوره های ادبی در ادبیات کردی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MIQDAD</dc:creator>
  <cp:lastModifiedBy>MIQDAD</cp:lastModifiedBy>
  <cp:revision>7</cp:revision>
  <dcterms:created xsi:type="dcterms:W3CDTF">2022-04-07T07:10:13Z</dcterms:created>
  <dcterms:modified xsi:type="dcterms:W3CDTF">2022-04-13T06:10:11Z</dcterms:modified>
</cp:coreProperties>
</file>