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0" r:id="rId17"/>
    <p:sldId id="279" r:id="rId18"/>
    <p:sldId id="271" r:id="rId19"/>
    <p:sldId id="272" r:id="rId20"/>
    <p:sldId id="273" r:id="rId21"/>
    <p:sldId id="274" r:id="rId22"/>
    <p:sldId id="275" r:id="rId23"/>
    <p:sldId id="276" r:id="rId24"/>
    <p:sldId id="277"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120401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31335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D3007C-ABA2-45F9-96D7-C66BCE1C2DB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4606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1026194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D3007C-ABA2-45F9-96D7-C66BCE1C2DB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00096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459248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2356362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3146910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255714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4A35A0-28E4-4EDB-A8CF-EF8053D3D14B}"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241820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368798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4A35A0-28E4-4EDB-A8CF-EF8053D3D14B}"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290846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4A35A0-28E4-4EDB-A8CF-EF8053D3D14B}"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139436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A35A0-28E4-4EDB-A8CF-EF8053D3D14B}"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7523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128160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4A35A0-28E4-4EDB-A8CF-EF8053D3D14B}"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D3007C-ABA2-45F9-96D7-C66BCE1C2DB3}" type="slidenum">
              <a:rPr lang="en-US" smtClean="0"/>
              <a:t>‹#›</a:t>
            </a:fld>
            <a:endParaRPr lang="en-US"/>
          </a:p>
        </p:txBody>
      </p:sp>
    </p:spTree>
    <p:extLst>
      <p:ext uri="{BB962C8B-B14F-4D97-AF65-F5344CB8AC3E}">
        <p14:creationId xmlns:p14="http://schemas.microsoft.com/office/powerpoint/2010/main" val="258956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C4A35A0-28E4-4EDB-A8CF-EF8053D3D14B}" type="datetimeFigureOut">
              <a:rPr lang="en-US" smtClean="0"/>
              <a:t>2/23/2022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D3007C-ABA2-45F9-96D7-C66BCE1C2DB3}" type="slidenum">
              <a:rPr lang="en-US" smtClean="0"/>
              <a:t>‹#›</a:t>
            </a:fld>
            <a:endParaRPr lang="en-US"/>
          </a:p>
        </p:txBody>
      </p:sp>
    </p:spTree>
    <p:extLst>
      <p:ext uri="{BB962C8B-B14F-4D97-AF65-F5344CB8AC3E}">
        <p14:creationId xmlns:p14="http://schemas.microsoft.com/office/powerpoint/2010/main" val="590509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C8D8-A81B-41B5-AFAB-202787FB31AA}"/>
              </a:ext>
            </a:extLst>
          </p:cNvPr>
          <p:cNvSpPr>
            <a:spLocks noGrp="1"/>
          </p:cNvSpPr>
          <p:nvPr>
            <p:ph type="ctrTitle"/>
          </p:nvPr>
        </p:nvSpPr>
        <p:spPr>
          <a:xfrm>
            <a:off x="1507067" y="2404534"/>
            <a:ext cx="7766936" cy="3377288"/>
          </a:xfrm>
        </p:spPr>
        <p:txBody>
          <a:bodyPr/>
          <a:lstStyle/>
          <a:p>
            <a:pPr algn="r" rtl="1"/>
            <a:r>
              <a:rPr lang="fa-IR" dirty="0">
                <a:cs typeface="B Nazanin" panose="00000400000000000000" pitchFamily="2" charset="-78"/>
              </a:rPr>
              <a:t>ارتباط موثر چگونه ارتباطی است؟</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339868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3CF3F8-7777-4E47-A387-5FA3ACA191B6}"/>
              </a:ext>
            </a:extLst>
          </p:cNvPr>
          <p:cNvSpPr>
            <a:spLocks noGrp="1"/>
          </p:cNvSpPr>
          <p:nvPr>
            <p:ph idx="1"/>
          </p:nvPr>
        </p:nvSpPr>
        <p:spPr>
          <a:xfrm>
            <a:off x="677333" y="1097281"/>
            <a:ext cx="10886310" cy="4944082"/>
          </a:xfrm>
        </p:spPr>
        <p:txBody>
          <a:bodyPr>
            <a:normAutofit/>
          </a:bodyPr>
          <a:lstStyle/>
          <a:p>
            <a:pPr algn="just" rtl="1"/>
            <a:r>
              <a:rPr lang="fa-IR" sz="3600" dirty="0">
                <a:cs typeface="B Nazanin" panose="00000400000000000000" pitchFamily="2" charset="-78"/>
              </a:rPr>
              <a:t>3. پیام</a:t>
            </a:r>
          </a:p>
          <a:p>
            <a:pPr algn="just" rtl="1"/>
            <a:r>
              <a:rPr lang="fa-IR" sz="3600" dirty="0">
                <a:cs typeface="B Nazanin" panose="00000400000000000000" pitchFamily="2" charset="-78"/>
              </a:rPr>
              <a:t>هدف از استفاده از اجزای کدگذاری چه بود؟</a:t>
            </a:r>
          </a:p>
          <a:p>
            <a:pPr algn="just" rtl="1"/>
            <a:r>
              <a:rPr lang="fa-IR" sz="3600" dirty="0">
                <a:cs typeface="B Nazanin" panose="00000400000000000000" pitchFamily="2" charset="-78"/>
              </a:rPr>
              <a:t> اینکه شما بتوانید منظور خود را به مخاطب منتقل کنید. بنابراین شما از عوامل کدگذاری استفاده می‌کنید تا بتوانید پیام را ایجاد کنید. یعنی سعی می‌کنید با یک تصویر منظور خود را به مخاطب بفهمانید و او را متوجه سازید که دقیقاً چه چیزی در ذهن شماست. بنابراین در این مرحله پیام ایجاد می‌شود.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53574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141997-7349-4A8B-A796-CD607158F0E1}"/>
              </a:ext>
            </a:extLst>
          </p:cNvPr>
          <p:cNvSpPr>
            <a:spLocks noGrp="1"/>
          </p:cNvSpPr>
          <p:nvPr>
            <p:ph idx="1"/>
          </p:nvPr>
        </p:nvSpPr>
        <p:spPr>
          <a:xfrm>
            <a:off x="677334" y="844063"/>
            <a:ext cx="10914444" cy="5197300"/>
          </a:xfrm>
        </p:spPr>
        <p:txBody>
          <a:bodyPr>
            <a:normAutofit/>
          </a:bodyPr>
          <a:lstStyle/>
          <a:p>
            <a:pPr algn="just" rtl="1"/>
            <a:r>
              <a:rPr lang="fa-IR" sz="3600" dirty="0">
                <a:cs typeface="B Nazanin" panose="00000400000000000000" pitchFamily="2" charset="-78"/>
              </a:rPr>
              <a:t>4. کدبرداری</a:t>
            </a:r>
          </a:p>
          <a:p>
            <a:pPr algn="just" rtl="1"/>
            <a:r>
              <a:rPr lang="fa-IR" sz="3600" dirty="0">
                <a:cs typeface="B Nazanin" panose="00000400000000000000" pitchFamily="2" charset="-78"/>
              </a:rPr>
              <a:t>خوب، حالا به مرحله ای می‌رسیم که قرار است گیرنده مفهوم شما را از پیام درک کند. به این مرحله کدبرداری گفته می‌شود.</a:t>
            </a:r>
          </a:p>
          <a:p>
            <a:pPr algn="just" rtl="1"/>
            <a:r>
              <a:rPr lang="fa-IR" sz="3600" dirty="0">
                <a:cs typeface="B Nazanin" panose="00000400000000000000" pitchFamily="2" charset="-78"/>
              </a:rPr>
              <a:t> شاید به زبان ساده تر بتوان گفت که هر فردی برداشت خود را داشته باشد و منظور شما را متناسب با سطح درک خود ترجمه کند. به این عمل کدبرداری گفته می‌شود.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1463286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2768F8-19F8-4EC9-B9A8-3DB9ECEA1047}"/>
              </a:ext>
            </a:extLst>
          </p:cNvPr>
          <p:cNvSpPr>
            <a:spLocks noGrp="1"/>
          </p:cNvSpPr>
          <p:nvPr>
            <p:ph idx="1"/>
          </p:nvPr>
        </p:nvSpPr>
        <p:spPr>
          <a:xfrm>
            <a:off x="677333" y="858129"/>
            <a:ext cx="10787836" cy="5183233"/>
          </a:xfrm>
        </p:spPr>
        <p:txBody>
          <a:bodyPr>
            <a:normAutofit/>
          </a:bodyPr>
          <a:lstStyle/>
          <a:p>
            <a:pPr algn="just" rtl="1"/>
            <a:r>
              <a:rPr lang="fa-IR" sz="3200" dirty="0">
                <a:cs typeface="B Nazanin" panose="00000400000000000000" pitchFamily="2" charset="-78"/>
              </a:rPr>
              <a:t>5. بازخورد</a:t>
            </a:r>
          </a:p>
          <a:p>
            <a:pPr algn="just" rtl="1"/>
            <a:r>
              <a:rPr lang="fa-IR" sz="3200" dirty="0">
                <a:cs typeface="B Nazanin" panose="00000400000000000000" pitchFamily="2" charset="-78"/>
              </a:rPr>
              <a:t>خوب حالا از کجا متوجه شویم که گیرنده پیام واقعاً همان مفهومی که مدنظر ما بوده دریافت کرده است؟</a:t>
            </a:r>
          </a:p>
          <a:p>
            <a:pPr algn="just" rtl="1"/>
            <a:r>
              <a:rPr lang="fa-IR" sz="3200" dirty="0">
                <a:cs typeface="B Nazanin" panose="00000400000000000000" pitchFamily="2" charset="-78"/>
              </a:rPr>
              <a:t> بسیار ساده است. از طریق بازخوردی که به شما می‌دهد می‌توانید متوجه شوید که آیا منظور شما را همان طور که بود درک کرده یا خیر. </a:t>
            </a:r>
          </a:p>
          <a:p>
            <a:pPr algn="just" rtl="1"/>
            <a:r>
              <a:rPr lang="fa-IR" sz="3200" dirty="0">
                <a:cs typeface="B Nazanin" panose="00000400000000000000" pitchFamily="2" charset="-78"/>
              </a:rPr>
              <a:t>این بازخورد می‌تواند از طریق جملات و کلمات باشد و یا حتی از طریق زبان بدن. بعد از دریافت این بازخورد شما متوجه خواهید شد تا چه اندازه در برقراری ارتباط موثر و رساندن منظور صحیح خود موفق بوده اید.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554445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EBA4A6-1ADB-4C84-8454-2F6818C54A06}"/>
              </a:ext>
            </a:extLst>
          </p:cNvPr>
          <p:cNvSpPr>
            <a:spLocks noGrp="1"/>
          </p:cNvSpPr>
          <p:nvPr>
            <p:ph idx="1"/>
          </p:nvPr>
        </p:nvSpPr>
        <p:spPr>
          <a:xfrm>
            <a:off x="677333" y="815926"/>
            <a:ext cx="10914445" cy="5225437"/>
          </a:xfrm>
        </p:spPr>
        <p:txBody>
          <a:bodyPr>
            <a:noAutofit/>
          </a:bodyPr>
          <a:lstStyle/>
          <a:p>
            <a:pPr algn="just" rtl="1"/>
            <a:r>
              <a:rPr lang="fa-IR" sz="3200" dirty="0">
                <a:cs typeface="B Nazanin" panose="00000400000000000000" pitchFamily="2" charset="-78"/>
              </a:rPr>
              <a:t>راهکارهای ارتباط موثر</a:t>
            </a:r>
          </a:p>
          <a:p>
            <a:pPr algn="just" rtl="1"/>
            <a:r>
              <a:rPr lang="fa-IR" sz="3200" dirty="0">
                <a:cs typeface="B Nazanin" panose="00000400000000000000" pitchFamily="2" charset="-78"/>
              </a:rPr>
              <a:t>توانایی برقراری ارتباط موثر با دیگران از ویژگی های افراد موفق است و با تمرین و توجه به نکات مهمی که در ادامه بیان می‌کنم می‌توانید مهارت برقراری ارتباط موثر را در وجودتان نهادینه کنید.</a:t>
            </a:r>
          </a:p>
          <a:p>
            <a:pPr algn="just" rtl="1"/>
            <a:r>
              <a:rPr lang="fa-IR" sz="3200" dirty="0">
                <a:cs typeface="B Nazanin" panose="00000400000000000000" pitchFamily="2" charset="-78"/>
              </a:rPr>
              <a:t>برخی از افراد با توجه به شناختی که نسب به خودشان دارند به خوبی آگاه هستند که باید آموزش مهارت ارتباط موثر را ببیند و ضعف در ارتباط موثر را جبران کنند بنابر این به 7  تکنیک  مهم هنر ارتباط موثر را می آوریم تا با دیگران تعامل خوبی داشته باشیم.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53831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E68177-02F6-40C6-9154-8DEF1906D535}"/>
              </a:ext>
            </a:extLst>
          </p:cNvPr>
          <p:cNvSpPr>
            <a:spLocks noGrp="1"/>
          </p:cNvSpPr>
          <p:nvPr>
            <p:ph idx="1"/>
          </p:nvPr>
        </p:nvSpPr>
        <p:spPr>
          <a:xfrm>
            <a:off x="677333" y="1026942"/>
            <a:ext cx="10351737" cy="5014421"/>
          </a:xfrm>
        </p:spPr>
        <p:txBody>
          <a:bodyPr>
            <a:normAutofit/>
          </a:bodyPr>
          <a:lstStyle/>
          <a:p>
            <a:pPr algn="r" rtl="1"/>
            <a:r>
              <a:rPr lang="fa-IR" sz="3600" dirty="0">
                <a:cs typeface="B Nazanin" panose="00000400000000000000" pitchFamily="2" charset="-78"/>
              </a:rPr>
              <a:t> 1-خودشناسی</a:t>
            </a:r>
          </a:p>
          <a:p>
            <a:pPr algn="r" rtl="1"/>
            <a:r>
              <a:rPr lang="fa-IR" sz="3600" dirty="0">
                <a:cs typeface="B Nazanin" panose="00000400000000000000" pitchFamily="2" charset="-78"/>
              </a:rPr>
              <a:t>2-شنوده خوبی باشیم</a:t>
            </a:r>
          </a:p>
          <a:p>
            <a:pPr algn="r" rtl="1"/>
            <a:r>
              <a:rPr lang="fa-IR" sz="3600" dirty="0">
                <a:cs typeface="B Nazanin" panose="00000400000000000000" pitchFamily="2" charset="-78"/>
              </a:rPr>
              <a:t>3-واضح صحبت کردن</a:t>
            </a:r>
          </a:p>
          <a:p>
            <a:pPr algn="r" rtl="1"/>
            <a:r>
              <a:rPr lang="fa-IR" sz="3600" dirty="0">
                <a:cs typeface="B Nazanin" panose="00000400000000000000" pitchFamily="2" charset="-78"/>
              </a:rPr>
              <a:t>4-صداقت در ارتباط</a:t>
            </a:r>
          </a:p>
          <a:p>
            <a:pPr algn="r" rtl="1"/>
            <a:r>
              <a:rPr lang="fa-IR" sz="3600" dirty="0">
                <a:cs typeface="B Nazanin" panose="00000400000000000000" pitchFamily="2" charset="-78"/>
              </a:rPr>
              <a:t>5-خودشیفتگی ممنوع</a:t>
            </a:r>
          </a:p>
          <a:p>
            <a:pPr algn="r" rtl="1"/>
            <a:r>
              <a:rPr lang="fa-IR" sz="3600" dirty="0">
                <a:cs typeface="B Nazanin" panose="00000400000000000000" pitchFamily="2" charset="-78"/>
              </a:rPr>
              <a:t>6-به جای دیگری فکر نکنید </a:t>
            </a:r>
          </a:p>
          <a:p>
            <a:pPr algn="r" rtl="1"/>
            <a:r>
              <a:rPr lang="fa-IR" sz="3600" dirty="0">
                <a:cs typeface="B Nazanin" panose="00000400000000000000" pitchFamily="2" charset="-78"/>
              </a:rPr>
              <a:t>7-به زبان بدن خود توجه کنید</a:t>
            </a:r>
          </a:p>
          <a:p>
            <a:pPr algn="r" rtl="1"/>
            <a:endParaRPr lang="en-US" sz="3600" dirty="0">
              <a:cs typeface="B Nazanin" panose="00000400000000000000" pitchFamily="2" charset="-78"/>
            </a:endParaRPr>
          </a:p>
        </p:txBody>
      </p:sp>
    </p:spTree>
    <p:extLst>
      <p:ext uri="{BB962C8B-B14F-4D97-AF65-F5344CB8AC3E}">
        <p14:creationId xmlns:p14="http://schemas.microsoft.com/office/powerpoint/2010/main" val="379580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1DC018-4DBB-4270-ABE8-740EF572213C}"/>
              </a:ext>
            </a:extLst>
          </p:cNvPr>
          <p:cNvSpPr>
            <a:spLocks noGrp="1"/>
          </p:cNvSpPr>
          <p:nvPr>
            <p:ph idx="1"/>
          </p:nvPr>
        </p:nvSpPr>
        <p:spPr>
          <a:xfrm>
            <a:off x="1181685" y="815926"/>
            <a:ext cx="10311619" cy="5669279"/>
          </a:xfrm>
        </p:spPr>
        <p:txBody>
          <a:bodyPr>
            <a:noAutofit/>
          </a:bodyPr>
          <a:lstStyle/>
          <a:p>
            <a:pPr algn="just" rtl="1"/>
            <a:r>
              <a:rPr lang="fa-IR" sz="3600" dirty="0">
                <a:cs typeface="B Nazanin" panose="00000400000000000000" pitchFamily="2" charset="-78"/>
              </a:rPr>
              <a:t>خودتان را خوب بشناسید</a:t>
            </a:r>
          </a:p>
          <a:p>
            <a:pPr marL="0" indent="0" algn="just" rtl="1">
              <a:buNone/>
            </a:pPr>
            <a:r>
              <a:rPr lang="fa-IR" sz="3600" dirty="0">
                <a:cs typeface="B Nazanin" panose="00000400000000000000" pitchFamily="2" charset="-78"/>
              </a:rPr>
              <a:t>چقدر از ویژگی های شخصیتی و اخلاقیتان، علایقتان، ضعف هایتان، ترسهایتان و در کل هرچیزی که مربوط به شخص شما می‌شود، آگاهی دارید؟ </a:t>
            </a:r>
          </a:p>
          <a:p>
            <a:pPr marL="0" indent="0" algn="just" rtl="1">
              <a:buNone/>
            </a:pPr>
            <a:r>
              <a:rPr lang="fa-IR" sz="3600" dirty="0">
                <a:cs typeface="B Nazanin" panose="00000400000000000000" pitchFamily="2" charset="-78"/>
              </a:rPr>
              <a:t>وقتی خودتان را نمی‌شناسید و نمی‌دانید چه ویژگی هایی دارید، چطور می‌توانید توقع داشته باشید دیگران شما را بفهمند و بتوانند با شما ارتباط برقرار کنند؟ </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411642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2D7546-BBAC-4E4F-BA3A-F8518A13903E}"/>
              </a:ext>
            </a:extLst>
          </p:cNvPr>
          <p:cNvSpPr>
            <a:spLocks noGrp="1"/>
          </p:cNvSpPr>
          <p:nvPr>
            <p:ph idx="1"/>
          </p:nvPr>
        </p:nvSpPr>
        <p:spPr>
          <a:xfrm>
            <a:off x="677333" y="1252025"/>
            <a:ext cx="10858175" cy="4789337"/>
          </a:xfrm>
        </p:spPr>
        <p:txBody>
          <a:bodyPr>
            <a:normAutofit/>
          </a:bodyPr>
          <a:lstStyle/>
          <a:p>
            <a:pPr algn="just" rtl="1"/>
            <a:r>
              <a:rPr lang="fa-IR" sz="4400" dirty="0">
                <a:cs typeface="B Nazanin" panose="00000400000000000000" pitchFamily="2" charset="-78"/>
              </a:rPr>
              <a:t>خودشناسی بهتان کمک می‌کند که بتوانید دیگران را با همه تفاوت هایشان بپذیرید و با آنها ارتباط خوبی برقرار کنید.</a:t>
            </a:r>
          </a:p>
          <a:p>
            <a:pPr algn="just" rtl="1"/>
            <a:endParaRPr lang="en-US" sz="4400" dirty="0">
              <a:cs typeface="B Nazanin" panose="00000400000000000000" pitchFamily="2" charset="-78"/>
            </a:endParaRPr>
          </a:p>
        </p:txBody>
      </p:sp>
    </p:spTree>
    <p:extLst>
      <p:ext uri="{BB962C8B-B14F-4D97-AF65-F5344CB8AC3E}">
        <p14:creationId xmlns:p14="http://schemas.microsoft.com/office/powerpoint/2010/main" val="3199904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7409F7-3D44-4B84-9954-28722DC62F93}"/>
              </a:ext>
            </a:extLst>
          </p:cNvPr>
          <p:cNvSpPr>
            <a:spLocks noGrp="1"/>
          </p:cNvSpPr>
          <p:nvPr>
            <p:ph idx="1"/>
          </p:nvPr>
        </p:nvSpPr>
        <p:spPr>
          <a:xfrm>
            <a:off x="677333" y="1266093"/>
            <a:ext cx="10872241" cy="4775270"/>
          </a:xfrm>
        </p:spPr>
        <p:txBody>
          <a:bodyPr>
            <a:normAutofit/>
          </a:bodyPr>
          <a:lstStyle/>
          <a:p>
            <a:pPr algn="just" rtl="1"/>
            <a:r>
              <a:rPr lang="fa-IR" sz="3200" dirty="0">
                <a:cs typeface="B Nazanin" panose="00000400000000000000" pitchFamily="2" charset="-78"/>
              </a:rPr>
              <a:t>باید در مورد خودتان شناخت کاملی داشته باشید تا بتوانید در هر زمانی با کنترل کردن رفتارها و واکنش هایتان به بهترین شکل ممکن ظاهر شوید. </a:t>
            </a:r>
          </a:p>
          <a:p>
            <a:pPr algn="just" rtl="1"/>
            <a:r>
              <a:rPr lang="fa-IR" sz="3200" dirty="0">
                <a:cs typeface="B Nazanin" panose="00000400000000000000" pitchFamily="2" charset="-78"/>
              </a:rPr>
              <a:t>بدانید از چه چیزهایی لذت می‌برید، چه چیزی شما را عصبی می‌کند ، از چه طریقی می‌توانید خشمتان را مهار کنید، از همراهی با چه افرادی حس و حال خوبی می‌گیرید.</a:t>
            </a:r>
          </a:p>
          <a:p>
            <a:pPr algn="just" rtl="1"/>
            <a:r>
              <a:rPr lang="fa-IR" sz="3200" dirty="0">
                <a:cs typeface="B Nazanin" panose="00000400000000000000" pitchFamily="2" charset="-78"/>
              </a:rPr>
              <a:t> پس سعی کنید قبل از تلاش برای برقراری ارتباط با دیگران، به خودشناسی برسید.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48810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273CE-227F-46AB-81A1-74CADD4B8EC6}"/>
              </a:ext>
            </a:extLst>
          </p:cNvPr>
          <p:cNvSpPr>
            <a:spLocks noGrp="1"/>
          </p:cNvSpPr>
          <p:nvPr>
            <p:ph idx="1"/>
          </p:nvPr>
        </p:nvSpPr>
        <p:spPr>
          <a:xfrm>
            <a:off x="677333" y="1237957"/>
            <a:ext cx="10928513" cy="4803405"/>
          </a:xfrm>
        </p:spPr>
        <p:txBody>
          <a:bodyPr>
            <a:normAutofit/>
          </a:bodyPr>
          <a:lstStyle/>
          <a:p>
            <a:pPr algn="just" rtl="1"/>
            <a:r>
              <a:rPr lang="fa-IR" sz="2800" dirty="0">
                <a:cs typeface="B Nazanin" panose="00000400000000000000" pitchFamily="2" charset="-78"/>
              </a:rPr>
              <a:t>شنونده خوبی باشید</a:t>
            </a:r>
          </a:p>
          <a:p>
            <a:pPr algn="just" rtl="1"/>
            <a:r>
              <a:rPr lang="fa-IR" sz="2800" dirty="0">
                <a:cs typeface="B Nazanin" panose="00000400000000000000" pitchFamily="2" charset="-78"/>
              </a:rPr>
              <a:t>تا به حال برایتان پیش آمده که وقتی با کسی صحبت می‌کنید، حس کنید اصلاً به حرف هایتان توجهی ندارد و شاید حتی آنها را نمی‌شنود؟ </a:t>
            </a:r>
          </a:p>
          <a:p>
            <a:pPr algn="just" rtl="1"/>
            <a:r>
              <a:rPr lang="fa-IR" sz="2800" dirty="0">
                <a:cs typeface="B Nazanin" panose="00000400000000000000" pitchFamily="2" charset="-78"/>
              </a:rPr>
              <a:t>حس خیلی بدی بهتان دست می‌دهد درست است؟ </a:t>
            </a:r>
          </a:p>
          <a:p>
            <a:pPr algn="just" rtl="1"/>
            <a:r>
              <a:rPr lang="fa-IR" sz="2800" dirty="0">
                <a:cs typeface="B Nazanin" panose="00000400000000000000" pitchFamily="2" charset="-78"/>
              </a:rPr>
              <a:t>برای برقراری یک ارتباط خوب و مؤثر در اولین قدم باید شنونده خوبی باشید. چون مخاطب شما تمام خواسته هایی که دارد، از طریق حرف هایی که می‌زند به شما انتقال می‌دهد. حتی گاهی با گفتن کلماتی مثل “بله، درسته، حق با شماست” می‌توانید به مخاطب نشان دهید که کاملاً دارید به حرف هایش گوش می‌کنید.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832148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BD63C-9034-447B-883B-A47084A4E78B}"/>
              </a:ext>
            </a:extLst>
          </p:cNvPr>
          <p:cNvSpPr>
            <a:spLocks noGrp="1"/>
          </p:cNvSpPr>
          <p:nvPr>
            <p:ph idx="1"/>
          </p:nvPr>
        </p:nvSpPr>
        <p:spPr>
          <a:xfrm>
            <a:off x="677333" y="1420837"/>
            <a:ext cx="10830039" cy="4620526"/>
          </a:xfrm>
        </p:spPr>
        <p:txBody>
          <a:bodyPr>
            <a:normAutofit/>
          </a:bodyPr>
          <a:lstStyle/>
          <a:p>
            <a:pPr algn="just" rtl="1"/>
            <a:r>
              <a:rPr lang="fa-IR" sz="3200" dirty="0">
                <a:cs typeface="B Nazanin" panose="00000400000000000000" pitchFamily="2" charset="-78"/>
              </a:rPr>
              <a:t>هرجایی که منظورش را متوجه نشدید حتماً سوال بپرسید و هرجایی که حس کردید به بحث علاقه دارید، با او وارد صحبت شوید. با این روش مخاطب شما متوجه می‌شود که تمام توجه شما روی صحبت های او منعطف شده است و اگر فکر میکنید میخواهید مهارت خوب گوش کردن خودتان را بهبود ببخشید میتوانید  مطالعه کنید.</a:t>
            </a:r>
            <a:endParaRPr lang="en-US" sz="3200" dirty="0">
              <a:cs typeface="B Nazanin" panose="00000400000000000000" pitchFamily="2" charset="-78"/>
            </a:endParaRPr>
          </a:p>
        </p:txBody>
      </p:sp>
    </p:spTree>
    <p:extLst>
      <p:ext uri="{BB962C8B-B14F-4D97-AF65-F5344CB8AC3E}">
        <p14:creationId xmlns:p14="http://schemas.microsoft.com/office/powerpoint/2010/main" val="3554787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A94E0F-DBBF-4ADD-9C32-4748EA949103}"/>
              </a:ext>
            </a:extLst>
          </p:cNvPr>
          <p:cNvSpPr>
            <a:spLocks noGrp="1"/>
          </p:cNvSpPr>
          <p:nvPr>
            <p:ph idx="1"/>
          </p:nvPr>
        </p:nvSpPr>
        <p:spPr>
          <a:xfrm>
            <a:off x="677334" y="1434905"/>
            <a:ext cx="10098518" cy="4606457"/>
          </a:xfrm>
        </p:spPr>
        <p:txBody>
          <a:bodyPr>
            <a:normAutofit/>
          </a:bodyPr>
          <a:lstStyle/>
          <a:p>
            <a:pPr algn="just" rtl="1"/>
            <a:r>
              <a:rPr lang="fa-IR" sz="3200" dirty="0">
                <a:cs typeface="B Nazanin" panose="00000400000000000000" pitchFamily="2" charset="-78"/>
              </a:rPr>
              <a:t>ارتباط گرفتن و برقراری ارتباط، شاید در نگاه اول ساده به نظر برسد اما در اصل کار سخت و دشواری است. </a:t>
            </a:r>
          </a:p>
          <a:p>
            <a:pPr algn="just" rtl="1"/>
            <a:r>
              <a:rPr lang="fa-IR" sz="3200" dirty="0">
                <a:cs typeface="B Nazanin" panose="00000400000000000000" pitchFamily="2" charset="-78"/>
              </a:rPr>
              <a:t> برای دریافت بهترین نتیجه از آن باید مهارت های لازم را به طور کامل و به درستی آموزش ببینیم. شما در ارتباطات خود اطلاعات، افکار، احساسات و هر چیز دیگری را از طریق صحبت کردن به فرد مقابل منتقل می‌کنید .</a:t>
            </a:r>
            <a:endParaRPr lang="en-US" sz="3200" dirty="0">
              <a:cs typeface="B Nazanin" panose="00000400000000000000" pitchFamily="2" charset="-78"/>
            </a:endParaRPr>
          </a:p>
        </p:txBody>
      </p:sp>
    </p:spTree>
    <p:extLst>
      <p:ext uri="{BB962C8B-B14F-4D97-AF65-F5344CB8AC3E}">
        <p14:creationId xmlns:p14="http://schemas.microsoft.com/office/powerpoint/2010/main" val="3037296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4DD5-503A-48EE-8A54-CF93BD676732}"/>
              </a:ext>
            </a:extLst>
          </p:cNvPr>
          <p:cNvSpPr>
            <a:spLocks noGrp="1"/>
          </p:cNvSpPr>
          <p:nvPr>
            <p:ph idx="1"/>
          </p:nvPr>
        </p:nvSpPr>
        <p:spPr>
          <a:xfrm>
            <a:off x="677333" y="801858"/>
            <a:ext cx="10801904" cy="5239505"/>
          </a:xfrm>
        </p:spPr>
        <p:txBody>
          <a:bodyPr>
            <a:noAutofit/>
          </a:bodyPr>
          <a:lstStyle/>
          <a:p>
            <a:pPr algn="just" rtl="1"/>
            <a:r>
              <a:rPr lang="fa-IR" sz="2800" dirty="0">
                <a:cs typeface="B Nazanin" panose="00000400000000000000" pitchFamily="2" charset="-78"/>
              </a:rPr>
              <a:t>3. واضح صحبت کنید</a:t>
            </a:r>
          </a:p>
          <a:p>
            <a:pPr algn="just" rtl="1"/>
            <a:r>
              <a:rPr lang="fa-IR" sz="2800" dirty="0">
                <a:cs typeface="B Nazanin" panose="00000400000000000000" pitchFamily="2" charset="-78"/>
              </a:rPr>
              <a:t>اکثر مردم فکر می‌کنند اگر مدام از کلمات سخت و کتابی استفاده کنند، خیلی جذاب تر به نظر می‌رسند در حالی که اصلاً این طور نیست! حرف های شما زمانی برای مخاطبتان جذاب خواهد بود که بتواند به سادگی آنها را درک کند و با شما وارد بحث شود.</a:t>
            </a:r>
          </a:p>
          <a:p>
            <a:pPr algn="just" rtl="1"/>
            <a:r>
              <a:rPr lang="fa-IR" sz="2800" dirty="0">
                <a:cs typeface="B Nazanin" panose="00000400000000000000" pitchFamily="2" charset="-78"/>
              </a:rPr>
              <a:t>استفاده بیش از حد از کلمات تخصصی و پیچیده ,گاهی مخاطب را دل زده و از ادامه صحبت با شما منصرف می‌کند. چون به نظرش شما فقط آدمی هستید که دوست دارید سطح بالای اطلاعاتتان را به نمایش بگذارید و حضور در کنارتان به شدت خسته کننده خواهد بود. پس دقت کنید در هر موقعیت مکانی و در مواجهه با هر شخصی، چه نوع کلماتی را باید مورد استفاده قرار دهید.</a:t>
            </a:r>
          </a:p>
        </p:txBody>
      </p:sp>
    </p:spTree>
    <p:extLst>
      <p:ext uri="{BB962C8B-B14F-4D97-AF65-F5344CB8AC3E}">
        <p14:creationId xmlns:p14="http://schemas.microsoft.com/office/powerpoint/2010/main" val="1141731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3D2F9-06AD-445C-BAC4-9D219E67DA03}"/>
              </a:ext>
            </a:extLst>
          </p:cNvPr>
          <p:cNvSpPr>
            <a:spLocks noGrp="1"/>
          </p:cNvSpPr>
          <p:nvPr>
            <p:ph idx="1"/>
          </p:nvPr>
        </p:nvSpPr>
        <p:spPr>
          <a:xfrm>
            <a:off x="677334" y="1097280"/>
            <a:ext cx="10942580" cy="4944083"/>
          </a:xfrm>
        </p:spPr>
        <p:txBody>
          <a:bodyPr>
            <a:normAutofit/>
          </a:bodyPr>
          <a:lstStyle/>
          <a:p>
            <a:pPr algn="just" rtl="1"/>
            <a:r>
              <a:rPr lang="fa-IR" sz="3200" dirty="0">
                <a:cs typeface="B Nazanin" panose="00000400000000000000" pitchFamily="2" charset="-78"/>
              </a:rPr>
              <a:t>4. صادق باشید</a:t>
            </a:r>
          </a:p>
          <a:p>
            <a:pPr marL="0" indent="0" algn="just" rtl="1">
              <a:buNone/>
            </a:pPr>
            <a:r>
              <a:rPr lang="fa-IR" sz="3200" dirty="0">
                <a:cs typeface="B Nazanin" panose="00000400000000000000" pitchFamily="2" charset="-78"/>
              </a:rPr>
              <a:t>صداقت یکی از کلیدی ترین نکات در برقراری ارتباط مؤثر خواهد بود. روابطی که در آنها صداقت وجود ندارد، بعد از مدتی یا به طور کامل قطع می‌شوند و یا به شدت متزلزل خواهند شد. </a:t>
            </a:r>
          </a:p>
          <a:p>
            <a:pPr marL="0" indent="0" algn="just" rtl="1">
              <a:buNone/>
            </a:pPr>
            <a:r>
              <a:rPr lang="fa-IR" sz="3200" dirty="0">
                <a:cs typeface="B Nazanin" panose="00000400000000000000" pitchFamily="2" charset="-78"/>
              </a:rPr>
              <a:t>به این نکته توجه داشته باشید که شخص مقابل می‌تواند به خوبی عدم صداقت شما را احساس کند و به آن پی ببرد. پس بهتر است از همان مرحله اول کاملاً صادقانه پیش روید و به طور کامل اعتماد دیگران را به خودتان جلب کنید. همه دوست دارند که با یک فرد صادق و مورد اعتماد در ارتباط باشند.</a:t>
            </a:r>
          </a:p>
        </p:txBody>
      </p:sp>
    </p:spTree>
    <p:extLst>
      <p:ext uri="{BB962C8B-B14F-4D97-AF65-F5344CB8AC3E}">
        <p14:creationId xmlns:p14="http://schemas.microsoft.com/office/powerpoint/2010/main" val="3364158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F207CF-2F85-48CA-9921-CDE158B28646}"/>
              </a:ext>
            </a:extLst>
          </p:cNvPr>
          <p:cNvSpPr>
            <a:spLocks noGrp="1"/>
          </p:cNvSpPr>
          <p:nvPr>
            <p:ph idx="1"/>
          </p:nvPr>
        </p:nvSpPr>
        <p:spPr>
          <a:xfrm>
            <a:off x="677333" y="900332"/>
            <a:ext cx="10956649" cy="5809957"/>
          </a:xfrm>
        </p:spPr>
        <p:txBody>
          <a:bodyPr>
            <a:noAutofit/>
          </a:bodyPr>
          <a:lstStyle/>
          <a:p>
            <a:pPr algn="just" rtl="1"/>
            <a:r>
              <a:rPr lang="fa-IR" sz="2800" dirty="0">
                <a:cs typeface="B Nazanin" panose="00000400000000000000" pitchFamily="2" charset="-78"/>
              </a:rPr>
              <a:t>5. خودشیفته نباشید!</a:t>
            </a:r>
          </a:p>
          <a:p>
            <a:pPr algn="just" rtl="1"/>
            <a:r>
              <a:rPr lang="fa-IR" sz="2800" dirty="0">
                <a:cs typeface="B Nazanin" panose="00000400000000000000" pitchFamily="2" charset="-78"/>
              </a:rPr>
              <a:t>ما اغلب در اولین ارتباط، شروع به تعریف و تمجید از توانایی های خودمان می‌کنیم و تا جایی که بتوانیم قصد داریم به دیگران نشان دهیم که “من چقدر آدم درجه یکی هستم! “</a:t>
            </a:r>
          </a:p>
          <a:p>
            <a:pPr algn="just" rtl="1"/>
            <a:r>
              <a:rPr lang="fa-IR" sz="2800" dirty="0">
                <a:cs typeface="B Nazanin" panose="00000400000000000000" pitchFamily="2" charset="-78"/>
              </a:rPr>
              <a:t>متأسفانه باید بگویم که برای شروع یک ارتباط مؤثر، این می‌تواند بدترین انتخاب باشد. بهترین روش این است که روی نقاط قوت طرف مقابل تمرکز کنید.</a:t>
            </a:r>
          </a:p>
          <a:p>
            <a:pPr algn="just" rtl="1"/>
            <a:r>
              <a:rPr lang="fa-IR" sz="2800" dirty="0">
                <a:cs typeface="B Nazanin" panose="00000400000000000000" pitchFamily="2" charset="-78"/>
              </a:rPr>
              <a:t>اگر نکته مثبتی در مخاطب مشاهده کردید، سریع روی آن نکته متمرکز شوید و شخص را مورد تشویق قرار دهید. فراموش نکنید انسان ها در هر سنی که باشند، از مورد تأیید و تشویق قرار گرفتن لذت می‌برند و این می‌تواند برای شما یک فرصت عالی ایجاد کند تا در همان برخورد اول، مخاطب را تمام و کمال به خودتان جذب 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333727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AED530-9456-4F47-BFB6-B29C85000BF3}"/>
              </a:ext>
            </a:extLst>
          </p:cNvPr>
          <p:cNvSpPr>
            <a:spLocks noGrp="1"/>
          </p:cNvSpPr>
          <p:nvPr>
            <p:ph idx="1"/>
          </p:nvPr>
        </p:nvSpPr>
        <p:spPr>
          <a:xfrm>
            <a:off x="677333" y="1336431"/>
            <a:ext cx="10970716" cy="4718999"/>
          </a:xfrm>
        </p:spPr>
        <p:txBody>
          <a:bodyPr>
            <a:normAutofit/>
          </a:bodyPr>
          <a:lstStyle/>
          <a:p>
            <a:pPr algn="just" rtl="1"/>
            <a:r>
              <a:rPr lang="fa-IR" sz="3200" dirty="0">
                <a:cs typeface="B Nazanin" panose="00000400000000000000" pitchFamily="2" charset="-78"/>
              </a:rPr>
              <a:t>6. لطفاً به جای دیگران فکر نکنید</a:t>
            </a:r>
          </a:p>
          <a:p>
            <a:pPr marL="0" indent="0" algn="just" rtl="1">
              <a:buNone/>
            </a:pPr>
            <a:r>
              <a:rPr lang="fa-IR" sz="3200" dirty="0">
                <a:cs typeface="B Nazanin" panose="00000400000000000000" pitchFamily="2" charset="-78"/>
              </a:rPr>
              <a:t>تا زمانی که دوست دارید همه مثل شما فکر کنند و عمل کنند، هرگز فرد محبوبی نخواهید بود. توجه داشته باشید هرشخصی حق دارد برای خودش افکار و عقاید خاصی را داشته باشد و طبق آنها پیش برود. شما در جایگاهی قرار ندارید که مدام از افکار دیگران ایراد بگیرید و افکار خودتان را به آنها تحمیل کنید. هروقت در یک رابطه سعی کردید به جای طرف مقابل فکر کنید و عمل کنید، یقین داشته باشید که بازنده خواهید بود.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145708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81F9FD-A9CA-4A5F-9BDF-D83B81ED388D}"/>
              </a:ext>
            </a:extLst>
          </p:cNvPr>
          <p:cNvSpPr>
            <a:spLocks noGrp="1"/>
          </p:cNvSpPr>
          <p:nvPr>
            <p:ph idx="1"/>
          </p:nvPr>
        </p:nvSpPr>
        <p:spPr>
          <a:xfrm>
            <a:off x="677333" y="1674055"/>
            <a:ext cx="10801904" cy="4367307"/>
          </a:xfrm>
        </p:spPr>
        <p:txBody>
          <a:bodyPr>
            <a:normAutofit/>
          </a:bodyPr>
          <a:lstStyle/>
          <a:p>
            <a:pPr algn="just" rtl="1"/>
            <a:r>
              <a:rPr lang="fa-IR" sz="2800" dirty="0">
                <a:cs typeface="B Nazanin" panose="00000400000000000000" pitchFamily="2" charset="-78"/>
              </a:rPr>
              <a:t>7. مراقب حرکات زبان بدن باشید</a:t>
            </a:r>
          </a:p>
          <a:p>
            <a:pPr algn="just" rtl="1"/>
            <a:r>
              <a:rPr lang="fa-IR" sz="2800" dirty="0">
                <a:cs typeface="B Nazanin" panose="00000400000000000000" pitchFamily="2" charset="-78"/>
              </a:rPr>
              <a:t>هنگام برقراری ارتباط با دیگران، خصوصاً در برخورد اول، به رفتار و حرکات خود به شدّت دقت کنید.</a:t>
            </a:r>
          </a:p>
          <a:p>
            <a:pPr algn="just" rtl="1"/>
            <a:r>
              <a:rPr lang="fa-IR" sz="2800" dirty="0">
                <a:cs typeface="B Nazanin" panose="00000400000000000000" pitchFamily="2" charset="-78"/>
              </a:rPr>
              <a:t>عبوس و اخمو نباشید.</a:t>
            </a:r>
          </a:p>
          <a:p>
            <a:pPr algn="just" rtl="1"/>
            <a:r>
              <a:rPr lang="fa-IR" sz="2800" dirty="0">
                <a:cs typeface="B Nazanin" panose="00000400000000000000" pitchFamily="2" charset="-78"/>
              </a:rPr>
              <a:t> بی حال و خسته رفتار نکنید.</a:t>
            </a:r>
          </a:p>
          <a:p>
            <a:pPr algn="just" rtl="1"/>
            <a:r>
              <a:rPr lang="fa-IR" sz="2800" dirty="0">
                <a:cs typeface="B Nazanin" panose="00000400000000000000" pitchFamily="2" charset="-78"/>
              </a:rPr>
              <a:t> صاف و سرحال بنشینید.</a:t>
            </a:r>
          </a:p>
          <a:p>
            <a:pPr algn="just" rtl="1"/>
            <a:r>
              <a:rPr lang="fa-IR" sz="2800" dirty="0">
                <a:cs typeface="B Nazanin" panose="00000400000000000000" pitchFamily="2" charset="-78"/>
              </a:rPr>
              <a:t>با شخص مقابل ارتباط چشمی برقرار 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33759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ECA83-1C4E-495E-8E6B-C2F224EF7954}"/>
              </a:ext>
            </a:extLst>
          </p:cNvPr>
          <p:cNvSpPr>
            <a:spLocks noGrp="1"/>
          </p:cNvSpPr>
          <p:nvPr>
            <p:ph idx="1"/>
          </p:nvPr>
        </p:nvSpPr>
        <p:spPr>
          <a:xfrm>
            <a:off x="677333" y="1125415"/>
            <a:ext cx="10914445" cy="4915948"/>
          </a:xfrm>
        </p:spPr>
        <p:txBody>
          <a:bodyPr>
            <a:normAutofit/>
          </a:bodyPr>
          <a:lstStyle/>
          <a:p>
            <a:pPr algn="just" rtl="1"/>
            <a:r>
              <a:rPr lang="fa-IR" sz="3200" dirty="0">
                <a:cs typeface="B Nazanin" panose="00000400000000000000" pitchFamily="2" charset="-78"/>
              </a:rPr>
              <a:t>پرانرژی و با درجه مناسبی از صدا (نه خیلی بلند و نه خیلی آرام) صحبت کنید.</a:t>
            </a:r>
          </a:p>
          <a:p>
            <a:pPr algn="just" rtl="1"/>
            <a:r>
              <a:rPr lang="fa-IR" sz="3200" dirty="0">
                <a:cs typeface="B Nazanin" panose="00000400000000000000" pitchFamily="2" charset="-78"/>
              </a:rPr>
              <a:t>مرتب و آراسته باشید. بوی خوش و ظاهر مرتب ذهنیت بسیار خوبی از شما خواهد ساخت.</a:t>
            </a:r>
          </a:p>
          <a:p>
            <a:pPr algn="just" rtl="1"/>
            <a:r>
              <a:rPr lang="fa-IR" sz="3200" dirty="0">
                <a:cs typeface="B Nazanin" panose="00000400000000000000" pitchFamily="2" charset="-78"/>
              </a:rPr>
              <a:t>فراموش نکنید زبان بدن توانایی بسیار زیادی در انتقال پیام شما به مخاطب خواهد داشت. زمانی که مخاطب از حرکات شما انرژی مثبت دریافت می‌کند به این باور می‌رسد که حضور درکنار شما، می‌تواند برای او خیلی خوشایند باشد و از ارتباط با شما لذت ببرد.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7247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A788D-41AF-4390-985F-BF1ADF5EF0F4}"/>
              </a:ext>
            </a:extLst>
          </p:cNvPr>
          <p:cNvSpPr>
            <a:spLocks noGrp="1"/>
          </p:cNvSpPr>
          <p:nvPr>
            <p:ph idx="1"/>
          </p:nvPr>
        </p:nvSpPr>
        <p:spPr>
          <a:xfrm>
            <a:off x="888348" y="1659987"/>
            <a:ext cx="10337669" cy="4353239"/>
          </a:xfrm>
        </p:spPr>
        <p:txBody>
          <a:bodyPr>
            <a:normAutofit/>
          </a:bodyPr>
          <a:lstStyle/>
          <a:p>
            <a:pPr algn="just" rtl="1"/>
            <a:r>
              <a:rPr lang="fa-IR" sz="3200" dirty="0">
                <a:cs typeface="B Nazanin" panose="00000400000000000000" pitchFamily="2" charset="-78"/>
              </a:rPr>
              <a:t>شما تلاش می‌کنید تا مطلبتان از جانب فرد دریافت کننده به طور کامل قابل درک باشد. </a:t>
            </a:r>
          </a:p>
          <a:p>
            <a:pPr algn="just" rtl="1"/>
            <a:r>
              <a:rPr lang="fa-IR" sz="3200" dirty="0">
                <a:cs typeface="B Nazanin" panose="00000400000000000000" pitchFamily="2" charset="-78"/>
              </a:rPr>
              <a:t>در اصل ارتباط موثر به این اشاره دارد که توانایی ایجاد درک مشترک از یک موضوع را برای مخاطب تان داشته باشید. </a:t>
            </a:r>
          </a:p>
          <a:p>
            <a:pPr algn="just" rtl="1"/>
            <a:r>
              <a:rPr lang="fa-IR" sz="3200" dirty="0">
                <a:cs typeface="B Nazanin" panose="00000400000000000000" pitchFamily="2" charset="-78"/>
              </a:rPr>
              <a:t>یکی از بهترین نکاتی که در حوزه ارتباط موثر می‌توانید به آن توجه کنید و با استفاده از آن بازدهی این ارتباط را تا حد زیادی بالا ببرید، داشتن اطلاعات جزئی درباره مخاطب تان است.</a:t>
            </a:r>
            <a:endParaRPr lang="en-US" sz="3200" dirty="0">
              <a:cs typeface="B Nazanin" panose="00000400000000000000" pitchFamily="2" charset="-78"/>
            </a:endParaRPr>
          </a:p>
        </p:txBody>
      </p:sp>
    </p:spTree>
    <p:extLst>
      <p:ext uri="{BB962C8B-B14F-4D97-AF65-F5344CB8AC3E}">
        <p14:creationId xmlns:p14="http://schemas.microsoft.com/office/powerpoint/2010/main" val="352272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DB91B-C0F6-4BC2-989C-087CDEDE406B}"/>
              </a:ext>
            </a:extLst>
          </p:cNvPr>
          <p:cNvSpPr>
            <a:spLocks noGrp="1"/>
          </p:cNvSpPr>
          <p:nvPr>
            <p:ph idx="1"/>
          </p:nvPr>
        </p:nvSpPr>
        <p:spPr>
          <a:xfrm>
            <a:off x="677333" y="970671"/>
            <a:ext cx="10689361" cy="5070691"/>
          </a:xfrm>
        </p:spPr>
        <p:txBody>
          <a:bodyPr>
            <a:noAutofit/>
          </a:bodyPr>
          <a:lstStyle/>
          <a:p>
            <a:pPr algn="just" rtl="1"/>
            <a:r>
              <a:rPr lang="fa-IR" sz="3200" dirty="0">
                <a:cs typeface="B Nazanin" panose="00000400000000000000" pitchFamily="2" charset="-78"/>
              </a:rPr>
              <a:t>شناخت مخاطب یکی از کلیدهایی است که تا حد زیادی به شما کمک می‌کند تا ارتباط خوبی را با دیگران برقرار کنید. بدون شک زمانی که هیچ شناختی نسبت به مخاطب خودتان نداشته باشید، نمی‌توانید به خوبی با او صحبت کنید و حتی گاهی ممکن است حرف هایی را بزنید که به طور کلی با علایق و درک مخاطب شما در تضاد هستند و این موضوع باعث می‌شود که این ارتباط به شکست منتهی شود. </a:t>
            </a:r>
          </a:p>
          <a:p>
            <a:pPr algn="just" rtl="1"/>
            <a:r>
              <a:rPr lang="fa-IR" sz="3200" dirty="0">
                <a:cs typeface="B Nazanin" panose="00000400000000000000" pitchFamily="2" charset="-78"/>
              </a:rPr>
              <a:t>پیشنهاد می‌کنم برای این که بتوانید مخاطب خود را به بهترین شکل ممکن بشناسید.</a:t>
            </a:r>
            <a:endParaRPr lang="en-US" sz="3200" dirty="0">
              <a:cs typeface="B Nazanin" panose="00000400000000000000" pitchFamily="2" charset="-78"/>
            </a:endParaRPr>
          </a:p>
        </p:txBody>
      </p:sp>
    </p:spTree>
    <p:extLst>
      <p:ext uri="{BB962C8B-B14F-4D97-AF65-F5344CB8AC3E}">
        <p14:creationId xmlns:p14="http://schemas.microsoft.com/office/powerpoint/2010/main" val="288684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65286-ED6B-4B71-B57B-03F28509CDB4}"/>
              </a:ext>
            </a:extLst>
          </p:cNvPr>
          <p:cNvSpPr>
            <a:spLocks noGrp="1"/>
          </p:cNvSpPr>
          <p:nvPr>
            <p:ph idx="1"/>
          </p:nvPr>
        </p:nvSpPr>
        <p:spPr>
          <a:xfrm>
            <a:off x="677333" y="858129"/>
            <a:ext cx="10759701" cy="5183233"/>
          </a:xfrm>
        </p:spPr>
        <p:txBody>
          <a:bodyPr>
            <a:noAutofit/>
          </a:bodyPr>
          <a:lstStyle/>
          <a:p>
            <a:pPr algn="just" rtl="1"/>
            <a:r>
              <a:rPr lang="fa-IR" sz="2800" dirty="0">
                <a:cs typeface="B Nazanin" panose="00000400000000000000" pitchFamily="2" charset="-78"/>
              </a:rPr>
              <a:t>اینکه درباره مخاطب خود اطلاعاتی داشته باشید، به شما کمک می‌کند تا اثربخشی ارتباط تان افزایش پیدا کند.</a:t>
            </a:r>
          </a:p>
          <a:p>
            <a:pPr algn="just" rtl="1"/>
            <a:r>
              <a:rPr lang="fa-IR" sz="2800" dirty="0">
                <a:cs typeface="B Nazanin" panose="00000400000000000000" pitchFamily="2" charset="-78"/>
              </a:rPr>
              <a:t> سن، میزان تحصیلات، سبک زندگی، الگوی فکری و اطلاعات دیگری از این قبیل می‌توانند به شما کمک کنند تا بتوانید متناسب با درک مخاطب، ارتباط موثری را شکل دهید. فکر کنید شما در حال صحبت با فردی هستید که در حوزه کامپیوتر هیچ تخصصی ندارد.</a:t>
            </a:r>
          </a:p>
          <a:p>
            <a:pPr algn="just" rtl="1"/>
            <a:r>
              <a:rPr lang="fa-IR" sz="2800" dirty="0">
                <a:cs typeface="B Nazanin" panose="00000400000000000000" pitchFamily="2" charset="-78"/>
              </a:rPr>
              <a:t>قطعاً اگر با این فرد به صورت خیلی حرفه ای درباره مسائل مربوط به کامپیوتر صحبت کنید هیچ نتیجه ای دریافت نخواهید کرد و این شخص بدون شک متوجه منظور شما نخواهد شد. بنابراین بهتر است قبل از برقراری ارتباط سعی کنید حداقلی ترین اطلاعات را درباره مخاطب خودتان رو به دست آورید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43327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FF0AB-196D-4C68-8E5B-438E47310A18}"/>
              </a:ext>
            </a:extLst>
          </p:cNvPr>
          <p:cNvSpPr>
            <a:spLocks noGrp="1"/>
          </p:cNvSpPr>
          <p:nvPr>
            <p:ph idx="1"/>
          </p:nvPr>
        </p:nvSpPr>
        <p:spPr>
          <a:xfrm>
            <a:off x="1237957" y="2133600"/>
            <a:ext cx="10266655" cy="3777622"/>
          </a:xfrm>
        </p:spPr>
        <p:txBody>
          <a:bodyPr>
            <a:normAutofit/>
          </a:bodyPr>
          <a:lstStyle/>
          <a:p>
            <a:pPr marL="0" indent="0" algn="just" rtl="1">
              <a:buNone/>
            </a:pPr>
            <a:r>
              <a:rPr lang="fa-IR" sz="3600" dirty="0">
                <a:cs typeface="B Nazanin" panose="00000400000000000000" pitchFamily="2" charset="-78"/>
              </a:rPr>
              <a:t>به طور خلاصه تعریف ارتباط موثر به این شکل خواهد بود:</a:t>
            </a:r>
          </a:p>
          <a:p>
            <a:pPr marL="0" indent="0" algn="just" rtl="1">
              <a:buNone/>
            </a:pPr>
            <a:endParaRPr lang="fa-IR" sz="3600" dirty="0">
              <a:cs typeface="B Nazanin" panose="00000400000000000000" pitchFamily="2" charset="-78"/>
            </a:endParaRPr>
          </a:p>
          <a:p>
            <a:pPr marL="0" indent="0" algn="just" rtl="1">
              <a:buNone/>
            </a:pPr>
            <a:r>
              <a:rPr lang="fa-IR" sz="3600" dirty="0">
                <a:cs typeface="B Nazanin" panose="00000400000000000000" pitchFamily="2" charset="-78"/>
              </a:rPr>
              <a:t>ارتباطی که مخاطب شما بیشترین درک را از پیامتان داشته باشد و منظور شما را به بهترین شکل ممکن دریافت کند.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180802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49432-CE51-4A37-8928-7C9664F062C3}"/>
              </a:ext>
            </a:extLst>
          </p:cNvPr>
          <p:cNvSpPr>
            <a:spLocks noGrp="1"/>
          </p:cNvSpPr>
          <p:nvPr>
            <p:ph idx="1"/>
          </p:nvPr>
        </p:nvSpPr>
        <p:spPr>
          <a:xfrm>
            <a:off x="677333" y="829995"/>
            <a:ext cx="10858175" cy="5211368"/>
          </a:xfrm>
        </p:spPr>
        <p:txBody>
          <a:bodyPr>
            <a:normAutofit/>
          </a:bodyPr>
          <a:lstStyle/>
          <a:p>
            <a:pPr algn="just" rtl="1"/>
            <a:r>
              <a:rPr lang="fa-IR" sz="2800" dirty="0">
                <a:cs typeface="B Nazanin" panose="00000400000000000000" pitchFamily="2" charset="-78"/>
              </a:rPr>
              <a:t>عناصر ارتباط موثر</a:t>
            </a:r>
          </a:p>
          <a:p>
            <a:pPr algn="just" rtl="1"/>
            <a:r>
              <a:rPr lang="fa-IR" sz="2800" dirty="0">
                <a:cs typeface="B Nazanin" panose="00000400000000000000" pitchFamily="2" charset="-78"/>
              </a:rPr>
              <a:t>ارتباط موثر  موفق، ارتباط به مفهوم به اشتراک گذاری هر آن چیزی است که در ذهن شما وجود دارد. در واقع زمانی که شما سعی می‌کنید با کسی ارتباط برقرار کنید، هدف شما این است که بتوانید مفاهیم ذهنی خود را با او به اشتراک بگذارید. بهترین حالت این ارتباط زمانی شکل می‌گیرد که آن را به ارتباط موثر تبدیل کنیم.</a:t>
            </a:r>
          </a:p>
          <a:p>
            <a:pPr algn="just" rtl="1"/>
            <a:r>
              <a:rPr lang="fa-IR" sz="2800" dirty="0">
                <a:cs typeface="B Nazanin" panose="00000400000000000000" pitchFamily="2" charset="-78"/>
              </a:rPr>
              <a:t>یعنی فرد مقابل بتواند آن چیزی که در ذهن شما وجود دارد را به کامل ترین و دقیق ترین شکل ممکن دریافت کند. در این هنگام است که شما می‌توانید مدعی باشید که موفق به برقراری ارتباط موثر با شخص مقابل شده اید.</a:t>
            </a:r>
          </a:p>
          <a:p>
            <a:pPr algn="just" rtl="1"/>
            <a:r>
              <a:rPr lang="fa-IR" sz="2800" dirty="0">
                <a:cs typeface="B Nazanin" panose="00000400000000000000" pitchFamily="2" charset="-78"/>
              </a:rPr>
              <a:t> برای اینکه بتوانید ارتباط خود را به شکل بهتری انجام دهید شاید خوب باشد که اجزای ارتباط را  باید بشناسید: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47639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B6DD9B-E3B1-477A-B011-0CC13F5871E2}"/>
              </a:ext>
            </a:extLst>
          </p:cNvPr>
          <p:cNvSpPr>
            <a:spLocks noGrp="1"/>
          </p:cNvSpPr>
          <p:nvPr>
            <p:ph idx="1"/>
          </p:nvPr>
        </p:nvSpPr>
        <p:spPr>
          <a:xfrm>
            <a:off x="942535" y="1181687"/>
            <a:ext cx="10564837" cy="4873744"/>
          </a:xfrm>
        </p:spPr>
        <p:txBody>
          <a:bodyPr>
            <a:normAutofit/>
          </a:bodyPr>
          <a:lstStyle/>
          <a:p>
            <a:pPr algn="just" rtl="1"/>
            <a:r>
              <a:rPr lang="fa-IR" sz="3600" dirty="0">
                <a:cs typeface="B Nazanin" panose="00000400000000000000" pitchFamily="2" charset="-78"/>
              </a:rPr>
              <a:t>1. فرستنده پیام</a:t>
            </a:r>
          </a:p>
          <a:p>
            <a:pPr marL="0" indent="0" algn="just" rtl="1">
              <a:buNone/>
            </a:pPr>
            <a:r>
              <a:rPr lang="fa-IR" sz="3600" dirty="0">
                <a:cs typeface="B Nazanin" panose="00000400000000000000" pitchFamily="2" charset="-78"/>
              </a:rPr>
              <a:t>همان طور که گفتیم مفهوم ارتباط یعنی به اشتراک گذاشتن هر آن چیزی که در ذهن شماست. خوب فرستنده دقیقاً نقطه آغاز ارتباط است یعنی همان فردی که سعی می‌کند مفهوم ذهنی خود را با مخاطب به اشتراک و تعامل بگذارد. بنابراین فرستنده شما اولین جزء ارتباط به حساب می‌آید و تا زمانی که فرستنده وجود نداشته باشد اصلاً ارتباطی شکل نمی‌گیرد.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27366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682CC6-748D-4F00-B918-2F07EA123C0C}"/>
              </a:ext>
            </a:extLst>
          </p:cNvPr>
          <p:cNvSpPr>
            <a:spLocks noGrp="1"/>
          </p:cNvSpPr>
          <p:nvPr>
            <p:ph idx="1"/>
          </p:nvPr>
        </p:nvSpPr>
        <p:spPr>
          <a:xfrm>
            <a:off x="677334" y="1026943"/>
            <a:ext cx="10773768" cy="5014420"/>
          </a:xfrm>
        </p:spPr>
        <p:txBody>
          <a:bodyPr>
            <a:normAutofit/>
          </a:bodyPr>
          <a:lstStyle/>
          <a:p>
            <a:pPr algn="just" rtl="1"/>
            <a:r>
              <a:rPr lang="fa-IR" sz="3600" dirty="0">
                <a:cs typeface="B Nazanin" panose="00000400000000000000" pitchFamily="2" charset="-78"/>
              </a:rPr>
              <a:t>02کدگذاری</a:t>
            </a:r>
          </a:p>
          <a:p>
            <a:pPr algn="just" rtl="1"/>
            <a:r>
              <a:rPr lang="fa-IR" sz="3600" dirty="0">
                <a:cs typeface="B Nazanin" panose="00000400000000000000" pitchFamily="2" charset="-78"/>
              </a:rPr>
              <a:t>این که شما از چه چیزی برای انتقال این پیام استفاده می‌کنید کدگذاری نام دارد. </a:t>
            </a:r>
          </a:p>
          <a:p>
            <a:pPr algn="just" rtl="1"/>
            <a:r>
              <a:rPr lang="fa-IR" sz="3600" dirty="0">
                <a:cs typeface="B Nazanin" panose="00000400000000000000" pitchFamily="2" charset="-78"/>
              </a:rPr>
              <a:t>ممکن است برای انتقال مفهوم ذهنی خود از تصاویر استفاده کنید، از اعداد، کلمات و یا حتی از اشیا. هر یک از این ها نوعی کد گذاری محسوب می‌شود. </a:t>
            </a:r>
          </a:p>
          <a:p>
            <a:pPr algn="just" rtl="1"/>
            <a:r>
              <a:rPr lang="fa-IR" sz="3600" dirty="0">
                <a:cs typeface="B Nazanin" panose="00000400000000000000" pitchFamily="2" charset="-78"/>
              </a:rPr>
              <a:t>یعنی اینکه شما با استفاده از چه چیزی قصد دارید پیام خود را به شنونده یا مخاطبتان منتقل کنید.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586533811"/>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120</TotalTime>
  <Words>1956</Words>
  <Application>Microsoft Office PowerPoint</Application>
  <PresentationFormat>Widescreen</PresentationFormat>
  <Paragraphs>77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Wisp</vt:lpstr>
      <vt:lpstr>ارتباط موثر چگونه ارتباطی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ارتباط موثر چگونه ارتباطی است؟</dc:title>
  <dc:creator>MIQDAD</dc:creator>
  <cp:lastModifiedBy>MIQDAD</cp:lastModifiedBy>
  <cp:revision>13</cp:revision>
  <dcterms:created xsi:type="dcterms:W3CDTF">2020-09-19T11:53:06Z</dcterms:created>
  <dcterms:modified xsi:type="dcterms:W3CDTF">2022-02-23T08:03:35Z</dcterms:modified>
</cp:coreProperties>
</file>