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16"/>
  </p:notesMasterIdLst>
  <p:handoutMasterIdLst>
    <p:handoutMasterId r:id="rId17"/>
  </p:handoutMasterIdLst>
  <p:sldIdLst>
    <p:sldId id="256" r:id="rId2"/>
    <p:sldId id="257" r:id="rId3"/>
    <p:sldId id="266" r:id="rId4"/>
    <p:sldId id="258" r:id="rId5"/>
    <p:sldId id="259" r:id="rId6"/>
    <p:sldId id="260" r:id="rId7"/>
    <p:sldId id="268" r:id="rId8"/>
    <p:sldId id="261" r:id="rId9"/>
    <p:sldId id="262" r:id="rId10"/>
    <p:sldId id="269" r:id="rId11"/>
    <p:sldId id="263" r:id="rId12"/>
    <p:sldId id="264" r:id="rId13"/>
    <p:sldId id="265"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056"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255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5D29F5-D675-4159-A984-47B1FCD80D3D}" type="datetimeFigureOut">
              <a:rPr lang="en-US" smtClean="0"/>
              <a:pPr/>
              <a:t>11/24/2021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8D1E0E-C9F4-45EF-9E17-F60C44E0B39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1B57E4-1F93-4F38-A285-5FA0C8771047}" type="datetimeFigureOut">
              <a:rPr lang="en-US" smtClean="0"/>
              <a:pPr/>
              <a:t>11/24/2021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BBC257-6588-4ACB-A49F-15E1BDF6AA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185" rtl="0" eaLnBrk="1" latinLnBrk="0" hangingPunct="1">
      <a:defRPr sz="1200" kern="1200">
        <a:solidFill>
          <a:schemeClr val="tx1"/>
        </a:solidFill>
        <a:latin typeface="+mn-lt"/>
        <a:ea typeface="+mn-ea"/>
        <a:cs typeface="+mn-cs"/>
      </a:defRPr>
    </a:lvl1pPr>
    <a:lvl2pPr marL="457093" algn="l" defTabSz="914185" rtl="0" eaLnBrk="1" latinLnBrk="0" hangingPunct="1">
      <a:defRPr sz="1200" kern="1200">
        <a:solidFill>
          <a:schemeClr val="tx1"/>
        </a:solidFill>
        <a:latin typeface="+mn-lt"/>
        <a:ea typeface="+mn-ea"/>
        <a:cs typeface="+mn-cs"/>
      </a:defRPr>
    </a:lvl2pPr>
    <a:lvl3pPr marL="914185" algn="l" defTabSz="914185" rtl="0" eaLnBrk="1" latinLnBrk="0" hangingPunct="1">
      <a:defRPr sz="1200" kern="1200">
        <a:solidFill>
          <a:schemeClr val="tx1"/>
        </a:solidFill>
        <a:latin typeface="+mn-lt"/>
        <a:ea typeface="+mn-ea"/>
        <a:cs typeface="+mn-cs"/>
      </a:defRPr>
    </a:lvl3pPr>
    <a:lvl4pPr marL="1371278" algn="l" defTabSz="914185" rtl="0" eaLnBrk="1" latinLnBrk="0" hangingPunct="1">
      <a:defRPr sz="1200" kern="1200">
        <a:solidFill>
          <a:schemeClr val="tx1"/>
        </a:solidFill>
        <a:latin typeface="+mn-lt"/>
        <a:ea typeface="+mn-ea"/>
        <a:cs typeface="+mn-cs"/>
      </a:defRPr>
    </a:lvl4pPr>
    <a:lvl5pPr marL="1828370" algn="l" defTabSz="914185" rtl="0" eaLnBrk="1" latinLnBrk="0" hangingPunct="1">
      <a:defRPr sz="1200" kern="1200">
        <a:solidFill>
          <a:schemeClr val="tx1"/>
        </a:solidFill>
        <a:latin typeface="+mn-lt"/>
        <a:ea typeface="+mn-ea"/>
        <a:cs typeface="+mn-cs"/>
      </a:defRPr>
    </a:lvl5pPr>
    <a:lvl6pPr marL="2285463" algn="l" defTabSz="914185" rtl="0" eaLnBrk="1" latinLnBrk="0" hangingPunct="1">
      <a:defRPr sz="1200" kern="1200">
        <a:solidFill>
          <a:schemeClr val="tx1"/>
        </a:solidFill>
        <a:latin typeface="+mn-lt"/>
        <a:ea typeface="+mn-ea"/>
        <a:cs typeface="+mn-cs"/>
      </a:defRPr>
    </a:lvl6pPr>
    <a:lvl7pPr marL="2742555" algn="l" defTabSz="914185" rtl="0" eaLnBrk="1" latinLnBrk="0" hangingPunct="1">
      <a:defRPr sz="1200" kern="1200">
        <a:solidFill>
          <a:schemeClr val="tx1"/>
        </a:solidFill>
        <a:latin typeface="+mn-lt"/>
        <a:ea typeface="+mn-ea"/>
        <a:cs typeface="+mn-cs"/>
      </a:defRPr>
    </a:lvl7pPr>
    <a:lvl8pPr marL="3199648" algn="l" defTabSz="914185" rtl="0" eaLnBrk="1" latinLnBrk="0" hangingPunct="1">
      <a:defRPr sz="1200" kern="1200">
        <a:solidFill>
          <a:schemeClr val="tx1"/>
        </a:solidFill>
        <a:latin typeface="+mn-lt"/>
        <a:ea typeface="+mn-ea"/>
        <a:cs typeface="+mn-cs"/>
      </a:defRPr>
    </a:lvl8pPr>
    <a:lvl9pPr marL="3656740" algn="l" defTabSz="91418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BBC257-6588-4ACB-A49F-15E1BDF6AAA3}"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7838897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3393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82249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87935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680644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82388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662346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03588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38332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2386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4246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13992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71998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6672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3903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6979557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53199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7414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1D8BD707-D9CF-40AE-B4C6-C98DA3205C09}" type="datetimeFigureOut">
              <a:rPr lang="en-US" smtClean="0"/>
              <a:pPr/>
              <a:t>11/24/2021</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931395810"/>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31" r:id="rId16"/>
    <p:sldLayoutId id="2147483732" r:id="rId17"/>
    <p:sldLayoutId id="2147483733"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b="1" dirty="0">
                <a:cs typeface="B Nazanin" panose="00000400000000000000" pitchFamily="2" charset="-78"/>
              </a:rPr>
              <a:t>چگونه پوستر درست کنیم؟</a:t>
            </a:r>
            <a:endParaRPr lang="en-US" dirty="0">
              <a:cs typeface="B Nazanin" panose="00000400000000000000"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495799"/>
          </a:xfrm>
        </p:spPr>
        <p:txBody>
          <a:bodyPr>
            <a:noAutofit/>
          </a:bodyPr>
          <a:lstStyle/>
          <a:p>
            <a:pPr algn="just" rtl="1"/>
            <a:r>
              <a:rPr lang="ar-SA" sz="2800" dirty="0">
                <a:cs typeface="B Nazanin" panose="00000400000000000000" pitchFamily="2" charset="-78"/>
              </a:rPr>
              <a:t>نظر من درباره ساختار کلی طراحی پوستر اینه: یک عکس بک گراند (ساده یا گرافیکی زیاد فرقی نداره، فقط زیاد شلوغ نباشه</a:t>
            </a:r>
            <a:r>
              <a:rPr lang="en-US" sz="2800" dirty="0">
                <a:cs typeface="B Nazanin" panose="00000400000000000000" pitchFamily="2" charset="-78"/>
              </a:rPr>
              <a:t> )</a:t>
            </a:r>
            <a:r>
              <a:rPr lang="ar-SA" sz="2800" dirty="0">
                <a:cs typeface="B Nazanin" panose="00000400000000000000" pitchFamily="2" charset="-78"/>
              </a:rPr>
              <a:t>پوستر های بدون بک گراند یا سفید شبیه روزنامه دیواری میشه)، </a:t>
            </a:r>
            <a:endParaRPr lang="fa-IR" sz="2800" dirty="0">
              <a:cs typeface="B Nazanin" panose="00000400000000000000" pitchFamily="2" charset="-78"/>
            </a:endParaRPr>
          </a:p>
          <a:p>
            <a:pPr algn="just" rtl="1"/>
            <a:r>
              <a:rPr lang="ar-SA" sz="2800" dirty="0">
                <a:cs typeface="B Nazanin" panose="00000400000000000000" pitchFamily="2" charset="-78"/>
              </a:rPr>
              <a:t>یک عکس  مرتبط با موضوع پوستر (تا جای ممکن </a:t>
            </a:r>
            <a:r>
              <a:rPr lang="en-US" sz="2800" dirty="0">
                <a:cs typeface="B Nazanin" panose="00000400000000000000" pitchFamily="2" charset="-78"/>
              </a:rPr>
              <a:t>Transparency</a:t>
            </a:r>
            <a:r>
              <a:rPr lang="ar-SA" sz="2800" dirty="0">
                <a:cs typeface="B Nazanin" panose="00000400000000000000" pitchFamily="2" charset="-78"/>
              </a:rPr>
              <a:t> عکس رو زیاد کنید که زیاد تو ذوق نزنه)، تعدادی باکس که اونها هم باید </a:t>
            </a:r>
            <a:r>
              <a:rPr lang="en-US" sz="2800" dirty="0">
                <a:cs typeface="B Nazanin" panose="00000400000000000000" pitchFamily="2" charset="-78"/>
              </a:rPr>
              <a:t>Transparency</a:t>
            </a:r>
            <a:r>
              <a:rPr lang="ar-SA" sz="2800" dirty="0">
                <a:cs typeface="B Nazanin" panose="00000400000000000000" pitchFamily="2" charset="-78"/>
              </a:rPr>
              <a:t> بالایی داشته باشند تا عکس و زمینه مشخص باشه و از طرفی باید رنگ های روشن انتخاب کنید تا متن های پوستر رو بهتر نشون بدن...</a:t>
            </a:r>
            <a:endParaRPr lang="en-US" sz="2800" dirty="0">
              <a:cs typeface="B Nazanin" panose="00000400000000000000"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31" y="1676400"/>
            <a:ext cx="7773339" cy="4114801"/>
          </a:xfrm>
        </p:spPr>
        <p:txBody>
          <a:bodyPr>
            <a:normAutofit fontScale="85000" lnSpcReduction="10000"/>
          </a:bodyPr>
          <a:lstStyle/>
          <a:p>
            <a:pPr marL="0" indent="0" algn="just" rtl="1">
              <a:buNone/>
            </a:pPr>
            <a:r>
              <a:rPr lang="fa-IR" sz="3200" b="1" dirty="0">
                <a:cs typeface="B Nazanin" panose="00000400000000000000" pitchFamily="2" charset="-78"/>
              </a:rPr>
              <a:t>نکات نگارشی:</a:t>
            </a:r>
          </a:p>
          <a:p>
            <a:pPr marL="0" indent="0" algn="just" rtl="1">
              <a:buNone/>
            </a:pPr>
            <a:r>
              <a:rPr lang="ar-SA" sz="3200" b="1" dirty="0">
                <a:cs typeface="B Nazanin" panose="00000400000000000000" pitchFamily="2" charset="-78"/>
              </a:rPr>
              <a:t>علایم نگارشی: </a:t>
            </a:r>
            <a:r>
              <a:rPr lang="ar-SA" sz="3200" dirty="0">
                <a:cs typeface="B Nazanin" panose="00000400000000000000" pitchFamily="2" charset="-78"/>
              </a:rPr>
              <a:t>علایم نگارشی به دو دسته تقسیم می‌شوند.</a:t>
            </a:r>
            <a:endParaRPr lang="en-US" sz="3200" dirty="0">
              <a:cs typeface="B Nazanin" panose="00000400000000000000" pitchFamily="2" charset="-78"/>
            </a:endParaRPr>
          </a:p>
          <a:p>
            <a:pPr marL="0" indent="0" algn="just" rtl="1">
              <a:buNone/>
            </a:pPr>
            <a:r>
              <a:rPr lang="ar-SA" sz="3200" dirty="0">
                <a:cs typeface="B Nazanin" panose="00000400000000000000" pitchFamily="2" charset="-78"/>
              </a:rPr>
              <a:t> </a:t>
            </a:r>
            <a:r>
              <a:rPr lang="fa-IR" sz="3200" dirty="0">
                <a:cs typeface="B Nazanin" panose="00000400000000000000" pitchFamily="2" charset="-78"/>
              </a:rPr>
              <a:t>۱. </a:t>
            </a:r>
            <a:r>
              <a:rPr lang="ar-SA" sz="3200" dirty="0">
                <a:cs typeface="B Nazanin" panose="00000400000000000000" pitchFamily="2" charset="-78"/>
              </a:rPr>
              <a:t>نقطه، ویرگول، دونقطه، نقطه‌ویرگول...این علایم باید به حرف قبلی خود بچسبند یعنی نباید بین آن‌ها و حرف قبلی از فاصله استفاده بشه.</a:t>
            </a:r>
            <a:endParaRPr lang="en-US" sz="3200" dirty="0">
              <a:cs typeface="B Nazanin" panose="00000400000000000000" pitchFamily="2" charset="-78"/>
            </a:endParaRPr>
          </a:p>
          <a:p>
            <a:pPr marL="0" indent="0" algn="just" rtl="1">
              <a:buNone/>
            </a:pPr>
            <a:r>
              <a:rPr lang="ar-SA" sz="3200" dirty="0">
                <a:cs typeface="B Nazanin" panose="00000400000000000000" pitchFamily="2" charset="-78"/>
              </a:rPr>
              <a:t> </a:t>
            </a:r>
            <a:r>
              <a:rPr lang="fa-IR" sz="3200" dirty="0">
                <a:cs typeface="B Nazanin" panose="00000400000000000000" pitchFamily="2" charset="-78"/>
              </a:rPr>
              <a:t>۲. </a:t>
            </a:r>
            <a:r>
              <a:rPr lang="ar-SA" sz="3200" dirty="0">
                <a:cs typeface="B Nazanin" panose="00000400000000000000" pitchFamily="2" charset="-78"/>
              </a:rPr>
              <a:t>پرانتز، گیومه و ... که به صورت دوتایی استفاده میشه. در این حالت پرانتز اول باید از حرف قبلی فاصله داشته باشه و به حرف بعد خودش بچسبه. برای پرانتز دوم مثل دسته اول رفتار میشه.</a:t>
            </a:r>
            <a:endParaRPr lang="en-US" sz="3200" dirty="0">
              <a:cs typeface="B Nazanin" panose="00000400000000000000" pitchFamily="2" charset="-78"/>
            </a:endParaRPr>
          </a:p>
          <a:p>
            <a:pPr marL="0" indent="0" algn="just" rtl="1">
              <a:buNone/>
            </a:pPr>
            <a:endParaRPr lang="en-US" sz="3200" dirty="0">
              <a:cs typeface="B Nazanin" panose="00000400000000000000"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31" y="1828800"/>
            <a:ext cx="7773339" cy="3962401"/>
          </a:xfrm>
        </p:spPr>
        <p:txBody>
          <a:bodyPr>
            <a:normAutofit fontScale="85000" lnSpcReduction="10000"/>
          </a:bodyPr>
          <a:lstStyle/>
          <a:p>
            <a:pPr algn="just" rtl="1"/>
            <a:r>
              <a:rPr lang="fa-IR" sz="3200" dirty="0">
                <a:cs typeface="B Nazanin" panose="00000400000000000000" pitchFamily="2" charset="-78"/>
              </a:rPr>
              <a:t>فونت:</a:t>
            </a:r>
          </a:p>
          <a:p>
            <a:pPr algn="just" rtl="1"/>
            <a:r>
              <a:rPr lang="ar-SA" sz="3200" dirty="0">
                <a:cs typeface="B Nazanin" panose="00000400000000000000" pitchFamily="2" charset="-78"/>
              </a:rPr>
              <a:t>تیتر می‌تواند با فونت بی‌تیتر زده بشه. معمولا اندازه آن بین </a:t>
            </a:r>
            <a:r>
              <a:rPr lang="fa-IR" sz="3200" dirty="0">
                <a:cs typeface="B Nazanin" panose="00000400000000000000" pitchFamily="2" charset="-78"/>
              </a:rPr>
              <a:t>۴۸</a:t>
            </a:r>
            <a:r>
              <a:rPr lang="ar-SA" sz="3200" dirty="0">
                <a:cs typeface="B Nazanin" panose="00000400000000000000" pitchFamily="2" charset="-78"/>
              </a:rPr>
              <a:t> یا </a:t>
            </a:r>
            <a:r>
              <a:rPr lang="fa-IR" sz="3200" dirty="0">
                <a:cs typeface="B Nazanin" panose="00000400000000000000" pitchFamily="2" charset="-78"/>
              </a:rPr>
              <a:t>۵۰</a:t>
            </a:r>
            <a:r>
              <a:rPr lang="ar-SA" sz="3200" dirty="0">
                <a:cs typeface="B Nazanin" panose="00000400000000000000" pitchFamily="2" charset="-78"/>
              </a:rPr>
              <a:t> در پوسترهای </a:t>
            </a:r>
            <a:r>
              <a:rPr lang="fa-IR" sz="3200" dirty="0">
                <a:cs typeface="B Nazanin" panose="00000400000000000000" pitchFamily="2" charset="-78"/>
              </a:rPr>
              <a:t>۷۰</a:t>
            </a:r>
            <a:r>
              <a:rPr lang="ar-SA" sz="3200" dirty="0">
                <a:cs typeface="B Nazanin" panose="00000400000000000000" pitchFamily="2" charset="-78"/>
              </a:rPr>
              <a:t> در </a:t>
            </a:r>
            <a:r>
              <a:rPr lang="fa-IR" sz="3200" dirty="0">
                <a:cs typeface="B Nazanin" panose="00000400000000000000" pitchFamily="2" charset="-78"/>
              </a:rPr>
              <a:t>۱۰۰</a:t>
            </a:r>
            <a:r>
              <a:rPr lang="ar-SA" sz="3200" dirty="0">
                <a:cs typeface="B Nazanin" panose="00000400000000000000" pitchFamily="2" charset="-78"/>
              </a:rPr>
              <a:t> می‌باشد.</a:t>
            </a:r>
            <a:endParaRPr lang="en-US" sz="3200" dirty="0">
              <a:cs typeface="B Nazanin" panose="00000400000000000000" pitchFamily="2" charset="-78"/>
            </a:endParaRPr>
          </a:p>
          <a:p>
            <a:pPr algn="just" rtl="1"/>
            <a:r>
              <a:rPr lang="ar-SA" sz="3200" dirty="0">
                <a:cs typeface="B Nazanin" panose="00000400000000000000" pitchFamily="2" charset="-78"/>
              </a:rPr>
              <a:t>میزان خوانا بودن مطالب باید با میزان اهمیت موضوع متناسب باشد.</a:t>
            </a:r>
            <a:endParaRPr lang="en-US" sz="3200" dirty="0">
              <a:cs typeface="B Nazanin" panose="00000400000000000000" pitchFamily="2" charset="-78"/>
            </a:endParaRPr>
          </a:p>
          <a:p>
            <a:pPr algn="just" rtl="1"/>
            <a:r>
              <a:rPr lang="fa-IR" sz="3200" dirty="0">
                <a:cs typeface="B Nazanin" panose="00000400000000000000" pitchFamily="2" charset="-78"/>
              </a:rPr>
              <a:t>دقت داشته باشیم که چکیده ی مقاله،در پوستر جایی ندارد گاهی دیده می شود که در پوستر ها برای آن پنلی جداگانه در نظر گرفته می شود که این کار صحیح نمی باشد.</a:t>
            </a:r>
            <a:endParaRPr lang="en-US" sz="3200" dirty="0">
              <a:cs typeface="B Nazanin" panose="00000400000000000000" pitchFamily="2" charset="-78"/>
            </a:endParaRPr>
          </a:p>
          <a:p>
            <a:pPr algn="just" rtl="1"/>
            <a:endParaRPr lang="en-US" sz="3200" dirty="0">
              <a:cs typeface="B Nazanin" panose="00000400000000000000"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399"/>
            <a:ext cx="8229600" cy="4495801"/>
          </a:xfrm>
        </p:spPr>
        <p:txBody>
          <a:bodyPr>
            <a:normAutofit fontScale="92500" lnSpcReduction="20000"/>
          </a:bodyPr>
          <a:lstStyle/>
          <a:p>
            <a:pPr algn="just" rtl="1"/>
            <a:r>
              <a:rPr lang="ar-SA" sz="3200" dirty="0">
                <a:cs typeface="B Nazanin" panose="00000400000000000000" pitchFamily="2" charset="-78"/>
              </a:rPr>
              <a:t>نکاتی در مورد ارائه ی پوستر:</a:t>
            </a:r>
            <a:endParaRPr lang="en-US" sz="3200" dirty="0">
              <a:cs typeface="B Nazanin" panose="00000400000000000000" pitchFamily="2" charset="-78"/>
            </a:endParaRPr>
          </a:p>
          <a:p>
            <a:pPr algn="just" rtl="1"/>
            <a:r>
              <a:rPr lang="fa-IR" sz="3200" dirty="0">
                <a:cs typeface="B Nazanin" panose="00000400000000000000" pitchFamily="2" charset="-78"/>
              </a:rPr>
              <a:t>در زمان ارائه پوستر باید به دو دسته افراد توجه داشته باشید: یکی باز دیدکنندگان از پوستر شما هستند،با آن ها گرم بگیرید! و با جملاتی کملا محترمانه و البته دوستانه سعی در معرفی پوستر خود نمایید. </a:t>
            </a:r>
          </a:p>
          <a:p>
            <a:pPr algn="just" rtl="1"/>
            <a:r>
              <a:rPr lang="fa-IR" sz="3200" dirty="0">
                <a:cs typeface="B Nazanin" panose="00000400000000000000" pitchFamily="2" charset="-78"/>
              </a:rPr>
              <a:t>دسته دوم افراد،افراد همسایه پوستر شما هستند،گاهی ممکن است پوستر شما خیلی مورد استقبال قرار نگیرد اما می توانید در این زمان سراغ همسایه های خود بروید با آن ها رابطه بر قرار کنید  و با کارآن ها آشنا شوید  و به این ترتیب به تجر به های خود بیافزایید.</a:t>
            </a:r>
            <a:endParaRPr lang="en-US" sz="3200" dirty="0">
              <a:cs typeface="B Nazanin" panose="00000400000000000000" pitchFamily="2" charset="-78"/>
            </a:endParaRPr>
          </a:p>
          <a:p>
            <a:pPr algn="just" rtl="1"/>
            <a:endParaRPr lang="en-US" sz="3200" dirty="0">
              <a:cs typeface="B Nazanin" panose="00000400000000000000"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331" y="1524000"/>
            <a:ext cx="7773339" cy="4267201"/>
          </a:xfrm>
        </p:spPr>
        <p:txBody>
          <a:bodyPr>
            <a:normAutofit/>
          </a:bodyPr>
          <a:lstStyle/>
          <a:p>
            <a:pPr marL="0" indent="0" algn="just" rtl="1">
              <a:buNone/>
            </a:pPr>
            <a:r>
              <a:rPr lang="fa-IR" sz="3600" dirty="0">
                <a:cs typeface="B Nazanin" panose="00000400000000000000" pitchFamily="2" charset="-78"/>
              </a:rPr>
              <a:t>منبع</a:t>
            </a:r>
          </a:p>
          <a:p>
            <a:pPr marL="0" indent="0" algn="just" rtl="1">
              <a:buNone/>
            </a:pPr>
            <a:r>
              <a:rPr lang="fa-IR" sz="3600" dirty="0">
                <a:cs typeface="B Nazanin" panose="00000400000000000000" pitchFamily="2" charset="-78"/>
              </a:rPr>
              <a:t>در اخر حتما باید منابع مورد استفاده نوشته شود.</a:t>
            </a:r>
          </a:p>
          <a:p>
            <a:pPr marL="0" indent="0" algn="just" rtl="1">
              <a:buNone/>
            </a:pPr>
            <a:r>
              <a:rPr lang="fa-IR" sz="3600" dirty="0">
                <a:cs typeface="B Nazanin" panose="00000400000000000000" pitchFamily="2" charset="-78"/>
              </a:rPr>
              <a:t>در آخر حتما باید آدرس برای تماس نوشته شود.</a:t>
            </a:r>
          </a:p>
          <a:p>
            <a:pPr marL="0" indent="0" algn="just" rtl="1">
              <a:buNone/>
            </a:pPr>
            <a:r>
              <a:rPr lang="fa-IR" sz="3600" dirty="0">
                <a:cs typeface="B Nazanin" panose="00000400000000000000" pitchFamily="2" charset="-78"/>
              </a:rPr>
              <a:t>در آخر و یا در اول بعد از لوگو به نام استاد راهنما و سپس تهیه کنندگان پوستر آورده شود.</a:t>
            </a:r>
            <a:endParaRPr lang="en-US" sz="3600" dirty="0">
              <a:cs typeface="B Nazanin" panose="00000400000000000000"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3" name="Content Placeholder 2"/>
          <p:cNvSpPr>
            <a:spLocks noGrp="1"/>
          </p:cNvSpPr>
          <p:nvPr>
            <p:ph idx="1"/>
          </p:nvPr>
        </p:nvSpPr>
        <p:spPr>
          <a:xfrm>
            <a:off x="457200" y="990600"/>
            <a:ext cx="8229600" cy="5135565"/>
          </a:xfrm>
        </p:spPr>
        <p:txBody>
          <a:bodyPr>
            <a:normAutofit/>
          </a:bodyPr>
          <a:lstStyle/>
          <a:p>
            <a:pPr algn="just" rtl="1"/>
            <a:endParaRPr lang="en-US" sz="3600" dirty="0">
              <a:cs typeface="B Nazanin" panose="00000400000000000000" pitchFamily="2" charset="-78"/>
            </a:endParaRPr>
          </a:p>
          <a:p>
            <a:pPr algn="just" rtl="1"/>
            <a:r>
              <a:rPr lang="ar-SA" sz="3600" b="1" dirty="0">
                <a:cs typeface="B Nazanin" panose="00000400000000000000" pitchFamily="2" charset="-78"/>
              </a:rPr>
              <a:t>سلیقه نقش اساسی را در طراحی پوستر ایفا می‌کند، با اینکه سلیقه ذاتیست اما با دیدن پوسترهای زیاد هم بدست می‌آید، پس تمپلیت زیاد ببینید.</a:t>
            </a:r>
            <a:endParaRPr lang="en-US" sz="3600" dirty="0">
              <a:cs typeface="B Nazanin" panose="00000400000000000000" pitchFamily="2" charset="-78"/>
            </a:endParaRPr>
          </a:p>
          <a:p>
            <a:pPr algn="just" rtl="1"/>
            <a:r>
              <a:rPr lang="fa-IR" sz="3600" dirty="0">
                <a:cs typeface="B Nazanin" panose="00000400000000000000" pitchFamily="2" charset="-78"/>
              </a:rPr>
              <a:t>ابتدا باید در نظر گرفت که پوستری که می خواهیم طراحی کنیم یک پنل (</a:t>
            </a:r>
            <a:r>
              <a:rPr lang="en-US" sz="3600" dirty="0">
                <a:cs typeface="B Nazanin" panose="00000400000000000000" pitchFamily="2" charset="-78"/>
              </a:rPr>
              <a:t>Panel</a:t>
            </a:r>
            <a:r>
              <a:rPr lang="fa-IR" sz="3600" dirty="0">
                <a:cs typeface="B Nazanin" panose="00000400000000000000" pitchFamily="2" charset="-78"/>
              </a:rPr>
              <a:t>) دارد یا دارای چند پنل است:</a:t>
            </a:r>
            <a:endParaRPr lang="en-US" sz="3600" dirty="0">
              <a:cs typeface="B Nazanin" panose="00000400000000000000" pitchFamily="2" charset="-78"/>
            </a:endParaRPr>
          </a:p>
          <a:p>
            <a:pPr algn="just" rtl="1"/>
            <a:endParaRPr lang="en-US" sz="3600" dirty="0">
              <a:cs typeface="B Nazanin" panose="00000400000000000000"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449764"/>
          </a:xfrm>
        </p:spPr>
        <p:txBody>
          <a:bodyPr>
            <a:normAutofit/>
          </a:bodyPr>
          <a:lstStyle/>
          <a:p>
            <a:pPr algn="just" rtl="1"/>
            <a:r>
              <a:rPr lang="fa-IR" sz="2800" dirty="0">
                <a:cs typeface="B Nazanin" panose="00000400000000000000" pitchFamily="2" charset="-78"/>
              </a:rPr>
              <a:t>پوستر چند پلی متشکل از صفحات متعددی است که روی یک صفحه ی بزرگ سفید یا رنگی چسبانده می شود به صورتی که پنل ها از قبل طراحی شده و بعد در کنار یکدیگر معمولا در ستون هایی عمودی و به ترتیب از گوشه ی بالا و سمت چپ تا گوشه پایین و سمت راست (در پوسترهای انگلیسی) چیده می شوند.</a:t>
            </a:r>
            <a:endParaRPr lang="en-US" sz="2800" dirty="0">
              <a:cs typeface="B Nazanin" panose="00000400000000000000" pitchFamily="2" charset="-78"/>
            </a:endParaRPr>
          </a:p>
          <a:p>
            <a:pPr algn="just" rtl="1"/>
            <a:endParaRPr lang="en-US" sz="2800" dirty="0">
              <a:cs typeface="B Nazanin" panose="00000400000000000000"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4"/>
          </a:xfrm>
        </p:spPr>
        <p:txBody>
          <a:bodyPr>
            <a:normAutofit/>
          </a:bodyPr>
          <a:lstStyle/>
          <a:p>
            <a:pPr algn="just" rtl="1"/>
            <a:r>
              <a:rPr lang="ar-SA" sz="2800" b="1" dirty="0">
                <a:cs typeface="B Nazanin" panose="00000400000000000000" pitchFamily="2" charset="-78"/>
              </a:rPr>
              <a:t>قدم اول</a:t>
            </a:r>
            <a:r>
              <a:rPr lang="ar-SA" sz="2800" dirty="0">
                <a:cs typeface="B Nazanin" panose="00000400000000000000" pitchFamily="2" charset="-78"/>
              </a:rPr>
              <a:t> انتخاب نرم افزار مناسب جهت طراحی پوستر می‌باشد، راحت‌ترین و در دسترس‌ترین نرم‌افزار برای این کار </a:t>
            </a:r>
            <a:r>
              <a:rPr lang="ar-SA" sz="2800" b="1" dirty="0">
                <a:cs typeface="B Nazanin" panose="00000400000000000000" pitchFamily="2" charset="-78"/>
              </a:rPr>
              <a:t>پاورپوینت</a:t>
            </a:r>
            <a:r>
              <a:rPr lang="ar-SA" sz="2800" dirty="0">
                <a:cs typeface="B Nazanin" panose="00000400000000000000" pitchFamily="2" charset="-78"/>
              </a:rPr>
              <a:t> است. </a:t>
            </a:r>
            <a:endParaRPr lang="en-US" sz="2800" dirty="0">
              <a:cs typeface="B Nazanin" panose="00000400000000000000" pitchFamily="2" charset="-78"/>
            </a:endParaRPr>
          </a:p>
          <a:p>
            <a:pPr algn="just" rtl="1"/>
            <a:r>
              <a:rPr lang="ar-SA" sz="2800" dirty="0">
                <a:cs typeface="B Nazanin" panose="00000400000000000000" pitchFamily="2" charset="-78"/>
              </a:rPr>
              <a:t>در نرم‌افزار  پاورپوینت روی زبانه </a:t>
            </a:r>
            <a:r>
              <a:rPr lang="en-US" sz="2800" dirty="0">
                <a:cs typeface="B Nazanin" panose="00000400000000000000" pitchFamily="2" charset="-78"/>
              </a:rPr>
              <a:t>Design</a:t>
            </a:r>
            <a:r>
              <a:rPr lang="ar-SA" sz="2800" dirty="0">
                <a:cs typeface="B Nazanin" panose="00000400000000000000" pitchFamily="2" charset="-78"/>
              </a:rPr>
              <a:t> کلیک کنید. روی دکمه </a:t>
            </a:r>
            <a:r>
              <a:rPr lang="en-US" sz="2800" dirty="0">
                <a:cs typeface="B Nazanin" panose="00000400000000000000" pitchFamily="2" charset="-78"/>
              </a:rPr>
              <a:t>Page Setup</a:t>
            </a:r>
            <a:r>
              <a:rPr lang="ar-SA" sz="2800" dirty="0">
                <a:cs typeface="B Nazanin" panose="00000400000000000000" pitchFamily="2" charset="-78"/>
              </a:rPr>
              <a:t> کلیک کنید و سایز پوستر را انتخاب کنید. معمولا پوسترها را به صورت </a:t>
            </a:r>
            <a:r>
              <a:rPr lang="en-US" sz="2800" dirty="0">
                <a:cs typeface="B Nazanin" panose="00000400000000000000" pitchFamily="2" charset="-78"/>
              </a:rPr>
              <a:t>Portrait</a:t>
            </a:r>
            <a:r>
              <a:rPr lang="ar-SA" sz="2800" dirty="0">
                <a:cs typeface="B Nazanin" panose="00000400000000000000" pitchFamily="2" charset="-78"/>
              </a:rPr>
              <a:t> طراحی می‌کنند.</a:t>
            </a:r>
            <a:endParaRPr lang="en-US" sz="2800" dirty="0">
              <a:cs typeface="B Nazanin" panose="00000400000000000000" pitchFamily="2" charset="-78"/>
            </a:endParaRPr>
          </a:p>
          <a:p>
            <a:pPr algn="just" rtl="1"/>
            <a:endParaRPr lang="en-US" sz="2800" dirty="0">
              <a:cs typeface="B Nazanin" panose="00000400000000000000"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199"/>
            <a:ext cx="8229600" cy="4144965"/>
          </a:xfrm>
        </p:spPr>
        <p:txBody>
          <a:bodyPr>
            <a:normAutofit/>
          </a:bodyPr>
          <a:lstStyle/>
          <a:p>
            <a:pPr algn="just" rtl="1"/>
            <a:r>
              <a:rPr lang="fa-IR" sz="2800" b="1" dirty="0">
                <a:cs typeface="B Nazanin" panose="00000400000000000000" pitchFamily="2" charset="-78"/>
              </a:rPr>
              <a:t>۱. </a:t>
            </a:r>
            <a:r>
              <a:rPr lang="ar-SA" sz="2800" b="1" dirty="0">
                <a:cs typeface="B Nazanin" panose="00000400000000000000" pitchFamily="2" charset="-78"/>
              </a:rPr>
              <a:t>سایز پوستر: </a:t>
            </a:r>
            <a:r>
              <a:rPr lang="ar-SA" sz="2800" dirty="0">
                <a:cs typeface="B Nazanin" panose="00000400000000000000" pitchFamily="2" charset="-78"/>
              </a:rPr>
              <a:t>این معیار جزء پیش فرض‌ها و قوانین کنگره‌های مختلف است و بسته به اعلام آنها معمولا 100*70 و 60*90 و سایز های در همین حدود تعیین می شود</a:t>
            </a:r>
            <a:r>
              <a:rPr lang="en-US" sz="2800" dirty="0">
                <a:cs typeface="B Nazanin" panose="00000400000000000000" pitchFamily="2" charset="-78"/>
              </a:rPr>
              <a:t>.</a:t>
            </a:r>
          </a:p>
          <a:p>
            <a:pPr algn="just" rtl="1"/>
            <a:r>
              <a:rPr lang="ar-SA" sz="2800" dirty="0">
                <a:cs typeface="B Nazanin" panose="00000400000000000000" pitchFamily="2" charset="-78"/>
              </a:rPr>
              <a:t>(پس قبل از شروع به طراحی حتما یه سر به سایت کنگره بزنید  از اندازه پیش‌فرض کنگره‌ای که می‌خواهید شرکت کنید مطلع شوید)</a:t>
            </a:r>
            <a:endParaRPr lang="en-US" sz="2800" dirty="0">
              <a:cs typeface="B Nazanin" panose="00000400000000000000" pitchFamily="2" charset="-78"/>
            </a:endParaRPr>
          </a:p>
          <a:p>
            <a:pPr algn="just" rtl="1"/>
            <a:endParaRPr lang="en-US" sz="2800" dirty="0">
              <a:cs typeface="B Nazanin" panose="00000400000000000000"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799"/>
            <a:ext cx="8229600" cy="4114801"/>
          </a:xfrm>
        </p:spPr>
        <p:txBody>
          <a:bodyPr>
            <a:normAutofit lnSpcReduction="10000"/>
          </a:bodyPr>
          <a:lstStyle/>
          <a:p>
            <a:pPr algn="just" rtl="1"/>
            <a:r>
              <a:rPr lang="fa-IR" sz="3200" b="1" dirty="0">
                <a:cs typeface="B Nazanin" panose="00000400000000000000" pitchFamily="2" charset="-78"/>
              </a:rPr>
              <a:t>۲. </a:t>
            </a:r>
            <a:r>
              <a:rPr lang="ar-SA" sz="3200" b="1" dirty="0">
                <a:cs typeface="B Nazanin" panose="00000400000000000000" pitchFamily="2" charset="-78"/>
              </a:rPr>
              <a:t>کاغذ: </a:t>
            </a:r>
            <a:r>
              <a:rPr lang="ar-SA" sz="3200" dirty="0">
                <a:cs typeface="B Nazanin" panose="00000400000000000000" pitchFamily="2" charset="-78"/>
              </a:rPr>
              <a:t>بهترین کاغذ برای چاپ پوستر کاغذ کوتد(</a:t>
            </a:r>
            <a:r>
              <a:rPr lang="en-US" sz="3200" dirty="0">
                <a:cs typeface="B Nazanin" panose="00000400000000000000" pitchFamily="2" charset="-78"/>
              </a:rPr>
              <a:t>coated</a:t>
            </a:r>
            <a:r>
              <a:rPr lang="ar-SA" sz="3200" dirty="0">
                <a:cs typeface="B Nazanin" panose="00000400000000000000" pitchFamily="2" charset="-78"/>
              </a:rPr>
              <a:t>) است چون در این کاغذ ها جوهر بهتر نمایان می شود و بیشتر از کاغذ معمولی رنگ به خود میگیرد</a:t>
            </a:r>
            <a:r>
              <a:rPr lang="en-US" sz="3200" dirty="0">
                <a:cs typeface="B Nazanin" panose="00000400000000000000" pitchFamily="2" charset="-78"/>
              </a:rPr>
              <a:t>.</a:t>
            </a:r>
          </a:p>
          <a:p>
            <a:pPr algn="just" rtl="1"/>
            <a:r>
              <a:rPr lang="ar-SA" sz="3200" dirty="0">
                <a:cs typeface="B Nazanin" panose="00000400000000000000" pitchFamily="2" charset="-78"/>
              </a:rPr>
              <a:t> توصیه می شود پوستر خود را لمینیت کنید چون پوستر بدون لمینیت در حمل و نقل صدمه میبیند و کدر می شود و... در ضمن باعث جذاب تر شدن طراحی پوستر شما می شود و نظر داوران را به سوی خود جذب می کند. </a:t>
            </a:r>
            <a:endParaRPr lang="en-US" sz="3200" dirty="0">
              <a:cs typeface="B Nazanin" panose="00000400000000000000" pitchFamily="2" charset="-78"/>
            </a:endParaRPr>
          </a:p>
          <a:p>
            <a:pPr algn="just" rtl="1"/>
            <a:endParaRPr lang="en-US" sz="3200" dirty="0">
              <a:cs typeface="B Nazanin" panose="00000400000000000000"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8229600" cy="4038600"/>
          </a:xfrm>
        </p:spPr>
        <p:txBody>
          <a:bodyPr>
            <a:normAutofit/>
          </a:bodyPr>
          <a:lstStyle/>
          <a:p>
            <a:pPr algn="just" rtl="1"/>
            <a:r>
              <a:rPr lang="ar-SA" sz="2800" dirty="0">
                <a:cs typeface="B Nazanin" panose="00000400000000000000" pitchFamily="2" charset="-78"/>
              </a:rPr>
              <a:t>برای لمینیت هم میگن لمینیت مات بهتره ولی نظر من اینه که بسته به محیطی داره که پوستر در آنجا نصب میشه: اگه محیط بسته باشه من خودم لمینیت براق رو بیشتر می پسندم، چون میشه با ماژیک وایت برد روش نوشت(هنگام ارائه پوستر) و بعد پاکش کرد ولی حتما در نظر داشته باشین که اگر نور مستقیم در محل ارائه پوسترتان باشد، لمینیت شفاف از وضوح پوستر کم میکنه چون نور رو برمیگردونه...</a:t>
            </a:r>
            <a:endParaRPr lang="en-US" sz="2800" dirty="0">
              <a:cs typeface="B Nazanin" panose="00000400000000000000" pitchFamily="2" charset="-78"/>
            </a:endParaRPr>
          </a:p>
          <a:p>
            <a:pPr algn="just" rtl="1"/>
            <a:endParaRPr lang="en-US" sz="2800" dirty="0">
              <a:cs typeface="B Nazanin" panose="00000400000000000000"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399"/>
            <a:ext cx="8229600" cy="3886201"/>
          </a:xfrm>
        </p:spPr>
        <p:txBody>
          <a:bodyPr>
            <a:normAutofit/>
          </a:bodyPr>
          <a:lstStyle/>
          <a:p>
            <a:pPr algn="just" rtl="1"/>
            <a:r>
              <a:rPr lang="ar-SA" sz="3200" b="1" dirty="0">
                <a:cs typeface="B Nazanin" panose="00000400000000000000" pitchFamily="2" charset="-78"/>
              </a:rPr>
              <a:t>پس یکی از مزایای لمینیت کردن</a:t>
            </a:r>
            <a:r>
              <a:rPr lang="ar-SA" sz="3200" dirty="0">
                <a:cs typeface="B Nazanin" panose="00000400000000000000" pitchFamily="2" charset="-78"/>
              </a:rPr>
              <a:t> همونطور که در بالا اشاره شد اینه که پوستر در حین حمل و نقل چروک نمیشه، اتفاقی که اگه پوستر لمینیت نشده باشه براحتی رخ میده و حتی امکان پاره شدن قسمتی از پوستر هم هست، چیزهایی که باعث کم‌شدن نمره در طراحی میشه.</a:t>
            </a:r>
            <a:endParaRPr lang="en-US" sz="3200" dirty="0">
              <a:cs typeface="B Nazanin" panose="00000400000000000000" pitchFamily="2" charset="-78"/>
            </a:endParaRPr>
          </a:p>
          <a:p>
            <a:pPr algn="just" rtl="1"/>
            <a:endParaRPr lang="en-US" sz="3200" dirty="0">
              <a:cs typeface="B Nazanin" panose="00000400000000000000"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1"/>
            <a:ext cx="8229600" cy="4191000"/>
          </a:xfrm>
        </p:spPr>
        <p:txBody>
          <a:bodyPr>
            <a:normAutofit/>
          </a:bodyPr>
          <a:lstStyle/>
          <a:p>
            <a:pPr algn="just" rtl="1"/>
            <a:r>
              <a:rPr lang="ar-SA" sz="2800" b="1" dirty="0">
                <a:cs typeface="B Nazanin" panose="00000400000000000000" pitchFamily="2" charset="-78"/>
              </a:rPr>
              <a:t>لوگو های پوستر</a:t>
            </a:r>
            <a:r>
              <a:rPr lang="ar-SA" sz="2800" dirty="0">
                <a:cs typeface="B Nazanin" panose="00000400000000000000" pitchFamily="2" charset="-78"/>
              </a:rPr>
              <a:t>: معمولا لوگوی کنگره سمت راست و لوگوی کمیته ی خودمون(یا هر مرکز تحقیقات دیگه که با اون کار می‌کنیم) رو سمت چپ پوستر میزنیم، بهتره لوگو ها رو </a:t>
            </a:r>
            <a:r>
              <a:rPr lang="en-US" sz="2800" dirty="0">
                <a:cs typeface="B Nazanin" panose="00000400000000000000" pitchFamily="2" charset="-78"/>
              </a:rPr>
              <a:t>Remove background</a:t>
            </a:r>
            <a:r>
              <a:rPr lang="ar-SA" sz="2800" dirty="0">
                <a:cs typeface="B Nazanin" panose="00000400000000000000" pitchFamily="2" charset="-78"/>
              </a:rPr>
              <a:t> کنید، پوسترتون قشنگ تر میشه و اگه به فوتوشاپ دسترسی ندارید از منوی </a:t>
            </a:r>
            <a:r>
              <a:rPr lang="en-US" sz="2800" dirty="0">
                <a:cs typeface="B Nazanin" panose="00000400000000000000" pitchFamily="2" charset="-78"/>
              </a:rPr>
              <a:t>format</a:t>
            </a:r>
            <a:r>
              <a:rPr lang="ar-SA" sz="2800" dirty="0">
                <a:cs typeface="B Nazanin" panose="00000400000000000000" pitchFamily="2" charset="-78"/>
              </a:rPr>
              <a:t> در پاورپوینت حتی الامکان رنگ بک گراند لوگوها رو به رنگ زمینه پوسترتون نزدیک کنید.</a:t>
            </a:r>
            <a:endParaRPr lang="en-US" sz="2800" dirty="0">
              <a:cs typeface="B Nazanin" panose="00000400000000000000" pitchFamily="2" charset="-78"/>
            </a:endParaRPr>
          </a:p>
          <a:p>
            <a:pPr algn="just" rtl="1"/>
            <a:endParaRPr lang="en-US" sz="2800" dirty="0">
              <a:cs typeface="B Nazanin" panose="00000400000000000000" pitchFamily="2" charset="-78"/>
            </a:endParaRPr>
          </a:p>
        </p:txBody>
      </p:sp>
    </p:spTree>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Droplet</Template>
  <TotalTime>67</TotalTime>
  <Words>684</Words>
  <Application>Microsoft Office PowerPoint</Application>
  <PresentationFormat>On-screen Show (4:3)</PresentationFormat>
  <Paragraphs>33</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Tw Cen MT</vt:lpstr>
      <vt:lpstr>Droplet</vt:lpstr>
      <vt:lpstr>چگونه پوستر درست کنیم؟</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2</dc:title>
  <dc:creator>BaBan</dc:creator>
  <cp:lastModifiedBy>MIQDAD</cp:lastModifiedBy>
  <cp:revision>12</cp:revision>
  <dcterms:created xsi:type="dcterms:W3CDTF">2006-08-16T00:00:00Z</dcterms:created>
  <dcterms:modified xsi:type="dcterms:W3CDTF">2021-11-24T07:30:13Z</dcterms:modified>
</cp:coreProperties>
</file>