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82" r:id="rId3"/>
    <p:sldId id="257" r:id="rId4"/>
    <p:sldId id="275" r:id="rId5"/>
    <p:sldId id="258" r:id="rId6"/>
    <p:sldId id="259" r:id="rId7"/>
    <p:sldId id="260" r:id="rId8"/>
    <p:sldId id="278" r:id="rId9"/>
    <p:sldId id="261" r:id="rId10"/>
    <p:sldId id="262" r:id="rId11"/>
    <p:sldId id="274" r:id="rId12"/>
    <p:sldId id="263" r:id="rId13"/>
    <p:sldId id="279" r:id="rId14"/>
    <p:sldId id="264" r:id="rId15"/>
    <p:sldId id="280" r:id="rId16"/>
    <p:sldId id="265" r:id="rId17"/>
    <p:sldId id="266" r:id="rId18"/>
    <p:sldId id="267" r:id="rId19"/>
    <p:sldId id="268" r:id="rId20"/>
    <p:sldId id="283" r:id="rId21"/>
    <p:sldId id="284" r:id="rId22"/>
    <p:sldId id="285" r:id="rId23"/>
    <p:sldId id="286" r:id="rId24"/>
    <p:sldId id="269" r:id="rId25"/>
    <p:sldId id="276" r:id="rId26"/>
    <p:sldId id="270" r:id="rId27"/>
    <p:sldId id="271" r:id="rId28"/>
    <p:sldId id="272" r:id="rId29"/>
    <p:sldId id="273" r:id="rId30"/>
    <p:sldId id="277" r:id="rId31"/>
    <p:sldId id="28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AC7534-6691-4057-96E4-E9427751562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2405007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AC7534-6691-4057-96E4-E9427751562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108984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AC7534-6691-4057-96E4-E9427751562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272FFE-4469-4ED8-B8C4-CE84706AD19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34839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CAC7534-6691-4057-96E4-E9427751562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819284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CAC7534-6691-4057-96E4-E9427751562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272FFE-4469-4ED8-B8C4-CE84706AD19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6082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CAC7534-6691-4057-96E4-E9427751562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2077369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C7534-6691-4057-96E4-E9427751562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1919806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C7534-6691-4057-96E4-E9427751562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65538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C7534-6691-4057-96E4-E9427751562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325587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AC7534-6691-4057-96E4-E9427751562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116249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AC7534-6691-4057-96E4-E9427751562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32186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AC7534-6691-4057-96E4-E9427751562C}"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53848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AC7534-6691-4057-96E4-E9427751562C}"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229700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C7534-6691-4057-96E4-E9427751562C}" type="datetimeFigureOut">
              <a:rPr lang="en-US" smtClean="0"/>
              <a:t>2/16/2021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334755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AC7534-6691-4057-96E4-E9427751562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114907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AC7534-6691-4057-96E4-E9427751562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272FFE-4469-4ED8-B8C4-CE84706AD196}" type="slidenum">
              <a:rPr lang="en-US" smtClean="0"/>
              <a:t>‹#›</a:t>
            </a:fld>
            <a:endParaRPr lang="en-US"/>
          </a:p>
        </p:txBody>
      </p:sp>
    </p:spTree>
    <p:extLst>
      <p:ext uri="{BB962C8B-B14F-4D97-AF65-F5344CB8AC3E}">
        <p14:creationId xmlns:p14="http://schemas.microsoft.com/office/powerpoint/2010/main" val="228744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CAC7534-6691-4057-96E4-E9427751562C}" type="datetimeFigureOut">
              <a:rPr lang="en-US" smtClean="0"/>
              <a:t>2/16/2021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272FFE-4469-4ED8-B8C4-CE84706AD196}" type="slidenum">
              <a:rPr lang="en-US" smtClean="0"/>
              <a:t>‹#›</a:t>
            </a:fld>
            <a:endParaRPr lang="en-US"/>
          </a:p>
        </p:txBody>
      </p:sp>
    </p:spTree>
    <p:extLst>
      <p:ext uri="{BB962C8B-B14F-4D97-AF65-F5344CB8AC3E}">
        <p14:creationId xmlns:p14="http://schemas.microsoft.com/office/powerpoint/2010/main" val="239987165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39697-C43D-4D18-9A7F-B9217FD42F12}"/>
              </a:ext>
            </a:extLst>
          </p:cNvPr>
          <p:cNvSpPr>
            <a:spLocks noGrp="1"/>
          </p:cNvSpPr>
          <p:nvPr>
            <p:ph type="ctrTitle"/>
          </p:nvPr>
        </p:nvSpPr>
        <p:spPr>
          <a:xfrm>
            <a:off x="984739" y="2514600"/>
            <a:ext cx="10519874" cy="2262781"/>
          </a:xfrm>
        </p:spPr>
        <p:txBody>
          <a:bodyPr>
            <a:normAutofit/>
          </a:bodyPr>
          <a:lstStyle/>
          <a:p>
            <a:pPr algn="r" rtl="1"/>
            <a:r>
              <a:rPr lang="fa-IR" sz="3600" dirty="0">
                <a:cs typeface="B Nazanin" panose="00000400000000000000" pitchFamily="2" charset="-78"/>
              </a:rPr>
              <a:t>چگونه یک گفتوگوی  خوب و موثری داشته باشیم  ؟</a:t>
            </a:r>
            <a:br>
              <a:rPr lang="fa-IR" sz="3600" dirty="0">
                <a:cs typeface="B Nazanin" panose="00000400000000000000" pitchFamily="2" charset="-78"/>
              </a:rPr>
            </a:br>
            <a:r>
              <a:rPr lang="fa-IR" sz="3600" dirty="0">
                <a:cs typeface="B Nazanin" panose="00000400000000000000" pitchFamily="2" charset="-78"/>
              </a:rPr>
              <a:t>م.پخشان محمد</a:t>
            </a:r>
            <a:endParaRPr lang="en-US" sz="3600" dirty="0">
              <a:cs typeface="B Nazanin" panose="00000400000000000000" pitchFamily="2" charset="-78"/>
            </a:endParaRPr>
          </a:p>
        </p:txBody>
      </p:sp>
    </p:spTree>
    <p:extLst>
      <p:ext uri="{BB962C8B-B14F-4D97-AF65-F5344CB8AC3E}">
        <p14:creationId xmlns:p14="http://schemas.microsoft.com/office/powerpoint/2010/main" val="42852010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D9168C-31E1-4475-82FB-460CC444ABD3}"/>
              </a:ext>
            </a:extLst>
          </p:cNvPr>
          <p:cNvSpPr>
            <a:spLocks noGrp="1"/>
          </p:cNvSpPr>
          <p:nvPr>
            <p:ph idx="1"/>
          </p:nvPr>
        </p:nvSpPr>
        <p:spPr>
          <a:xfrm>
            <a:off x="677334" y="1125415"/>
            <a:ext cx="10590888" cy="4915947"/>
          </a:xfrm>
        </p:spPr>
        <p:txBody>
          <a:bodyPr>
            <a:noAutofit/>
          </a:bodyPr>
          <a:lstStyle/>
          <a:p>
            <a:pPr algn="just" rtl="1"/>
            <a:r>
              <a:rPr lang="fa-IR" sz="3600" dirty="0">
                <a:cs typeface="B Nazanin" panose="00000400000000000000" pitchFamily="2" charset="-78"/>
              </a:rPr>
              <a:t>3 0گشودگی ذهن</a:t>
            </a:r>
          </a:p>
          <a:p>
            <a:pPr algn="just" rtl="1"/>
            <a:r>
              <a:rPr lang="fa-IR" sz="3600" dirty="0">
                <a:cs typeface="B Nazanin" panose="00000400000000000000" pitchFamily="2" charset="-78"/>
              </a:rPr>
              <a:t>در گفتو گو به عنوان شنونده باید بتوانیم این احساس را به طرف مقابل بدهیم که به او اعتماد داریم تا بتواند ذهن باز داشته باشد! در این صورت ذهن خویش رابرای دریافت حرف هایش باز کرده ایم .</a:t>
            </a:r>
          </a:p>
          <a:p>
            <a:pPr algn="just" rtl="1"/>
            <a:r>
              <a:rPr lang="fa-IR" sz="3600" dirty="0">
                <a:cs typeface="B Nazanin" panose="00000400000000000000" pitchFamily="2" charset="-78"/>
              </a:rPr>
              <a:t>و این بدان معنی است که آماده ایم با ایده های تازه آشنا شویم و موقتا از دیدگاه های شخصی خود دست بکشیم .</a:t>
            </a:r>
            <a:endParaRPr lang="en-US" sz="3600" dirty="0">
              <a:cs typeface="B Nazanin" panose="00000400000000000000" pitchFamily="2" charset="-78"/>
            </a:endParaRPr>
          </a:p>
        </p:txBody>
      </p:sp>
    </p:spTree>
    <p:extLst>
      <p:ext uri="{BB962C8B-B14F-4D97-AF65-F5344CB8AC3E}">
        <p14:creationId xmlns:p14="http://schemas.microsoft.com/office/powerpoint/2010/main" val="3561597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6A9EF3-C6DA-4825-9EC9-282286F7E3CC}"/>
              </a:ext>
            </a:extLst>
          </p:cNvPr>
          <p:cNvSpPr>
            <a:spLocks noGrp="1"/>
          </p:cNvSpPr>
          <p:nvPr>
            <p:ph idx="1"/>
          </p:nvPr>
        </p:nvSpPr>
        <p:spPr>
          <a:xfrm>
            <a:off x="677334" y="1477109"/>
            <a:ext cx="10647158" cy="4564254"/>
          </a:xfrm>
        </p:spPr>
        <p:txBody>
          <a:bodyPr>
            <a:normAutofit/>
          </a:bodyPr>
          <a:lstStyle/>
          <a:p>
            <a:pPr algn="just" rtl="1"/>
            <a:r>
              <a:rPr lang="fa-IR" sz="3600" dirty="0">
                <a:cs typeface="B Nazanin" panose="00000400000000000000" pitchFamily="2" charset="-78"/>
              </a:rPr>
              <a:t>در واقع گشودگی ذهنی مساله ای بیش از یک ویژگی فردی است و بهتر است که از آن به نوعی شیوه و روش یاد کنیم .</a:t>
            </a:r>
          </a:p>
          <a:p>
            <a:pPr algn="just" rtl="1"/>
            <a:r>
              <a:rPr lang="fa-IR" sz="3600" dirty="0">
                <a:cs typeface="B Nazanin" panose="00000400000000000000" pitchFamily="2" charset="-78"/>
              </a:rPr>
              <a:t>و توجه به یک نکته ضروری است که اگرچه انتظار می رود که گشودگی ذهنی از یکی از طرفین آغاز شود ولی در ادامه تلاش هر دو طرف در جهت گشودگی ذهنی برای توفیق در گفتگو ضروری است.</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40907385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ABBA60-3F9C-40CB-8300-FFE000024A7F}"/>
              </a:ext>
            </a:extLst>
          </p:cNvPr>
          <p:cNvSpPr>
            <a:spLocks noGrp="1"/>
          </p:cNvSpPr>
          <p:nvPr>
            <p:ph idx="1"/>
          </p:nvPr>
        </p:nvSpPr>
        <p:spPr>
          <a:xfrm>
            <a:off x="677334" y="1266093"/>
            <a:ext cx="10520549" cy="4775270"/>
          </a:xfrm>
        </p:spPr>
        <p:txBody>
          <a:bodyPr>
            <a:normAutofit/>
          </a:bodyPr>
          <a:lstStyle/>
          <a:p>
            <a:pPr algn="just" rtl="1"/>
            <a:r>
              <a:rPr lang="fa-IR" sz="3200" dirty="0">
                <a:cs typeface="B Nazanin" panose="00000400000000000000" pitchFamily="2" charset="-78"/>
              </a:rPr>
              <a:t>4 تعلیق پیش فرض ها و پرهیز از برچسب ها</a:t>
            </a:r>
          </a:p>
          <a:p>
            <a:pPr marL="0" indent="0" algn="just" rtl="1">
              <a:buNone/>
            </a:pPr>
            <a:r>
              <a:rPr lang="fa-IR" sz="3200" dirty="0">
                <a:cs typeface="B Nazanin" panose="00000400000000000000" pitchFamily="2" charset="-78"/>
              </a:rPr>
              <a:t>به طور معمول کمتر متوجه می شویم که عینک خاصی را بر چشم زده ایم که ادراک و برداشت های ما را از آنچه رخ می دهد با قاطعیت شکل می دهد و آنها را محدود می کند و ارزیابی های سریع و جهت گیری های فوری در زندگی، احساس امنیت به وجود می آورند و شرایط را بیش از آنچه که در واقعیت وجود خارجی دارد بر ما سخت خواهد کرد تنها در صورتی که تشخیص دهیم به چه میزانی وابسته به آنها هستیم، قادر خواهیم بود در آنها تجدید نظر کنیم و الگوهای قدیمی و دام های ذهنی و فکری را کنار بگذاریم.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348167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05E9FE-3B08-4216-99A9-9CAE58CD06CD}"/>
              </a:ext>
            </a:extLst>
          </p:cNvPr>
          <p:cNvSpPr>
            <a:spLocks noGrp="1"/>
          </p:cNvSpPr>
          <p:nvPr>
            <p:ph idx="1"/>
          </p:nvPr>
        </p:nvSpPr>
        <p:spPr>
          <a:xfrm>
            <a:off x="1209822" y="1336431"/>
            <a:ext cx="10294790" cy="4574791"/>
          </a:xfrm>
        </p:spPr>
        <p:txBody>
          <a:bodyPr>
            <a:normAutofit/>
          </a:bodyPr>
          <a:lstStyle/>
          <a:p>
            <a:pPr algn="just" rtl="1"/>
            <a:r>
              <a:rPr lang="fa-IR" sz="3200" dirty="0">
                <a:cs typeface="B Nazanin" panose="00000400000000000000" pitchFamily="2" charset="-78"/>
              </a:rPr>
              <a:t>به خاطر داشته باشیم که اکثر اوقات در مورد محیط پیرامون و رویدادهای آن قضاوت می کنیم و دائم در حال ارزشگذاری هستیم که به طور مثال این بهتر است یا آن؟ کدام یک بزرگتر است؟ کدام زیباتر است؟ چه چیز خطرناکتر است؟ چه کسی سریع تر یا کندتر است؟ تاثیر من چگونه است؟... بدین ترتیب با ردیفی از ارزیابی های روزانه به سر می بریم.</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4207837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64391-F5C8-4EB8-83B4-28571EB0CF99}"/>
              </a:ext>
            </a:extLst>
          </p:cNvPr>
          <p:cNvSpPr>
            <a:spLocks noGrp="1"/>
          </p:cNvSpPr>
          <p:nvPr>
            <p:ph idx="1"/>
          </p:nvPr>
        </p:nvSpPr>
        <p:spPr>
          <a:xfrm>
            <a:off x="677333" y="1111348"/>
            <a:ext cx="10717497" cy="4923693"/>
          </a:xfrm>
        </p:spPr>
        <p:txBody>
          <a:bodyPr>
            <a:noAutofit/>
          </a:bodyPr>
          <a:lstStyle/>
          <a:p>
            <a:pPr algn="just" rtl="1"/>
            <a:r>
              <a:rPr lang="fa-IR" sz="3600" dirty="0">
                <a:cs typeface="B Nazanin" panose="00000400000000000000" pitchFamily="2" charset="-78"/>
              </a:rPr>
              <a:t>آگاهانه یا ناآگاهانه درباره داده های بی شماری تصمیم می گیریم، انتخاب می کنیم. واقعیت را آنطور که مناسب می دانیم، می سازیم و متوجه نمی شویم که اینها ساختارهای ذهنی خودمان است و هیچ توجه نمی کنیم که ممکن است به خطا تصمیمات و اعمالمان به وسیله ارزیابی ها وتصورهای خاص ما از جهان که روی واقعیات عینی پرده افکنده اند تعیین و اجرا می شوند. </a:t>
            </a:r>
          </a:p>
        </p:txBody>
      </p:sp>
    </p:spTree>
    <p:extLst>
      <p:ext uri="{BB962C8B-B14F-4D97-AF65-F5344CB8AC3E}">
        <p14:creationId xmlns:p14="http://schemas.microsoft.com/office/powerpoint/2010/main" val="1155226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2CE776-6D48-4362-ADE1-A5497A9ECDC3}"/>
              </a:ext>
            </a:extLst>
          </p:cNvPr>
          <p:cNvSpPr>
            <a:spLocks noGrp="1"/>
          </p:cNvSpPr>
          <p:nvPr>
            <p:ph idx="1"/>
          </p:nvPr>
        </p:nvSpPr>
        <p:spPr>
          <a:xfrm>
            <a:off x="1098036" y="1420837"/>
            <a:ext cx="9959170" cy="4504453"/>
          </a:xfrm>
        </p:spPr>
        <p:txBody>
          <a:bodyPr>
            <a:normAutofit/>
          </a:bodyPr>
          <a:lstStyle/>
          <a:p>
            <a:pPr algn="just" rtl="1"/>
            <a:r>
              <a:rPr lang="fa-IR" sz="3600" dirty="0">
                <a:cs typeface="B Nazanin" panose="00000400000000000000" pitchFamily="2" charset="-78"/>
              </a:rPr>
              <a:t>و جالب توجه است که به وسیله گفتو گو می توان این عکس العمل های ناخودآگاه، اتوماتیک و زنجیروار را که در اثر الگوهای ذهنی به وجود آمده اند، شکست و با تعلیق در آنچه تصویر ذهنی و پیش فرضهای از پیش تعیین شده است مسیر بهتری را در زندگی رقم زد.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625823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81C220-0ED0-419B-8426-DC118CF546A4}"/>
              </a:ext>
            </a:extLst>
          </p:cNvPr>
          <p:cNvSpPr>
            <a:spLocks noGrp="1"/>
          </p:cNvSpPr>
          <p:nvPr>
            <p:ph idx="1"/>
          </p:nvPr>
        </p:nvSpPr>
        <p:spPr>
          <a:xfrm>
            <a:off x="677334" y="1378635"/>
            <a:ext cx="10590888" cy="4662728"/>
          </a:xfrm>
        </p:spPr>
        <p:txBody>
          <a:bodyPr>
            <a:normAutofit/>
          </a:bodyPr>
          <a:lstStyle/>
          <a:p>
            <a:pPr algn="just" rtl="1"/>
            <a:r>
              <a:rPr lang="fa-IR" sz="3200" dirty="0">
                <a:cs typeface="B Nazanin" panose="00000400000000000000" pitchFamily="2" charset="-78"/>
              </a:rPr>
              <a:t>برچسب ها هم قضاوت ذهنی هستند. خیلی وقت ها ما با برچسب زدن به همدیگر پیشداوری می کنیم و از همان زاویه با فرد دیگر برخورد می کنیم. </a:t>
            </a:r>
          </a:p>
          <a:p>
            <a:pPr algn="just" rtl="1"/>
            <a:r>
              <a:rPr lang="fa-IR" sz="3200" dirty="0">
                <a:cs typeface="B Nazanin" panose="00000400000000000000" pitchFamily="2" charset="-78"/>
              </a:rPr>
              <a:t>در این صورت توانایی ها و خصوصیات دیگر او نادیده گرفته می شود و حتی آن ویژگی ها در فرد از بین می روند در صورتی که هر انسانی بالقوه دارای خصوصیات بی شماری است که در شرایط مناسب می تواند شکوفا شود. </a:t>
            </a:r>
          </a:p>
          <a:p>
            <a:pPr algn="just" rtl="1"/>
            <a:r>
              <a:rPr lang="fa-IR" sz="3200" dirty="0">
                <a:cs typeface="B Nazanin" panose="00000400000000000000" pitchFamily="2" charset="-78"/>
              </a:rPr>
              <a:t>و به بیان ساده تر اینکه پیش فرض های خودتان را بشناسید و آنها را موقع گفت و گو کنار بگذارید.</a:t>
            </a:r>
            <a:endParaRPr lang="en-US" sz="3200" dirty="0">
              <a:cs typeface="B Nazanin" panose="00000400000000000000" pitchFamily="2" charset="-78"/>
            </a:endParaRPr>
          </a:p>
        </p:txBody>
      </p:sp>
    </p:spTree>
    <p:extLst>
      <p:ext uri="{BB962C8B-B14F-4D97-AF65-F5344CB8AC3E}">
        <p14:creationId xmlns:p14="http://schemas.microsoft.com/office/powerpoint/2010/main" val="1617923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5CCABD-15A3-40FB-95BE-CA8D605CBF53}"/>
              </a:ext>
            </a:extLst>
          </p:cNvPr>
          <p:cNvSpPr>
            <a:spLocks noGrp="1"/>
          </p:cNvSpPr>
          <p:nvPr>
            <p:ph idx="1"/>
          </p:nvPr>
        </p:nvSpPr>
        <p:spPr>
          <a:xfrm>
            <a:off x="677333" y="717452"/>
            <a:ext cx="10590889" cy="5323911"/>
          </a:xfrm>
        </p:spPr>
        <p:txBody>
          <a:bodyPr>
            <a:normAutofit lnSpcReduction="10000"/>
          </a:bodyPr>
          <a:lstStyle/>
          <a:p>
            <a:pPr algn="just" rtl="1"/>
            <a:r>
              <a:rPr lang="fa-IR" sz="2800" dirty="0">
                <a:cs typeface="B Nazanin" panose="00000400000000000000" pitchFamily="2" charset="-78"/>
              </a:rPr>
              <a:t>5 از دل سخن گفتن</a:t>
            </a:r>
          </a:p>
          <a:p>
            <a:pPr algn="just" rtl="1"/>
            <a:r>
              <a:rPr lang="fa-IR" sz="2800" dirty="0">
                <a:cs typeface="B Nazanin" panose="00000400000000000000" pitchFamily="2" charset="-78"/>
              </a:rPr>
              <a:t>به سادگی یک "دل ساده "،ساده حرف بزن ولی "ساده دل" نباش!</a:t>
            </a:r>
          </a:p>
          <a:p>
            <a:pPr marL="0" indent="0" algn="just" rtl="1">
              <a:buNone/>
            </a:pPr>
            <a:r>
              <a:rPr lang="fa-IR" sz="2800" dirty="0">
                <a:cs typeface="B Nazanin" panose="00000400000000000000" pitchFamily="2" charset="-78"/>
              </a:rPr>
              <a:t>البته چنین کاری هم سهل است و هم سخت ،چرا که به سادگی این است که خودمان باشیم تا حرفی که از دل برآید بر دل هم نشیند.</a:t>
            </a:r>
          </a:p>
          <a:p>
            <a:pPr marL="0" indent="0" algn="just" rtl="1">
              <a:buNone/>
            </a:pPr>
            <a:r>
              <a:rPr lang="fa-IR" sz="2800" dirty="0">
                <a:cs typeface="B Nazanin" panose="00000400000000000000" pitchFamily="2" charset="-78"/>
              </a:rPr>
              <a:t> اما چه سخت و دشوار است در بستر دیرینه ی یک فرهنگ که در پوست و گوشت اکثرافراد جامعه اش نوعی دوری از خود ریشه دوانیده خودت باشی! فرهنگی که ناگزیری تا هر آنچه دل تنگت می خواهد را درون لفافه بپیچی با تزویر در آمیزی و با طعنه بیان کنی... </a:t>
            </a:r>
          </a:p>
          <a:p>
            <a:pPr marL="0" indent="0" algn="just" rtl="1">
              <a:buNone/>
            </a:pPr>
            <a:r>
              <a:rPr lang="fa-IR" sz="2800" dirty="0">
                <a:cs typeface="B Nazanin" panose="00000400000000000000" pitchFamily="2" charset="-78"/>
              </a:rPr>
              <a:t>یک رابطه ساده اما عمیق، دقیقا از همین اصل از دل سخن گفتن سرچشمه می گیرد. و البته بسیاری به اشتباه مسیر تفریط را در پیش گرفته و از اینکه حرفهای دلشان دیگران را بیازارد از دل سخن نمی گویند در حالیکه تلاش می کنند نقاب برچهره بزنند و ...</a:t>
            </a:r>
          </a:p>
          <a:p>
            <a:pPr algn="just" rtl="1"/>
            <a:r>
              <a:rPr lang="fa-IR" sz="2800" dirty="0">
                <a:cs typeface="B Nazanin" panose="00000400000000000000" pitchFamily="2" charset="-78"/>
              </a:rPr>
              <a:t>چو بشنوی سخن اهل دل مگو که خطاست سخن شناس نئی جان من خطا اینجاست</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1023513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1450DD-B42B-4D9E-91A3-8E56CCF56882}"/>
              </a:ext>
            </a:extLst>
          </p:cNvPr>
          <p:cNvSpPr>
            <a:spLocks noGrp="1"/>
          </p:cNvSpPr>
          <p:nvPr>
            <p:ph idx="1"/>
          </p:nvPr>
        </p:nvSpPr>
        <p:spPr>
          <a:xfrm>
            <a:off x="677334" y="801858"/>
            <a:ext cx="10647158" cy="5598941"/>
          </a:xfrm>
        </p:spPr>
        <p:txBody>
          <a:bodyPr>
            <a:normAutofit/>
          </a:bodyPr>
          <a:lstStyle/>
          <a:p>
            <a:pPr algn="just" rtl="1"/>
            <a:r>
              <a:rPr lang="fa-IR" sz="2800" dirty="0">
                <a:cs typeface="B Nazanin" panose="00000400000000000000" pitchFamily="2" charset="-78"/>
              </a:rPr>
              <a:t>6 سرا پا گوش</a:t>
            </a:r>
          </a:p>
          <a:p>
            <a:pPr algn="just" rtl="1"/>
            <a:r>
              <a:rPr lang="fa-IR" sz="2800" dirty="0">
                <a:cs typeface="B Nazanin" panose="00000400000000000000" pitchFamily="2" charset="-78"/>
              </a:rPr>
              <a:t>فرق شنیدن با گوش دادن این است که شنیدن فقط یک عمل فیزیولوژیک است اما در گوش دادن، حرف طرف مقابل را ادراک می کنیم. </a:t>
            </a:r>
          </a:p>
          <a:p>
            <a:pPr algn="just" rtl="1"/>
            <a:r>
              <a:rPr lang="fa-IR" sz="2800" dirty="0">
                <a:cs typeface="B Nazanin" panose="00000400000000000000" pitchFamily="2" charset="-78"/>
              </a:rPr>
              <a:t>بیشتر اوقات هنگام گوش دادن، توجه و حضور ذهن کافی نداریم. واین به طور یقین جدای از آنکه نوعی بی احترامی در روابط اجتماعی تعریف می شود بلکه به طور حتم طرف مقابل هم متوجه عدم توجه شما خواهد شد و این مساله گفتگو را از مسیر اصلی خارج می سازد.</a:t>
            </a:r>
          </a:p>
          <a:p>
            <a:pPr algn="just" rtl="1"/>
            <a:r>
              <a:rPr lang="fa-IR" sz="2800" dirty="0">
                <a:cs typeface="B Nazanin" panose="00000400000000000000" pitchFamily="2" charset="-78"/>
              </a:rPr>
              <a:t>« چند بار باید یه حرفی رو به تو بزنم؟ »، « چرا وقتی حرف می زنم حواست به من نیس؟ »، « اون که همیشه فقط منتظره حرف خودش رو بزنه، عجیب نیس حرف تو را نشنیده »، « ببخشید دوباره می گی چی گفتی، اصلا حواسم به تو نبود »، « من که دیگه چیز برای تو تعریف نمی کنم »، « من اصلا نشنیدم تو داشتی حرف می زدی». حتما شما هم در گفتگوهای روزمره از این قبیل جمله ها درباره کسانی که درست به حرف طرف مقابل گوش نمی دهند استفاده کرده اید.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970026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F851E3-E0E2-4779-9331-85F820822B6A}"/>
              </a:ext>
            </a:extLst>
          </p:cNvPr>
          <p:cNvSpPr>
            <a:spLocks noGrp="1"/>
          </p:cNvSpPr>
          <p:nvPr>
            <p:ph idx="1"/>
          </p:nvPr>
        </p:nvSpPr>
        <p:spPr>
          <a:xfrm>
            <a:off x="677334" y="1266093"/>
            <a:ext cx="10661226" cy="4775270"/>
          </a:xfrm>
        </p:spPr>
        <p:txBody>
          <a:bodyPr>
            <a:normAutofit/>
          </a:bodyPr>
          <a:lstStyle/>
          <a:p>
            <a:pPr algn="just" rtl="1"/>
            <a:r>
              <a:rPr lang="fa-IR" sz="2400" dirty="0">
                <a:cs typeface="B Nazanin" panose="00000400000000000000" pitchFamily="2" charset="-78"/>
              </a:rPr>
              <a:t>در این شرایط حضورمان بیشتر فیزیکی است. گویی تنها صحبتهای طرف مقابل را دنبال می کنیم و درحقیقت متوجه اصل مطلب نیستیم.</a:t>
            </a:r>
          </a:p>
          <a:p>
            <a:pPr algn="just" rtl="1"/>
            <a:r>
              <a:rPr lang="fa-IR" sz="2400" dirty="0">
                <a:cs typeface="B Nazanin" panose="00000400000000000000" pitchFamily="2" charset="-78"/>
              </a:rPr>
              <a:t> استفاده از تکان دادن سر به نشانه ی توجه و علامت شنیدن اعتماد لازم را به طرف مقابل برای ادامه ی گفتگو خواهد داد . در حین گفتگو به دقت گوش کنیم و حرف طرف مقابل را هرگزبه طور ناگهانی قطع نکنیم ، ادامه حرف هایش را خودمان نزنیم، هر بخشی از صحبتهایش را متوجه نشدیم تقاضا کنیم که توضیح بیشتری ارائه گردد .</a:t>
            </a:r>
          </a:p>
          <a:p>
            <a:pPr algn="just" rtl="1"/>
            <a:r>
              <a:rPr lang="fa-IR" sz="2400" dirty="0">
                <a:cs typeface="B Nazanin" panose="00000400000000000000" pitchFamily="2" charset="-78"/>
              </a:rPr>
              <a:t>در صورتیکه چنین نکنیم ممکن است عدم درک صحیح از آنچه گفته شده منجر به سوء تفاهم ذهنی شود که روند گفتگو را از مسیر عادی خارج ساخته و تاثیر مطلوب مکالمات هرچند مثبت نیز از بین خواهد برد و نکته ی بسیار مهم که توجه به آن در بالا بردن سطح درک متقابل و تعامل مثبت در مکالمه این است که در حین عمل به آنچه در بالا به آن اشاره شد اینکه بین شنیدن و گفتن سخن فاصله ی مناسبی باشد .</a:t>
            </a:r>
          </a:p>
          <a:p>
            <a:pPr algn="just" rtl="1"/>
            <a:r>
              <a:rPr lang="fa-IR" sz="2400" dirty="0">
                <a:cs typeface="B Nazanin" panose="00000400000000000000" pitchFamily="2" charset="-78"/>
              </a:rPr>
              <a:t>"هر سخن جایی و هر نکته مقامی دارد"</a:t>
            </a:r>
          </a:p>
          <a:p>
            <a:pPr algn="just" rtl="1"/>
            <a:endParaRPr lang="en-US" sz="2400" dirty="0">
              <a:cs typeface="B Nazanin" panose="00000400000000000000" pitchFamily="2" charset="-78"/>
            </a:endParaRPr>
          </a:p>
        </p:txBody>
      </p:sp>
    </p:spTree>
    <p:extLst>
      <p:ext uri="{BB962C8B-B14F-4D97-AF65-F5344CB8AC3E}">
        <p14:creationId xmlns:p14="http://schemas.microsoft.com/office/powerpoint/2010/main" val="1099609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5E5523-4408-43E0-824D-8861ADC6F9A2}"/>
              </a:ext>
            </a:extLst>
          </p:cNvPr>
          <p:cNvSpPr>
            <a:spLocks noGrp="1"/>
          </p:cNvSpPr>
          <p:nvPr>
            <p:ph idx="1"/>
          </p:nvPr>
        </p:nvSpPr>
        <p:spPr>
          <a:xfrm>
            <a:off x="1069145" y="1322363"/>
            <a:ext cx="10435467" cy="4588859"/>
          </a:xfrm>
        </p:spPr>
        <p:txBody>
          <a:bodyPr>
            <a:normAutofit/>
          </a:bodyPr>
          <a:lstStyle/>
          <a:p>
            <a:pPr algn="just" rtl="1"/>
            <a:r>
              <a:rPr lang="fa-IR" sz="3200" dirty="0">
                <a:cs typeface="B Nazanin" panose="00000400000000000000" pitchFamily="2" charset="-78"/>
              </a:rPr>
              <a:t>آنهایی که میتوانند به خوبی ارتباط برقرار کنند، همیشه نسبت به بقیه مزیت بزرگی دارند.</a:t>
            </a:r>
          </a:p>
          <a:p>
            <a:pPr algn="just" rtl="1"/>
            <a:r>
              <a:rPr lang="fa-IR" sz="3200" dirty="0">
                <a:cs typeface="B Nazanin" panose="00000400000000000000" pitchFamily="2" charset="-78"/>
              </a:rPr>
              <a:t>آنها می‌دانند که چطور یک گفتگوی خوب داشته باشید. هرچند این آدمها بطور ذاتی و به لطف شخصیتی که دارند از این مزیت برخوردار هستند، اما فراموش نکنید که داشتن یک مکالمه‌ی خوب مهارتی است که هرکسی میتواند ان را یاد بگیرد</a:t>
            </a:r>
            <a:endParaRPr lang="en-US" sz="3200" dirty="0">
              <a:cs typeface="B Nazanin" panose="00000400000000000000" pitchFamily="2" charset="-78"/>
            </a:endParaRPr>
          </a:p>
        </p:txBody>
      </p:sp>
    </p:spTree>
    <p:extLst>
      <p:ext uri="{BB962C8B-B14F-4D97-AF65-F5344CB8AC3E}">
        <p14:creationId xmlns:p14="http://schemas.microsoft.com/office/powerpoint/2010/main" val="2556766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3FDA26-F3E6-4FFF-90C2-BAB5CF67BC1A}"/>
              </a:ext>
            </a:extLst>
          </p:cNvPr>
          <p:cNvSpPr>
            <a:spLocks noGrp="1"/>
          </p:cNvSpPr>
          <p:nvPr>
            <p:ph idx="1"/>
          </p:nvPr>
        </p:nvSpPr>
        <p:spPr>
          <a:xfrm>
            <a:off x="1097280" y="1463040"/>
            <a:ext cx="10407332" cy="4448182"/>
          </a:xfrm>
        </p:spPr>
        <p:txBody>
          <a:bodyPr>
            <a:normAutofit/>
          </a:bodyPr>
          <a:lstStyle/>
          <a:p>
            <a:pPr algn="just" rtl="1"/>
            <a:r>
              <a:rPr lang="fa-IR" sz="3200" dirty="0">
                <a:cs typeface="B Nazanin" panose="00000400000000000000" pitchFamily="2" charset="-78"/>
              </a:rPr>
              <a:t>اولین نکته این است که موقع گفتگو فقط همین یک کار را انجام بدهید.</a:t>
            </a:r>
          </a:p>
          <a:p>
            <a:pPr algn="just" rtl="1"/>
            <a:r>
              <a:rPr lang="fa-IR" sz="3200" dirty="0">
                <a:cs typeface="B Nazanin" panose="00000400000000000000" pitchFamily="2" charset="-78"/>
              </a:rPr>
              <a:t>انجام دادن چند کار در یک لحظه ممنوع! وقتی که حواستان فقط به گفتگویتان باشد، احترام به طرف مقابلتان را نشان میدهید و پیام را شفافتر میرسونید.</a:t>
            </a:r>
          </a:p>
          <a:p>
            <a:pPr algn="just" rtl="1"/>
            <a:r>
              <a:rPr lang="fa-IR" sz="3200" dirty="0">
                <a:cs typeface="B Nazanin" panose="00000400000000000000" pitchFamily="2" charset="-78"/>
              </a:rPr>
              <a:t>پیغامهای موبایلتان را چک نکنید، به اینور انور نگاه نکنید، حواستان به کامپیوترتان نباشد و از این قبیل کارها.</a:t>
            </a:r>
          </a:p>
          <a:p>
            <a:pPr algn="just" rtl="1"/>
            <a:r>
              <a:rPr lang="fa-IR" sz="3200" dirty="0">
                <a:cs typeface="B Nazanin" panose="00000400000000000000" pitchFamily="2" charset="-78"/>
              </a:rPr>
              <a:t>تمام حواستان را به طرف مقابل بدهید تا اینطوری آنها هم به شما احترام بیشتری بگذارند.</a:t>
            </a:r>
            <a:endParaRPr lang="en-US" sz="3200" dirty="0">
              <a:cs typeface="B Nazanin" panose="00000400000000000000" pitchFamily="2" charset="-78"/>
            </a:endParaRPr>
          </a:p>
        </p:txBody>
      </p:sp>
    </p:spTree>
    <p:extLst>
      <p:ext uri="{BB962C8B-B14F-4D97-AF65-F5344CB8AC3E}">
        <p14:creationId xmlns:p14="http://schemas.microsoft.com/office/powerpoint/2010/main" val="2694043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3721CD-D45C-460C-813A-ABD1EA3D9695}"/>
              </a:ext>
            </a:extLst>
          </p:cNvPr>
          <p:cNvSpPr>
            <a:spLocks noGrp="1"/>
          </p:cNvSpPr>
          <p:nvPr>
            <p:ph idx="1"/>
          </p:nvPr>
        </p:nvSpPr>
        <p:spPr>
          <a:xfrm>
            <a:off x="1026942" y="1378634"/>
            <a:ext cx="10477670" cy="4532588"/>
          </a:xfrm>
        </p:spPr>
        <p:txBody>
          <a:bodyPr>
            <a:normAutofit/>
          </a:bodyPr>
          <a:lstStyle/>
          <a:p>
            <a:pPr algn="just" rtl="1"/>
            <a:r>
              <a:rPr lang="fa-IR" sz="2400" dirty="0">
                <a:cs typeface="B Nazanin" panose="00000400000000000000" pitchFamily="2" charset="-78"/>
              </a:rPr>
              <a:t>نکته بعدی اینکه، یک لطفی به خودتان بکنید و بیخودی موضوعاتی که ممکن است باعث جنجال بشود را مطرح نکنید.</a:t>
            </a:r>
          </a:p>
          <a:p>
            <a:pPr algn="just" rtl="1"/>
            <a:r>
              <a:rPr lang="fa-IR" sz="2400" dirty="0">
                <a:cs typeface="B Nazanin" panose="00000400000000000000" pitchFamily="2" charset="-78"/>
              </a:rPr>
              <a:t>مذهب و سیاست دو تا از معمولترین ِ این نوع بحثها هستند. ممکن است که زاویه‌ی دید قوی‌ای در مورد موضوع خاصی داشته باشید، اما رفتار شما باید طوری باشد که به تمام جنبه‌های فکری احترام بگذارید.</a:t>
            </a:r>
          </a:p>
          <a:p>
            <a:pPr algn="just" rtl="1"/>
            <a:r>
              <a:rPr lang="fa-IR" sz="2400" dirty="0">
                <a:cs typeface="B Nazanin" panose="00000400000000000000" pitchFamily="2" charset="-78"/>
              </a:rPr>
              <a:t>این موضوعات بحث برانگیز به درد گفتگوهای دوستانه‌ی خارج از محیط کاری میخورند. نکته دیگه‌ اینکه فراموش نکنید برای داشتن یک مکالمه‌ی خوب از ابزار غیر شفاهی هم کمک بگیرید. برای مثال به چشمهای طرف نگاه کردن یعنی دارید احترامتان را نسبت به او نشان میدهید.</a:t>
            </a:r>
          </a:p>
          <a:p>
            <a:pPr algn="just" rtl="1"/>
            <a:r>
              <a:rPr lang="fa-IR" sz="2400" dirty="0">
                <a:cs typeface="B Nazanin" panose="00000400000000000000" pitchFamily="2" charset="-78"/>
              </a:rPr>
              <a:t>سرتان را به نشانه تائید تکان بدهید. نگاه مستقیم توجهتان به بحث را به طرف مقابل نشان میدهد و کمی به سمت او شخص متمایل بودن یعنی دارید علاقه‌‌تان را به بحث نشان میدهید.</a:t>
            </a:r>
            <a:endParaRPr lang="en-US" sz="2400" dirty="0">
              <a:cs typeface="B Nazanin" panose="00000400000000000000" pitchFamily="2" charset="-78"/>
            </a:endParaRPr>
          </a:p>
        </p:txBody>
      </p:sp>
    </p:spTree>
    <p:extLst>
      <p:ext uri="{BB962C8B-B14F-4D97-AF65-F5344CB8AC3E}">
        <p14:creationId xmlns:p14="http://schemas.microsoft.com/office/powerpoint/2010/main" val="700038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02229A-EBC4-4D06-93C1-705F414156DD}"/>
              </a:ext>
            </a:extLst>
          </p:cNvPr>
          <p:cNvSpPr>
            <a:spLocks noGrp="1"/>
          </p:cNvSpPr>
          <p:nvPr>
            <p:ph idx="1"/>
          </p:nvPr>
        </p:nvSpPr>
        <p:spPr>
          <a:xfrm>
            <a:off x="1041009" y="1209822"/>
            <a:ext cx="10463603" cy="4701400"/>
          </a:xfrm>
        </p:spPr>
        <p:txBody>
          <a:bodyPr>
            <a:normAutofit/>
          </a:bodyPr>
          <a:lstStyle/>
          <a:p>
            <a:pPr algn="just" rtl="1"/>
            <a:r>
              <a:rPr lang="fa-IR" sz="2800" dirty="0">
                <a:cs typeface="B Nazanin" panose="00000400000000000000" pitchFamily="2" charset="-78"/>
              </a:rPr>
              <a:t>یادتان باشد، حتی وقتی که شما حرف نمیزنید، بدنتان دارد صحبت میکند! یکی از تکنیکهای خوب این است که با سئوال پرسیدن سعی کنید حرفهای طرف مقابل را بسط بدهید.</a:t>
            </a:r>
          </a:p>
          <a:p>
            <a:pPr algn="just" rtl="1"/>
            <a:r>
              <a:rPr lang="fa-IR" sz="2800" dirty="0">
                <a:cs typeface="B Nazanin" panose="00000400000000000000" pitchFamily="2" charset="-78"/>
              </a:rPr>
              <a:t>برای ارتباط برقرار کردن با آن شخص، باید کاری کنید که احساس راحتی و اطمینان داشته باشد. سئوالهای مثبت بپرسید تا نشان بدهید به شنیدن حرفهایش علاقه مندهستید و اجازه بدهید افکار و تجارب بیشتری را با شما در میان بگذارند.</a:t>
            </a:r>
          </a:p>
          <a:p>
            <a:pPr algn="just" rtl="1"/>
            <a:r>
              <a:rPr lang="fa-IR" sz="2800" dirty="0">
                <a:cs typeface="B Nazanin" panose="00000400000000000000" pitchFamily="2" charset="-78"/>
              </a:rPr>
              <a:t>همه عاشق این هستند که شنیده بشوند، و همه دلشان میخواهد که به آنها بعنوان یک حرفه‌ای نگاه بشود. پس این فرصت را در اختیارشان بگذارید. در آخر اینکه وقتی احساس کردید که با نظر طرف مخالف هستید، اجازه ندهید که این موضوع ایجاد حس منفی در شما بکند. میتوانید به نظراتشان جواب ندهید، یا اگر نتوانستید جلوی خودتان را بگیرید، می‌توانید با احترام حرف بزنید.</a:t>
            </a:r>
            <a:endParaRPr lang="en-US" sz="2800" dirty="0">
              <a:cs typeface="B Nazanin" panose="00000400000000000000" pitchFamily="2" charset="-78"/>
            </a:endParaRPr>
          </a:p>
        </p:txBody>
      </p:sp>
    </p:spTree>
    <p:extLst>
      <p:ext uri="{BB962C8B-B14F-4D97-AF65-F5344CB8AC3E}">
        <p14:creationId xmlns:p14="http://schemas.microsoft.com/office/powerpoint/2010/main" val="462490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287A05-6CE0-4BFC-997D-8F743ED5FCE3}"/>
              </a:ext>
            </a:extLst>
          </p:cNvPr>
          <p:cNvSpPr>
            <a:spLocks noGrp="1"/>
          </p:cNvSpPr>
          <p:nvPr>
            <p:ph idx="1"/>
          </p:nvPr>
        </p:nvSpPr>
        <p:spPr>
          <a:xfrm>
            <a:off x="1280160" y="1308295"/>
            <a:ext cx="10224452" cy="4602927"/>
          </a:xfrm>
        </p:spPr>
        <p:txBody>
          <a:bodyPr>
            <a:normAutofit/>
          </a:bodyPr>
          <a:lstStyle/>
          <a:p>
            <a:pPr algn="just" rtl="1"/>
            <a:r>
              <a:rPr lang="fa-IR" sz="2800" dirty="0">
                <a:cs typeface="B Nazanin" panose="00000400000000000000" pitchFamily="2" charset="-78"/>
              </a:rPr>
              <a:t>اگر کسی جلوی شما، نظر کس دیگری را مسخره کرد، بهتراست بگویید که نظرتان با طرف فرق میکند، اما بخواهید که بحث را ببرید جلو. شما با انها موافق نیستید، اما نباید به انها بی احترامی هم بکنید.</a:t>
            </a:r>
          </a:p>
          <a:p>
            <a:pPr algn="just" rtl="1"/>
            <a:endParaRPr lang="fa-IR" sz="2800" dirty="0">
              <a:cs typeface="B Nazanin" panose="00000400000000000000" pitchFamily="2" charset="-78"/>
            </a:endParaRPr>
          </a:p>
          <a:p>
            <a:pPr algn="just" rtl="1"/>
            <a:r>
              <a:rPr lang="fa-IR" sz="2800" dirty="0">
                <a:cs typeface="B Nazanin" panose="00000400000000000000" pitchFamily="2" charset="-78"/>
              </a:rPr>
              <a:t>خیلی ساده باید پیشنهاد بدهید که از ان موضوع بگذرید و بحث را ادامه بدهید. بعضی ها در مورد هنر برقراری ارتباط صحبت میکنند، اما این موضوع بیشتر از ان چیزی که هنر باشد، یک علم است. تاکتیکهایی که در موردشان صحبت کردیم را یادتان باشد و بدانید که میتوانید توان گفتگوی خودتان را بهبود بدهید.</a:t>
            </a:r>
            <a:endParaRPr lang="en-US" sz="2800" dirty="0">
              <a:cs typeface="B Nazanin" panose="00000400000000000000" pitchFamily="2" charset="-78"/>
            </a:endParaRPr>
          </a:p>
        </p:txBody>
      </p:sp>
    </p:spTree>
    <p:extLst>
      <p:ext uri="{BB962C8B-B14F-4D97-AF65-F5344CB8AC3E}">
        <p14:creationId xmlns:p14="http://schemas.microsoft.com/office/powerpoint/2010/main" val="1875670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63035C-D461-499D-BE8A-26D5FE53F3BA}"/>
              </a:ext>
            </a:extLst>
          </p:cNvPr>
          <p:cNvSpPr>
            <a:spLocks noGrp="1"/>
          </p:cNvSpPr>
          <p:nvPr>
            <p:ph idx="1"/>
          </p:nvPr>
        </p:nvSpPr>
        <p:spPr>
          <a:xfrm>
            <a:off x="677333" y="801859"/>
            <a:ext cx="10576821" cy="5239504"/>
          </a:xfrm>
        </p:spPr>
        <p:txBody>
          <a:bodyPr>
            <a:noAutofit/>
          </a:bodyPr>
          <a:lstStyle/>
          <a:p>
            <a:pPr algn="just" rtl="1"/>
            <a:r>
              <a:rPr lang="fa-IR" sz="3200" dirty="0">
                <a:cs typeface="B Nazanin" panose="00000400000000000000" pitchFamily="2" charset="-78"/>
              </a:rPr>
              <a:t>7 ارزیابی از خود</a:t>
            </a:r>
          </a:p>
          <a:p>
            <a:pPr algn="just" rtl="1"/>
            <a:r>
              <a:rPr lang="fa-IR" sz="3200" dirty="0">
                <a:cs typeface="B Nazanin" panose="00000400000000000000" pitchFamily="2" charset="-78"/>
              </a:rPr>
              <a:t>« بر خویشتن خویش ناظر بودن » در واقع مجموعه ی مهارتهای دیگر است. برای بهره مندی از چنین مهارتی باید از خویش و آنچه بدان عمل می کنیم آگاهی کافی داشته باشیم درست همان موقع که در یک گفت و گو شرکت می کنیم و از آرا و نظرات خود حرف می زنیم یا از دیگری در مورد عقایدش سوال می کنیم و حتی وقتی در سکوت به حرف های دیگران گوش می دهیم، باید سعی کنیم که به آنچه انجام می دهیم دقت داشته باشیم و هیچ گاه از بالا به پایین به دیگران نگاه نکنیم بلکه تنها از این نوع نگاه به خویش استفاده کنیم چنانکه در قالب یک کل از بالا به پایین خود را ارزیابی کرده و خویشتن خویش را مورد واکاوی و بررسی قرار دهیم .</a:t>
            </a:r>
            <a:endParaRPr lang="en-US" sz="3200" dirty="0">
              <a:cs typeface="B Nazanin" panose="00000400000000000000" pitchFamily="2" charset="-78"/>
            </a:endParaRPr>
          </a:p>
        </p:txBody>
      </p:sp>
    </p:spTree>
    <p:extLst>
      <p:ext uri="{BB962C8B-B14F-4D97-AF65-F5344CB8AC3E}">
        <p14:creationId xmlns:p14="http://schemas.microsoft.com/office/powerpoint/2010/main" val="847803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16A0FC-0DA1-424C-B560-44F062A2803C}"/>
              </a:ext>
            </a:extLst>
          </p:cNvPr>
          <p:cNvSpPr>
            <a:spLocks noGrp="1"/>
          </p:cNvSpPr>
          <p:nvPr>
            <p:ph idx="1"/>
          </p:nvPr>
        </p:nvSpPr>
        <p:spPr>
          <a:xfrm>
            <a:off x="942535" y="1125415"/>
            <a:ext cx="10269415" cy="4845609"/>
          </a:xfrm>
        </p:spPr>
        <p:txBody>
          <a:bodyPr>
            <a:noAutofit/>
          </a:bodyPr>
          <a:lstStyle/>
          <a:p>
            <a:pPr algn="just" rtl="1"/>
            <a:r>
              <a:rPr lang="fa-IR" sz="3200" dirty="0">
                <a:cs typeface="B Nazanin" panose="00000400000000000000" pitchFamily="2" charset="-78"/>
              </a:rPr>
              <a:t>وقتی بر خویش ناظریم، به یاد داریم که به شکل سازنده ای از نظرات خود دفاع کنیم و برای روشن بودن حرف هایمان ریشه های فکریمان را درباره آن موضوع بیان کنیم و برای رسیدن به درک متقابل از احوالات و نقطه نظرات دیگران جویا بشویم.</a:t>
            </a:r>
          </a:p>
          <a:p>
            <a:pPr algn="just" rtl="1"/>
            <a:r>
              <a:rPr lang="fa-IR" sz="3200" dirty="0">
                <a:cs typeface="B Nazanin" panose="00000400000000000000" pitchFamily="2" charset="-78"/>
              </a:rPr>
              <a:t>در برخی گفتگو های خاص دیپلماتیک برای کسب نتیجه ی بهتر از میز گرد استفاده می شود تا احساس نشود که در این جلسه فردی نسبت به دیگران ارجحیت دارد و از دیگران بالاتر است. اما برای ایجاد حس برابری به ابزار ومهارتهایی بیش ازیک میز گرد احتیاج داریم! مهارتی مانند داشتن نگرش برابر نسبت به همه ی انسان ها.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730037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E1DF8B-CED5-416C-91D3-89D0312E08C3}"/>
              </a:ext>
            </a:extLst>
          </p:cNvPr>
          <p:cNvSpPr>
            <a:spLocks noGrp="1"/>
          </p:cNvSpPr>
          <p:nvPr>
            <p:ph idx="1"/>
          </p:nvPr>
        </p:nvSpPr>
        <p:spPr>
          <a:xfrm>
            <a:off x="677333" y="801858"/>
            <a:ext cx="10619024" cy="5239505"/>
          </a:xfrm>
        </p:spPr>
        <p:txBody>
          <a:bodyPr>
            <a:normAutofit/>
          </a:bodyPr>
          <a:lstStyle/>
          <a:p>
            <a:pPr algn="just" rtl="1"/>
            <a:r>
              <a:rPr lang="fa-IR" sz="2800" dirty="0">
                <a:cs typeface="B Nazanin" panose="00000400000000000000" pitchFamily="2" charset="-78"/>
              </a:rPr>
              <a:t>8 خود را به جای دیگری بگذار</a:t>
            </a:r>
          </a:p>
          <a:p>
            <a:pPr algn="just" rtl="1"/>
            <a:r>
              <a:rPr lang="fa-IR" sz="2800" dirty="0">
                <a:cs typeface="B Nazanin" panose="00000400000000000000" pitchFamily="2" charset="-78"/>
              </a:rPr>
              <a:t>احترام به دیگری به معنای آن است که دیگری را آنگونه که هست، به رسمیت بشناسیم و حتی بتوانیم موقتا خود را به جای او فرض کنیم و تصور کنیم که اگر در شرایط مشابه او بودیم، شاید همان ویژگیها را می داشتیم و همانطور فکر و عمل می کردیم. ممکن است آنچه که سایرین می گویند یابه آن فکر می کنند مورد پسند ما نباشد اما نمی توانیم مشروعیت آنها را به عنوان یک انسان انکار کنیم.</a:t>
            </a:r>
          </a:p>
          <a:p>
            <a:pPr algn="just" rtl="1"/>
            <a:r>
              <a:rPr lang="fa-IR" sz="2800" dirty="0">
                <a:cs typeface="B Nazanin" panose="00000400000000000000" pitchFamily="2" charset="-78"/>
              </a:rPr>
              <a:t> یک نکته ی باریکتر زمو این که اگرچه در جوامع مختلف بر اساس فرهنگ و یا چار چوب دینی جنسیت در گفتگو مهم است (اینکه با یک زن گفتگو می کنیم و یا با یک مرد) اما نکته ای که هرگز نباید فراموش کرد آنکه هیچ فردی حق ندارد تنها به دلیل جنسیت طرف مقابل حقوق او را در مکالمه زیر پا بگذارد و یا برای خود این حق را قائل باشد که از بالا به پایین به طرف مقابل نگاه کند.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3433533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707265-18DB-48F6-8A58-664DAE44D187}"/>
              </a:ext>
            </a:extLst>
          </p:cNvPr>
          <p:cNvSpPr>
            <a:spLocks noGrp="1"/>
          </p:cNvSpPr>
          <p:nvPr>
            <p:ph idx="1"/>
          </p:nvPr>
        </p:nvSpPr>
        <p:spPr>
          <a:xfrm>
            <a:off x="677333" y="703385"/>
            <a:ext cx="10534617" cy="5337977"/>
          </a:xfrm>
        </p:spPr>
        <p:txBody>
          <a:bodyPr>
            <a:normAutofit/>
          </a:bodyPr>
          <a:lstStyle/>
          <a:p>
            <a:pPr algn="just" rtl="1"/>
            <a:r>
              <a:rPr lang="fa-IR" sz="3200" dirty="0">
                <a:cs typeface="B Nazanin" panose="00000400000000000000" pitchFamily="2" charset="-78"/>
              </a:rPr>
              <a:t>9 گفتگوی پینگ پنگی</a:t>
            </a:r>
          </a:p>
          <a:p>
            <a:pPr algn="just" rtl="1"/>
            <a:r>
              <a:rPr lang="fa-IR" sz="3200" dirty="0">
                <a:cs typeface="B Nazanin" panose="00000400000000000000" pitchFamily="2" charset="-78"/>
              </a:rPr>
              <a:t>هیچ گاه سوالات طرف مقابل را با "بله "یا "خیر "به تنهایی پاسخ ندهید ،یک گفتگوی خوب زمانی صورت می گیرد که کلمه ی آخر شما در جمله ی انتخابی، آغاز جمله ی جدید از طرف مقابل باشد. برای روشن تر شدن این مساله مثال توپ پینگ پنگ مناسب است همانطورکه در این ورزش هریک از طرفین تلاش می کند که توپ را به سمت مقابل هدایت کند تا بازی ادامه یابد در گفتگو نیز از تک واژه ها استفاده نکنید تا گفتگو ادامه یابد .</a:t>
            </a:r>
          </a:p>
          <a:p>
            <a:pPr algn="just" rtl="1"/>
            <a:r>
              <a:rPr lang="fa-IR" sz="3200" dirty="0">
                <a:cs typeface="B Nazanin" panose="00000400000000000000" pitchFamily="2" charset="-78"/>
              </a:rPr>
              <a:t>می توانید از سوالات به جا هم استفاده کنید ولی دقت کنید که این سوالات مکمل دخالت در امور شخصی افراد نباشد و یا این حس را ایجاد نکند.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77287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5A4D08-7113-4A8E-A162-A24C331679C4}"/>
              </a:ext>
            </a:extLst>
          </p:cNvPr>
          <p:cNvSpPr>
            <a:spLocks noGrp="1"/>
          </p:cNvSpPr>
          <p:nvPr>
            <p:ph idx="1"/>
          </p:nvPr>
        </p:nvSpPr>
        <p:spPr>
          <a:xfrm>
            <a:off x="677333" y="731520"/>
            <a:ext cx="10520550" cy="5309843"/>
          </a:xfrm>
        </p:spPr>
        <p:txBody>
          <a:bodyPr>
            <a:normAutofit/>
          </a:bodyPr>
          <a:lstStyle/>
          <a:p>
            <a:pPr algn="just" rtl="1"/>
            <a:r>
              <a:rPr lang="fa-IR" sz="3200" dirty="0">
                <a:cs typeface="B Nazanin" panose="00000400000000000000" pitchFamily="2" charset="-78"/>
              </a:rPr>
              <a:t>10 مدیریت مکان وزمان</a:t>
            </a:r>
          </a:p>
          <a:p>
            <a:pPr algn="just" rtl="1"/>
            <a:r>
              <a:rPr lang="fa-IR" sz="3200" dirty="0">
                <a:cs typeface="B Nazanin" panose="00000400000000000000" pitchFamily="2" charset="-78"/>
              </a:rPr>
              <a:t>در هنگام گفتگو تلفن همراه خود را خاموش و یا در حالت سکوت بگذارید توجه کنید گفتگو یک فرآیند است که باید همه ی ظرفیتهای حواس انسانی با این موضوع درگیر شوند تا نتیجه ی دلخواه حاصل گردد.</a:t>
            </a:r>
          </a:p>
          <a:p>
            <a:pPr algn="just" rtl="1"/>
            <a:r>
              <a:rPr lang="fa-IR" sz="3200" dirty="0">
                <a:cs typeface="B Nazanin" panose="00000400000000000000" pitchFamily="2" charset="-78"/>
              </a:rPr>
              <a:t>این که بدانید چه فضایی با چه شرایطی برای چه نوعی از گفتگو مناسب است به تنهایی یک دانش است. پیش از شروع گفتگو فهرستی از مهمترین موضوعاتی که طرح آنها ضروری است را در ذهن مرورو یا یادداشت کنید .</a:t>
            </a:r>
          </a:p>
          <a:p>
            <a:pPr algn="just" rtl="1"/>
            <a:r>
              <a:rPr lang="fa-IR" sz="3200" dirty="0">
                <a:cs typeface="B Nazanin" panose="00000400000000000000" pitchFamily="2" charset="-78"/>
              </a:rPr>
              <a:t>و در هنگام گفتگو ساعت مچی خود را به همراه داشته باشید تا بتوانید زمان مناسب برای گفتن و یا شنیدن را مدیریت کنید.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817680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E0E9A8-7FFF-4CEF-88CA-D852AD4FF48C}"/>
              </a:ext>
            </a:extLst>
          </p:cNvPr>
          <p:cNvSpPr>
            <a:spLocks noGrp="1"/>
          </p:cNvSpPr>
          <p:nvPr>
            <p:ph idx="1"/>
          </p:nvPr>
        </p:nvSpPr>
        <p:spPr>
          <a:xfrm>
            <a:off x="838200" y="1097280"/>
            <a:ext cx="10626969" cy="5079683"/>
          </a:xfrm>
        </p:spPr>
        <p:txBody>
          <a:bodyPr>
            <a:normAutofit/>
          </a:bodyPr>
          <a:lstStyle/>
          <a:p>
            <a:pPr algn="just" rtl="1"/>
            <a:r>
              <a:rPr lang="fa-IR" sz="3600" dirty="0">
                <a:cs typeface="B Nazanin" panose="00000400000000000000" pitchFamily="2" charset="-78"/>
              </a:rPr>
              <a:t> وقتی می گوییم گفتگو یک فرآیند است بدین معناست که در حین گفتگو حتی یک لبخند می تواند معنا و مفهوم خاص خودش را داشته باشد چنانکه سکوت به جا و مناسب هم می تواند بر ارزش و غنای گفتگو بیفزاید.البته به خاطر داشته باشید که همین سکوت به ظاهر کم ارزش در گفتگوهای دیپلماتیک می تواند سرنوشت یک گفتگو را له یا علیه یک طرف رقم بزند بنابراین مراقب باشید که همیشه "سکوت علامت رضایت نیست!"</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27833120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AAEAB-5FD0-46E8-9B45-4FEE414203D1}"/>
              </a:ext>
            </a:extLst>
          </p:cNvPr>
          <p:cNvSpPr>
            <a:spLocks noGrp="1"/>
          </p:cNvSpPr>
          <p:nvPr>
            <p:ph idx="1"/>
          </p:nvPr>
        </p:nvSpPr>
        <p:spPr>
          <a:xfrm>
            <a:off x="1083213" y="1252025"/>
            <a:ext cx="10255348" cy="4815290"/>
          </a:xfrm>
        </p:spPr>
        <p:txBody>
          <a:bodyPr>
            <a:normAutofit/>
          </a:bodyPr>
          <a:lstStyle/>
          <a:p>
            <a:pPr algn="just" rtl="1"/>
            <a:r>
              <a:rPr lang="fa-IR" sz="3600" dirty="0">
                <a:cs typeface="B Nazanin" panose="00000400000000000000" pitchFamily="2" charset="-78"/>
              </a:rPr>
              <a:t>بسیاری بر این باورند که صحبت کردن و گفتگو یک امکان بسیار ساده است وبرای استفاده از این امر بدیهی نیازی به آموزش و یادگیری نیست .</a:t>
            </a:r>
          </a:p>
          <a:p>
            <a:pPr algn="just" rtl="1"/>
            <a:r>
              <a:rPr lang="fa-IR" sz="3600" dirty="0">
                <a:cs typeface="B Nazanin" panose="00000400000000000000" pitchFamily="2" charset="-78"/>
              </a:rPr>
              <a:t>در حالیکه بهتر است بدانیم در بسیاری از جوامع انجمن های گفتگو وجود دارند که به همین واسطه افراد مختلف با مناسبت های شغلی و یا حتی مردم عادی در سنین مختلف در کارگاه های گفتگو به آموزش و یادگیری اصول گفتگو می پردازند .</a:t>
            </a:r>
            <a:endParaRPr lang="en-US" sz="3600" dirty="0">
              <a:cs typeface="B Nazanin" panose="00000400000000000000" pitchFamily="2" charset="-78"/>
            </a:endParaRPr>
          </a:p>
        </p:txBody>
      </p:sp>
    </p:spTree>
    <p:extLst>
      <p:ext uri="{BB962C8B-B14F-4D97-AF65-F5344CB8AC3E}">
        <p14:creationId xmlns:p14="http://schemas.microsoft.com/office/powerpoint/2010/main" val="103398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241898-9058-4325-8BC7-DF7B57C5205C}"/>
              </a:ext>
            </a:extLst>
          </p:cNvPr>
          <p:cNvSpPr>
            <a:spLocks noGrp="1"/>
          </p:cNvSpPr>
          <p:nvPr>
            <p:ph idx="1"/>
          </p:nvPr>
        </p:nvSpPr>
        <p:spPr>
          <a:xfrm>
            <a:off x="1125415" y="1223889"/>
            <a:ext cx="10379197" cy="4687333"/>
          </a:xfrm>
        </p:spPr>
        <p:txBody>
          <a:bodyPr>
            <a:normAutofit/>
          </a:bodyPr>
          <a:lstStyle/>
          <a:p>
            <a:pPr algn="just" rtl="1"/>
            <a:r>
              <a:rPr lang="fa-IR" sz="3200" dirty="0">
                <a:cs typeface="B Nazanin" panose="00000400000000000000" pitchFamily="2" charset="-78"/>
              </a:rPr>
              <a:t>آنچه  ذکر شد تنها نمونه ای از یک زیر مجموعه عظیم به وسعت تاریخ بشر است که تنها با ممارست و تکراربدست می آید .</a:t>
            </a:r>
          </a:p>
          <a:p>
            <a:pPr algn="just" rtl="1"/>
            <a:r>
              <a:rPr lang="fa-IR" sz="3200" dirty="0">
                <a:cs typeface="B Nazanin" panose="00000400000000000000" pitchFamily="2" charset="-78"/>
              </a:rPr>
              <a:t>تا جایی که در عصر ارتباطات در این خصوص و در زیر مجموعه ی ارتباط موثر و فن بیان رشته های متعددی تدریس می شود. </a:t>
            </a:r>
          </a:p>
          <a:p>
            <a:pPr algn="just" rtl="1"/>
            <a:r>
              <a:rPr lang="fa-IR" sz="3200" dirty="0">
                <a:cs typeface="B Nazanin" panose="00000400000000000000" pitchFamily="2" charset="-78"/>
              </a:rPr>
              <a:t>توانایی سخن گفتن به تنهایی ارزشمند نیست بلکه این محتوا وفهوای کلام در قالبی از ارزشهاست که جان کلام است چه نیکوست که از همین لحظه بیشتر به گفتوگوهای روزمره خویش دقت کنیم.</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015121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D13FDB-9B09-4658-8A46-830E7D235AFD}"/>
              </a:ext>
            </a:extLst>
          </p:cNvPr>
          <p:cNvSpPr>
            <a:spLocks noGrp="1"/>
          </p:cNvSpPr>
          <p:nvPr>
            <p:ph idx="1"/>
          </p:nvPr>
        </p:nvSpPr>
        <p:spPr>
          <a:xfrm>
            <a:off x="1336431" y="1350498"/>
            <a:ext cx="10168181" cy="4560724"/>
          </a:xfrm>
        </p:spPr>
        <p:txBody>
          <a:bodyPr>
            <a:normAutofit/>
          </a:bodyPr>
          <a:lstStyle/>
          <a:p>
            <a:pPr algn="r" rtl="1"/>
            <a:r>
              <a:rPr lang="fa-IR" sz="2800" dirty="0">
                <a:cs typeface="B Nazanin" panose="00000400000000000000" pitchFamily="2" charset="-78"/>
              </a:rPr>
              <a:t>منابع:</a:t>
            </a:r>
          </a:p>
          <a:p>
            <a:pPr algn="r" rtl="1"/>
            <a:r>
              <a:rPr lang="fa-IR" sz="2800" dirty="0">
                <a:cs typeface="B Nazanin" panose="00000400000000000000" pitchFamily="2" charset="-78"/>
              </a:rPr>
              <a:t>وبلاگ مدیران ایران &gt; مقالات مدیریتی &gt; توسعه مهارت های فردی مدیران &gt; مذاکره و مهارتهای ارتباطی &gt; نکات کلیدی برای یک گفتگوی خوب</a:t>
            </a:r>
          </a:p>
          <a:p>
            <a:pPr algn="r" rtl="1"/>
            <a:r>
              <a:rPr lang="fa-IR" sz="2800" dirty="0">
                <a:cs typeface="B Nazanin" panose="00000400000000000000" pitchFamily="2" charset="-78"/>
              </a:rPr>
              <a:t>گفتوگوی خوب موثری داشته باشیم ....ساعد نیوز</a:t>
            </a:r>
          </a:p>
          <a:p>
            <a:pPr algn="r" rtl="1"/>
            <a:r>
              <a:rPr lang="fa-IR" sz="2800" dirty="0">
                <a:cs typeface="B Nazanin" panose="00000400000000000000" pitchFamily="2" charset="-78"/>
              </a:rPr>
              <a:t>گفتگوی موثر................ارتباط سبز</a:t>
            </a:r>
          </a:p>
          <a:p>
            <a:pPr algn="r" rtl="1"/>
            <a:r>
              <a:rPr lang="fa-IR" sz="2800" dirty="0">
                <a:cs typeface="B Nazanin" panose="00000400000000000000" pitchFamily="2" charset="-78"/>
              </a:rPr>
              <a:t>روشهای برای شروع یک گفتوگو..............اکادمی نوی اوری و کارافرینی</a:t>
            </a:r>
          </a:p>
          <a:p>
            <a:pPr algn="r" rtl="1"/>
            <a:r>
              <a:rPr lang="fa-IR" sz="2800" dirty="0">
                <a:cs typeface="B Nazanin" panose="00000400000000000000" pitchFamily="2" charset="-78"/>
              </a:rPr>
              <a:t>ویژگیهای یک گفتوگوی خوب.............جامعه روابط عمومی</a:t>
            </a:r>
          </a:p>
          <a:p>
            <a:pPr algn="r" rtl="1"/>
            <a:r>
              <a:rPr lang="fa-IR" sz="2800" dirty="0">
                <a:cs typeface="B Nazanin" panose="00000400000000000000" pitchFamily="2" charset="-78"/>
              </a:rPr>
              <a:t>و............</a:t>
            </a:r>
            <a:endParaRPr lang="en-US" sz="2800" dirty="0">
              <a:cs typeface="B Nazanin" panose="00000400000000000000" pitchFamily="2" charset="-78"/>
            </a:endParaRPr>
          </a:p>
        </p:txBody>
      </p:sp>
    </p:spTree>
    <p:extLst>
      <p:ext uri="{BB962C8B-B14F-4D97-AF65-F5344CB8AC3E}">
        <p14:creationId xmlns:p14="http://schemas.microsoft.com/office/powerpoint/2010/main" val="23882978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63ED5D-02A0-4AF5-A572-2A2A841ECEFA}"/>
              </a:ext>
            </a:extLst>
          </p:cNvPr>
          <p:cNvSpPr>
            <a:spLocks noGrp="1"/>
          </p:cNvSpPr>
          <p:nvPr>
            <p:ph idx="1"/>
          </p:nvPr>
        </p:nvSpPr>
        <p:spPr>
          <a:xfrm>
            <a:off x="844062" y="2133600"/>
            <a:ext cx="10660550" cy="3777622"/>
          </a:xfrm>
        </p:spPr>
        <p:txBody>
          <a:bodyPr>
            <a:normAutofit/>
          </a:bodyPr>
          <a:lstStyle/>
          <a:p>
            <a:pPr algn="just" rtl="1"/>
            <a:r>
              <a:rPr lang="fa-IR" sz="4000" dirty="0">
                <a:cs typeface="B Nazanin" panose="00000400000000000000" pitchFamily="2" charset="-78"/>
              </a:rPr>
              <a:t>چنانکه بسیاری از شخصیت های برجسته ی سیاسی در طول عمر خود حداقل دو دوره از این کارگاه ها و آموزش ها را پشت سر گذاشته اند.</a:t>
            </a:r>
            <a:endParaRPr lang="en-US" sz="4000" dirty="0">
              <a:cs typeface="B Nazanin" panose="00000400000000000000" pitchFamily="2" charset="-78"/>
            </a:endParaRPr>
          </a:p>
        </p:txBody>
      </p:sp>
    </p:spTree>
    <p:extLst>
      <p:ext uri="{BB962C8B-B14F-4D97-AF65-F5344CB8AC3E}">
        <p14:creationId xmlns:p14="http://schemas.microsoft.com/office/powerpoint/2010/main" val="2297542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D72947-6831-49BA-8FE9-BBA99EAB3EA5}"/>
              </a:ext>
            </a:extLst>
          </p:cNvPr>
          <p:cNvSpPr>
            <a:spLocks noGrp="1"/>
          </p:cNvSpPr>
          <p:nvPr>
            <p:ph idx="1"/>
          </p:nvPr>
        </p:nvSpPr>
        <p:spPr>
          <a:xfrm>
            <a:off x="677333" y="1223889"/>
            <a:ext cx="10633092" cy="4817473"/>
          </a:xfrm>
        </p:spPr>
        <p:txBody>
          <a:bodyPr>
            <a:normAutofit/>
          </a:bodyPr>
          <a:lstStyle/>
          <a:p>
            <a:pPr algn="just" rtl="1"/>
            <a:r>
              <a:rPr lang="fa-IR" sz="3600" dirty="0">
                <a:cs typeface="B Nazanin" panose="00000400000000000000" pitchFamily="2" charset="-78"/>
              </a:rPr>
              <a:t>در حالی به این امر مهم بی توجه هستیم که مهارت گفتگوی مناسب از پشتوانه ی علمی و فلسفی برخورداراست و بسیاری از موفقیت های ریز و درشت تحصیلی و کاری و خانوادگی می تواند به مهارت در گفتگو وابسته باشد چنان که به طور حتم در تجربه ی شخصی نیز بسیاری به این درک و باور رسیده اند که ریشه ی بسیاری از کدورت ها درارتباطات اجتماعی شان نداشتن چنین مهارتی است.</a:t>
            </a:r>
            <a:endParaRPr lang="en-US" sz="3600" dirty="0">
              <a:cs typeface="B Nazanin" panose="00000400000000000000" pitchFamily="2" charset="-78"/>
            </a:endParaRPr>
          </a:p>
        </p:txBody>
      </p:sp>
    </p:spTree>
    <p:extLst>
      <p:ext uri="{BB962C8B-B14F-4D97-AF65-F5344CB8AC3E}">
        <p14:creationId xmlns:p14="http://schemas.microsoft.com/office/powerpoint/2010/main" val="2518223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CCD98-90A3-4CDC-A013-2A9BA976A825}"/>
              </a:ext>
            </a:extLst>
          </p:cNvPr>
          <p:cNvSpPr>
            <a:spLocks noGrp="1"/>
          </p:cNvSpPr>
          <p:nvPr>
            <p:ph type="title"/>
          </p:nvPr>
        </p:nvSpPr>
        <p:spPr>
          <a:xfrm>
            <a:off x="1533379" y="624110"/>
            <a:ext cx="9608233" cy="1280890"/>
          </a:xfrm>
        </p:spPr>
        <p:txBody>
          <a:bodyPr>
            <a:normAutofit/>
          </a:bodyPr>
          <a:lstStyle/>
          <a:p>
            <a:pPr algn="r" rtl="1"/>
            <a:r>
              <a:rPr lang="fa-IR" sz="3600" dirty="0">
                <a:cs typeface="B Nazanin" panose="00000400000000000000" pitchFamily="2" charset="-78"/>
              </a:rPr>
              <a:t>اما برای داشتن یک ارتباط موثر و گفتگویی استاندارد از چه اصولی باید پیروی کرد ؟</a:t>
            </a:r>
            <a:endParaRPr lang="en-US" sz="3600" dirty="0">
              <a:cs typeface="B Nazanin" panose="00000400000000000000" pitchFamily="2" charset="-78"/>
            </a:endParaRPr>
          </a:p>
        </p:txBody>
      </p:sp>
      <p:sp>
        <p:nvSpPr>
          <p:cNvPr id="3" name="Content Placeholder 2">
            <a:extLst>
              <a:ext uri="{FF2B5EF4-FFF2-40B4-BE49-F238E27FC236}">
                <a16:creationId xmlns:a16="http://schemas.microsoft.com/office/drawing/2014/main" id="{477DF0A5-8FEB-4281-BE26-5F052D07E4DF}"/>
              </a:ext>
            </a:extLst>
          </p:cNvPr>
          <p:cNvSpPr>
            <a:spLocks noGrp="1"/>
          </p:cNvSpPr>
          <p:nvPr>
            <p:ph idx="1"/>
          </p:nvPr>
        </p:nvSpPr>
        <p:spPr>
          <a:xfrm>
            <a:off x="677333" y="2160589"/>
            <a:ext cx="10956649" cy="3880773"/>
          </a:xfrm>
        </p:spPr>
        <p:txBody>
          <a:bodyPr>
            <a:normAutofit/>
          </a:bodyPr>
          <a:lstStyle/>
          <a:p>
            <a:pPr algn="just" rtl="1"/>
            <a:r>
              <a:rPr lang="fa-IR" sz="3600" dirty="0">
                <a:cs typeface="B Nazanin" panose="00000400000000000000" pitchFamily="2" charset="-78"/>
              </a:rPr>
              <a:t>در یک سیستم سنتی افراد معمولا به دو دامنه ی تاثیر گذار و یا پذیرنده تاثیر تقسیم می شوند و شرایطی که بیشتر به چشم می خورد این است که یکی از طرفین گفتگو از نظرات خود صرف نظر می کند و تصور می کند که تسلیم شدن و دنباله روی او را در گفتگو موفق می سازد در حالی که دنباله روی و تسلیم صرف با روح گفت و گو در تنافر است.</a:t>
            </a:r>
            <a:endParaRPr lang="en-US" sz="3600" dirty="0">
              <a:cs typeface="B Nazanin" panose="00000400000000000000" pitchFamily="2" charset="-78"/>
            </a:endParaRPr>
          </a:p>
        </p:txBody>
      </p:sp>
    </p:spTree>
    <p:extLst>
      <p:ext uri="{BB962C8B-B14F-4D97-AF65-F5344CB8AC3E}">
        <p14:creationId xmlns:p14="http://schemas.microsoft.com/office/powerpoint/2010/main" val="1355312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34F2F0-605E-440A-B065-6D4ED4AAE873}"/>
              </a:ext>
            </a:extLst>
          </p:cNvPr>
          <p:cNvSpPr>
            <a:spLocks noGrp="1"/>
          </p:cNvSpPr>
          <p:nvPr>
            <p:ph idx="1"/>
          </p:nvPr>
        </p:nvSpPr>
        <p:spPr>
          <a:xfrm>
            <a:off x="677334" y="1406769"/>
            <a:ext cx="10590888" cy="4634593"/>
          </a:xfrm>
        </p:spPr>
        <p:txBody>
          <a:bodyPr>
            <a:normAutofit/>
          </a:bodyPr>
          <a:lstStyle/>
          <a:p>
            <a:pPr algn="just" rtl="1"/>
            <a:r>
              <a:rPr lang="fa-IR" sz="3200" dirty="0">
                <a:cs typeface="B Nazanin" panose="00000400000000000000" pitchFamily="2" charset="-78"/>
              </a:rPr>
              <a:t>2 موضع یادگیرنده</a:t>
            </a:r>
          </a:p>
          <a:p>
            <a:pPr algn="just" rtl="1"/>
            <a:r>
              <a:rPr lang="fa-IR" sz="3200" dirty="0">
                <a:cs typeface="B Nazanin" panose="00000400000000000000" pitchFamily="2" charset="-78"/>
              </a:rPr>
              <a:t>خوشبختانه یا شوربختانه در فرهنگ تربیتی پدر و مادرهای این سرزمین کودکان را برای رقابت می پرورانیم آن هم رقابتی که انتظار پیروزی همیشگی در آن وجود دارد و اطرافیان همواره رقیبانی هستند که حق فرزندان مان را تباه خواهند کرد چنانکه این رقابت های بی دلیل هم آرامش و قرار را از کودک سلب می کند و هم در بزرگسالی را.</a:t>
            </a:r>
          </a:p>
          <a:p>
            <a:pPr algn="just" rtl="1"/>
            <a:r>
              <a:rPr lang="fa-IR" sz="3200" dirty="0">
                <a:cs typeface="B Nazanin" panose="00000400000000000000" pitchFamily="2" charset="-78"/>
              </a:rPr>
              <a:t>آسیب ها و سر خوردگی های فراوان را ایجاد خواهد کرد چرا که در این رویکرد ما باید همواره همه چیز را بدانیم. </a:t>
            </a:r>
            <a:endParaRPr lang="en-US" sz="3200" dirty="0">
              <a:cs typeface="B Nazanin" panose="00000400000000000000" pitchFamily="2" charset="-78"/>
            </a:endParaRPr>
          </a:p>
        </p:txBody>
      </p:sp>
    </p:spTree>
    <p:extLst>
      <p:ext uri="{BB962C8B-B14F-4D97-AF65-F5344CB8AC3E}">
        <p14:creationId xmlns:p14="http://schemas.microsoft.com/office/powerpoint/2010/main" val="2855231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DB71CC-48BE-465E-AE5E-C415F2EE9891}"/>
              </a:ext>
            </a:extLst>
          </p:cNvPr>
          <p:cNvSpPr>
            <a:spLocks noGrp="1"/>
          </p:cNvSpPr>
          <p:nvPr>
            <p:ph idx="1"/>
          </p:nvPr>
        </p:nvSpPr>
        <p:spPr>
          <a:xfrm>
            <a:off x="1209822" y="2133600"/>
            <a:ext cx="10294790" cy="3777622"/>
          </a:xfrm>
        </p:spPr>
        <p:txBody>
          <a:bodyPr>
            <a:normAutofit/>
          </a:bodyPr>
          <a:lstStyle/>
          <a:p>
            <a:pPr algn="r" rtl="1"/>
            <a:r>
              <a:rPr lang="fa-IR" sz="4000" dirty="0">
                <a:cs typeface="B Nazanin" panose="00000400000000000000" pitchFamily="2" charset="-78"/>
              </a:rPr>
              <a:t>اما این ویژگی چگونه در یک گفتگو دخیل است ؟</a:t>
            </a:r>
          </a:p>
          <a:p>
            <a:pPr algn="r" rtl="1"/>
            <a:endParaRPr lang="en-US" sz="4000" dirty="0">
              <a:cs typeface="B Nazanin" panose="00000400000000000000" pitchFamily="2" charset="-78"/>
            </a:endParaRPr>
          </a:p>
        </p:txBody>
      </p:sp>
    </p:spTree>
    <p:extLst>
      <p:ext uri="{BB962C8B-B14F-4D97-AF65-F5344CB8AC3E}">
        <p14:creationId xmlns:p14="http://schemas.microsoft.com/office/powerpoint/2010/main" val="3438882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2496E5-9475-4654-9F4F-F4FC43DC8167}"/>
              </a:ext>
            </a:extLst>
          </p:cNvPr>
          <p:cNvSpPr>
            <a:spLocks noGrp="1"/>
          </p:cNvSpPr>
          <p:nvPr>
            <p:ph idx="1"/>
          </p:nvPr>
        </p:nvSpPr>
        <p:spPr>
          <a:xfrm>
            <a:off x="677333" y="1575583"/>
            <a:ext cx="10590889" cy="4465780"/>
          </a:xfrm>
        </p:spPr>
        <p:txBody>
          <a:bodyPr>
            <a:normAutofit/>
          </a:bodyPr>
          <a:lstStyle/>
          <a:p>
            <a:pPr algn="just" rtl="1"/>
            <a:r>
              <a:rPr lang="fa-IR" sz="3200" dirty="0">
                <a:cs typeface="B Nazanin" panose="00000400000000000000" pitchFamily="2" charset="-78"/>
              </a:rPr>
              <a:t> گفتو گو وقتی ثمربخش است و باعث پیشرفت و ثبات ارتباط ما با هم می شود که بپذیریم همه چیز را نمی دانیم. </a:t>
            </a:r>
          </a:p>
          <a:p>
            <a:pPr algn="just" rtl="1"/>
            <a:r>
              <a:rPr lang="fa-IR" sz="3200" dirty="0">
                <a:cs typeface="B Nazanin" panose="00000400000000000000" pitchFamily="2" charset="-78"/>
              </a:rPr>
              <a:t>ما باید بپذیریم که ممکن است در مورد موضوعی که ما فکر می کنیم به آن مسلط هستیم ، دیگری حرف تازه ای بزند که برای خود ما هم جالب است. به یاد داشته باشیم که برداشت ما تنها بخشی از واقعیت است. </a:t>
            </a:r>
          </a:p>
          <a:p>
            <a:pPr algn="just" rtl="1"/>
            <a:r>
              <a:rPr lang="fa-IR" sz="3200" dirty="0">
                <a:cs typeface="B Nazanin" panose="00000400000000000000" pitchFamily="2" charset="-78"/>
              </a:rPr>
              <a:t>یک مهارت مهم در گفتو گو همین است؛ اینکه ما در گفتو گو به جای « استاد سخنران همه چیزدان » « دانش آموز مشتاق یادگیری » باشیم چیزی که متخصصان گفتو گو به آن می گویند: « موضع یادگیرنده.»</a:t>
            </a:r>
            <a:endParaRPr lang="en-US" sz="3200" dirty="0">
              <a:cs typeface="B Nazanin" panose="00000400000000000000" pitchFamily="2" charset="-78"/>
            </a:endParaRPr>
          </a:p>
        </p:txBody>
      </p:sp>
    </p:spTree>
    <p:extLst>
      <p:ext uri="{BB962C8B-B14F-4D97-AF65-F5344CB8AC3E}">
        <p14:creationId xmlns:p14="http://schemas.microsoft.com/office/powerpoint/2010/main" val="3894161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140</TotalTime>
  <Words>3014</Words>
  <Application>Microsoft Office PowerPoint</Application>
  <PresentationFormat>Widescreen</PresentationFormat>
  <Paragraphs>82</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Century Gothic</vt:lpstr>
      <vt:lpstr>Wingdings 3</vt:lpstr>
      <vt:lpstr>Wisp</vt:lpstr>
      <vt:lpstr>چگونه یک گفتوگوی  خوب و موثری داشته باشیم  ؟ م.پخشان محمد</vt:lpstr>
      <vt:lpstr>PowerPoint Presentation</vt:lpstr>
      <vt:lpstr>PowerPoint Presentation</vt:lpstr>
      <vt:lpstr>PowerPoint Presentation</vt:lpstr>
      <vt:lpstr>PowerPoint Presentation</vt:lpstr>
      <vt:lpstr>اما برای داشتن یک ارتباط موثر و گفتگویی استاندارد از چه اصولی باید پیروی کرد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ارکان و اصول یک گفتگوی استاندارد</dc:title>
  <dc:creator>MIQDAD</dc:creator>
  <cp:lastModifiedBy>MIQDAD</cp:lastModifiedBy>
  <cp:revision>17</cp:revision>
  <dcterms:created xsi:type="dcterms:W3CDTF">2020-09-18T17:24:25Z</dcterms:created>
  <dcterms:modified xsi:type="dcterms:W3CDTF">2021-02-16T06:34:41Z</dcterms:modified>
</cp:coreProperties>
</file>