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68" r:id="rId15"/>
    <p:sldId id="269" r:id="rId16"/>
    <p:sldId id="270" r:id="rId17"/>
    <p:sldId id="273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91" autoAdjust="0"/>
  </p:normalViewPr>
  <p:slideViewPr>
    <p:cSldViewPr>
      <p:cViewPr>
        <p:scale>
          <a:sx n="84" d="100"/>
          <a:sy n="84" d="100"/>
        </p:scale>
        <p:origin x="99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fann-e-bayan.blogfa.com/post-4362.aspx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/>
            <a:r>
              <a:rPr lang="ar-SA" sz="3200" dirty="0">
                <a:solidFill>
                  <a:schemeClr val="tx1"/>
                </a:solidFill>
                <a:cs typeface="B Nazanin" panose="00000400000000000000" pitchFamily="2" charset="-7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توانایی ارائه یک کنفرانس مطلوب را ندارم و بر سخن گفتن مسلط نیستم . چکنم ؟</a:t>
            </a:r>
            <a:endParaRPr lang="en-US" sz="32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382000" cy="43434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endParaRPr lang="fa-IR" sz="3200" b="1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sz="3200" b="1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ar-SA" sz="3200" b="1" dirty="0">
                <a:cs typeface="B Nazanin" panose="00000400000000000000" pitchFamily="2" charset="-78"/>
              </a:rPr>
              <a:t>هنگام برخورد با کسى که از شما انتقاد مى‏کند، بهترین و مناسب‏ترین شیوه را انتخاب کنید و کارى کنید که انتقاد او از حالت خصمانه، به حالتى دوستانه تبدیل شود.</a:t>
            </a:r>
            <a:endParaRPr lang="fa-IR" sz="3200" b="1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ar-SA" sz="3200" b="1" dirty="0">
                <a:cs typeface="B Nazanin" panose="00000400000000000000" pitchFamily="2" charset="-78"/>
              </a:rPr>
              <a:t> 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strips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001000" cy="32004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3200" dirty="0">
                <a:cs typeface="B Nazanin" panose="00000400000000000000" pitchFamily="2" charset="-78"/>
              </a:rPr>
              <a:t>شما با این کار، هم انتقاد او را سازنده مى‏کنید هم او را خلع سلاح مى‏نمایید و از اضطراب خود نیز مى‏کاهید.</a:t>
            </a:r>
            <a:endParaRPr lang="fa-IR" sz="3200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ar-SA" sz="3200" dirty="0">
                <a:cs typeface="B Nazanin" panose="00000400000000000000" pitchFamily="2" charset="-78"/>
              </a:rPr>
              <a:t>براى این کار لازم است هیچ عکس‏العمل متضاد و پرخاشگرانه‏اى بروز ندهید</a:t>
            </a:r>
            <a:r>
              <a:rPr lang="fa-IR" sz="3200" dirty="0">
                <a:cs typeface="B Nazanin" panose="00000400000000000000" pitchFamily="2" charset="-78"/>
              </a:rPr>
              <a:t>.</a:t>
            </a:r>
          </a:p>
          <a:p>
            <a:pPr marL="0" indent="0" algn="just" rtl="1">
              <a:buNone/>
            </a:pPr>
            <a:r>
              <a:rPr lang="ar-SA" sz="3200" dirty="0">
                <a:cs typeface="B Nazanin" panose="00000400000000000000" pitchFamily="2" charset="-78"/>
              </a:rPr>
              <a:t> اگر انتقادهاى او، داراى نکته مثبتى است، آن را بپذیرید.</a:t>
            </a:r>
            <a:endParaRPr lang="en-US" sz="3200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en-US" sz="3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077200" cy="36576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3200" dirty="0">
                <a:cs typeface="B Nazanin" panose="00000400000000000000" pitchFamily="2" charset="-78"/>
              </a:rPr>
              <a:t>بیشتر توضیح مى‏دهیم:</a:t>
            </a:r>
            <a:endParaRPr lang="fa-IR" sz="32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ar-SA" sz="3200" dirty="0">
                <a:cs typeface="B Nazanin" panose="00000400000000000000" pitchFamily="2" charset="-78"/>
              </a:rPr>
              <a:t>همیشه دیر مى‏کنى. از انتظار کشیدن خسته شده‏ام؛ شما در پاسخ بگویید: </a:t>
            </a:r>
            <a:endParaRPr lang="fa-IR" sz="32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3200" dirty="0">
                <a:cs typeface="B Nazanin" panose="00000400000000000000" pitchFamily="2" charset="-78"/>
              </a:rPr>
              <a:t> </a:t>
            </a:r>
            <a:r>
              <a:rPr lang="ar-SA" sz="3200" b="1" dirty="0">
                <a:cs typeface="B Nazanin" panose="00000400000000000000" pitchFamily="2" charset="-78"/>
              </a:rPr>
              <a:t>بله حقیقت دارد. دیر کردم و حق دارى عصبانى شوى</a:t>
            </a:r>
            <a:r>
              <a:rPr lang="fa-IR" sz="3200" b="1" dirty="0">
                <a:cs typeface="B Nazanin" panose="00000400000000000000" pitchFamily="2" charset="-78"/>
              </a:rPr>
              <a:t>.</a:t>
            </a:r>
            <a:endParaRPr lang="en-US" sz="3200" b="1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001000" cy="3886200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>
                <a:cs typeface="B Nazanin" panose="00000400000000000000" pitchFamily="2" charset="-78"/>
              </a:rPr>
              <a:t>دیگر:</a:t>
            </a:r>
            <a:endParaRPr lang="fa-IR" sz="3200" dirty="0">
              <a:cs typeface="B Nazanin" panose="00000400000000000000" pitchFamily="2" charset="-78"/>
            </a:endParaRPr>
          </a:p>
          <a:p>
            <a:pPr algn="r" rtl="1">
              <a:buNone/>
            </a:pPr>
            <a:r>
              <a:rPr lang="ar-SA" sz="3200" dirty="0">
                <a:cs typeface="B Nazanin" panose="00000400000000000000" pitchFamily="2" charset="-78"/>
              </a:rPr>
              <a:t>گزارش (یا مقاله) بسیار بدى نوشته‏اى؛ حواست کجا بود؟! آیا هنگام نوشتن خیالاتى شده بودى؟ </a:t>
            </a:r>
            <a:endParaRPr lang="fa-IR" sz="3200" dirty="0">
              <a:cs typeface="B Nazanin" panose="00000400000000000000" pitchFamily="2" charset="-78"/>
            </a:endParaRPr>
          </a:p>
          <a:p>
            <a:pPr algn="r" rtl="1">
              <a:buNone/>
            </a:pPr>
            <a:r>
              <a:rPr lang="ar-SA" sz="3200" b="1" dirty="0">
                <a:cs typeface="B Nazanin" panose="00000400000000000000" pitchFamily="2" charset="-78"/>
              </a:rPr>
              <a:t>مثل اینکه نکته مهمى را فراموش کرده‏ام. البته وقت زیادى صرف تهیه این گزارش کرده‏ام. ممکن است نظر خود را بیشتر توضیح دهید؟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35052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3200" dirty="0">
                <a:cs typeface="B Nazanin" panose="00000400000000000000" pitchFamily="2" charset="-78"/>
              </a:rPr>
              <a:t>مثال دیگر:</a:t>
            </a:r>
            <a:endParaRPr lang="fa-IR" sz="32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ar-SA" sz="3200" dirty="0">
                <a:cs typeface="B Nazanin" panose="00000400000000000000" pitchFamily="2" charset="-78"/>
              </a:rPr>
              <a:t>این پیراهن سبز روى تن تو گریه مى‏کند</a:t>
            </a:r>
            <a:r>
              <a:rPr lang="fa-IR" sz="3200" dirty="0">
                <a:cs typeface="B Nazanin" panose="00000400000000000000" pitchFamily="2" charset="-78"/>
              </a:rPr>
              <a:t>.</a:t>
            </a:r>
          </a:p>
          <a:p>
            <a:pPr marL="0" indent="0" algn="r" rtl="1">
              <a:buNone/>
            </a:pPr>
            <a:r>
              <a:rPr lang="ar-SA" sz="3200" b="1" dirty="0">
                <a:cs typeface="B Nazanin" panose="00000400000000000000" pitchFamily="2" charset="-78"/>
              </a:rPr>
              <a:t>بگویید: «ممکن است لباس سبز به تن من نیاید، به نظر شما چه رنگى بیشتر به من مى‏آید؟»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1"/>
            <a:ext cx="8153400" cy="4267200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>
                <a:cs typeface="B Nazanin" panose="00000400000000000000" pitchFamily="2" charset="-78"/>
              </a:rPr>
              <a:t>مثال دیگر: </a:t>
            </a:r>
            <a:endParaRPr lang="fa-IR" sz="3200" dirty="0">
              <a:cs typeface="B Nazanin" panose="00000400000000000000" pitchFamily="2" charset="-78"/>
            </a:endParaRPr>
          </a:p>
          <a:p>
            <a:pPr algn="r" rtl="1">
              <a:buNone/>
            </a:pPr>
            <a:r>
              <a:rPr lang="ar-SA" sz="3200" dirty="0">
                <a:cs typeface="B Nazanin" panose="00000400000000000000" pitchFamily="2" charset="-78"/>
              </a:rPr>
              <a:t>آدم پرخور و چاقى هستى. اختیار غذا خوردنت را ندارى</a:t>
            </a:r>
            <a:r>
              <a:rPr lang="fa-IR" sz="3200" dirty="0">
                <a:cs typeface="B Nazanin" panose="00000400000000000000" pitchFamily="2" charset="-78"/>
              </a:rPr>
              <a:t>.</a:t>
            </a:r>
            <a:r>
              <a:rPr lang="ar-SA" sz="3200" dirty="0">
                <a:cs typeface="B Nazanin" panose="00000400000000000000" pitchFamily="2" charset="-78"/>
              </a:rPr>
              <a:t> </a:t>
            </a:r>
            <a:endParaRPr lang="fa-IR" sz="3200" dirty="0">
              <a:cs typeface="B Nazanin" panose="00000400000000000000" pitchFamily="2" charset="-78"/>
            </a:endParaRPr>
          </a:p>
          <a:p>
            <a:pPr algn="r" rtl="1">
              <a:buNone/>
            </a:pPr>
            <a:r>
              <a:rPr lang="ar-SA" sz="3200" b="1" dirty="0">
                <a:cs typeface="B Nazanin" panose="00000400000000000000" pitchFamily="2" charset="-78"/>
              </a:rPr>
              <a:t>مى‏توانید بگویید: بله حق با شماست؛ باید از وزنم کم کنم. بهتر است غذا خوردنم را کنترل کنم.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wheel spokes="3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05800" cy="4419600"/>
          </a:xfrm>
        </p:spPr>
        <p:txBody>
          <a:bodyPr>
            <a:normAutofit/>
          </a:bodyPr>
          <a:lstStyle/>
          <a:p>
            <a:pPr algn="just" rtl="1"/>
            <a:endParaRPr lang="fa-IR" sz="3200" dirty="0">
              <a:cs typeface="B Nazanin" panose="00000400000000000000" pitchFamily="2" charset="-78"/>
            </a:endParaRPr>
          </a:p>
          <a:p>
            <a:pPr algn="r" rtl="1"/>
            <a:r>
              <a:rPr lang="fa-IR" sz="3200" dirty="0">
                <a:cs typeface="B Nazanin" panose="00000400000000000000" pitchFamily="2" charset="-78"/>
              </a:rPr>
              <a:t>بنابراین در مواجه شدن با انتقادهاى دیگران، سه راه وجود دارد:</a:t>
            </a:r>
          </a:p>
          <a:p>
            <a:pPr algn="just" rtl="1"/>
            <a:r>
              <a:rPr lang="ar-SA" sz="3200" dirty="0">
                <a:cs typeface="B Nazanin" panose="00000400000000000000" pitchFamily="2" charset="-78"/>
              </a:rPr>
              <a:t>1. ناراحت شوید و واکنش تدافعى از خود نشان دهید.</a:t>
            </a:r>
            <a:br>
              <a:rPr lang="ar-SA" sz="3200" dirty="0">
                <a:cs typeface="B Nazanin" panose="00000400000000000000" pitchFamily="2" charset="-78"/>
              </a:rPr>
            </a:br>
            <a:r>
              <a:rPr lang="ar-SA" sz="3200" dirty="0">
                <a:cs typeface="B Nazanin" panose="00000400000000000000" pitchFamily="2" charset="-78"/>
              </a:rPr>
              <a:t>2. خود خورى کنید و با ناراحتى سکوت نمایید.</a:t>
            </a:r>
            <a:br>
              <a:rPr lang="ar-SA" sz="3200" dirty="0">
                <a:cs typeface="B Nazanin" panose="00000400000000000000" pitchFamily="2" charset="-78"/>
              </a:rPr>
            </a:br>
            <a:r>
              <a:rPr lang="ar-SA" sz="3200" dirty="0">
                <a:cs typeface="B Nazanin" panose="00000400000000000000" pitchFamily="2" charset="-78"/>
              </a:rPr>
              <a:t>3. به روش‏هایى که  گفته شد؛ (یعنى پیدا کردن نکته مثبت در انتقاد او و پذیرش آن و توضیح خواستن بیشتر درباره سخنانش).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153400" cy="5330952"/>
          </a:xfrm>
        </p:spPr>
        <p:txBody>
          <a:bodyPr>
            <a:normAutofit/>
          </a:bodyPr>
          <a:lstStyle/>
          <a:p>
            <a:pPr algn="ctr" rtl="1"/>
            <a:endParaRPr lang="fa-IR" sz="4800" dirty="0">
              <a:cs typeface="B Nazanin" panose="00000400000000000000" pitchFamily="2" charset="-78"/>
            </a:endParaRPr>
          </a:p>
          <a:p>
            <a:pPr algn="ctr" rtl="1"/>
            <a:endParaRPr lang="fa-IR" sz="4800" dirty="0">
              <a:cs typeface="B Nazanin" panose="00000400000000000000" pitchFamily="2" charset="-78"/>
            </a:endParaRPr>
          </a:p>
          <a:p>
            <a:pPr algn="ctr" rtl="1"/>
            <a:r>
              <a:rPr lang="ar-SA" sz="4800" dirty="0">
                <a:cs typeface="B Nazanin" panose="00000400000000000000" pitchFamily="2" charset="-78"/>
              </a:rPr>
              <a:t>در این صورت بکوشید او را خلع سلاح کنید و از حالت تهاجمى، به حالت سازنده تبدیلش کنید.</a:t>
            </a:r>
            <a:endParaRPr lang="en-US" sz="4800" dirty="0">
              <a:cs typeface="B Nazanin" panose="00000400000000000000" pitchFamily="2" charset="-78"/>
            </a:endParaRPr>
          </a:p>
          <a:p>
            <a:pPr algn="ctr" rtl="1">
              <a:buNone/>
            </a:pPr>
            <a:endParaRPr lang="en-US" sz="48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pPr algn="just" rtl="1"/>
            <a:r>
              <a:rPr lang="fa-IR" sz="3200" b="1" dirty="0">
                <a:cs typeface="B Nazanin" panose="00000400000000000000" pitchFamily="2" charset="-78"/>
              </a:rPr>
              <a:t>نتیجه:</a:t>
            </a:r>
          </a:p>
          <a:p>
            <a:pPr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اعتماد به نفس،تقویت اراده، خجالت کشیدن، استرس =اضطراب کنفراس </a:t>
            </a:r>
          </a:p>
          <a:p>
            <a:pPr algn="just" rtl="1"/>
            <a:r>
              <a:rPr lang="ar-SA" sz="3200" dirty="0">
                <a:cs typeface="B Nazanin" panose="00000400000000000000" pitchFamily="2" charset="-78"/>
              </a:rPr>
              <a:t>پیوند همیشگی پاسخ</a:t>
            </a:r>
            <a:r>
              <a:rPr lang="fa-IR" sz="3200" dirty="0">
                <a:cs typeface="B Nazanin" panose="00000400000000000000" pitchFamily="2" charset="-78"/>
              </a:rPr>
              <a:t> برای سوالات،</a:t>
            </a:r>
            <a:r>
              <a:rPr lang="ar-SA" sz="3200" dirty="0">
                <a:cs typeface="B Nazanin" panose="00000400000000000000" pitchFamily="2" charset="-78"/>
              </a:rPr>
              <a:t> یکى از علل نداشتن جرأت براى ارائه کنفرانس یا سخنرانى، نداشتن اعتماد به نفس کافى است. </a:t>
            </a:r>
            <a:endParaRPr lang="fa-IR" sz="3200" dirty="0">
              <a:cs typeface="B Nazanin" panose="00000400000000000000" pitchFamily="2" charset="-78"/>
            </a:endParaRPr>
          </a:p>
          <a:p>
            <a:pPr algn="just" rtl="1"/>
            <a:r>
              <a:rPr lang="ar-SA" sz="3200" dirty="0">
                <a:cs typeface="B Nazanin" panose="00000400000000000000" pitchFamily="2" charset="-78"/>
              </a:rPr>
              <a:t>قبل از شروع کار، اراده و اعتماد به نفس خود را تقویت کنید و به خود تلقین کنید که قادر بر انجام این کار هستید، مشکل شما تا حد زیادى حل مى‏شود.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cover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38100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3200" dirty="0">
                <a:cs typeface="B Nazanin" panose="00000400000000000000" pitchFamily="2" charset="-78"/>
              </a:rPr>
              <a:t>اضطراب و ترس از شرکت در برنامه‏هاى جمعى، علل زیادى دارد. یکى از آنها داشتن افکار منفى است و چون زیر بناى احساسات انسان افکار او است</a:t>
            </a:r>
            <a:r>
              <a:rPr lang="fa-IR" sz="3200" dirty="0">
                <a:cs typeface="B Nazanin" panose="00000400000000000000" pitchFamily="2" charset="-78"/>
              </a:rPr>
              <a:t>.</a:t>
            </a:r>
          </a:p>
          <a:p>
            <a:pPr marL="0" indent="0" algn="just" rtl="1">
              <a:buNone/>
            </a:pPr>
            <a:r>
              <a:rPr lang="ar-SA" sz="3200" dirty="0">
                <a:cs typeface="B Nazanin" panose="00000400000000000000" pitchFamily="2" charset="-78"/>
              </a:rPr>
              <a:t> اگر این افکار منفى باشد، احساسات او نیز منفى و تخریب گر خواهد بود. اگر بتوانید افکار منفى را تبدیل به افکار مثبت کنید</a:t>
            </a:r>
            <a:r>
              <a:rPr lang="fa-IR" sz="3200" dirty="0">
                <a:cs typeface="B Nazanin" panose="00000400000000000000" pitchFamily="2" charset="-78"/>
              </a:rPr>
              <a:t>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whee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2672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2800" dirty="0">
                <a:cs typeface="B Nazanin" panose="00000400000000000000" pitchFamily="2" charset="-78"/>
              </a:rPr>
              <a:t>چند نمونه از افکار منفى که منجر به ترس از سخن گفتن در حضور جمع مى‏شود عبارت است از:</a:t>
            </a:r>
            <a:br>
              <a:rPr lang="ar-SA" sz="2800" dirty="0">
                <a:cs typeface="B Nazanin" panose="00000400000000000000" pitchFamily="2" charset="-78"/>
              </a:rPr>
            </a:br>
            <a:r>
              <a:rPr lang="fa-IR" sz="2800" dirty="0">
                <a:cs typeface="B Nazanin" panose="00000400000000000000" pitchFamily="2" charset="-78"/>
              </a:rPr>
              <a:t>1- </a:t>
            </a:r>
            <a:r>
              <a:rPr lang="ar-SA" sz="2800" dirty="0">
                <a:cs typeface="B Nazanin" panose="00000400000000000000" pitchFamily="2" charset="-78"/>
              </a:rPr>
              <a:t>اگر من صحبت کنم، مى‏ترسم عصبى و مضطرب شوم و نتوانم نظراتم را به روشنى بیان کنم</a:t>
            </a:r>
            <a:r>
              <a:rPr lang="fa-IR" sz="2800" dirty="0">
                <a:cs typeface="B Nazanin" panose="00000400000000000000" pitchFamily="2" charset="-78"/>
              </a:rPr>
              <a:t>.</a:t>
            </a:r>
          </a:p>
          <a:p>
            <a:pPr marL="0" indent="0" algn="r" rtl="1">
              <a:buNone/>
            </a:pPr>
            <a:r>
              <a:rPr lang="fa-IR" sz="2800" dirty="0">
                <a:cs typeface="B Nazanin" panose="00000400000000000000" pitchFamily="2" charset="-78"/>
              </a:rPr>
              <a:t>2- </a:t>
            </a:r>
            <a:r>
              <a:rPr lang="ar-SA" sz="2800" dirty="0">
                <a:cs typeface="B Nazanin" panose="00000400000000000000" pitchFamily="2" charset="-78"/>
              </a:rPr>
              <a:t>من نباید مضطرب شوم</a:t>
            </a:r>
            <a:r>
              <a:rPr lang="fa-IR" sz="2800" dirty="0">
                <a:cs typeface="B Nazanin" panose="00000400000000000000" pitchFamily="2" charset="-78"/>
              </a:rPr>
              <a:t>.</a:t>
            </a:r>
          </a:p>
          <a:p>
            <a:pPr marL="0" indent="0" algn="r" rtl="1">
              <a:buNone/>
            </a:pPr>
            <a:r>
              <a:rPr lang="fa-IR" sz="2800" dirty="0">
                <a:cs typeface="B Nazanin" panose="00000400000000000000" pitchFamily="2" charset="-78"/>
              </a:rPr>
              <a:t>3- </a:t>
            </a:r>
            <a:r>
              <a:rPr lang="ar-SA" sz="2800" dirty="0">
                <a:cs typeface="B Nazanin" panose="00000400000000000000" pitchFamily="2" charset="-78"/>
              </a:rPr>
              <a:t>اگر نتوانم درست صحبت کنم، همه مرا مورد تمسخر قرار مى‏دهند</a:t>
            </a:r>
            <a:r>
              <a:rPr lang="fa-IR" sz="2800" dirty="0">
                <a:cs typeface="B Nazanin" panose="00000400000000000000" pitchFamily="2" charset="-78"/>
              </a:rPr>
              <a:t>.</a:t>
            </a:r>
          </a:p>
          <a:p>
            <a:pPr marL="0" indent="0" algn="r" rtl="1">
              <a:buNone/>
            </a:pPr>
            <a:r>
              <a:rPr lang="fa-IR" sz="2800" dirty="0">
                <a:cs typeface="B Nazanin" panose="00000400000000000000" pitchFamily="2" charset="-78"/>
              </a:rPr>
              <a:t>(</a:t>
            </a:r>
            <a:r>
              <a:rPr lang="ar-SA" sz="2800" dirty="0">
                <a:cs typeface="B Nazanin" panose="00000400000000000000" pitchFamily="2" charset="-78"/>
              </a:rPr>
              <a:t>این اتفاق نشان مى‏دهد من آدم بى‏عرضه و حقیرى هستم و... </a:t>
            </a:r>
            <a:r>
              <a:rPr lang="fa-IR" sz="2800" dirty="0">
                <a:cs typeface="B Nazanin" panose="00000400000000000000" pitchFamily="2" charset="-78"/>
              </a:rPr>
              <a:t>)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whee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39624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2800" dirty="0">
                <a:cs typeface="B Nazanin" panose="00000400000000000000" pitchFamily="2" charset="-78"/>
              </a:rPr>
              <a:t>افکار منفى را تبدیل به افکار مثبت کنید،  یعنى، به جاى اینها این گونه فکر کنید: </a:t>
            </a:r>
            <a:endParaRPr lang="fa-IR" sz="2800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*</a:t>
            </a:r>
            <a:r>
              <a:rPr lang="ar-SA" sz="2800" dirty="0">
                <a:cs typeface="B Nazanin" panose="00000400000000000000" pitchFamily="2" charset="-78"/>
              </a:rPr>
              <a:t>اگر من صحبت کنم ممکن است ابتدا عصبى و مضطرب شوم، اما این طبیعى است، وقتى شروع کردم، آرامش بیشترى پیدا مى‏کنم. من بزرگترین جلسه گردان و سخنران دنیا نیستم، اما مى‏توانم نقطه نظرهایم را ارائه دهم. </a:t>
            </a:r>
            <a:endParaRPr lang="fa-IR" sz="2800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en-US" sz="28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77200" cy="44958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fa-IR" sz="28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dirty="0">
                <a:cs typeface="B Nazanin" panose="00000400000000000000" pitchFamily="2" charset="-78"/>
              </a:rPr>
              <a:t>*</a:t>
            </a:r>
            <a:r>
              <a:rPr lang="ar-SA" sz="2800" dirty="0">
                <a:cs typeface="B Nazanin" panose="00000400000000000000" pitchFamily="2" charset="-78"/>
              </a:rPr>
              <a:t>هیجان داشتن اشکال ندارد؛ همه ما در این موقع چنین احساسى پیدا مى‏کنیم.</a:t>
            </a:r>
            <a:endParaRPr lang="fa-IR" sz="28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br>
              <a:rPr lang="ar-SA" sz="2800" dirty="0">
                <a:cs typeface="B Nazanin" panose="00000400000000000000" pitchFamily="2" charset="-78"/>
              </a:rPr>
            </a:br>
            <a:r>
              <a:rPr lang="ar-SA" sz="2800" dirty="0">
                <a:cs typeface="B Nazanin" panose="00000400000000000000" pitchFamily="2" charset="-78"/>
              </a:rPr>
              <a:t>اینکه چرا باید این طور فکر کنیم، به این دلیل است که ما اگر در مقابل اضطراب خود مقاومت کنیم، وضع بدتر مى‏شود. پس باید آن را بپذیریم؛ ولى بزرگ نمایى نکنیم.</a:t>
            </a:r>
            <a:br>
              <a:rPr lang="ar-SA" sz="2800" dirty="0">
                <a:cs typeface="B Nazanin" panose="00000400000000000000" pitchFamily="2" charset="-78"/>
              </a:rPr>
            </a:br>
            <a:endParaRPr lang="en-US" sz="28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3200" dirty="0">
                <a:cs typeface="B Nazanin" panose="00000400000000000000" pitchFamily="2" charset="-78"/>
              </a:rPr>
              <a:t>در مورد این فکر منفى - که ممکن است شما را مسخره کنند - به خود بگویید: </a:t>
            </a:r>
            <a:endParaRPr lang="fa-IR" sz="3200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ar-SA" sz="3200" dirty="0">
                <a:cs typeface="B Nazanin" panose="00000400000000000000" pitchFamily="2" charset="-78"/>
              </a:rPr>
              <a:t>لازم نیست همه مردم دنیا مرا قبول داشته باشند، زیرا من هرگز انسان کاملى نیستم؛ پس طبیعى است که مورد تمسخر عده‏اى باشم</a:t>
            </a:r>
            <a:r>
              <a:rPr lang="fa-IR" sz="3200" dirty="0">
                <a:cs typeface="B Nazanin" panose="00000400000000000000" pitchFamily="2" charset="-78"/>
              </a:rPr>
              <a:t>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077200" cy="46482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3200" dirty="0">
                <a:cs typeface="B Nazanin" panose="00000400000000000000" pitchFamily="2" charset="-78"/>
              </a:rPr>
              <a:t>در مورد این فکر منفى - که آدم بى‏عرضه و حقیرى هستید - به خود بگویید: </a:t>
            </a:r>
            <a:endParaRPr lang="fa-IR" sz="3200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ar-SA" sz="3200" dirty="0">
                <a:cs typeface="B Nazanin" panose="00000400000000000000" pitchFamily="2" charset="-78"/>
              </a:rPr>
              <a:t>هیچ رابطه‏اى بین خوب حرف زدن در جمع و اینکه من یک انسان حقیر و بى‏ارزش و بى‏عرضه باشم، وجود ندارد. </a:t>
            </a:r>
            <a:endParaRPr lang="fa-IR" sz="3200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ar-SA" sz="3200" dirty="0">
                <a:cs typeface="B Nazanin" panose="00000400000000000000" pitchFamily="2" charset="-78"/>
              </a:rPr>
              <a:t>این فرض غلط است که اگر عده‏اى مرا قبول ندارند و حقیر مى‏پندارند؛ همه مردم مرا حقیر بپندارند و هیچ کس مرا دوست نداشته باشد</a:t>
            </a:r>
            <a:r>
              <a:rPr lang="fa-IR" sz="3200" dirty="0">
                <a:cs typeface="B Nazanin" panose="00000400000000000000" pitchFamily="2" charset="-78"/>
              </a:rPr>
              <a:t>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8229600" cy="35052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3200" dirty="0">
                <a:cs typeface="B Nazanin" panose="00000400000000000000" pitchFamily="2" charset="-78"/>
              </a:rPr>
              <a:t>بنابراین ما مى‏توانیم با اصلاح افکار منفى خود، بسیارى از احساسات نادرستمان را - که برخاسته از این افکار منفى است - از بین ببریم.</a:t>
            </a:r>
            <a:br>
              <a:rPr lang="ar-SA" sz="3200" dirty="0">
                <a:cs typeface="B Nazanin" panose="00000400000000000000" pitchFamily="2" charset="-78"/>
              </a:rPr>
            </a:br>
            <a:endParaRPr lang="en-US" sz="3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19400"/>
            <a:ext cx="8229600" cy="30480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3200" dirty="0">
                <a:cs typeface="B Nazanin" panose="00000400000000000000" pitchFamily="2" charset="-78"/>
              </a:rPr>
              <a:t>براى تقویت روحیه‏تان به هنگام حضور در جمع دوستان و آشنایان یا براى ارائه کنفرانس - پیشنهاد مى‏شود:</a:t>
            </a:r>
            <a:br>
              <a:rPr lang="ar-SA" sz="3200" dirty="0">
                <a:cs typeface="B Nazanin" panose="00000400000000000000" pitchFamily="2" charset="-78"/>
              </a:rPr>
            </a:br>
            <a:endParaRPr lang="en-US" sz="3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>
    <p:wipe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155</TotalTime>
  <Words>750</Words>
  <Application>Microsoft Office PowerPoint</Application>
  <PresentationFormat>On-screen Show (4:3)</PresentationFormat>
  <Paragraphs>48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Century Schoolbook</vt:lpstr>
      <vt:lpstr>Wingdings</vt:lpstr>
      <vt:lpstr>Wingdings 2</vt:lpstr>
      <vt:lpstr>Oriel</vt:lpstr>
      <vt:lpstr>توانایی ارائه یک کنفرانس مطلوب را ندارم و بر سخن گفتن مسلط نیستم . چکنم 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توانایی ارائه یک کنفرانس مطلوب را ندارم و بر سخن گفتن مسلط نیستم . چکنم ؟</dc:title>
  <dc:creator>BaBan</dc:creator>
  <cp:lastModifiedBy>MIQDAD</cp:lastModifiedBy>
  <cp:revision>34</cp:revision>
  <dcterms:created xsi:type="dcterms:W3CDTF">2006-08-16T00:00:00Z</dcterms:created>
  <dcterms:modified xsi:type="dcterms:W3CDTF">2022-02-24T08:30:53Z</dcterms:modified>
</cp:coreProperties>
</file>