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C0407B-02F9-46FA-85BD-50F04AAD8505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382E07-B196-4061-AD7C-86D6223F16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82E07-B196-4061-AD7C-86D6223F166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cs typeface="2  Nazanin" pitchFamily="2" charset="-78"/>
              </a:rPr>
              <a:t>مقاله نویسی</a:t>
            </a:r>
            <a:endParaRPr lang="en-US" dirty="0">
              <a:cs typeface="2  Nazanin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فصل  شش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fa-IR" dirty="0" smtClean="0"/>
              <a:t>مقاله تحقیقی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 algn="r" rtl="1"/>
            <a:r>
              <a:rPr lang="fa-IR" sz="2800" dirty="0" smtClean="0">
                <a:cs typeface="2  Nazanin" pitchFamily="2" charset="-78"/>
              </a:rPr>
              <a:t>هدف از نوشتن مقاله بررسی و تحقیق موضوعی است. موضوع ممکن است علمی, اجتماعی, ادبی, تاریخی, فلسفی و جز آنها باشد.</a:t>
            </a:r>
            <a:endParaRPr lang="en-US" sz="2800" dirty="0" smtClean="0">
              <a:cs typeface="2  Nazanin" pitchFamily="2" charset="-78"/>
            </a:endParaRPr>
          </a:p>
          <a:p>
            <a:pPr algn="r" rtl="1">
              <a:buNone/>
            </a:pPr>
            <a:endParaRPr lang="fa-IR" sz="2800" dirty="0" smtClean="0">
              <a:cs typeface="2  Nazanin" pitchFamily="2" charset="-78"/>
            </a:endParaRPr>
          </a:p>
          <a:p>
            <a:pPr algn="r" rtl="1"/>
            <a:r>
              <a:rPr lang="fa-IR" sz="2800" dirty="0" smtClean="0">
                <a:cs typeface="2  Nazanin" pitchFamily="2" charset="-78"/>
              </a:rPr>
              <a:t>روش تحقیق در موضوعهای علمی و اجتماعی مشاهده و تجربه است و در موضاعات ادبی و تاریخی مطالعه است.</a:t>
            </a:r>
            <a:endParaRPr lang="en-US" sz="2800" dirty="0" smtClean="0">
              <a:cs typeface="2  Nazanin" pitchFamily="2" charset="-78"/>
            </a:endParaRPr>
          </a:p>
          <a:p>
            <a:pPr algn="r" rtl="1">
              <a:buNone/>
            </a:pPr>
            <a:endParaRPr lang="fa-IR" sz="2800" dirty="0" smtClean="0">
              <a:cs typeface="2  Nazanin" pitchFamily="2" charset="-78"/>
            </a:endParaRPr>
          </a:p>
          <a:p>
            <a:pPr algn="r" rtl="1"/>
            <a:r>
              <a:rPr lang="fa-IR" sz="2800" dirty="0" smtClean="0">
                <a:cs typeface="2  Nazanin" pitchFamily="2" charset="-78"/>
              </a:rPr>
              <a:t>اساس کار بر پایه دلیل و منطق استوار است.( ذوق و تخیل نویسنده در این گونه نوشته ها سهم و مدخلیتی نباید داشته باشد.</a:t>
            </a:r>
            <a:endParaRPr lang="en-US" sz="2800" dirty="0">
              <a:cs typeface="2  Nazanin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85800"/>
            <a:ext cx="8229600" cy="5440363"/>
          </a:xfrm>
        </p:spPr>
        <p:txBody>
          <a:bodyPr>
            <a:noAutofit/>
          </a:bodyPr>
          <a:lstStyle/>
          <a:p>
            <a:pPr algn="r" rtl="1"/>
            <a:r>
              <a:rPr lang="fa-IR" sz="2800" dirty="0" smtClean="0">
                <a:cs typeface="2  Nazanin" pitchFamily="2" charset="-78"/>
              </a:rPr>
              <a:t>محقق باید کمال دقت, همه منابع موجود را در باره موضوع تحقیق ومطالعه نماید. به ویژه از آخرین تحقیقات و مطالعات در باره آن موضوع غافل نباشد.</a:t>
            </a:r>
            <a:endParaRPr lang="en-US" sz="2800" dirty="0" smtClean="0">
              <a:cs typeface="2  Nazanin" pitchFamily="2" charset="-78"/>
            </a:endParaRPr>
          </a:p>
          <a:p>
            <a:pPr algn="r" rtl="1">
              <a:buNone/>
            </a:pPr>
            <a:endParaRPr lang="fa-IR" sz="2800" dirty="0" smtClean="0">
              <a:cs typeface="2  Nazanin" pitchFamily="2" charset="-78"/>
            </a:endParaRPr>
          </a:p>
          <a:p>
            <a:pPr algn="r" rtl="1"/>
            <a:r>
              <a:rPr lang="fa-IR" sz="2800" dirty="0" smtClean="0">
                <a:cs typeface="2  Nazanin" pitchFamily="2" charset="-78"/>
              </a:rPr>
              <a:t>امانت نویسنده مقاله. هرچه  را که از منابع گوناگون گرفته است با ذکر نشانی کامل به خواننده بازنماید و به هیچ وجه در نقل  مطالب ذوق و احساس خود را دخالت ندهد.</a:t>
            </a:r>
            <a:endParaRPr lang="en-US" sz="2800" dirty="0" smtClean="0">
              <a:cs typeface="2  Nazanin" pitchFamily="2" charset="-78"/>
            </a:endParaRPr>
          </a:p>
          <a:p>
            <a:pPr algn="r" rtl="1">
              <a:buNone/>
            </a:pPr>
            <a:endParaRPr lang="fa-IR" sz="2800" dirty="0" smtClean="0">
              <a:cs typeface="2  Nazanin" pitchFamily="2" charset="-78"/>
            </a:endParaRPr>
          </a:p>
          <a:p>
            <a:pPr algn="r" rtl="1"/>
            <a:r>
              <a:rPr lang="fa-IR" sz="2800" dirty="0" smtClean="0">
                <a:cs typeface="2  Nazanin" pitchFamily="2" charset="-78"/>
              </a:rPr>
              <a:t>زبان مقاله های تحقیقی باید ساده و روشن باشد.</a:t>
            </a:r>
          </a:p>
          <a:p>
            <a:pPr algn="r" rtl="1"/>
            <a:r>
              <a:rPr lang="fa-IR" sz="2800" dirty="0" smtClean="0">
                <a:cs typeface="2  Nazanin" pitchFamily="2" charset="-78"/>
              </a:rPr>
              <a:t>در این گونه از نوشته ها برای توضیح برخی از قسمتها ذکر مثال لازم می باشد. ولی نباید زیاد باشد.</a:t>
            </a:r>
            <a:endParaRPr lang="en-US" sz="2800" dirty="0">
              <a:cs typeface="2  Nazanin" pitchFamily="2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مقاله انتقادی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2800" dirty="0" smtClean="0">
                <a:cs typeface="2  Nazanin" pitchFamily="2" charset="-78"/>
              </a:rPr>
              <a:t>منظور از انتقاد برشمردن نیک وبد یک اثر هنری, علمی, اجتماعی است.گاهی نیز انتقاد در باره مسایل اخلاقی و رسوم و عادات اجتماعی است.</a:t>
            </a:r>
            <a:endParaRPr lang="en-US" sz="2800" dirty="0" smtClean="0">
              <a:cs typeface="2  Nazanin" pitchFamily="2" charset="-78"/>
            </a:endParaRPr>
          </a:p>
          <a:p>
            <a:pPr algn="r" rtl="1">
              <a:buNone/>
            </a:pPr>
            <a:endParaRPr lang="fa-IR" sz="2800" dirty="0" smtClean="0">
              <a:cs typeface="2  Nazanin" pitchFamily="2" charset="-78"/>
            </a:endParaRPr>
          </a:p>
          <a:p>
            <a:pPr algn="r" rtl="1"/>
            <a:r>
              <a:rPr lang="fa-IR" sz="2800" dirty="0" smtClean="0">
                <a:cs typeface="2  Nazanin" pitchFamily="2" charset="-78"/>
              </a:rPr>
              <a:t>در انتقاد یک اثر هنری هدف و فایده تنها این نیست که نیک و بد آن اثر شناخته شود, بلکه گذشته از شناخت نیک و بد, توجه به اصول و قواعد و اسبابی که سبب شده است اثری درجه مقبولیت عامه یابد و شاهکاری به حساب اید یا داغ رد بر پیشانی آن نهاده شود.</a:t>
            </a:r>
            <a:endParaRPr lang="en-US" sz="2800" dirty="0">
              <a:cs typeface="2  Nazanin" pitchFamily="2" charset="-7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algn="r" rtl="1"/>
            <a:r>
              <a:rPr lang="fa-IR" sz="2800" dirty="0" smtClean="0">
                <a:cs typeface="2  Nazanin" pitchFamily="2" charset="-78"/>
              </a:rPr>
              <a:t>چون آثار ادبی از همه سایر رشته های هنری مفهومتر و روشنتر است به همین دلیل نقدآثار ادبی برتری دارد.</a:t>
            </a:r>
            <a:endParaRPr lang="en-US" sz="2800" dirty="0" smtClean="0">
              <a:cs typeface="2  Nazanin" pitchFamily="2" charset="-78"/>
            </a:endParaRPr>
          </a:p>
          <a:p>
            <a:pPr algn="r" rtl="1">
              <a:buNone/>
            </a:pPr>
            <a:endParaRPr lang="fa-IR" sz="2800" dirty="0" smtClean="0">
              <a:cs typeface="2  Nazanin" pitchFamily="2" charset="-78"/>
            </a:endParaRPr>
          </a:p>
          <a:p>
            <a:pPr algn="r" rtl="1"/>
            <a:r>
              <a:rPr lang="fa-IR" sz="2800" dirty="0" smtClean="0">
                <a:cs typeface="2  Nazanin" pitchFamily="2" charset="-78"/>
              </a:rPr>
              <a:t>آثار ادبی برای عده بسیار کمی از مردم نامفهوم و مشکل است ولی مثلا در موسیقی و نقاشی می توان گفت که بسیاری از مردم هستند که هیچ نمی فهمند.</a:t>
            </a:r>
            <a:endParaRPr lang="en-US" sz="2800" dirty="0" smtClean="0">
              <a:cs typeface="2  Nazanin" pitchFamily="2" charset="-78"/>
            </a:endParaRPr>
          </a:p>
          <a:p>
            <a:pPr algn="r" rtl="1">
              <a:buNone/>
            </a:pPr>
            <a:endParaRPr lang="fa-IR" sz="2800" dirty="0" smtClean="0">
              <a:cs typeface="2  Nazanin" pitchFamily="2" charset="-78"/>
            </a:endParaRPr>
          </a:p>
          <a:p>
            <a:pPr algn="r" rtl="1"/>
            <a:r>
              <a:rPr lang="fa-IR" sz="2800" dirty="0" smtClean="0">
                <a:cs typeface="2  Nazanin" pitchFamily="2" charset="-78"/>
              </a:rPr>
              <a:t>اغلب به آثار ادبی نوعی انس و علاقه دارند( شعر, داستان, نمایشنامه, سخنانه عرفانه....).</a:t>
            </a:r>
          </a:p>
          <a:p>
            <a:pPr algn="r" rtl="1"/>
            <a:endParaRPr lang="en-US" sz="2800" dirty="0">
              <a:cs typeface="2  Nazanin" pitchFamily="2" charset="-7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نقد آثار ادبی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1"/>
            <a:r>
              <a:rPr lang="fa-IR" b="1" dirty="0" smtClean="0">
                <a:cs typeface="2  Nazanin" pitchFamily="2" charset="-78"/>
              </a:rPr>
              <a:t>نقد اثر ادبی, کارش عبارت از این است که بین نویسنده اثر ادبی یا خواننده عادی واسطه شود و لطایف و دقایقی را که در اثر ادبی هست برای عامه مردم معلوم کند.</a:t>
            </a:r>
          </a:p>
          <a:p>
            <a:pPr algn="just" rtl="1"/>
            <a:r>
              <a:rPr lang="fa-IR" b="1" dirty="0" smtClean="0">
                <a:cs typeface="2  Nazanin" pitchFamily="2" charset="-78"/>
              </a:rPr>
              <a:t>معایب و نقایضی اگر در آن اثر هست که عامه, اکثر ملتفت آنها نیستند و به همین جهت راجع به آن آثار بیهوده در خوش بینی مبالغه می کنند آن معایب و نواقص را نیز آشکار بنماید.</a:t>
            </a:r>
          </a:p>
          <a:p>
            <a:pPr algn="just" rtl="1"/>
            <a:r>
              <a:rPr lang="fa-IR" b="1" dirty="0" smtClean="0">
                <a:cs typeface="2  Nazanin" pitchFamily="2" charset="-78"/>
              </a:rPr>
              <a:t>دو کار بالا را کسانی می توانند انجام دهند که مقامی چون استاد و مرشد کامل و یا مربی داشته باشند.</a:t>
            </a:r>
            <a:endParaRPr lang="en-US" b="1" dirty="0">
              <a:cs typeface="2  Nazanin" pitchFamily="2" charset="-7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10- مقاله اجتماعی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1"/>
            <a:r>
              <a:rPr lang="fa-IR" b="1" dirty="0" smtClean="0">
                <a:cs typeface="2  Nazanin" pitchFamily="2" charset="-78"/>
              </a:rPr>
              <a:t>چون انسان در اجتماع زندگی می کند, به ناچار با مسایل اجتماعی در برخورد است. این برخورد ذهن و اندیشه او را به خود مشغول می کند.</a:t>
            </a:r>
          </a:p>
          <a:p>
            <a:pPr algn="just" rtl="1"/>
            <a:r>
              <a:rPr lang="fa-IR" b="1" dirty="0" smtClean="0">
                <a:cs typeface="2  Nazanin" pitchFamily="2" charset="-78"/>
              </a:rPr>
              <a:t>نوع تربیت, وضع اقتصادی خانواده, شغل و عوامل دیگر, دید اجتماعی افراد را متفاوت می سازد.</a:t>
            </a:r>
          </a:p>
          <a:p>
            <a:pPr algn="just" rtl="1"/>
            <a:r>
              <a:rPr lang="fa-IR" b="1" dirty="0" smtClean="0">
                <a:cs typeface="2  Nazanin" pitchFamily="2" charset="-78"/>
              </a:rPr>
              <a:t>آنان که در آغوش نازو نعمت پرورده شده اند نسبت به پاره ای از مسایل اجتماعی, به حق یا ناحق, خوش بین و برعکس محرومان و ازردگان بدبین میشوند.</a:t>
            </a:r>
            <a:endParaRPr lang="en-US" b="1" dirty="0">
              <a:cs typeface="2  Nazanin" pitchFamily="2" charset="-7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algn="just" rtl="1"/>
            <a:r>
              <a:rPr lang="fa-IR" b="1" dirty="0" smtClean="0">
                <a:cs typeface="2  Nazanin" pitchFamily="2" charset="-78"/>
              </a:rPr>
              <a:t>هرکسی دنیا را از پشت عینک خود می بیند و با متر خود را اندازه میگیرد.</a:t>
            </a:r>
          </a:p>
          <a:p>
            <a:pPr algn="just" rtl="1"/>
            <a:r>
              <a:rPr lang="fa-IR" b="1" dirty="0" smtClean="0">
                <a:cs typeface="2  Nazanin" pitchFamily="2" charset="-78"/>
              </a:rPr>
              <a:t>ناهمواریهای اجتماعی,تبعیضها,بیدادگریها و... افراد اجتماع را به بررسی مسایل اجتماعی و تجزیه و تحلیل آنها برمی انگیزد.</a:t>
            </a:r>
          </a:p>
          <a:p>
            <a:pPr algn="just" rtl="1">
              <a:buNone/>
            </a:pPr>
            <a:endParaRPr lang="fa-IR" b="1" dirty="0" smtClean="0">
              <a:cs typeface="2  Nazanin" pitchFamily="2" charset="-78"/>
            </a:endParaRPr>
          </a:p>
          <a:p>
            <a:pPr algn="just" rtl="1">
              <a:buNone/>
            </a:pPr>
            <a:endParaRPr lang="fa-IR" b="1" dirty="0" smtClean="0">
              <a:cs typeface="2  Nazanin" pitchFamily="2" charset="-78"/>
            </a:endParaRPr>
          </a:p>
          <a:p>
            <a:pPr algn="just" rtl="1"/>
            <a:r>
              <a:rPr lang="fa-IR" b="1" dirty="0" smtClean="0">
                <a:cs typeface="2  Nazanin" pitchFamily="2" charset="-78"/>
              </a:rPr>
              <a:t>همه جا مخالفان و موافقان اظهار عقیده می کنند.( میزگردها, سمینارها و کمیسیون, سخنرانی ها و نویسندگان با نوشتن مقالات نظریات و اندیشه های خود را به همگان عرضه می کنند.)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2  Nazanin" pitchFamily="2" charset="-78"/>
              </a:rPr>
              <a:t>همه ما با مسایلی از قبیل: مبارزه با گرانفروشی , نحوه گزینش دانشجو, اعتیاد جوانان به نواد مخدر, روابط مالک و مستاجر.... در برخورد هستیم.</a:t>
            </a:r>
          </a:p>
          <a:p>
            <a:pPr algn="r" rtl="1">
              <a:buNone/>
            </a:pPr>
            <a:endParaRPr lang="fa-IR" sz="3200" dirty="0" smtClean="0">
              <a:cs typeface="2  Nazanin" pitchFamily="2" charset="-78"/>
            </a:endParaRPr>
          </a:p>
          <a:p>
            <a:pPr algn="r" rtl="1"/>
            <a:r>
              <a:rPr lang="fa-IR" sz="3200" dirty="0" smtClean="0">
                <a:cs typeface="2  Nazanin" pitchFamily="2" charset="-78"/>
              </a:rPr>
              <a:t>هرروز از طریق رسانه های همگانی(رادیو, تلویزیون و مطبوعات) از اخبارو حوادث کشور و جهان با خبر می شوید.(حس کنجکاوی و بحث و مجادله و انتقاد با دیگران نشانه علاقه شما به اجتماع و بهبود وضع آن است.</a:t>
            </a:r>
            <a:endParaRPr lang="en-US" sz="3200" dirty="0">
              <a:cs typeface="2  Nazanin" pitchFamily="2" charset="-78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algn="r" rtl="1"/>
            <a:r>
              <a:rPr lang="fa-IR" sz="2800" dirty="0" smtClean="0">
                <a:cs typeface="2  Nazanin" pitchFamily="2" charset="-78"/>
              </a:rPr>
              <a:t>در آینده نه چندان دور, اداره امور اجتماع به دست خود شما خواهد بود و این شما هستید که باید کم کم خود را آماده کنید تا مدیران شایسته ای باشید, بنابراین اگر در دوران تحصیلات دانشگاهی در باره موضوعهای اجتماعی به بررسی بپردازید و مقاله هایی بنویسید و به تجزیه و تحیلی نوشته های همدگیر بنشینید. </a:t>
            </a:r>
          </a:p>
          <a:p>
            <a:pPr algn="r" rtl="1">
              <a:buNone/>
            </a:pPr>
            <a:endParaRPr lang="fa-IR" sz="2800" dirty="0" smtClean="0">
              <a:cs typeface="2  Nazanin" pitchFamily="2" charset="-78"/>
            </a:endParaRPr>
          </a:p>
          <a:p>
            <a:pPr algn="r" rtl="1"/>
            <a:r>
              <a:rPr lang="fa-IR" sz="2800" dirty="0" smtClean="0">
                <a:cs typeface="2  Nazanin" pitchFamily="2" charset="-78"/>
              </a:rPr>
              <a:t>به تدریج دارای طرز تفکر و صحیح  و قضاوت درست خواهید شد و خوهید توانست شخصا از عهده تجزیه و تحلیل مسائل اجتماعی برآیید.</a:t>
            </a:r>
            <a:endParaRPr lang="en-US" sz="2800" dirty="0">
              <a:cs typeface="2  Nazanin" pitchFamily="2" charset="-78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algn="just" rtl="1"/>
            <a:r>
              <a:rPr lang="fa-IR" b="1" dirty="0" smtClean="0">
                <a:cs typeface="2  Nazanin" pitchFamily="2" charset="-78"/>
              </a:rPr>
              <a:t>در مقاله های انتقادی که همراه با انتقاد سازنده است, نویسنده برای ترویج مکارم اخلاق و فضیلتها و پیکار با مفاسد اخلاق و رذیلتها و ارشاد جامع به سوی ترقی و تکامل, تنویر افکار عمومی, و تقویت حس میهن دوستی و رشد ملی و اجتماعی و سیاسی افراد جامع از نیروی قلم خویش مدد می گیرد.</a:t>
            </a:r>
          </a:p>
          <a:p>
            <a:pPr algn="just" rtl="1">
              <a:buNone/>
            </a:pPr>
            <a:endParaRPr lang="fa-IR" b="1" dirty="0" smtClean="0">
              <a:cs typeface="2  Nazanin" pitchFamily="2" charset="-78"/>
            </a:endParaRPr>
          </a:p>
          <a:p>
            <a:pPr algn="just" rtl="1"/>
            <a:r>
              <a:rPr lang="fa-IR" b="1" dirty="0" smtClean="0">
                <a:cs typeface="2  Nazanin" pitchFamily="2" charset="-78"/>
              </a:rPr>
              <a:t>دردها و نقطه های ضعف جامعه را باز می نماید و درمانها و راههای چاره را نشان می دهد و پیش پا می گذرد, روشهای نادرست تحقیق و تعلیم و تربیت و شیوه های ناصواب حکومت و مدیریت را می کوبد و محکوم می سازد و برعکس, اصول و روشهای صحیح را تایید می کند. واز راه تشویق پاکان و شایستگان و توبیخ و تنبیه افراد ناپاک و ناشایست جامعه را  به شاهراه صواب و سلامت و رهنمون می گردد.</a:t>
            </a:r>
            <a:endParaRPr lang="en-US" b="1" dirty="0">
              <a:cs typeface="2  Nazanin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مقاله نویسی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 rtl="1"/>
            <a:r>
              <a:rPr lang="fa-IR" sz="3600" dirty="0" smtClean="0">
                <a:cs typeface="2  Nazanin" pitchFamily="2" charset="-78"/>
              </a:rPr>
              <a:t>مقاله شامل انواع گسترده و گوناگونی از نوشته های تحقیقی, اجتماعی, سیاسی,انتقادی,طنزی و جز انهاست.</a:t>
            </a:r>
          </a:p>
          <a:p>
            <a:pPr algn="just" rtl="1"/>
            <a:r>
              <a:rPr lang="fa-IR" sz="3600" dirty="0" smtClean="0">
                <a:cs typeface="2  Nazanin" pitchFamily="2" charset="-78"/>
              </a:rPr>
              <a:t>مقاله از جهت کمیت نیز بسیار متنوع است.اندازه مقالات از پانصد کلمه تا پنج هزار کلمه تغییر می کند.</a:t>
            </a:r>
          </a:p>
          <a:p>
            <a:pPr algn="just" rtl="1"/>
            <a:r>
              <a:rPr lang="fa-IR" sz="3600" dirty="0" smtClean="0">
                <a:cs typeface="2  Nazanin" pitchFamily="2" charset="-78"/>
              </a:rPr>
              <a:t>مقاله در زمینه های گوناگون نوشته می شوند.مانند: دستور آشپزی,ورزش,مسایل مذهبی,نظافت کوچه ها, نقد فیلم و کتاب و مسایل سیاسی, تحقیقات علمی....</a:t>
            </a:r>
            <a:endParaRPr lang="en-US" sz="3600" dirty="0">
              <a:cs typeface="2  Nazanin" pitchFamily="2" charset="-78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 algn="just" rtl="1">
              <a:buNone/>
            </a:pPr>
            <a:r>
              <a:rPr lang="fa-IR" sz="4400" b="1" dirty="0" smtClean="0">
                <a:cs typeface="2  Nazanin" pitchFamily="2" charset="-78"/>
              </a:rPr>
              <a:t>شروط نوشتاری یک مقاله خوب اجتماعی:</a:t>
            </a:r>
          </a:p>
          <a:p>
            <a:pPr algn="just" rtl="1"/>
            <a:r>
              <a:rPr lang="fa-IR" sz="4400" b="1" dirty="0" smtClean="0">
                <a:cs typeface="2  Nazanin" pitchFamily="2" charset="-78"/>
              </a:rPr>
              <a:t>وجود آزادی قلم و بیان در هر اجتماع است.</a:t>
            </a:r>
          </a:p>
          <a:p>
            <a:pPr algn="just" rtl="1"/>
            <a:r>
              <a:rPr lang="fa-IR" sz="4400" b="1" dirty="0" smtClean="0">
                <a:cs typeface="2  Nazanin" pitchFamily="2" charset="-78"/>
              </a:rPr>
              <a:t>باید از غرض ورزی و کینه توزی  و تخطئه و اهانت نسبت به افراد اجتناب ورزید.</a:t>
            </a:r>
          </a:p>
          <a:p>
            <a:pPr algn="just" rtl="1"/>
            <a:endParaRPr lang="en-US" sz="4400" b="1" dirty="0">
              <a:cs typeface="2  Nazanin" pitchFamily="2" charset="-78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تمرین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algn="r" rtl="1"/>
            <a:r>
              <a:rPr lang="fa-IR" dirty="0" smtClean="0">
                <a:cs typeface="2  Nazanin" pitchFamily="2" charset="-78"/>
              </a:rPr>
              <a:t>تعاون و همکاری</a:t>
            </a:r>
          </a:p>
          <a:p>
            <a:pPr algn="r" rtl="1"/>
            <a:r>
              <a:rPr lang="fa-IR" dirty="0" smtClean="0">
                <a:cs typeface="2  Nazanin" pitchFamily="2" charset="-78"/>
              </a:rPr>
              <a:t>دشواریهای آموزشی</a:t>
            </a:r>
          </a:p>
          <a:p>
            <a:pPr algn="r" rtl="1"/>
            <a:r>
              <a:rPr lang="fa-IR" dirty="0" smtClean="0">
                <a:cs typeface="2  Nazanin" pitchFamily="2" charset="-78"/>
              </a:rPr>
              <a:t>بهداشت در خانواده و اجتماع</a:t>
            </a:r>
          </a:p>
          <a:p>
            <a:pPr algn="r" rtl="1"/>
            <a:r>
              <a:rPr lang="fa-IR" dirty="0" smtClean="0">
                <a:cs typeface="2  Nazanin" pitchFamily="2" charset="-78"/>
              </a:rPr>
              <a:t>دشواریهای نسل جوان</a:t>
            </a:r>
          </a:p>
          <a:p>
            <a:pPr algn="r" rtl="1"/>
            <a:r>
              <a:rPr lang="fa-IR" dirty="0" smtClean="0">
                <a:cs typeface="2  Nazanin" pitchFamily="2" charset="-78"/>
              </a:rPr>
              <a:t>نوجویی و کهنه پرستی</a:t>
            </a:r>
          </a:p>
          <a:p>
            <a:pPr algn="r" rtl="1"/>
            <a:r>
              <a:rPr lang="fa-IR" dirty="0" smtClean="0">
                <a:cs typeface="2  Nazanin" pitchFamily="2" charset="-78"/>
              </a:rPr>
              <a:t>چگونه دانش و ذوق را در زندگی تلفیق کنیم؟</a:t>
            </a:r>
          </a:p>
          <a:p>
            <a:pPr algn="r" rtl="1"/>
            <a:r>
              <a:rPr lang="fa-IR" dirty="0" smtClean="0">
                <a:cs typeface="2  Nazanin" pitchFamily="2" charset="-78"/>
              </a:rPr>
              <a:t>میهن خود را دوست داشته باشیم</a:t>
            </a:r>
          </a:p>
          <a:p>
            <a:pPr algn="r" rtl="1"/>
            <a:r>
              <a:rPr lang="fa-IR" dirty="0" smtClean="0">
                <a:cs typeface="2  Nazanin" pitchFamily="2" charset="-78"/>
              </a:rPr>
              <a:t>چگونه می توان از تاریخ عبرت گرفت؟</a:t>
            </a:r>
          </a:p>
          <a:p>
            <a:pPr algn="r" rtl="1"/>
            <a:r>
              <a:rPr lang="fa-IR" dirty="0" smtClean="0">
                <a:cs typeface="2  Nazanin" pitchFamily="2" charset="-78"/>
              </a:rPr>
              <a:t> و تلاقی انسان و ماشین در دنیای امروز</a:t>
            </a:r>
          </a:p>
          <a:p>
            <a:pPr algn="r" rtl="1"/>
            <a:endParaRPr lang="en-US" dirty="0">
              <a:cs typeface="2  Nazanin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fa-IR" dirty="0" smtClean="0"/>
              <a:t>فرق مقاله با خبر  و گزارش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 algn="just" rtl="1"/>
            <a:r>
              <a:rPr lang="fa-IR" sz="2800" dirty="0" smtClean="0">
                <a:cs typeface="2  Nazanin" pitchFamily="2" charset="-78"/>
              </a:rPr>
              <a:t>مقاله اغلب جنبه تفسیری دارد  و طبعا نظر و عقیده خاص نویسنده را در باره موضوع مقاله بیان می کند.</a:t>
            </a:r>
            <a:endParaRPr lang="en-US" sz="2800" dirty="0" smtClean="0">
              <a:cs typeface="2  Nazanin" pitchFamily="2" charset="-78"/>
            </a:endParaRPr>
          </a:p>
          <a:p>
            <a:pPr algn="just" rtl="1">
              <a:buNone/>
            </a:pPr>
            <a:endParaRPr lang="fa-IR" sz="2800" dirty="0" smtClean="0">
              <a:cs typeface="2  Nazanin" pitchFamily="2" charset="-78"/>
            </a:endParaRPr>
          </a:p>
          <a:p>
            <a:pPr algn="just" rtl="1"/>
            <a:r>
              <a:rPr lang="fa-IR" sz="2800" dirty="0" smtClean="0">
                <a:cs typeface="2  Nazanin" pitchFamily="2" charset="-78"/>
              </a:rPr>
              <a:t>خبر: امری است تازه یا وقوع حادثه ای را به آگاهی خوانندگان می رساند.</a:t>
            </a:r>
            <a:r>
              <a:rPr lang="en-US" sz="2800" dirty="0" smtClean="0">
                <a:cs typeface="2  Nazanin" pitchFamily="2" charset="-78"/>
              </a:rPr>
              <a:t> </a:t>
            </a:r>
            <a:r>
              <a:rPr lang="fa-IR" sz="2800" dirty="0" smtClean="0">
                <a:cs typeface="2  Nazanin" pitchFamily="2" charset="-78"/>
              </a:rPr>
              <a:t>ممکن است در روزهای  بعد نیز ادامه و دنباله داشته باشد.</a:t>
            </a:r>
          </a:p>
          <a:p>
            <a:pPr algn="just" rtl="1">
              <a:buNone/>
            </a:pPr>
            <a:r>
              <a:rPr lang="fa-IR" sz="2800" dirty="0" smtClean="0">
                <a:cs typeface="2  Nazanin" pitchFamily="2" charset="-78"/>
              </a:rPr>
              <a:t>مثل: جاری شدن سیل در روستایی.</a:t>
            </a:r>
          </a:p>
          <a:p>
            <a:pPr algn="just" rtl="1">
              <a:buNone/>
            </a:pPr>
            <a:r>
              <a:rPr lang="fa-IR" sz="2800" dirty="0" smtClean="0">
                <a:cs typeface="2  Nazanin" pitchFamily="2" charset="-78"/>
              </a:rPr>
              <a:t>گزارش: نوشته های مفصل بعد از خبر را گویند.</a:t>
            </a:r>
          </a:p>
          <a:p>
            <a:pPr algn="just" rtl="1"/>
            <a:endParaRPr lang="en-US" sz="2800" dirty="0">
              <a:cs typeface="2  Nazanin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algn="r" rtl="1"/>
            <a:r>
              <a:rPr lang="fa-IR" sz="4000" dirty="0" smtClean="0">
                <a:cs typeface="2  Nazanin" pitchFamily="2" charset="-78"/>
              </a:rPr>
              <a:t>موضوع مقاله</a:t>
            </a:r>
          </a:p>
          <a:p>
            <a:pPr algn="r" rtl="1"/>
            <a:endParaRPr lang="fa-IR" sz="4000" dirty="0" smtClean="0">
              <a:cs typeface="2  Nazanin" pitchFamily="2" charset="-78"/>
            </a:endParaRPr>
          </a:p>
          <a:p>
            <a:pPr algn="r" rtl="1"/>
            <a:r>
              <a:rPr lang="fa-IR" sz="4000" dirty="0" smtClean="0">
                <a:cs typeface="2  Nazanin" pitchFamily="2" charset="-78"/>
              </a:rPr>
              <a:t>طرح مقاله( مقدمه, متن,پایان مقاله)</a:t>
            </a:r>
          </a:p>
          <a:p>
            <a:pPr algn="r" rtl="1">
              <a:buNone/>
            </a:pPr>
            <a:endParaRPr lang="fa-IR" sz="4000" dirty="0" smtClean="0">
              <a:cs typeface="2  Nazanin" pitchFamily="2" charset="-78"/>
            </a:endParaRPr>
          </a:p>
          <a:p>
            <a:pPr algn="r" rtl="1"/>
            <a:r>
              <a:rPr lang="fa-IR" sz="4000" dirty="0" smtClean="0">
                <a:cs typeface="2  Nazanin" pitchFamily="2" charset="-78"/>
              </a:rPr>
              <a:t>شروع کار</a:t>
            </a:r>
          </a:p>
          <a:p>
            <a:pPr algn="r" rtl="1"/>
            <a:endParaRPr lang="en-US" sz="4000" dirty="0">
              <a:cs typeface="2  Nazanin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14400"/>
          </a:xfrm>
        </p:spPr>
        <p:txBody>
          <a:bodyPr/>
          <a:lstStyle/>
          <a:p>
            <a:r>
              <a:rPr lang="fa-IR" dirty="0" smtClean="0"/>
              <a:t>موضوع مقاله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 algn="r" rtl="1"/>
            <a:r>
              <a:rPr lang="fa-IR" sz="2800" dirty="0" smtClean="0">
                <a:cs typeface="2  Nazanin" pitchFamily="2" charset="-78"/>
              </a:rPr>
              <a:t>برای نوشتن مقاله, نخست باید موضوع مناسب و جالبی پیدا کرد.</a:t>
            </a:r>
            <a:endParaRPr lang="en-US" sz="2800" dirty="0" smtClean="0">
              <a:cs typeface="2  Nazanin" pitchFamily="2" charset="-78"/>
            </a:endParaRPr>
          </a:p>
          <a:p>
            <a:pPr algn="r" rtl="1">
              <a:buNone/>
            </a:pPr>
            <a:endParaRPr lang="fa-IR" sz="2800" dirty="0" smtClean="0">
              <a:cs typeface="2  Nazanin" pitchFamily="2" charset="-78"/>
            </a:endParaRPr>
          </a:p>
          <a:p>
            <a:pPr algn="r" rtl="1"/>
            <a:r>
              <a:rPr lang="fa-IR" sz="2800" dirty="0" smtClean="0">
                <a:cs typeface="2  Nazanin" pitchFamily="2" charset="-78"/>
              </a:rPr>
              <a:t>برای اینکه موضوع یا فکر تازه ای بیابید باید بکوشید تا نسبت به آنچه در معرض دید و یا برخورد شما قرار می گیرد, ذهنی حساس و تاثیر پذیر داشته باشید.</a:t>
            </a:r>
            <a:endParaRPr lang="en-US" sz="2800" dirty="0" smtClean="0">
              <a:cs typeface="2  Nazanin" pitchFamily="2" charset="-78"/>
            </a:endParaRPr>
          </a:p>
          <a:p>
            <a:pPr algn="r" rtl="1">
              <a:buNone/>
            </a:pPr>
            <a:endParaRPr lang="fa-IR" sz="2800" dirty="0" smtClean="0">
              <a:cs typeface="2  Nazanin" pitchFamily="2" charset="-78"/>
            </a:endParaRPr>
          </a:p>
          <a:p>
            <a:pPr algn="r" rtl="1"/>
            <a:r>
              <a:rPr lang="fa-IR" sz="2800" dirty="0" smtClean="0">
                <a:cs typeface="2  Nazanin" pitchFamily="2" charset="-78"/>
              </a:rPr>
              <a:t>هر رویدادی که ذهن شما را رها نمی کند و برای مدتی خاطرتان را مشغول می کند به احتمال قوی می تواند موضوع مقاله ای باشد.</a:t>
            </a:r>
            <a:endParaRPr lang="en-US" sz="2800" dirty="0">
              <a:cs typeface="2  Nazanin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algn="r" rtl="1"/>
            <a:r>
              <a:rPr lang="fa-IR" sz="3600" dirty="0" smtClean="0">
                <a:cs typeface="2  Nazanin" pitchFamily="2" charset="-78"/>
              </a:rPr>
              <a:t>از افکار و تجربیات خود شما می شود استفاده کرد.</a:t>
            </a:r>
          </a:p>
          <a:p>
            <a:pPr algn="r" rtl="1">
              <a:buNone/>
            </a:pPr>
            <a:r>
              <a:rPr lang="fa-IR" sz="3600" dirty="0" smtClean="0">
                <a:cs typeface="2  Nazanin" pitchFamily="2" charset="-78"/>
              </a:rPr>
              <a:t>مانند: یادهای تلخ وشیرین گذشته و...</a:t>
            </a:r>
          </a:p>
          <a:p>
            <a:pPr algn="r" rtl="1">
              <a:buNone/>
            </a:pPr>
            <a:endParaRPr lang="fa-IR" sz="3600" dirty="0" smtClean="0">
              <a:cs typeface="2  Nazanin" pitchFamily="2" charset="-78"/>
            </a:endParaRPr>
          </a:p>
          <a:p>
            <a:pPr algn="r" rtl="1">
              <a:buNone/>
            </a:pPr>
            <a:endParaRPr lang="fa-IR" sz="3600" dirty="0" smtClean="0">
              <a:cs typeface="2  Nazanin" pitchFamily="2" charset="-78"/>
            </a:endParaRPr>
          </a:p>
          <a:p>
            <a:pPr algn="r" rtl="1">
              <a:buNone/>
            </a:pPr>
            <a:r>
              <a:rPr lang="fa-IR" sz="3600" dirty="0" smtClean="0">
                <a:cs typeface="2  Nazanin" pitchFamily="2" charset="-78"/>
              </a:rPr>
              <a:t>دفتر همراه: حین کار, در موقع تفریح, در اوقات تماشای فیلم, </a:t>
            </a:r>
          </a:p>
          <a:p>
            <a:pPr algn="r" rtl="1">
              <a:buNone/>
            </a:pPr>
            <a:r>
              <a:rPr lang="fa-IR" sz="3600" dirty="0" smtClean="0">
                <a:cs typeface="2  Nazanin" pitchFamily="2" charset="-78"/>
              </a:rPr>
              <a:t>گوش کردن به رادیو....</a:t>
            </a:r>
          </a:p>
          <a:p>
            <a:pPr algn="r" rtl="1">
              <a:buNone/>
            </a:pPr>
            <a:endParaRPr lang="en-US" sz="3600" dirty="0">
              <a:cs typeface="2  Nazanin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fa-IR" dirty="0" smtClean="0"/>
              <a:t>طرح مقاله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pPr algn="r" rtl="1"/>
            <a:r>
              <a:rPr lang="fa-IR" sz="3600" dirty="0" smtClean="0">
                <a:cs typeface="2  Nazanin" pitchFamily="2" charset="-78"/>
              </a:rPr>
              <a:t>نویسنده مقاله هم باید برای نوشتن مقاله پیشاپیش طرحی بریزد و قسمتهای مختلف آن را زیرو  و بالا و سبک وسنگین کند.</a:t>
            </a:r>
          </a:p>
          <a:p>
            <a:pPr algn="r" rtl="1"/>
            <a:r>
              <a:rPr lang="fa-IR" sz="3600" dirty="0" smtClean="0">
                <a:cs typeface="2  Nazanin" pitchFamily="2" charset="-78"/>
              </a:rPr>
              <a:t>مراعات کردن  ترتیب منطقی موضوع مقاله.</a:t>
            </a:r>
          </a:p>
          <a:p>
            <a:pPr algn="r" rtl="1"/>
            <a:r>
              <a:rPr lang="fa-IR" sz="3600" dirty="0" smtClean="0">
                <a:cs typeface="2  Nazanin" pitchFamily="2" charset="-78"/>
              </a:rPr>
              <a:t>طرح مقاله:</a:t>
            </a:r>
          </a:p>
          <a:p>
            <a:pPr algn="r" rtl="1">
              <a:buNone/>
            </a:pPr>
            <a:r>
              <a:rPr lang="fa-IR" sz="3600" dirty="0" smtClean="0">
                <a:cs typeface="2  Nazanin" pitchFamily="2" charset="-78"/>
              </a:rPr>
              <a:t>1- مقدمه</a:t>
            </a:r>
          </a:p>
          <a:p>
            <a:pPr algn="r" rtl="1">
              <a:buNone/>
            </a:pPr>
            <a:r>
              <a:rPr lang="fa-IR" sz="3600" dirty="0" smtClean="0">
                <a:cs typeface="2  Nazanin" pitchFamily="2" charset="-78"/>
              </a:rPr>
              <a:t>2- متن</a:t>
            </a:r>
          </a:p>
          <a:p>
            <a:pPr algn="r" rtl="1">
              <a:buNone/>
            </a:pPr>
            <a:r>
              <a:rPr lang="fa-IR" sz="3600" dirty="0" smtClean="0">
                <a:cs typeface="2  Nazanin" pitchFamily="2" charset="-78"/>
              </a:rPr>
              <a:t>3- پایان مقاله</a:t>
            </a:r>
            <a:endParaRPr lang="en-US" sz="3600" dirty="0">
              <a:cs typeface="2  Nazanin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شروع کار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600" dirty="0" smtClean="0">
                <a:cs typeface="2  Nazanin" pitchFamily="2" charset="-78"/>
              </a:rPr>
              <a:t>وقتی که طرح آماده شد,مقاله را بند به بند می نویسید.</a:t>
            </a:r>
          </a:p>
          <a:p>
            <a:pPr algn="r" rtl="1"/>
            <a:r>
              <a:rPr lang="fa-IR" sz="3600" dirty="0" smtClean="0">
                <a:cs typeface="2  Nazanin" pitchFamily="2" charset="-78"/>
              </a:rPr>
              <a:t>بندها باید متناسب با موضوع مقاله نوشته شود.</a:t>
            </a:r>
          </a:p>
          <a:p>
            <a:pPr algn="r" rtl="1"/>
            <a:r>
              <a:rPr lang="fa-IR" sz="3600" dirty="0" smtClean="0">
                <a:cs typeface="2  Nazanin" pitchFamily="2" charset="-78"/>
              </a:rPr>
              <a:t>طول  بندهای مقاله متفاوت است.</a:t>
            </a:r>
          </a:p>
          <a:p>
            <a:pPr algn="r" rtl="1"/>
            <a:r>
              <a:rPr lang="fa-IR" sz="3600" dirty="0" smtClean="0">
                <a:cs typeface="2  Nazanin" pitchFamily="2" charset="-78"/>
              </a:rPr>
              <a:t>باید تناسبی بین بندها باشد.</a:t>
            </a:r>
          </a:p>
          <a:p>
            <a:pPr algn="r" rtl="1"/>
            <a:r>
              <a:rPr lang="fa-IR" sz="3600" dirty="0" smtClean="0">
                <a:cs typeface="2  Nazanin" pitchFamily="2" charset="-78"/>
              </a:rPr>
              <a:t>ویراستاری مقاله.</a:t>
            </a:r>
          </a:p>
          <a:p>
            <a:pPr algn="r" rtl="1"/>
            <a:endParaRPr lang="en-US" sz="3600" dirty="0">
              <a:cs typeface="2  Nazanin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انواع مقاله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2  Nazanin" pitchFamily="2" charset="-78"/>
              </a:rPr>
              <a:t>مقالات تحقیقی: در مجلات معتبر دانشگاهی درج می شود و جنبه تحقیقی دارد( علمی, اجتماعی,ادبی,تاریخی,فلسفی,...)</a:t>
            </a:r>
          </a:p>
          <a:p>
            <a:pPr algn="r" rtl="1">
              <a:buNone/>
            </a:pPr>
            <a:r>
              <a:rPr lang="fa-IR" sz="3200" dirty="0" smtClean="0">
                <a:cs typeface="2  Nazanin" pitchFamily="2" charset="-78"/>
              </a:rPr>
              <a:t>روش تحقیق مشاهده و تجربه می باشد.</a:t>
            </a:r>
          </a:p>
          <a:p>
            <a:pPr algn="r" rtl="1"/>
            <a:r>
              <a:rPr lang="fa-IR" sz="3200" dirty="0" smtClean="0">
                <a:cs typeface="2  Nazanin" pitchFamily="2" charset="-78"/>
              </a:rPr>
              <a:t>مقاله انتقادی: مقاله ای است که محاسن و معایب امری را بررسی می کند.</a:t>
            </a:r>
          </a:p>
          <a:p>
            <a:pPr algn="r" rtl="1"/>
            <a:r>
              <a:rPr lang="fa-IR" sz="3200" dirty="0" smtClean="0">
                <a:cs typeface="2  Nazanin" pitchFamily="2" charset="-78"/>
              </a:rPr>
              <a:t>مقاله اجتماعی: دشواریهای اجتماعی را در مقاله مطرح می سازد.</a:t>
            </a:r>
          </a:p>
          <a:p>
            <a:pPr algn="r" rtl="1">
              <a:buNone/>
            </a:pPr>
            <a:r>
              <a:rPr lang="fa-IR" sz="3200" dirty="0" smtClean="0">
                <a:cs typeface="2  Nazanin" pitchFamily="2" charset="-78"/>
              </a:rPr>
              <a:t>*بنابه به زمینه ومحتوای موضوع, مقاله انواع گوناگون خواهد داشت.</a:t>
            </a:r>
            <a:endParaRPr lang="en-US" sz="3200" dirty="0">
              <a:cs typeface="2  Nazanin" pitchFamily="2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207</TotalTime>
  <Words>1392</Words>
  <Application>Microsoft Office PowerPoint</Application>
  <PresentationFormat>On-screen Show (4:3)</PresentationFormat>
  <Paragraphs>105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Oriel</vt:lpstr>
      <vt:lpstr>مقاله نویسی</vt:lpstr>
      <vt:lpstr>مقاله نویسی</vt:lpstr>
      <vt:lpstr>فرق مقاله با خبر  و گزارش</vt:lpstr>
      <vt:lpstr>Slide 4</vt:lpstr>
      <vt:lpstr>موضوع مقاله</vt:lpstr>
      <vt:lpstr>Slide 6</vt:lpstr>
      <vt:lpstr>طرح مقاله</vt:lpstr>
      <vt:lpstr>شروع کار</vt:lpstr>
      <vt:lpstr>انواع مقاله</vt:lpstr>
      <vt:lpstr>مقاله تحقیقی</vt:lpstr>
      <vt:lpstr>Slide 11</vt:lpstr>
      <vt:lpstr>مقاله انتقادی</vt:lpstr>
      <vt:lpstr>Slide 13</vt:lpstr>
      <vt:lpstr>نقد آثار ادبی</vt:lpstr>
      <vt:lpstr>10- مقاله اجتماعی</vt:lpstr>
      <vt:lpstr>Slide 16</vt:lpstr>
      <vt:lpstr>Slide 17</vt:lpstr>
      <vt:lpstr>Slide 18</vt:lpstr>
      <vt:lpstr>Slide 19</vt:lpstr>
      <vt:lpstr>Slide 20</vt:lpstr>
      <vt:lpstr>تمرین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مقاله نویسی</dc:title>
  <dc:creator>BaBan</dc:creator>
  <cp:lastModifiedBy>BaBan</cp:lastModifiedBy>
  <cp:revision>25</cp:revision>
  <dcterms:created xsi:type="dcterms:W3CDTF">2006-08-16T00:00:00Z</dcterms:created>
  <dcterms:modified xsi:type="dcterms:W3CDTF">2018-01-17T06:44:20Z</dcterms:modified>
</cp:coreProperties>
</file>