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257" r:id="rId22"/>
    <p:sldId id="268" r:id="rId23"/>
    <p:sldId id="258" r:id="rId24"/>
    <p:sldId id="259" r:id="rId25"/>
    <p:sldId id="260" r:id="rId26"/>
    <p:sldId id="261" r:id="rId27"/>
    <p:sldId id="262" r:id="rId28"/>
    <p:sldId id="263" r:id="rId29"/>
    <p:sldId id="264" r:id="rId30"/>
    <p:sldId id="265" r:id="rId31"/>
    <p:sldId id="266" r:id="rId32"/>
    <p:sldId id="267" r:id="rId33"/>
    <p:sldId id="269" r:id="rId34"/>
    <p:sldId id="270" r:id="rId35"/>
    <p:sldId id="271" r:id="rId36"/>
    <p:sldId id="272" r:id="rId37"/>
    <p:sldId id="273" r:id="rId38"/>
    <p:sldId id="274" r:id="rId39"/>
    <p:sldId id="275" r:id="rId40"/>
    <p:sldId id="276" r:id="rId41"/>
    <p:sldId id="277" r:id="rId42"/>
    <p:sldId id="278" r:id="rId43"/>
    <p:sldId id="281" r:id="rId44"/>
    <p:sldId id="282" r:id="rId45"/>
    <p:sldId id="306"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F417FB-BE43-4B83-95C3-F417ACA13BC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3425588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417FB-BE43-4B83-95C3-F417ACA13BC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813341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417FB-BE43-4B83-95C3-F417ACA13BC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EB03D3-9675-472F-B091-486C17BA257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6437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0F417FB-BE43-4B83-95C3-F417ACA13BCC}"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1190089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0F417FB-BE43-4B83-95C3-F417ACA13BCC}"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EB03D3-9675-472F-B091-486C17BA257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0370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0F417FB-BE43-4B83-95C3-F417ACA13BCC}"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3451350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417FB-BE43-4B83-95C3-F417ACA13BC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1014019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417FB-BE43-4B83-95C3-F417ACA13BC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2418720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417FB-BE43-4B83-95C3-F417ACA13BC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124704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F417FB-BE43-4B83-95C3-F417ACA13BCC}"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1135008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F417FB-BE43-4B83-95C3-F417ACA13BCC}"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18141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F417FB-BE43-4B83-95C3-F417ACA13BCC}" type="datetimeFigureOut">
              <a:rPr lang="en-US" smtClean="0"/>
              <a:t>2/16/2021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454409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F417FB-BE43-4B83-95C3-F417ACA13BCC}" type="datetimeFigureOut">
              <a:rPr lang="en-US" smtClean="0"/>
              <a:t>2/16/2021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845134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417FB-BE43-4B83-95C3-F417ACA13BCC}" type="datetimeFigureOut">
              <a:rPr lang="en-US" smtClean="0"/>
              <a:t>2/16/2021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2580409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F417FB-BE43-4B83-95C3-F417ACA13BCC}"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99847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F417FB-BE43-4B83-95C3-F417ACA13BCC}"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EB03D3-9675-472F-B091-486C17BA257B}" type="slidenum">
              <a:rPr lang="en-US" smtClean="0"/>
              <a:t>‹#›</a:t>
            </a:fld>
            <a:endParaRPr lang="en-US"/>
          </a:p>
        </p:txBody>
      </p:sp>
    </p:spTree>
    <p:extLst>
      <p:ext uri="{BB962C8B-B14F-4D97-AF65-F5344CB8AC3E}">
        <p14:creationId xmlns:p14="http://schemas.microsoft.com/office/powerpoint/2010/main" val="4278720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0F417FB-BE43-4B83-95C3-F417ACA13BCC}" type="datetimeFigureOut">
              <a:rPr lang="en-US" smtClean="0"/>
              <a:t>2/16/2021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4EB03D3-9675-472F-B091-486C17BA257B}" type="slidenum">
              <a:rPr lang="en-US" smtClean="0"/>
              <a:t>‹#›</a:t>
            </a:fld>
            <a:endParaRPr lang="en-US"/>
          </a:p>
        </p:txBody>
      </p:sp>
    </p:spTree>
    <p:extLst>
      <p:ext uri="{BB962C8B-B14F-4D97-AF65-F5344CB8AC3E}">
        <p14:creationId xmlns:p14="http://schemas.microsoft.com/office/powerpoint/2010/main" val="3590814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C066B-3233-47BA-8F0E-3C6185089EC6}"/>
              </a:ext>
            </a:extLst>
          </p:cNvPr>
          <p:cNvSpPr>
            <a:spLocks noGrp="1"/>
          </p:cNvSpPr>
          <p:nvPr>
            <p:ph type="ctrTitle"/>
          </p:nvPr>
        </p:nvSpPr>
        <p:spPr/>
        <p:txBody>
          <a:bodyPr>
            <a:normAutofit/>
          </a:bodyPr>
          <a:lstStyle/>
          <a:p>
            <a:pPr algn="ctr"/>
            <a:r>
              <a:rPr lang="fa-IR" sz="6000" dirty="0">
                <a:cs typeface="B Nazanin" panose="00000400000000000000" pitchFamily="2" charset="-78"/>
              </a:rPr>
              <a:t>نحوه ارائه یک سمینار</a:t>
            </a:r>
            <a:endParaRPr lang="en-US" sz="6000" dirty="0">
              <a:cs typeface="B Nazanin" panose="00000400000000000000" pitchFamily="2" charset="-78"/>
            </a:endParaRPr>
          </a:p>
        </p:txBody>
      </p:sp>
    </p:spTree>
    <p:extLst>
      <p:ext uri="{BB962C8B-B14F-4D97-AF65-F5344CB8AC3E}">
        <p14:creationId xmlns:p14="http://schemas.microsoft.com/office/powerpoint/2010/main" val="3460680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23F964-9653-4BC7-8F48-39E5DFB18F5C}"/>
              </a:ext>
            </a:extLst>
          </p:cNvPr>
          <p:cNvSpPr>
            <a:spLocks noGrp="1"/>
          </p:cNvSpPr>
          <p:nvPr>
            <p:ph idx="1"/>
          </p:nvPr>
        </p:nvSpPr>
        <p:spPr>
          <a:xfrm>
            <a:off x="1209822" y="2133600"/>
            <a:ext cx="10294790" cy="3777622"/>
          </a:xfrm>
        </p:spPr>
        <p:txBody>
          <a:bodyPr>
            <a:normAutofit/>
          </a:bodyPr>
          <a:lstStyle/>
          <a:p>
            <a:pPr algn="just" rtl="1"/>
            <a:r>
              <a:rPr lang="fa-IR" sz="3200" dirty="0">
                <a:cs typeface="B Nazanin" panose="00000400000000000000" pitchFamily="2" charset="-78"/>
              </a:rPr>
              <a:t>اسلاید ۲: گفتیم یک ارائه خوب در واقع پاسخ به یک سوال است. اینجا جایی است که شما باید هدف از پژوهش را و در واقع سوال اصلی تحقیق را بیان کنید. خوب دست به کار شوید و نشان دهید که تحقیق شما مهم است!</a:t>
            </a:r>
            <a:endParaRPr lang="en-US" sz="3200" dirty="0">
              <a:cs typeface="B Nazanin" panose="00000400000000000000" pitchFamily="2" charset="-78"/>
            </a:endParaRPr>
          </a:p>
        </p:txBody>
      </p:sp>
    </p:spTree>
    <p:extLst>
      <p:ext uri="{BB962C8B-B14F-4D97-AF65-F5344CB8AC3E}">
        <p14:creationId xmlns:p14="http://schemas.microsoft.com/office/powerpoint/2010/main" val="3513759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87AE28-C28B-441A-8DEF-72FA3DD90F2A}"/>
              </a:ext>
            </a:extLst>
          </p:cNvPr>
          <p:cNvSpPr>
            <a:spLocks noGrp="1"/>
          </p:cNvSpPr>
          <p:nvPr>
            <p:ph idx="1"/>
          </p:nvPr>
        </p:nvSpPr>
        <p:spPr>
          <a:xfrm>
            <a:off x="1083212" y="1659988"/>
            <a:ext cx="10421400" cy="4251234"/>
          </a:xfrm>
        </p:spPr>
        <p:txBody>
          <a:bodyPr>
            <a:normAutofit/>
          </a:bodyPr>
          <a:lstStyle/>
          <a:p>
            <a:pPr algn="just" rtl="1"/>
            <a:r>
              <a:rPr lang="fa-IR" sz="3200" dirty="0">
                <a:cs typeface="B Nazanin" panose="00000400000000000000" pitchFamily="2" charset="-78"/>
              </a:rPr>
              <a:t>به جای این که بگویید: “امروزه…” یا این که : ” در دنیای حاضر….”، یک کار بهتر انجام دهید. مثلا فرض کنید  موضوع ارائه شما نقش ایمنی در سازه هاست. می توانید ارائه تان را با یک نمونه حادثه شروع کنید.</a:t>
            </a:r>
          </a:p>
          <a:p>
            <a:pPr algn="just" rtl="1"/>
            <a:r>
              <a:rPr lang="fa-IR" sz="3200" dirty="0">
                <a:cs typeface="B Nazanin" panose="00000400000000000000" pitchFamily="2" charset="-78"/>
              </a:rPr>
              <a:t>اگر قرار است درباره کارآمدی یک سیستم سمینار بدهید می توانید با یک مثال نقض شروع کنید یا با یک نمونه موفق.</a:t>
            </a:r>
          </a:p>
          <a:p>
            <a:pPr algn="just" rtl="1"/>
            <a:r>
              <a:rPr lang="fa-IR" sz="3200" dirty="0">
                <a:cs typeface="B Nazanin" panose="00000400000000000000" pitchFamily="2" charset="-78"/>
              </a:rPr>
              <a:t>پس بهتر است اسلاید دوم که در واقع نقطه شروع ارتباط شما با مخاطب است، یک صفحه سفید نباشد که بالای آن نوشته شده: هدف از انجام تحقیق</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070088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86AA85-8414-474A-B514-BD18802E9FE2}"/>
              </a:ext>
            </a:extLst>
          </p:cNvPr>
          <p:cNvSpPr>
            <a:spLocks noGrp="1"/>
          </p:cNvSpPr>
          <p:nvPr>
            <p:ph idx="1"/>
          </p:nvPr>
        </p:nvSpPr>
        <p:spPr>
          <a:xfrm>
            <a:off x="1097280" y="2133600"/>
            <a:ext cx="10407332" cy="3777622"/>
          </a:xfrm>
        </p:spPr>
        <p:txBody>
          <a:bodyPr>
            <a:normAutofit/>
          </a:bodyPr>
          <a:lstStyle/>
          <a:p>
            <a:pPr algn="just" rtl="1"/>
            <a:r>
              <a:rPr lang="fa-IR" sz="3200" dirty="0">
                <a:cs typeface="B Nazanin" panose="00000400000000000000" pitchFamily="2" charset="-78"/>
              </a:rPr>
              <a:t>اسلاید ۳: حالا سوال پژوهش خود را واضح توضیح بدهید و بگویید چرا این موضوع را انتخاب کردید ( تاکید دوباره بر موضوع)</a:t>
            </a:r>
          </a:p>
          <a:p>
            <a:pPr algn="just" rtl="1"/>
            <a:r>
              <a:rPr lang="fa-IR" sz="3200" dirty="0">
                <a:cs typeface="B Nazanin" panose="00000400000000000000" pitchFamily="2" charset="-78"/>
              </a:rPr>
              <a:t>اسلاید ۴: یک دورنمای کلی از آنچه خواهید گفت ارائه بدهید. به نوعی فهرست مطالب را بگویید.</a:t>
            </a:r>
          </a:p>
          <a:p>
            <a:pPr algn="just" rtl="1"/>
            <a:r>
              <a:rPr lang="fa-IR" sz="3200" dirty="0">
                <a:cs typeface="B Nazanin" panose="00000400000000000000" pitchFamily="2" charset="-78"/>
              </a:rPr>
              <a:t>این بخش نهایتا باید ۲ دقیقه از زمان شما را به خود اختصاص بدهد.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109469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61932F-5FE2-4247-A216-B6A25FB05D1F}"/>
              </a:ext>
            </a:extLst>
          </p:cNvPr>
          <p:cNvSpPr>
            <a:spLocks noGrp="1"/>
          </p:cNvSpPr>
          <p:nvPr>
            <p:ph idx="1"/>
          </p:nvPr>
        </p:nvSpPr>
        <p:spPr>
          <a:xfrm>
            <a:off x="998806" y="1448972"/>
            <a:ext cx="10505806" cy="4462250"/>
          </a:xfrm>
        </p:spPr>
        <p:txBody>
          <a:bodyPr>
            <a:noAutofit/>
          </a:bodyPr>
          <a:lstStyle/>
          <a:p>
            <a:pPr algn="just" rtl="1"/>
            <a:r>
              <a:rPr lang="fa-IR" sz="2800" dirty="0">
                <a:cs typeface="B Nazanin" panose="00000400000000000000" pitchFamily="2" charset="-78"/>
              </a:rPr>
              <a:t>اسلاید ۵ تا ۷: داستان تحقیق را بگویید. چیزی را که دیگران تا اینجا انجام داده اند. ممکن است اسمش را بگذارند مروری بر پیشینه تحقیق. یا روند تغییرات یک چیز در طول زمان.</a:t>
            </a:r>
          </a:p>
          <a:p>
            <a:pPr algn="just" rtl="1"/>
            <a:r>
              <a:rPr lang="fa-IR" sz="2800" dirty="0">
                <a:cs typeface="B Nazanin" panose="00000400000000000000" pitchFamily="2" charset="-78"/>
              </a:rPr>
              <a:t>این بخش باید حدود ۳-۴ دقیقه از یک ارائه ۲۰ دقیقه ای را پوشش دهد.</a:t>
            </a:r>
          </a:p>
          <a:p>
            <a:pPr algn="just" rtl="1"/>
            <a:r>
              <a:rPr lang="fa-IR" sz="2800" dirty="0">
                <a:cs typeface="B Nazanin" panose="00000400000000000000" pitchFamily="2" charset="-78"/>
              </a:rPr>
              <a:t>اسلاید ۷ تا ۱۲:</a:t>
            </a:r>
          </a:p>
          <a:p>
            <a:pPr algn="just" rtl="1"/>
            <a:r>
              <a:rPr lang="fa-IR" sz="2800" dirty="0">
                <a:cs typeface="B Nazanin" panose="00000400000000000000" pitchFamily="2" charset="-78"/>
              </a:rPr>
              <a:t>کاری که شما انجام داده اید و پژوهش شما. این بخش ممکن است فقط طبقه بندی شما باشد. یا یک مثال عملی کامل که شما آن را انجام داده اید. اگر کار شما فقط مقایسه و جمع آوری است باید در مورد معیارهای مقایسه حرف بزنید. اگر مصاحبه است درباره سوالات مصاحبه و دلیل انتخاب آنها. اما اینجا باید توضیح بدهید مساله را از چه راهی حل کرده اید.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1447264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64B5C6-9C9E-4F6D-86CD-9D77AF1EA207}"/>
              </a:ext>
            </a:extLst>
          </p:cNvPr>
          <p:cNvSpPr>
            <a:spLocks noGrp="1"/>
          </p:cNvSpPr>
          <p:nvPr>
            <p:ph idx="1"/>
          </p:nvPr>
        </p:nvSpPr>
        <p:spPr>
          <a:xfrm>
            <a:off x="998806" y="2133600"/>
            <a:ext cx="10505806" cy="2916702"/>
          </a:xfrm>
        </p:spPr>
        <p:txBody>
          <a:bodyPr>
            <a:normAutofit/>
          </a:bodyPr>
          <a:lstStyle/>
          <a:p>
            <a:pPr algn="just" rtl="1"/>
            <a:r>
              <a:rPr lang="fa-IR" sz="3200" dirty="0">
                <a:cs typeface="B Nazanin" panose="00000400000000000000" pitchFamily="2" charset="-78"/>
              </a:rPr>
              <a:t>بخش روش ها هم حدود ۵ دقیقه از زمان شما را خواهد گرفت.</a:t>
            </a:r>
          </a:p>
          <a:p>
            <a:pPr algn="just" rtl="1"/>
            <a:r>
              <a:rPr lang="fa-IR" sz="3200" dirty="0">
                <a:cs typeface="B Nazanin" panose="00000400000000000000" pitchFamily="2" charset="-78"/>
              </a:rPr>
              <a:t>اسلایدهای ۱۲-۱۸: در این بخش نتایج کار خود را بگویید. توضیح بدهید که جواب سوال چیست! این بخش مهم ترین بخش کار شماست و زمانی در حدود ۵ دقیقه را باید به آن اختصاص داد.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626047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7FAF4A-E1F7-4B96-875C-30349A4896CB}"/>
              </a:ext>
            </a:extLst>
          </p:cNvPr>
          <p:cNvSpPr>
            <a:spLocks noGrp="1"/>
          </p:cNvSpPr>
          <p:nvPr>
            <p:ph idx="1"/>
          </p:nvPr>
        </p:nvSpPr>
        <p:spPr>
          <a:xfrm>
            <a:off x="858129" y="1617785"/>
            <a:ext cx="10646483" cy="4293437"/>
          </a:xfrm>
        </p:spPr>
        <p:txBody>
          <a:bodyPr>
            <a:normAutofit/>
          </a:bodyPr>
          <a:lstStyle/>
          <a:p>
            <a:pPr algn="just" rtl="1"/>
            <a:r>
              <a:rPr lang="fa-IR" sz="3200" dirty="0">
                <a:cs typeface="B Nazanin" panose="00000400000000000000" pitchFamily="2" charset="-78"/>
              </a:rPr>
              <a:t>همخوانی و تعادلی که راجع به آن صحبت کردیم اینجا اهمیت پیدا میکند. وزن هر کدام  از بخش ها باید حفظ شود. ارائه های زیادی را دیده ام که دانشجو آن چنان در مروری بر ادبیات غرق می شود که انگار خودش کاری انجام نداده است. یا برعکس انگار کلا از اول تاریخ علم را خودش تجربه کرده است.</a:t>
            </a:r>
          </a:p>
          <a:p>
            <a:pPr algn="just" rtl="1"/>
            <a:r>
              <a:rPr lang="fa-IR" sz="3200" dirty="0">
                <a:cs typeface="B Nazanin" panose="00000400000000000000" pitchFamily="2" charset="-78"/>
              </a:rPr>
              <a:t>اسلاید های ۱۸-۲۰: آخرین بخش کار شما هم نتیجه گیری کار شماست و پیشنهاد جهت ادامه کار. در این بخش باید عصاره تحقیقتان را به مخاطب بچشانید. پس لازم است خودتان آن را حسابی امتحان کرده باشید.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4269712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48181B-F42A-4FE2-AE67-6EBB30DBF82B}"/>
              </a:ext>
            </a:extLst>
          </p:cNvPr>
          <p:cNvSpPr>
            <a:spLocks noGrp="1"/>
          </p:cNvSpPr>
          <p:nvPr>
            <p:ph idx="1"/>
          </p:nvPr>
        </p:nvSpPr>
        <p:spPr>
          <a:xfrm>
            <a:off x="984738" y="1350498"/>
            <a:ext cx="10519874" cy="4560724"/>
          </a:xfrm>
        </p:spPr>
        <p:txBody>
          <a:bodyPr>
            <a:normAutofit/>
          </a:bodyPr>
          <a:lstStyle/>
          <a:p>
            <a:pPr algn="just" rtl="1"/>
            <a:r>
              <a:rPr lang="fa-IR" sz="2800" dirty="0">
                <a:cs typeface="B Nazanin" panose="00000400000000000000" pitchFamily="2" charset="-78"/>
              </a:rPr>
              <a:t>خیلی وقت ها در پایان صحبت از شما می پرسند: ” حالا همه این ها که گفتی یعنی چه؟” این سوالی است که در این دو- سه اسلاید آخر باید آن را توضیح داده باشید.</a:t>
            </a:r>
          </a:p>
          <a:p>
            <a:pPr algn="just" rtl="1"/>
            <a:r>
              <a:rPr lang="fa-IR" sz="2800" dirty="0">
                <a:cs typeface="B Nazanin" panose="00000400000000000000" pitchFamily="2" charset="-78"/>
              </a:rPr>
              <a:t>اسلاید۲۱: منابع تحقیق شما: اگر از شما خواسته شده است که منابع را در اسلایدها بیاورید مهم ترین ها را در یک یا نهایت دو اسلاید لیست کنید که در صورت لزوم بتوانید به آنها ارجاع دهید.</a:t>
            </a:r>
          </a:p>
          <a:p>
            <a:pPr algn="just" rtl="1"/>
            <a:r>
              <a:rPr lang="fa-IR" sz="2800" dirty="0">
                <a:cs typeface="B Nazanin" panose="00000400000000000000" pitchFamily="2" charset="-78"/>
              </a:rPr>
              <a:t>اسلاید ۲۲: این اسلاید هم که تشکر و قدردانی است. اینجا هم خلاقیت های بامزه ای می توانید به خرج دهید.</a:t>
            </a:r>
          </a:p>
          <a:p>
            <a:pPr algn="just" rtl="1"/>
            <a:r>
              <a:rPr lang="fa-IR" sz="2800" dirty="0">
                <a:cs typeface="B Nazanin" panose="00000400000000000000" pitchFamily="2" charset="-78"/>
              </a:rPr>
              <a:t>بعد از این که ارائه شما تمام شد، صفحه نمایش را روی وضعیت لیست اسلایدها قرار دهید تا در هنگام پرسش و پاسخ بتوانید به راحتی به اسلاید مورد نظر رجوع کنید.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84196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6B3BA1-7E54-414C-8923-DCDBCC3C09F2}"/>
              </a:ext>
            </a:extLst>
          </p:cNvPr>
          <p:cNvSpPr>
            <a:spLocks noGrp="1"/>
          </p:cNvSpPr>
          <p:nvPr>
            <p:ph idx="1"/>
          </p:nvPr>
        </p:nvSpPr>
        <p:spPr>
          <a:xfrm>
            <a:off x="844062" y="1561514"/>
            <a:ext cx="10660550" cy="4377844"/>
          </a:xfrm>
        </p:spPr>
        <p:txBody>
          <a:bodyPr>
            <a:normAutofit/>
          </a:bodyPr>
          <a:lstStyle/>
          <a:p>
            <a:pPr algn="just" rtl="1"/>
            <a:r>
              <a:rPr lang="fa-IR" sz="3200" dirty="0">
                <a:cs typeface="B Nazanin" panose="00000400000000000000" pitchFamily="2" charset="-78"/>
              </a:rPr>
              <a:t>کنترل استرس در سمینار</a:t>
            </a:r>
          </a:p>
          <a:p>
            <a:pPr algn="just" rtl="1"/>
            <a:r>
              <a:rPr lang="fa-IR" sz="3200" dirty="0">
                <a:cs typeface="B Nazanin" panose="00000400000000000000" pitchFamily="2" charset="-78"/>
              </a:rPr>
              <a:t>داشتن استرس در سمینار امری کاملاً طبیعی است. همه سخنران‌های حرفه‌ای هم آن را با خود دارند. پس سعی نکنید با روش‌های عجیب‌وغریب مثل قرص آن را نابود کنید. بلکه از آن برای بهتر کردن ارائه خود استفاده کنید.</a:t>
            </a:r>
          </a:p>
          <a:p>
            <a:pPr algn="just" rtl="1"/>
            <a:r>
              <a:rPr lang="fa-IR" sz="3200" dirty="0">
                <a:cs typeface="B Nazanin" panose="00000400000000000000" pitchFamily="2" charset="-78"/>
              </a:rPr>
              <a:t>اگر برای سمینار استرس دارید، خود را آماده کنید. آمادگی برای رویارویی با یک موقعیت یعنی اطمینان خاطر. پس تمرین کنید و تمرین کنید و تمرین کنید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840994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C5C41E-402A-4161-9FC5-08B3837CF2BC}"/>
              </a:ext>
            </a:extLst>
          </p:cNvPr>
          <p:cNvSpPr>
            <a:spLocks noGrp="1"/>
          </p:cNvSpPr>
          <p:nvPr>
            <p:ph idx="1"/>
          </p:nvPr>
        </p:nvSpPr>
        <p:spPr>
          <a:xfrm>
            <a:off x="872197" y="1237957"/>
            <a:ext cx="10632415" cy="4673265"/>
          </a:xfrm>
        </p:spPr>
        <p:txBody>
          <a:bodyPr>
            <a:normAutofit/>
          </a:bodyPr>
          <a:lstStyle/>
          <a:p>
            <a:pPr algn="just" rtl="1"/>
            <a:r>
              <a:rPr lang="fa-IR" sz="3200" dirty="0">
                <a:cs typeface="B Nazanin" panose="00000400000000000000" pitchFamily="2" charset="-78"/>
              </a:rPr>
              <a:t>در ارائه سمینار برای سؤالات آماده شویم</a:t>
            </a:r>
          </a:p>
          <a:p>
            <a:pPr algn="just" rtl="1"/>
            <a:r>
              <a:rPr lang="fa-IR" sz="3200" dirty="0">
                <a:cs typeface="B Nazanin" panose="00000400000000000000" pitchFamily="2" charset="-78"/>
              </a:rPr>
              <a:t>پیش‌تر گفتیم که هدف از ارائه یک سمینار دانشجویی تمرین پاسخ دادن به سؤالات علمی و تبادل علمی است. خوب می‌شود تبادل علمی بدون سؤال پرسیدن باشد؟</a:t>
            </a:r>
          </a:p>
          <a:p>
            <a:pPr algn="just" rtl="1"/>
            <a:r>
              <a:rPr lang="fa-IR" sz="3200" dirty="0">
                <a:cs typeface="B Nazanin" panose="00000400000000000000" pitchFamily="2" charset="-78"/>
              </a:rPr>
              <a:t>عمده‌ترین سؤالاتی که در جلسه ارائه پرسیده می‌شود در چند حیطه قرار دارد:</a:t>
            </a:r>
          </a:p>
          <a:p>
            <a:pPr algn="just" rtl="1"/>
            <a:r>
              <a:rPr lang="fa-IR" sz="3200" dirty="0">
                <a:cs typeface="B Nazanin" panose="00000400000000000000" pitchFamily="2" charset="-78"/>
              </a:rPr>
              <a:t>درباره موضوع شما و هدف از انتخاب آن</a:t>
            </a:r>
          </a:p>
          <a:p>
            <a:pPr algn="just" rtl="1"/>
            <a:r>
              <a:rPr lang="fa-IR" sz="3200" dirty="0">
                <a:cs typeface="B Nazanin" panose="00000400000000000000" pitchFamily="2" charset="-78"/>
              </a:rPr>
              <a:t>درباره جزئیات روشی که به‌کاربرده‌اید</a:t>
            </a:r>
          </a:p>
          <a:p>
            <a:pPr algn="just" rtl="1"/>
            <a:r>
              <a:rPr lang="fa-IR" sz="3200" dirty="0">
                <a:cs typeface="B Nazanin" panose="00000400000000000000" pitchFamily="2" charset="-78"/>
              </a:rPr>
              <a:t>درباره معنی نتایج تحقیق شما و استنباط آن‌ها</a:t>
            </a:r>
          </a:p>
        </p:txBody>
      </p:sp>
    </p:spTree>
    <p:extLst>
      <p:ext uri="{BB962C8B-B14F-4D97-AF65-F5344CB8AC3E}">
        <p14:creationId xmlns:p14="http://schemas.microsoft.com/office/powerpoint/2010/main" val="3935724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FC63C9-8D32-45A8-904D-8250AFE274EA}"/>
              </a:ext>
            </a:extLst>
          </p:cNvPr>
          <p:cNvSpPr>
            <a:spLocks noGrp="1"/>
          </p:cNvSpPr>
          <p:nvPr>
            <p:ph idx="1"/>
          </p:nvPr>
        </p:nvSpPr>
        <p:spPr>
          <a:xfrm>
            <a:off x="1026942" y="1392702"/>
            <a:ext cx="10477670" cy="4518520"/>
          </a:xfrm>
        </p:spPr>
        <p:txBody>
          <a:bodyPr>
            <a:normAutofit/>
          </a:bodyPr>
          <a:lstStyle/>
          <a:p>
            <a:pPr algn="just" rtl="1"/>
            <a:r>
              <a:rPr lang="fa-IR" sz="3200" dirty="0">
                <a:cs typeface="B Nazanin" panose="00000400000000000000" pitchFamily="2" charset="-78"/>
              </a:rPr>
              <a:t>حالا اگر سمینار خود را به‌خوبی طراحی کرده باشید و جواب سؤالات بالا را بدانید احتمالاً به مشکلات بسیار کمتری بر خواهید خورد. البته یک‌راه بسیار خوب این است که سمینار خود را برای یک نفر که دانشی نزدیک به شرکت‌کنندگان در سمینار شما ( مثلاً همکلاسی‌ها) دارد ارائه کنید و از او بپرسید در کجا ابهام وجود دارد. بعد سعی کنید آن‌ها را برطرف کنید.</a:t>
            </a:r>
            <a:endParaRPr lang="en-US" sz="3200" dirty="0">
              <a:cs typeface="B Nazanin" panose="00000400000000000000" pitchFamily="2" charset="-78"/>
            </a:endParaRPr>
          </a:p>
        </p:txBody>
      </p:sp>
    </p:spTree>
    <p:extLst>
      <p:ext uri="{BB962C8B-B14F-4D97-AF65-F5344CB8AC3E}">
        <p14:creationId xmlns:p14="http://schemas.microsoft.com/office/powerpoint/2010/main" val="2167300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5AFBA4-9786-43D6-BB83-40F959E92E0F}"/>
              </a:ext>
            </a:extLst>
          </p:cNvPr>
          <p:cNvSpPr>
            <a:spLocks noGrp="1"/>
          </p:cNvSpPr>
          <p:nvPr>
            <p:ph idx="1"/>
          </p:nvPr>
        </p:nvSpPr>
        <p:spPr>
          <a:xfrm>
            <a:off x="970671" y="1519311"/>
            <a:ext cx="10533941" cy="4391911"/>
          </a:xfrm>
        </p:spPr>
        <p:txBody>
          <a:bodyPr>
            <a:normAutofit/>
          </a:bodyPr>
          <a:lstStyle/>
          <a:p>
            <a:pPr algn="just" rtl="1"/>
            <a:r>
              <a:rPr lang="fa-IR" sz="3200" dirty="0">
                <a:cs typeface="B Nazanin" panose="00000400000000000000" pitchFamily="2" charset="-78"/>
              </a:rPr>
              <a:t>نواع ارائه سمینار دانشجویی کدام هستند؟</a:t>
            </a:r>
          </a:p>
          <a:p>
            <a:pPr algn="just" rtl="1"/>
            <a:r>
              <a:rPr lang="fa-IR" sz="3200" dirty="0">
                <a:cs typeface="B Nazanin" panose="00000400000000000000" pitchFamily="2" charset="-78"/>
              </a:rPr>
              <a:t>به‌طورکلی چند دسته اساسی ارائه وجود دارد. نوع اول ارائه کلاسی است که معمولاً بخشی از نمره درس به آن اختصاص داده می‌شود و موضوع آن باید مرتبط با درس باشد.</a:t>
            </a:r>
          </a:p>
          <a:p>
            <a:pPr algn="just" rtl="1"/>
            <a:r>
              <a:rPr lang="fa-IR" sz="3200" dirty="0">
                <a:cs typeface="B Nazanin" panose="00000400000000000000" pitchFamily="2" charset="-78"/>
              </a:rPr>
              <a:t>نوع دوم ارائه‌های مرتبط با مقالات علمی ارائه‌شده به کنفرانس ها یا سمینارهای مرتبط با رشته شماست. در این نوع ارائه‌ها شما یک مقاله ارسال می‌کنید و در صورت پذیرفته شدن، ممکن است آن با را به‌صورت شفاهی یا پوستر ارائه کنید.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475949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6E703C-E63C-4741-A913-82B59B1DBF78}"/>
              </a:ext>
            </a:extLst>
          </p:cNvPr>
          <p:cNvSpPr>
            <a:spLocks noGrp="1"/>
          </p:cNvSpPr>
          <p:nvPr>
            <p:ph idx="1"/>
          </p:nvPr>
        </p:nvSpPr>
        <p:spPr>
          <a:xfrm>
            <a:off x="1026942" y="1237957"/>
            <a:ext cx="10477670" cy="4673265"/>
          </a:xfrm>
        </p:spPr>
        <p:txBody>
          <a:bodyPr>
            <a:normAutofit/>
          </a:bodyPr>
          <a:lstStyle/>
          <a:p>
            <a:pPr algn="just" rtl="1"/>
            <a:r>
              <a:rPr lang="fa-IR" sz="2800" dirty="0">
                <a:cs typeface="B Nazanin" panose="00000400000000000000" pitchFamily="2" charset="-78"/>
              </a:rPr>
              <a:t>هرچقدر هم برای ارائه آماده‌باشید و روی محتوا تسلط داشته باشید و تمرین کنید بازهم ممکن است رعایت نکردن چند نکته کوچک برای شما حسابی دردسر درست کند. عمده این مسائل مربوط هستند به تکنولوژی! اگر درست از آن استفاده نکنیم چالش‌های بدی برایمان درست می‌کند. مثلاً ممکن است لپ‌تاپ شما با ویدیو پروژکتور اتاق ارائه وصل نشود. اگر روی کامپیوتر عمومی اتاق کارکنید فونت‌ها و ظاهر اسلایدهایتان به هم بریزد و یا اصلاً فایل‌هایتان بپرد و آن‌ها را پیدا نکنید.</a:t>
            </a:r>
          </a:p>
          <a:p>
            <a:pPr algn="just" rtl="1"/>
            <a:r>
              <a:rPr lang="fa-IR" sz="2800" dirty="0">
                <a:cs typeface="B Nazanin" panose="00000400000000000000" pitchFamily="2" charset="-78"/>
              </a:rPr>
              <a:t>پس حتماً اگر امکان‌پذیر هست از قبل هماهنگی وسایل را چک کنید. چند نسخه از ارائه خود پشتیبان تهیه کنید و با خیال راحت زودتر از ساعت مقرر به سر جلسه بروید.</a:t>
            </a:r>
          </a:p>
        </p:txBody>
      </p:sp>
    </p:spTree>
    <p:extLst>
      <p:ext uri="{BB962C8B-B14F-4D97-AF65-F5344CB8AC3E}">
        <p14:creationId xmlns:p14="http://schemas.microsoft.com/office/powerpoint/2010/main" val="1066084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AE4CE6-9F33-4E19-A2D1-F31C993DD090}"/>
              </a:ext>
            </a:extLst>
          </p:cNvPr>
          <p:cNvSpPr>
            <a:spLocks noGrp="1"/>
          </p:cNvSpPr>
          <p:nvPr>
            <p:ph idx="1"/>
          </p:nvPr>
        </p:nvSpPr>
        <p:spPr>
          <a:xfrm>
            <a:off x="745589" y="1434905"/>
            <a:ext cx="10759024" cy="4445389"/>
          </a:xfrm>
        </p:spPr>
        <p:txBody>
          <a:bodyPr>
            <a:normAutofit/>
          </a:bodyPr>
          <a:lstStyle/>
          <a:p>
            <a:pPr algn="just" rtl="1"/>
            <a:r>
              <a:rPr lang="fa-IR" sz="3200" dirty="0">
                <a:cs typeface="B Nazanin" panose="00000400000000000000" pitchFamily="2" charset="-78"/>
              </a:rPr>
              <a:t>استیو جابز در همایش </a:t>
            </a:r>
            <a:r>
              <a:rPr lang="en-US" sz="3200" dirty="0">
                <a:cs typeface="B Nazanin" panose="00000400000000000000" pitchFamily="2" charset="-78"/>
              </a:rPr>
              <a:t>Macworld </a:t>
            </a:r>
            <a:r>
              <a:rPr lang="fa-IR" sz="3200" dirty="0">
                <a:cs typeface="B Nazanin" panose="00000400000000000000" pitchFamily="2" charset="-78"/>
              </a:rPr>
              <a:t>سال ۲۰۰۸، سخنرانی خود را با این جمله‌ی شش کلمه‌ای آغاز کرد: «اتفاق هیجان‌انگیزی در شرف وقوع است» از استیو جابز اغلب به عنوان یکی از بهترین سخنرانان در بین مالکان ابَرشرکت‌های آمریکایی یاد می‌شود.</a:t>
            </a:r>
          </a:p>
          <a:p>
            <a:pPr algn="just" rtl="1"/>
            <a:r>
              <a:rPr lang="fa-IR" sz="3200" dirty="0">
                <a:cs typeface="B Nazanin" panose="00000400000000000000" pitchFamily="2" charset="-78"/>
              </a:rPr>
              <a:t> رمز موفقیت استیو جابز در سخنرانی‌های خود یک نکته‌ی بسیار ساده بود، او می‌دانست چگونه باید داستان تعریف کند. یک ارائه‌ی پاورپوینتی موثر هم مثل یک سخنرانیِ تبلیغ محصول، باید از یک روایت متقاعدکننده برخوردار باشد.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345920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9ED1B5-FBB2-4F3B-888E-1377BB4660AA}"/>
              </a:ext>
            </a:extLst>
          </p:cNvPr>
          <p:cNvSpPr>
            <a:spLocks noGrp="1"/>
          </p:cNvSpPr>
          <p:nvPr>
            <p:ph idx="1"/>
          </p:nvPr>
        </p:nvSpPr>
        <p:spPr>
          <a:xfrm>
            <a:off x="1252025" y="1505243"/>
            <a:ext cx="10252587" cy="3910819"/>
          </a:xfrm>
        </p:spPr>
        <p:txBody>
          <a:bodyPr>
            <a:normAutofit/>
          </a:bodyPr>
          <a:lstStyle/>
          <a:p>
            <a:pPr algn="just" rtl="1"/>
            <a:r>
              <a:rPr lang="fa-IR" sz="3200" dirty="0">
                <a:cs typeface="B Nazanin" panose="00000400000000000000" pitchFamily="2" charset="-78"/>
              </a:rPr>
              <a:t>استیو جابز همان کسی بود که با همراهی استیو وزنیاک (</a:t>
            </a:r>
            <a:r>
              <a:rPr lang="en-US" sz="3200" dirty="0">
                <a:cs typeface="B Nazanin" panose="00000400000000000000" pitchFamily="2" charset="-78"/>
              </a:rPr>
              <a:t>Steve Wozniak)، </a:t>
            </a:r>
            <a:r>
              <a:rPr lang="fa-IR" sz="3200" dirty="0">
                <a:cs typeface="B Nazanin" panose="00000400000000000000" pitchFamily="2" charset="-78"/>
              </a:rPr>
              <a:t>شرکت کامپیوتری اپل (</a:t>
            </a:r>
            <a:r>
              <a:rPr lang="en-US" sz="3200" dirty="0">
                <a:cs typeface="B Nazanin" panose="00000400000000000000" pitchFamily="2" charset="-78"/>
              </a:rPr>
              <a:t>Apple Computers) </a:t>
            </a:r>
            <a:r>
              <a:rPr lang="fa-IR" sz="3200" dirty="0">
                <a:cs typeface="B Nazanin" panose="00000400000000000000" pitchFamily="2" charset="-78"/>
              </a:rPr>
              <a:t>را پایه‌گذاری کرد.</a:t>
            </a:r>
          </a:p>
          <a:p>
            <a:pPr algn="just" rtl="1"/>
            <a:r>
              <a:rPr lang="fa-IR" sz="3200" dirty="0">
                <a:cs typeface="B Nazanin" panose="00000400000000000000" pitchFamily="2" charset="-78"/>
              </a:rPr>
              <a:t> با راهنمایی‌های استیو جابز بود که این شرکت، در فناوری‌های نوین پیشگام شده و محصولاتی مانند آی‌فون و آی‌پد تولید کرد.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479924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E1FA80-924B-4F44-B0AF-2CEDEEAFFD5A}"/>
              </a:ext>
            </a:extLst>
          </p:cNvPr>
          <p:cNvSpPr>
            <a:spLocks noGrp="1"/>
          </p:cNvSpPr>
          <p:nvPr>
            <p:ph idx="1"/>
          </p:nvPr>
        </p:nvSpPr>
        <p:spPr>
          <a:xfrm>
            <a:off x="1237957" y="1322363"/>
            <a:ext cx="10266655" cy="4588859"/>
          </a:xfrm>
        </p:spPr>
        <p:txBody>
          <a:bodyPr>
            <a:normAutofit/>
          </a:bodyPr>
          <a:lstStyle/>
          <a:p>
            <a:pPr algn="just" rtl="1"/>
            <a:r>
              <a:rPr lang="fa-IR" sz="3200" dirty="0">
                <a:cs typeface="B Nazanin" panose="00000400000000000000" pitchFamily="2" charset="-78"/>
              </a:rPr>
              <a:t>وجود یک روایت جذاب در ارائه‌ی شما واکنشی احساسی را در شنونده برمی‌انگیزد و سبب می‌شود مخاطب حتی در مواجهه با سخنرانی‌هایی با موضوعاتی همچون ادغام بدهی‌های شرکت‌ها یا مباحث مالیِ تکمیلی نیز با شما همراه شود.</a:t>
            </a:r>
          </a:p>
          <a:p>
            <a:pPr algn="just" rtl="1"/>
            <a:r>
              <a:rPr lang="fa-IR" sz="3200" dirty="0">
                <a:cs typeface="B Nazanin" panose="00000400000000000000" pitchFamily="2" charset="-78"/>
              </a:rPr>
              <a:t> رمز این همراهی در سه نکته خلاصه می‌شود: توجه مخاطبان خود را جلب کنید، تمرکز آنها را بر روی مسئله‌ی مورد نظر خود حفظ کنید و از ابزارهای دیداری صحیح برای انتقال پیام خود بهره ببرید. </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865729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29CB36-5FFC-4B23-8871-9F7D46F06C69}"/>
              </a:ext>
            </a:extLst>
          </p:cNvPr>
          <p:cNvSpPr>
            <a:spLocks noGrp="1"/>
          </p:cNvSpPr>
          <p:nvPr>
            <p:ph idx="1"/>
          </p:nvPr>
        </p:nvSpPr>
        <p:spPr>
          <a:xfrm>
            <a:off x="1252025" y="1322363"/>
            <a:ext cx="10252587" cy="4588859"/>
          </a:xfrm>
        </p:spPr>
        <p:txBody>
          <a:bodyPr>
            <a:normAutofit/>
          </a:bodyPr>
          <a:lstStyle/>
          <a:p>
            <a:pPr algn="just" rtl="1"/>
            <a:r>
              <a:rPr lang="fa-IR" sz="3200" dirty="0">
                <a:cs typeface="B Nazanin" panose="00000400000000000000" pitchFamily="2" charset="-78"/>
              </a:rPr>
              <a:t>ژانت بُرنمن، یکی از طراحان خلاق </a:t>
            </a:r>
            <a:r>
              <a:rPr lang="en-US" sz="3200" dirty="0">
                <a:cs typeface="B Nazanin" panose="00000400000000000000" pitchFamily="2" charset="-78"/>
              </a:rPr>
              <a:t>PowerPoint Studio، </a:t>
            </a:r>
            <a:r>
              <a:rPr lang="fa-IR" sz="3200" dirty="0">
                <a:cs typeface="B Nazanin" panose="00000400000000000000" pitchFamily="2" charset="-78"/>
              </a:rPr>
              <a:t>واقع در اَکتُن ایالت ماساچوست، در این مورد می‌گوید: «من سعی می‌کنم ارائه‌ای را تهیه کنم که حتما در دل خود یک داستان منطقی داشته باشد.» </a:t>
            </a:r>
          </a:p>
          <a:p>
            <a:pPr algn="just" rtl="1"/>
            <a:r>
              <a:rPr lang="fa-IR" sz="3200" dirty="0">
                <a:cs typeface="B Nazanin" panose="00000400000000000000" pitchFamily="2" charset="-78"/>
              </a:rPr>
              <a:t>در بخش مقدمه معمولا به مخاطب خود می‌گویید که قرار است در چه مورد با او صحبت کنید، بخش میانه به بیان صحبت‌های اصلی شما اختصاص دارد و در پایان گفته‌های خود را جمع‌بندی می‌کنید.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961168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BEEA42-2466-4219-9BC8-717BC2F9B6A8}"/>
              </a:ext>
            </a:extLst>
          </p:cNvPr>
          <p:cNvSpPr>
            <a:spLocks noGrp="1"/>
          </p:cNvSpPr>
          <p:nvPr>
            <p:ph idx="1"/>
          </p:nvPr>
        </p:nvSpPr>
        <p:spPr>
          <a:xfrm>
            <a:off x="1280160" y="2053883"/>
            <a:ext cx="10224452" cy="3052689"/>
          </a:xfrm>
        </p:spPr>
        <p:txBody>
          <a:bodyPr>
            <a:normAutofit/>
          </a:bodyPr>
          <a:lstStyle/>
          <a:p>
            <a:pPr algn="just" rtl="1"/>
            <a:r>
              <a:rPr lang="fa-IR" sz="3200" dirty="0">
                <a:cs typeface="B Nazanin" panose="00000400000000000000" pitchFamily="2" charset="-78"/>
              </a:rPr>
              <a:t>بسیار مهم است که ذهن مخاطب بتواند بر روی یک ایده یا فکر خاص تامل کند. </a:t>
            </a:r>
          </a:p>
          <a:p>
            <a:pPr algn="just" rtl="1"/>
            <a:r>
              <a:rPr lang="fa-IR" sz="3200" dirty="0">
                <a:cs typeface="B Nazanin" panose="00000400000000000000" pitchFamily="2" charset="-78"/>
              </a:rPr>
              <a:t>بنابراین اگر ذهن مخاطب خود را با جریان مداومی از کلمات بمباران کنید ذهن او به تدریج خسته می‌شود.</a:t>
            </a:r>
            <a:endParaRPr lang="en-US" sz="3200" dirty="0">
              <a:cs typeface="B Nazanin" panose="00000400000000000000" pitchFamily="2" charset="-78"/>
            </a:endParaRPr>
          </a:p>
        </p:txBody>
      </p:sp>
    </p:spTree>
    <p:extLst>
      <p:ext uri="{BB962C8B-B14F-4D97-AF65-F5344CB8AC3E}">
        <p14:creationId xmlns:p14="http://schemas.microsoft.com/office/powerpoint/2010/main" val="1780197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ACE-B47E-4BDE-BCD4-52ACDBB1D4C0}"/>
              </a:ext>
            </a:extLst>
          </p:cNvPr>
          <p:cNvSpPr>
            <a:spLocks noGrp="1"/>
          </p:cNvSpPr>
          <p:nvPr>
            <p:ph idx="1"/>
          </p:nvPr>
        </p:nvSpPr>
        <p:spPr>
          <a:xfrm>
            <a:off x="1237957" y="1547446"/>
            <a:ext cx="10266655" cy="3587262"/>
          </a:xfrm>
        </p:spPr>
        <p:txBody>
          <a:bodyPr>
            <a:normAutofit/>
          </a:bodyPr>
          <a:lstStyle/>
          <a:p>
            <a:pPr algn="just" rtl="1"/>
            <a:r>
              <a:rPr lang="fa-IR" sz="3200" dirty="0">
                <a:cs typeface="B Nazanin" panose="00000400000000000000" pitchFamily="2" charset="-78"/>
              </a:rPr>
              <a:t>اهمیت سخنرانی شما در کنار پرده‌ی نمایش، دقیقا به اندازه اهمیت اسلایدهای روی پرده‌ی نمایش است.</a:t>
            </a:r>
          </a:p>
          <a:p>
            <a:pPr algn="just" rtl="1"/>
            <a:r>
              <a:rPr lang="fa-IR" sz="3200" dirty="0">
                <a:cs typeface="B Nazanin" panose="00000400000000000000" pitchFamily="2" charset="-78"/>
              </a:rPr>
              <a:t> هنگامی که در حال ارائه‌ی پاورپوینت خود هستید حتما کمی حس و حال را نیز به سخنرانی خود اضافه کنید.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292823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F4F75D-41DF-4F2D-A763-178F8E82A012}"/>
              </a:ext>
            </a:extLst>
          </p:cNvPr>
          <p:cNvSpPr>
            <a:spLocks noGrp="1"/>
          </p:cNvSpPr>
          <p:nvPr>
            <p:ph idx="1"/>
          </p:nvPr>
        </p:nvSpPr>
        <p:spPr>
          <a:xfrm>
            <a:off x="984738" y="1561514"/>
            <a:ext cx="10519874" cy="3376246"/>
          </a:xfrm>
        </p:spPr>
        <p:txBody>
          <a:bodyPr>
            <a:normAutofit/>
          </a:bodyPr>
          <a:lstStyle/>
          <a:p>
            <a:pPr algn="just" rtl="1"/>
            <a:r>
              <a:rPr lang="fa-IR" sz="3200" dirty="0">
                <a:cs typeface="B Nazanin" panose="00000400000000000000" pitchFamily="2" charset="-78"/>
              </a:rPr>
              <a:t>اکثر سخنرانان گمان می‌کنند در حین ارائه‌ی مطالب خود باید کاملا خالی از هر گونه احساس باشند.</a:t>
            </a:r>
          </a:p>
          <a:p>
            <a:pPr algn="just" rtl="1"/>
            <a:r>
              <a:rPr lang="fa-IR" sz="3200" dirty="0">
                <a:cs typeface="B Nazanin" panose="00000400000000000000" pitchFamily="2" charset="-78"/>
              </a:rPr>
              <a:t> باید به همه‌ی آنها بگویم،‌ اگر نسبت به محصول یا خدمات خود هیچ اشتیاقی نشان ندهید، ‌چگونه می‌توانید از مخاطبان‌تان چنین انتظاری داشته باشید؟»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62815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FD9DEC-E7A9-4565-8D9A-6BF99592BE9B}"/>
              </a:ext>
            </a:extLst>
          </p:cNvPr>
          <p:cNvSpPr>
            <a:spLocks noGrp="1"/>
          </p:cNvSpPr>
          <p:nvPr>
            <p:ph idx="1"/>
          </p:nvPr>
        </p:nvSpPr>
        <p:spPr>
          <a:xfrm>
            <a:off x="1012874" y="1842868"/>
            <a:ext cx="10491738" cy="3179298"/>
          </a:xfrm>
        </p:spPr>
        <p:txBody>
          <a:bodyPr>
            <a:normAutofit/>
          </a:bodyPr>
          <a:lstStyle/>
          <a:p>
            <a:pPr algn="just" rtl="1"/>
            <a:r>
              <a:rPr lang="fa-IR" sz="3200" dirty="0">
                <a:cs typeface="B Nazanin" panose="00000400000000000000" pitchFamily="2" charset="-78"/>
              </a:rPr>
              <a:t>تنها روش کاربردی برای افزایش اعتماد به نفس در حین سخنرانی، تمرین است.</a:t>
            </a:r>
          </a:p>
          <a:p>
            <a:pPr algn="just" rtl="1"/>
            <a:r>
              <a:rPr lang="fa-IR" sz="3200" dirty="0">
                <a:cs typeface="B Nazanin" panose="00000400000000000000" pitchFamily="2" charset="-78"/>
              </a:rPr>
              <a:t> اگر برای تهیه‌ی مطالب خود ۱۵ ساعت وقت صرف کردید، برای ارائه‌ی آنها نیز باید ۱۵ ساعت وقت صرف کنید. </a:t>
            </a:r>
          </a:p>
          <a:p>
            <a:pPr algn="just" rtl="1"/>
            <a:r>
              <a:rPr lang="fa-IR" sz="3200" dirty="0">
                <a:cs typeface="B Nazanin" panose="00000400000000000000" pitchFamily="2" charset="-78"/>
              </a:rPr>
              <a:t>در طول سخنرانی چندان به یادداشت‌های خود تکیه نکنید زیرا مخاطب انتظار دارد سخنران به جای توجه به دست‌نوشته‌هایش، بیشتر به او توجه کند.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814537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135BD4-8D75-44FB-A8A4-E900B7D2DC00}"/>
              </a:ext>
            </a:extLst>
          </p:cNvPr>
          <p:cNvSpPr>
            <a:spLocks noGrp="1"/>
          </p:cNvSpPr>
          <p:nvPr>
            <p:ph idx="1"/>
          </p:nvPr>
        </p:nvSpPr>
        <p:spPr>
          <a:xfrm>
            <a:off x="900332" y="1406770"/>
            <a:ext cx="10604280" cy="3840480"/>
          </a:xfrm>
        </p:spPr>
        <p:txBody>
          <a:bodyPr>
            <a:normAutofit/>
          </a:bodyPr>
          <a:lstStyle/>
          <a:p>
            <a:pPr algn="just" rtl="1"/>
            <a:r>
              <a:rPr lang="fa-IR" sz="2800" dirty="0">
                <a:cs typeface="B Nazanin" panose="00000400000000000000" pitchFamily="2" charset="-78"/>
              </a:rPr>
              <a:t>هدف شما از ارائه‌ی یک پاورپوینت تلاش برای فروش چیزی و یا دادن معلوماتی در بار کسی و یا چیزی به مخاطب است، تفاوتی نمی‌کند آن چیز یک ایده یا محصول باشد یا صرفا معرفی خود شما.</a:t>
            </a:r>
          </a:p>
          <a:p>
            <a:pPr algn="just" rtl="1"/>
            <a:r>
              <a:rPr lang="fa-IR" sz="2800" dirty="0">
                <a:cs typeface="B Nazanin" panose="00000400000000000000" pitchFamily="2" charset="-78"/>
              </a:rPr>
              <a:t> اگر عنوان ارائه‌ی شما ملال‌آور باشد، نمی‌توانید به این بهانه مخاطبان‌ خود را مجبور کنید که یک ارائه‌ی ملال‌آور را نیز شاهد باشند. </a:t>
            </a:r>
          </a:p>
          <a:p>
            <a:pPr algn="just" rtl="1"/>
            <a:r>
              <a:rPr lang="fa-IR" sz="2800" dirty="0">
                <a:cs typeface="B Nazanin" panose="00000400000000000000" pitchFamily="2" charset="-78"/>
              </a:rPr>
              <a:t>بنابراین: «موضوع چه جذاب باشد چه نباشد، شما باید نکات کلیدی بحث را در قالب ارائه‌ی خود تخلیص کنید و برای رسیدن به این هدف استفاده از عنصر اطمینان و اشتیاق در کلام، تنها ابزار شماست.»</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1191005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C04A7-927E-451B-8686-A1C79538CE57}"/>
              </a:ext>
            </a:extLst>
          </p:cNvPr>
          <p:cNvSpPr>
            <a:spLocks noGrp="1"/>
          </p:cNvSpPr>
          <p:nvPr>
            <p:ph idx="1"/>
          </p:nvPr>
        </p:nvSpPr>
        <p:spPr>
          <a:xfrm>
            <a:off x="1041009" y="1913206"/>
            <a:ext cx="10463603" cy="3038622"/>
          </a:xfrm>
        </p:spPr>
        <p:txBody>
          <a:bodyPr>
            <a:noAutofit/>
          </a:bodyPr>
          <a:lstStyle/>
          <a:p>
            <a:pPr algn="just" rtl="1"/>
            <a:r>
              <a:rPr lang="fa-IR" sz="3200" dirty="0">
                <a:cs typeface="B Nazanin" panose="00000400000000000000" pitchFamily="2" charset="-78"/>
              </a:rPr>
              <a:t>نوع سوم همه ارائه‌های مرتبط با پایان‌نامه شماست.</a:t>
            </a:r>
          </a:p>
          <a:p>
            <a:pPr algn="just" rtl="1"/>
            <a:r>
              <a:rPr lang="fa-IR" sz="3200" dirty="0">
                <a:cs typeface="B Nazanin" panose="00000400000000000000" pitchFamily="2" charset="-78"/>
              </a:rPr>
              <a:t>در این نوع ارائه‌ها مبنا کاری است که شما به‌عنوان تحقیق یا پژوهش در کارشناسی ارشد یا دکتری انجام می‌دهید. سه گروه اساسی در این دسته قرار می‌گیرند: ارائه برای پیشنهاد موضوع پایان‌نامه، ارائه گزارش پیشرفت کار و دفاع نهایی از رساله دکتری یا پایان‌نامه کارشناسی ارشد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970956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B5B252-FB97-4DD6-81BE-A88054847BF1}"/>
              </a:ext>
            </a:extLst>
          </p:cNvPr>
          <p:cNvSpPr>
            <a:spLocks noGrp="1"/>
          </p:cNvSpPr>
          <p:nvPr>
            <p:ph idx="1"/>
          </p:nvPr>
        </p:nvSpPr>
        <p:spPr>
          <a:xfrm>
            <a:off x="1420837" y="2133600"/>
            <a:ext cx="10083775" cy="3479409"/>
          </a:xfrm>
        </p:spPr>
        <p:txBody>
          <a:bodyPr>
            <a:normAutofit/>
          </a:bodyPr>
          <a:lstStyle/>
          <a:p>
            <a:pPr algn="just" rtl="1"/>
            <a:r>
              <a:rPr lang="fa-IR" sz="3200" dirty="0">
                <a:cs typeface="B Nazanin" panose="00000400000000000000" pitchFamily="2" charset="-78"/>
              </a:rPr>
              <a:t>در رابطه با پاورپوینت و اسلایدهایی که می سازید، موضوع شما مهم نیست؛ به عبارت دیگر عواملی چون توجه به فرایندهای ارائه، استفاده مؤثر از ابزار طراحی پاورپوینت و وفادار بودن به یک سبک ثابت را می توان از جمله بخش هایی به شمار آورد که برای یک ارائه خوب باید بیش از پیش به آن ها توجه داشته باشید.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469590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C6BC36-C425-42D8-94D7-4BA966A14C45}"/>
              </a:ext>
            </a:extLst>
          </p:cNvPr>
          <p:cNvSpPr>
            <a:spLocks noGrp="1"/>
          </p:cNvSpPr>
          <p:nvPr>
            <p:ph idx="1"/>
          </p:nvPr>
        </p:nvSpPr>
        <p:spPr>
          <a:xfrm>
            <a:off x="1181686" y="2133600"/>
            <a:ext cx="10322926" cy="2761957"/>
          </a:xfrm>
        </p:spPr>
        <p:txBody>
          <a:bodyPr>
            <a:normAutofit/>
          </a:bodyPr>
          <a:lstStyle/>
          <a:p>
            <a:pPr algn="just" rtl="1"/>
            <a:r>
              <a:rPr lang="fa-IR" sz="3200" dirty="0">
                <a:cs typeface="B Nazanin" panose="00000400000000000000" pitchFamily="2" charset="-78"/>
              </a:rPr>
              <a:t>عنوان موضوع سمینار</a:t>
            </a:r>
          </a:p>
          <a:p>
            <a:pPr algn="just" rtl="1"/>
            <a:r>
              <a:rPr lang="fa-IR" sz="3200" dirty="0">
                <a:cs typeface="B Nazanin" panose="00000400000000000000" pitchFamily="2" charset="-78"/>
              </a:rPr>
              <a:t>شرح مختصری در باره اینکه چرا این موضوع را انتخاب کرده ایم و کارهای که برای تهیه جمع آوری معلومات در باره موضوع مورد نظر را خیلی مختصر شرح می دهیم.</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274194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C9ADE0-206C-4576-9CB1-5ABF60DCE02B}"/>
              </a:ext>
            </a:extLst>
          </p:cNvPr>
          <p:cNvSpPr>
            <a:spLocks noGrp="1"/>
          </p:cNvSpPr>
          <p:nvPr>
            <p:ph idx="1"/>
          </p:nvPr>
        </p:nvSpPr>
        <p:spPr>
          <a:xfrm>
            <a:off x="1322363" y="2133600"/>
            <a:ext cx="10182249" cy="3057378"/>
          </a:xfrm>
        </p:spPr>
        <p:txBody>
          <a:bodyPr>
            <a:normAutofit/>
          </a:bodyPr>
          <a:lstStyle/>
          <a:p>
            <a:pPr algn="just" rtl="1"/>
            <a:r>
              <a:rPr lang="fa-IR" sz="3200" dirty="0">
                <a:cs typeface="B Nazanin" panose="00000400000000000000" pitchFamily="2" charset="-78"/>
              </a:rPr>
              <a:t>در زمان صحبت کردند در باره موضوع سمینار می توان از نمونه های زنده  هم آورد.</a:t>
            </a:r>
          </a:p>
          <a:p>
            <a:pPr algn="just" rtl="1"/>
            <a:r>
              <a:rPr lang="fa-IR" sz="3200" dirty="0">
                <a:cs typeface="B Nazanin" panose="00000400000000000000" pitchFamily="2" charset="-78"/>
              </a:rPr>
              <a:t>شیوه ایستادن و حرکت دست و سر وحتی چشم و شیوه بیان موثر است و شنوندگان را جذب و یا بیزار خواهد کرد.</a:t>
            </a:r>
          </a:p>
          <a:p>
            <a:pPr algn="just" rtl="1"/>
            <a:r>
              <a:rPr lang="fa-IR" sz="3200" dirty="0">
                <a:cs typeface="B Nazanin" panose="00000400000000000000" pitchFamily="2" charset="-78"/>
              </a:rPr>
              <a:t>شیوه سمینار گروهی با تک نفری متفاوت می باشد.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922101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4B45A7-29A8-4BDF-8492-D74199403DCD}"/>
              </a:ext>
            </a:extLst>
          </p:cNvPr>
          <p:cNvSpPr>
            <a:spLocks noGrp="1"/>
          </p:cNvSpPr>
          <p:nvPr>
            <p:ph idx="1"/>
          </p:nvPr>
        </p:nvSpPr>
        <p:spPr>
          <a:xfrm>
            <a:off x="1237957" y="2133600"/>
            <a:ext cx="10266655" cy="2579077"/>
          </a:xfrm>
        </p:spPr>
        <p:txBody>
          <a:bodyPr>
            <a:normAutofit/>
          </a:bodyPr>
          <a:lstStyle/>
          <a:p>
            <a:pPr algn="just" rtl="1"/>
            <a:r>
              <a:rPr lang="fa-IR" sz="3200" dirty="0">
                <a:cs typeface="B Nazanin" panose="00000400000000000000" pitchFamily="2" charset="-78"/>
              </a:rPr>
              <a:t>معمولا شروع سمینارها و جلب توجه حاضرین در ابتدا سخت نیست ولی تا انتها کار هر کسی نیست.</a:t>
            </a:r>
          </a:p>
          <a:p>
            <a:pPr algn="just" rtl="1"/>
            <a:r>
              <a:rPr lang="fa-IR" sz="3200" dirty="0">
                <a:cs typeface="B Nazanin" panose="00000400000000000000" pitchFamily="2" charset="-78"/>
              </a:rPr>
              <a:t>حتما لباس و جایگاه برگزار کننده هم جای انتقاد خواهد بود.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4429182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2CA48C-DBED-4A98-A038-9997EA204D44}"/>
              </a:ext>
            </a:extLst>
          </p:cNvPr>
          <p:cNvSpPr>
            <a:spLocks noGrp="1"/>
          </p:cNvSpPr>
          <p:nvPr>
            <p:ph idx="1"/>
          </p:nvPr>
        </p:nvSpPr>
        <p:spPr>
          <a:xfrm>
            <a:off x="1195754" y="2133600"/>
            <a:ext cx="10308858" cy="2930769"/>
          </a:xfrm>
        </p:spPr>
        <p:txBody>
          <a:bodyPr>
            <a:normAutofit/>
          </a:bodyPr>
          <a:lstStyle/>
          <a:p>
            <a:pPr algn="just" rtl="1"/>
            <a:r>
              <a:rPr lang="fa-IR" sz="2800" dirty="0">
                <a:cs typeface="B Nazanin" panose="00000400000000000000" pitchFamily="2" charset="-78"/>
              </a:rPr>
              <a:t>برای این منظور معمولا حتی نیاز نیست طراح، نویسنده یا سخنرانی عالی باشید تا بتوانید یک ارائه‌ی جالب توجه داشته باشید.</a:t>
            </a:r>
          </a:p>
          <a:p>
            <a:pPr algn="just" rtl="1"/>
            <a:r>
              <a:rPr lang="fa-IR" sz="2800" dirty="0">
                <a:cs typeface="B Nazanin" panose="00000400000000000000" pitchFamily="2" charset="-78"/>
              </a:rPr>
              <a:t> فقط باید بدانید که چگونه توجه و همچنین کمی از قوه‌ی تخیل مخاطب خود را به چنگ آورید</a:t>
            </a:r>
            <a:endParaRPr lang="en-US" sz="2800" dirty="0">
              <a:cs typeface="B Nazanin" panose="00000400000000000000" pitchFamily="2" charset="-78"/>
            </a:endParaRPr>
          </a:p>
        </p:txBody>
      </p:sp>
    </p:spTree>
    <p:extLst>
      <p:ext uri="{BB962C8B-B14F-4D97-AF65-F5344CB8AC3E}">
        <p14:creationId xmlns:p14="http://schemas.microsoft.com/office/powerpoint/2010/main" val="76197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3784D0-CC4D-4708-802E-1224A3DF2D9B}"/>
              </a:ext>
            </a:extLst>
          </p:cNvPr>
          <p:cNvSpPr>
            <a:spLocks noGrp="1"/>
          </p:cNvSpPr>
          <p:nvPr>
            <p:ph idx="1"/>
          </p:nvPr>
        </p:nvSpPr>
        <p:spPr>
          <a:xfrm>
            <a:off x="1181686" y="1674055"/>
            <a:ext cx="10322926" cy="3573194"/>
          </a:xfrm>
        </p:spPr>
        <p:txBody>
          <a:bodyPr>
            <a:normAutofit/>
          </a:bodyPr>
          <a:lstStyle/>
          <a:p>
            <a:pPr algn="just" rtl="1"/>
            <a:r>
              <a:rPr lang="fa-IR" sz="3200" dirty="0">
                <a:cs typeface="B Nazanin" panose="00000400000000000000" pitchFamily="2" charset="-78"/>
              </a:rPr>
              <a:t>استفاده از این ترفند برای بخش‌بندی ارائه‌ی شما بسیار مفید است. هرگاه می‌خواهید یک موضوع را به انتها رسانده و وارد موضوع بعدی شوید استفاده از اسلایدهای ساده و تک‌کلمه‌ای سبب می‌شود مخاطب داده‌های بخش قبلی را در ذهن خود جمع‌بندی و پردازش کند. </a:t>
            </a:r>
          </a:p>
          <a:p>
            <a:pPr algn="just" rtl="1"/>
            <a:r>
              <a:rPr lang="fa-IR" sz="3200" dirty="0">
                <a:cs typeface="B Nazanin" panose="00000400000000000000" pitchFamily="2" charset="-78"/>
              </a:rPr>
              <a:t>با استفاده از این روش مخاطب شما فرصتی می‌باید تا در مورد آنچه به او می‌گویید، تامل کند</a:t>
            </a:r>
            <a:endParaRPr lang="en-US" sz="3200" dirty="0">
              <a:cs typeface="B Nazanin" panose="00000400000000000000" pitchFamily="2" charset="-78"/>
            </a:endParaRPr>
          </a:p>
        </p:txBody>
      </p:sp>
    </p:spTree>
    <p:extLst>
      <p:ext uri="{BB962C8B-B14F-4D97-AF65-F5344CB8AC3E}">
        <p14:creationId xmlns:p14="http://schemas.microsoft.com/office/powerpoint/2010/main" val="30635944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71B436-9F47-4E2F-A15A-8F5DA3B2EC4B}"/>
              </a:ext>
            </a:extLst>
          </p:cNvPr>
          <p:cNvSpPr>
            <a:spLocks noGrp="1"/>
          </p:cNvSpPr>
          <p:nvPr>
            <p:ph idx="1"/>
          </p:nvPr>
        </p:nvSpPr>
        <p:spPr>
          <a:xfrm>
            <a:off x="1125415" y="2133600"/>
            <a:ext cx="10379197" cy="2902634"/>
          </a:xfrm>
        </p:spPr>
        <p:txBody>
          <a:bodyPr>
            <a:normAutofit/>
          </a:bodyPr>
          <a:lstStyle/>
          <a:p>
            <a:pPr algn="ctr"/>
            <a:r>
              <a:rPr lang="fa-IR" sz="4800" dirty="0">
                <a:cs typeface="B Nazanin" panose="00000400000000000000" pitchFamily="2" charset="-78"/>
              </a:rPr>
              <a:t>قانون ۱۰/۲۰/۳۰ </a:t>
            </a:r>
          </a:p>
          <a:p>
            <a:pPr marL="0" indent="0" algn="ctr">
              <a:buNone/>
            </a:pPr>
            <a:endParaRPr lang="en-US" sz="4800" dirty="0">
              <a:cs typeface="B Nazanin" panose="00000400000000000000" pitchFamily="2" charset="-78"/>
            </a:endParaRPr>
          </a:p>
        </p:txBody>
      </p:sp>
    </p:spTree>
    <p:extLst>
      <p:ext uri="{BB962C8B-B14F-4D97-AF65-F5344CB8AC3E}">
        <p14:creationId xmlns:p14="http://schemas.microsoft.com/office/powerpoint/2010/main" val="24880203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C38A9E-8652-4902-A14D-90DA0C7E739D}"/>
              </a:ext>
            </a:extLst>
          </p:cNvPr>
          <p:cNvSpPr>
            <a:spLocks noGrp="1"/>
          </p:cNvSpPr>
          <p:nvPr>
            <p:ph idx="1"/>
          </p:nvPr>
        </p:nvSpPr>
        <p:spPr>
          <a:xfrm>
            <a:off x="1012874" y="2105464"/>
            <a:ext cx="10533941" cy="3155853"/>
          </a:xfrm>
        </p:spPr>
        <p:txBody>
          <a:bodyPr>
            <a:normAutofit/>
          </a:bodyPr>
          <a:lstStyle/>
          <a:p>
            <a:pPr algn="just" rtl="1"/>
            <a:r>
              <a:rPr lang="fa-IR" sz="3600" dirty="0">
                <a:cs typeface="B Nazanin" panose="00000400000000000000" pitchFamily="2" charset="-78"/>
              </a:rPr>
              <a:t>بسیار مهم است که ذهن مخاطب بتواند بر روی یک ایده یا فکر خاص تامل کند. </a:t>
            </a:r>
          </a:p>
          <a:p>
            <a:pPr algn="just" rtl="1"/>
            <a:r>
              <a:rPr lang="fa-IR" sz="3600" dirty="0">
                <a:cs typeface="B Nazanin" panose="00000400000000000000" pitchFamily="2" charset="-78"/>
              </a:rPr>
              <a:t>بنابراین اگر ذهن مخاطب خود را با جریان مداومی از کلمات بمباران کنید ذهن او به تدریج خسته می‌شود.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4016552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98B75B-9F0F-4D0F-B56A-96AEEBDCC380}"/>
              </a:ext>
            </a:extLst>
          </p:cNvPr>
          <p:cNvSpPr>
            <a:spLocks noGrp="1"/>
          </p:cNvSpPr>
          <p:nvPr>
            <p:ph idx="1"/>
          </p:nvPr>
        </p:nvSpPr>
        <p:spPr>
          <a:xfrm>
            <a:off x="970671" y="2133600"/>
            <a:ext cx="10533941" cy="3085514"/>
          </a:xfrm>
        </p:spPr>
        <p:txBody>
          <a:bodyPr>
            <a:normAutofit/>
          </a:bodyPr>
          <a:lstStyle/>
          <a:p>
            <a:pPr algn="just" rtl="1"/>
            <a:r>
              <a:rPr lang="fa-IR" sz="3600" dirty="0">
                <a:cs typeface="B Nazanin" panose="00000400000000000000" pitchFamily="2" charset="-78"/>
              </a:rPr>
              <a:t>مخاطب شما به فرصتی نیاز دارد تا داده‌های دریافتی را هضم کند. </a:t>
            </a:r>
          </a:p>
          <a:p>
            <a:pPr algn="just" rtl="1"/>
            <a:r>
              <a:rPr lang="fa-IR" sz="3600" dirty="0">
                <a:cs typeface="B Nazanin" panose="00000400000000000000" pitchFamily="2" charset="-78"/>
              </a:rPr>
              <a:t>بنابراین از درنگ کردن روی یک اسلاید و یا تهیه‌ی اسلایدی که تنها شامل یک تصویر باشد، به هیچ عنوان نترسید.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23632736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54FBEE-56CB-43D8-A957-01036FF14287}"/>
              </a:ext>
            </a:extLst>
          </p:cNvPr>
          <p:cNvSpPr>
            <a:spLocks noGrp="1"/>
          </p:cNvSpPr>
          <p:nvPr>
            <p:ph idx="1"/>
          </p:nvPr>
        </p:nvSpPr>
        <p:spPr>
          <a:xfrm>
            <a:off x="1167618" y="2011680"/>
            <a:ext cx="10336994" cy="3151163"/>
          </a:xfrm>
        </p:spPr>
        <p:txBody>
          <a:bodyPr>
            <a:normAutofit/>
          </a:bodyPr>
          <a:lstStyle/>
          <a:p>
            <a:pPr algn="just" rtl="1"/>
            <a:r>
              <a:rPr lang="fa-IR" sz="3200" dirty="0">
                <a:cs typeface="B Nazanin" panose="00000400000000000000" pitchFamily="2" charset="-78"/>
              </a:rPr>
              <a:t>پذیرش خطرهایی از این دست به شما کمک می‌کند ارائه‌ی خود را به راحتی به مخاطب خود عرضه کنید و مانع از آن شوید تا او با نگاهی بی‌حال و سرشار از خستگی به شما و ارائه‌تان زل بزند.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54339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7D9D0C-5C57-41A3-9B74-82B3D56789EC}"/>
              </a:ext>
            </a:extLst>
          </p:cNvPr>
          <p:cNvSpPr>
            <a:spLocks noGrp="1"/>
          </p:cNvSpPr>
          <p:nvPr>
            <p:ph idx="1"/>
          </p:nvPr>
        </p:nvSpPr>
        <p:spPr>
          <a:xfrm>
            <a:off x="1195754" y="1533378"/>
            <a:ext cx="10308858" cy="4377844"/>
          </a:xfrm>
        </p:spPr>
        <p:txBody>
          <a:bodyPr>
            <a:normAutofit/>
          </a:bodyPr>
          <a:lstStyle/>
          <a:p>
            <a:pPr algn="just" rtl="1"/>
            <a:r>
              <a:rPr lang="fa-IR" sz="3200" dirty="0">
                <a:cs typeface="B Nazanin" panose="00000400000000000000" pitchFamily="2" charset="-78"/>
              </a:rPr>
              <a:t>چرا باید ارائه علمی انجام بدهیم؟</a:t>
            </a:r>
          </a:p>
          <a:p>
            <a:pPr algn="just" rtl="1"/>
            <a:r>
              <a:rPr lang="fa-IR" sz="3200" dirty="0">
                <a:cs typeface="B Nazanin" panose="00000400000000000000" pitchFamily="2" charset="-78"/>
              </a:rPr>
              <a:t>شما زمانی که در حال تحصیل هستید یک مقداری اطلاعات علمی دریافت می‌کنید که معمولاً اصول و کلیات یک دانش هستند. بعد از مدتی باید اطلاعات شما سنجیده شود و یاد بگیرید که جواب سؤال‌های جزئی‌تر یا تخصصی‌تر مرتبط با رشته خود را به شکل علمی پیدا کنید. یا چیزهایی را که به شکل تئوری یاد گرفته‌اید در یک مورد واقعی به کار ببندید. </a:t>
            </a:r>
          </a:p>
          <a:p>
            <a:pPr algn="just" rtl="1"/>
            <a:r>
              <a:rPr lang="fa-IR" sz="3200" dirty="0">
                <a:cs typeface="B Nazanin" panose="00000400000000000000" pitchFamily="2" charset="-78"/>
              </a:rPr>
              <a:t>اما آیا این کار را به روش درست انجام داده‌اید؟</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24853373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4F2B0C-9B71-4274-9F53-42A7EEBA064C}"/>
              </a:ext>
            </a:extLst>
          </p:cNvPr>
          <p:cNvSpPr>
            <a:spLocks noGrp="1"/>
          </p:cNvSpPr>
          <p:nvPr>
            <p:ph idx="1"/>
          </p:nvPr>
        </p:nvSpPr>
        <p:spPr>
          <a:xfrm>
            <a:off x="1195754" y="2133600"/>
            <a:ext cx="10308858" cy="2635348"/>
          </a:xfrm>
        </p:spPr>
        <p:txBody>
          <a:bodyPr>
            <a:normAutofit/>
          </a:bodyPr>
          <a:lstStyle/>
          <a:p>
            <a:pPr algn="ctr" rtl="1"/>
            <a:r>
              <a:rPr lang="fa-IR" sz="4400" dirty="0">
                <a:cs typeface="B Nazanin" panose="00000400000000000000" pitchFamily="2" charset="-78"/>
              </a:rPr>
              <a:t>تمرین، تمرین و باز هم تمرین</a:t>
            </a:r>
          </a:p>
          <a:p>
            <a:pPr algn="ctr" rtl="1"/>
            <a:endParaRPr lang="en-US" sz="4400" dirty="0">
              <a:cs typeface="B Nazanin" panose="00000400000000000000" pitchFamily="2" charset="-78"/>
            </a:endParaRPr>
          </a:p>
        </p:txBody>
      </p:sp>
    </p:spTree>
    <p:extLst>
      <p:ext uri="{BB962C8B-B14F-4D97-AF65-F5344CB8AC3E}">
        <p14:creationId xmlns:p14="http://schemas.microsoft.com/office/powerpoint/2010/main" val="6247745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60100E-CB11-4259-AA3C-E27AC9F8BA8F}"/>
              </a:ext>
            </a:extLst>
          </p:cNvPr>
          <p:cNvSpPr>
            <a:spLocks noGrp="1"/>
          </p:cNvSpPr>
          <p:nvPr>
            <p:ph idx="1"/>
          </p:nvPr>
        </p:nvSpPr>
        <p:spPr>
          <a:xfrm>
            <a:off x="1266092" y="2133600"/>
            <a:ext cx="10238520" cy="3282462"/>
          </a:xfrm>
        </p:spPr>
        <p:txBody>
          <a:bodyPr>
            <a:normAutofit/>
          </a:bodyPr>
          <a:lstStyle/>
          <a:p>
            <a:pPr algn="just" rtl="1"/>
            <a:r>
              <a:rPr lang="fa-IR" sz="3200" dirty="0">
                <a:cs typeface="B Nazanin" panose="00000400000000000000" pitchFamily="2" charset="-78"/>
              </a:rPr>
              <a:t>اهمیت سخنرانی شما در کنار پرده‌ی نمایش، دقیقا به اندازه اهمیت اسلایدهای روی پرده‌ی نمایش است.</a:t>
            </a:r>
          </a:p>
          <a:p>
            <a:pPr algn="just" rtl="1"/>
            <a:r>
              <a:rPr lang="fa-IR" sz="3200" dirty="0">
                <a:cs typeface="B Nazanin" panose="00000400000000000000" pitchFamily="2" charset="-78"/>
              </a:rPr>
              <a:t> هنگامی که در حال ارائه‌ی پاورپوینت خود هستید حتما کمی حس و حال را نیز به سخنرانی خود اضافه کنید.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780962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79BF91-E017-47D7-9F87-24D49A033223}"/>
              </a:ext>
            </a:extLst>
          </p:cNvPr>
          <p:cNvSpPr>
            <a:spLocks noGrp="1"/>
          </p:cNvSpPr>
          <p:nvPr>
            <p:ph idx="1"/>
          </p:nvPr>
        </p:nvSpPr>
        <p:spPr>
          <a:xfrm>
            <a:off x="1083212" y="2133600"/>
            <a:ext cx="10421400" cy="2649415"/>
          </a:xfrm>
        </p:spPr>
        <p:txBody>
          <a:bodyPr>
            <a:normAutofit/>
          </a:bodyPr>
          <a:lstStyle/>
          <a:p>
            <a:pPr algn="just" rtl="1"/>
            <a:r>
              <a:rPr lang="fa-IR" sz="3200" dirty="0">
                <a:cs typeface="B Nazanin" panose="00000400000000000000" pitchFamily="2" charset="-78"/>
              </a:rPr>
              <a:t>اکثر سخنرانان گمان می‌کنند در حین ارائه‌ی مطالب خود باید کاملا خالی از هر گونه احساس باشند.</a:t>
            </a:r>
          </a:p>
          <a:p>
            <a:pPr algn="just" rtl="1"/>
            <a:r>
              <a:rPr lang="fa-IR" sz="3200" dirty="0">
                <a:cs typeface="B Nazanin" panose="00000400000000000000" pitchFamily="2" charset="-78"/>
              </a:rPr>
              <a:t> باید به همه‌ی آنها بگویم،‌ اگر نسبت به محصول یا خدمات خود هیچ اشتیاقی نشان ندهید، ‌چگونه می‌توانید از مخاطبان‌تان چنین انتظاری داشته باشید؟»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8645287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88714C-DA36-4296-877C-1B065E450E3E}"/>
              </a:ext>
            </a:extLst>
          </p:cNvPr>
          <p:cNvSpPr>
            <a:spLocks noGrp="1"/>
          </p:cNvSpPr>
          <p:nvPr>
            <p:ph idx="1"/>
          </p:nvPr>
        </p:nvSpPr>
        <p:spPr>
          <a:xfrm>
            <a:off x="1041009" y="2133600"/>
            <a:ext cx="10463603" cy="2916702"/>
          </a:xfrm>
        </p:spPr>
        <p:txBody>
          <a:bodyPr>
            <a:normAutofit/>
          </a:bodyPr>
          <a:lstStyle/>
          <a:p>
            <a:pPr algn="just" rtl="1"/>
            <a:r>
              <a:rPr lang="fa-IR" sz="3200" dirty="0">
                <a:cs typeface="B Nazanin" panose="00000400000000000000" pitchFamily="2" charset="-78"/>
              </a:rPr>
              <a:t>در رابطه با پاورپوینت و اسلایدهایی که می سازید، موضوع شما مهم نیست؛ به عبارت دیگر عواملی چون توجه به فرایندهای ارائه، استفاده مؤثر از ابزار طراحی پاورپوینت و وفادار بودن به یک سبک ثابت را می توان از جمله بخش هایی به شمار آورد که برای یک ارائه خوب باید بیش از پیش به آن ها توجه داشته باشید.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599924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098AF7-6B1F-43C9-93F9-67832983A6FE}"/>
              </a:ext>
            </a:extLst>
          </p:cNvPr>
          <p:cNvSpPr>
            <a:spLocks noGrp="1"/>
          </p:cNvSpPr>
          <p:nvPr>
            <p:ph idx="1"/>
          </p:nvPr>
        </p:nvSpPr>
        <p:spPr>
          <a:xfrm>
            <a:off x="1041009" y="2133600"/>
            <a:ext cx="10463603" cy="2677551"/>
          </a:xfrm>
        </p:spPr>
        <p:txBody>
          <a:bodyPr>
            <a:normAutofit/>
          </a:bodyPr>
          <a:lstStyle/>
          <a:p>
            <a:pPr algn="just" rtl="1"/>
            <a:r>
              <a:rPr lang="fa-IR" sz="3200" dirty="0">
                <a:cs typeface="B Nazanin" panose="00000400000000000000" pitchFamily="2" charset="-78"/>
              </a:rPr>
              <a:t>در زمان صحبت کردند در باره موضوع سمینار می توان از نمونه های زنده  هم آورد.</a:t>
            </a:r>
          </a:p>
          <a:p>
            <a:pPr algn="just" rtl="1"/>
            <a:r>
              <a:rPr lang="fa-IR" sz="3200" dirty="0">
                <a:cs typeface="B Nazanin" panose="00000400000000000000" pitchFamily="2" charset="-78"/>
              </a:rPr>
              <a:t>رنگهای که در سلایدها استفاده شده مهم و موثر هستند.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4566675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54C366-F601-49A9-B38B-9E4AEBFEDF07}"/>
              </a:ext>
            </a:extLst>
          </p:cNvPr>
          <p:cNvSpPr>
            <a:spLocks noGrp="1"/>
          </p:cNvSpPr>
          <p:nvPr>
            <p:ph idx="1"/>
          </p:nvPr>
        </p:nvSpPr>
        <p:spPr>
          <a:xfrm>
            <a:off x="1294228" y="1289539"/>
            <a:ext cx="10280723" cy="4590756"/>
          </a:xfrm>
        </p:spPr>
        <p:txBody>
          <a:bodyPr>
            <a:normAutofit/>
          </a:bodyPr>
          <a:lstStyle/>
          <a:p>
            <a:pPr algn="r" rtl="1"/>
            <a:r>
              <a:rPr lang="fa-IR" sz="2800" dirty="0">
                <a:cs typeface="B Nazanin" panose="00000400000000000000" pitchFamily="2" charset="-78"/>
              </a:rPr>
              <a:t>منبع: </a:t>
            </a:r>
          </a:p>
          <a:p>
            <a:pPr algn="r" rtl="1"/>
            <a:r>
              <a:rPr lang="fa-IR" sz="2800" dirty="0">
                <a:cs typeface="B Nazanin" panose="00000400000000000000" pitchFamily="2" charset="-78"/>
              </a:rPr>
              <a:t>کتاب:برگزاری جلسات موثر به روش اساتید هارواردجلسات خود را به موثرترین شکل ممکن مدیریت کنید و از اتلاف هزاران ساعت زمان در سازمان جلوگیری کنید.</a:t>
            </a:r>
          </a:p>
          <a:p>
            <a:pPr algn="r" rtl="1"/>
            <a:r>
              <a:rPr lang="en-US" sz="2800" dirty="0">
                <a:cs typeface="B Nazanin" panose="00000400000000000000" pitchFamily="2" charset="-78"/>
              </a:rPr>
              <a:t>http://bio1.ir/our-services/seminar-project.html</a:t>
            </a:r>
          </a:p>
          <a:p>
            <a:pPr algn="r" rtl="1"/>
            <a:endParaRPr lang="en-US" sz="2800" dirty="0">
              <a:cs typeface="B Nazanin" panose="00000400000000000000" pitchFamily="2" charset="-78"/>
            </a:endParaRPr>
          </a:p>
          <a:p>
            <a:pPr algn="r" rtl="1"/>
            <a:r>
              <a:rPr lang="en-US" sz="2800" dirty="0">
                <a:cs typeface="B Nazanin" panose="00000400000000000000" pitchFamily="2" charset="-78"/>
              </a:rPr>
              <a:t>https://www.bishtarazyek.com</a:t>
            </a:r>
          </a:p>
          <a:p>
            <a:pPr algn="r" rtl="1"/>
            <a:endParaRPr lang="fa-IR" sz="2800" dirty="0">
              <a:cs typeface="B Nazanin" panose="00000400000000000000" pitchFamily="2" charset="-78"/>
            </a:endParaRPr>
          </a:p>
          <a:p>
            <a:pPr algn="r" rtl="1"/>
            <a:r>
              <a:rPr lang="fa-IR" sz="2800" dirty="0">
                <a:cs typeface="B Nazanin" panose="00000400000000000000" pitchFamily="2" charset="-78"/>
              </a:rPr>
              <a:t>و سایتهای مختلف دیگر</a:t>
            </a:r>
          </a:p>
          <a:p>
            <a:pPr algn="r" rtl="1"/>
            <a:endParaRPr lang="en-US" sz="2800" dirty="0">
              <a:cs typeface="B Nazanin" panose="00000400000000000000" pitchFamily="2" charset="-78"/>
            </a:endParaRPr>
          </a:p>
        </p:txBody>
      </p:sp>
    </p:spTree>
    <p:extLst>
      <p:ext uri="{BB962C8B-B14F-4D97-AF65-F5344CB8AC3E}">
        <p14:creationId xmlns:p14="http://schemas.microsoft.com/office/powerpoint/2010/main" val="969739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0FA9D0-CF6A-4037-AE0B-505958F66A36}"/>
              </a:ext>
            </a:extLst>
          </p:cNvPr>
          <p:cNvSpPr>
            <a:spLocks noGrp="1"/>
          </p:cNvSpPr>
          <p:nvPr>
            <p:ph idx="1"/>
          </p:nvPr>
        </p:nvSpPr>
        <p:spPr>
          <a:xfrm>
            <a:off x="1223889" y="1645920"/>
            <a:ext cx="10280723" cy="4265302"/>
          </a:xfrm>
        </p:spPr>
        <p:txBody>
          <a:bodyPr>
            <a:normAutofit/>
          </a:bodyPr>
          <a:lstStyle/>
          <a:p>
            <a:pPr algn="just" rtl="1"/>
            <a:r>
              <a:rPr lang="fa-IR" sz="3200" dirty="0">
                <a:cs typeface="B Nazanin" panose="00000400000000000000" pitchFamily="2" charset="-78"/>
              </a:rPr>
              <a:t>ارائه علمی برای بررسی درستی تحقیق شما و به اشتراک گذاشتن تجربه و نتایج این کار اختراع‌شده است! پس هدف اول و اصلی از ارائه علمی پیدا کردن یک جواب درست برای یک سؤال درست از روش درست است.</a:t>
            </a:r>
          </a:p>
          <a:p>
            <a:pPr algn="just" rtl="1"/>
            <a:r>
              <a:rPr lang="fa-IR" sz="3200" dirty="0">
                <a:cs typeface="B Nazanin" panose="00000400000000000000" pitchFamily="2" charset="-78"/>
              </a:rPr>
              <a:t>البته باید دقت داشته باشیم که در بسیاری از علوم هیچ‌چیز قطعی نیست و منظور ما از درست بودن یک‌چیز، انجام دادن آن از روش‌های علمی است.</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040160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AE1C80-753E-4BBB-985F-708D207FEB88}"/>
              </a:ext>
            </a:extLst>
          </p:cNvPr>
          <p:cNvSpPr>
            <a:spLocks noGrp="1"/>
          </p:cNvSpPr>
          <p:nvPr>
            <p:ph idx="1"/>
          </p:nvPr>
        </p:nvSpPr>
        <p:spPr>
          <a:xfrm>
            <a:off x="956603" y="1378634"/>
            <a:ext cx="10548009" cy="4532588"/>
          </a:xfrm>
        </p:spPr>
        <p:txBody>
          <a:bodyPr>
            <a:normAutofit/>
          </a:bodyPr>
          <a:lstStyle/>
          <a:p>
            <a:pPr algn="just" rtl="1"/>
            <a:r>
              <a:rPr lang="fa-IR" sz="2800" dirty="0">
                <a:cs typeface="B Nazanin" panose="00000400000000000000" pitchFamily="2" charset="-78"/>
              </a:rPr>
              <a:t>چطور برای ارائه مطلب پیدا کنیم؟</a:t>
            </a:r>
          </a:p>
          <a:p>
            <a:pPr algn="just" rtl="1"/>
            <a:r>
              <a:rPr lang="fa-IR" sz="2800" dirty="0">
                <a:cs typeface="B Nazanin" panose="00000400000000000000" pitchFamily="2" charset="-78"/>
              </a:rPr>
              <a:t>پس تا اینجا به این نتیجه رسیدیم که برای یک ارائه خوب باید محتوای خوب داشته باشیم. محتوای خوب چند ویژگی اساسی دارد:</a:t>
            </a:r>
          </a:p>
          <a:p>
            <a:pPr algn="just" rtl="1"/>
            <a:r>
              <a:rPr lang="fa-IR" sz="2800" dirty="0">
                <a:cs typeface="B Nazanin" panose="00000400000000000000" pitchFamily="2" charset="-78"/>
              </a:rPr>
              <a:t>اول این‌که هدف دارد، یعنی دقیقاً می‌دانید چه سؤالی پرسیده‌اید و در تحقیق خود به دنبال چه چیزی هستید.</a:t>
            </a:r>
          </a:p>
          <a:p>
            <a:pPr algn="just" rtl="1"/>
            <a:r>
              <a:rPr lang="fa-IR" sz="2800" dirty="0">
                <a:cs typeface="B Nazanin" panose="00000400000000000000" pitchFamily="2" charset="-78"/>
              </a:rPr>
              <a:t> دوم این‌که جواب سؤال را از منابع قابل‌اعتماد و به‌روزی پیداکرده‌اید. برای این کار باید احتمالاً به کتابخانه سری بزنید. اینترنت منبع خوبی برای پیدا کردن جواب همه سؤال‌ها نیست. می‌توانید عنوان مراجع را ازآنجا پیدا کنید. اما خود آن‌ها را احتمالاً نه!</a:t>
            </a:r>
          </a:p>
          <a:p>
            <a:pPr algn="just" rtl="1"/>
            <a:r>
              <a:rPr lang="fa-IR" sz="2800" dirty="0">
                <a:cs typeface="B Nazanin" panose="00000400000000000000" pitchFamily="2" charset="-78"/>
              </a:rPr>
              <a:t>سوم این‌که گزارش خوبی از کار خود ارائه می‌کنید.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3241307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974249-E5E1-41FA-806C-4D13C1D787A6}"/>
              </a:ext>
            </a:extLst>
          </p:cNvPr>
          <p:cNvSpPr>
            <a:spLocks noGrp="1"/>
          </p:cNvSpPr>
          <p:nvPr>
            <p:ph idx="1"/>
          </p:nvPr>
        </p:nvSpPr>
        <p:spPr>
          <a:xfrm>
            <a:off x="1336431" y="900332"/>
            <a:ext cx="10168181" cy="5010890"/>
          </a:xfrm>
        </p:spPr>
        <p:txBody>
          <a:bodyPr>
            <a:normAutofit/>
          </a:bodyPr>
          <a:lstStyle/>
          <a:p>
            <a:pPr algn="just" rtl="1"/>
            <a:r>
              <a:rPr lang="fa-IR" sz="3200" dirty="0">
                <a:cs typeface="B Nazanin" panose="00000400000000000000" pitchFamily="2" charset="-78"/>
              </a:rPr>
              <a:t>چگونه یک سمینار خوب ارائه کنیم؟</a:t>
            </a:r>
          </a:p>
          <a:p>
            <a:pPr algn="just" rtl="1"/>
            <a:r>
              <a:rPr lang="fa-IR" sz="3200" dirty="0">
                <a:cs typeface="B Nazanin" panose="00000400000000000000" pitchFamily="2" charset="-78"/>
              </a:rPr>
              <a:t>بعد از این‌که جواب سؤال خود را پیدا کردیم، باید آن را به شکل خوبی ارائه کنیم. در یک ارائه خوب شخص به شما این احساس را منتقل می‌کند که روی موضوع تسلط کافی دارد. یک گزارش به‌هم‌پیوسته و گیرا از داستان تحقیق خود تعریف می‌کند. در عین حال نقاط عطفی دارد که شنونده تغییرات بخش های مختلف مطلب را به خوبی متوجه می شود.</a:t>
            </a:r>
          </a:p>
          <a:p>
            <a:pPr algn="just" rtl="1"/>
            <a:r>
              <a:rPr lang="fa-IR" sz="3200" dirty="0">
                <a:cs typeface="B Nazanin" panose="00000400000000000000" pitchFamily="2" charset="-78"/>
              </a:rPr>
              <a:t> در این مدل ارائه‌ها شخص کار را به‌صورت جذابی شروع می‌کند. مقدمه طولانی و خسته‌کننده نیست و یک‌راست می‌رود سر اصل مطلب. روش انجام کار و نتایج را به‌خوبی توضیح می‌دهد و نتیجه‌گیری و پایان واضح دارد.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101799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DE324E-2B94-4449-A0A2-DAA49D1C116F}"/>
              </a:ext>
            </a:extLst>
          </p:cNvPr>
          <p:cNvSpPr>
            <a:spLocks noGrp="1"/>
          </p:cNvSpPr>
          <p:nvPr>
            <p:ph idx="1"/>
          </p:nvPr>
        </p:nvSpPr>
        <p:spPr>
          <a:xfrm>
            <a:off x="1223889" y="1223889"/>
            <a:ext cx="10280723" cy="4687333"/>
          </a:xfrm>
        </p:spPr>
        <p:txBody>
          <a:bodyPr>
            <a:noAutofit/>
          </a:bodyPr>
          <a:lstStyle/>
          <a:p>
            <a:pPr algn="just" rtl="1"/>
            <a:r>
              <a:rPr lang="fa-IR" sz="3200" dirty="0">
                <a:cs typeface="B Nazanin" panose="00000400000000000000" pitchFamily="2" charset="-78"/>
              </a:rPr>
              <a:t>بخش های اصلی یک سمینار خوب</a:t>
            </a:r>
          </a:p>
          <a:p>
            <a:pPr algn="just" rtl="1"/>
            <a:r>
              <a:rPr lang="fa-IR" sz="3200" dirty="0">
                <a:cs typeface="B Nazanin" panose="00000400000000000000" pitchFamily="2" charset="-78"/>
              </a:rPr>
              <a:t>یک سمینار خوب چند بخش اصلی را باید حتما پوشش دهد و باید همخوانی بین بخش های مختلف آن وجود داشته باشد. زمان ارائه در سمینارهای دانشجویی معمولا حدود ۲۰ دقیقه است. البته در بعضی موارد که دانشجو تدریس بخشی از درس را به عهده داشته باشد ممکن است تا ۴۰ یا ۴۵ دقیقه هم طول بکشد.</a:t>
            </a:r>
          </a:p>
          <a:p>
            <a:pPr algn="just" rtl="1"/>
            <a:r>
              <a:rPr lang="fa-IR" sz="3200" dirty="0">
                <a:cs typeface="B Nazanin" panose="00000400000000000000" pitchFamily="2" charset="-78"/>
              </a:rPr>
              <a:t>برای یک ارائه در حدود ۲۰ دقیقه شما باید حد اکثر ۲۵ اسلاید داشته باشید. این که تعداد اسلاید های شما زیاد باشد و شما مجبور شوید تعدادی از آن ها را سریع رد کنید یک نوع خودکشی در سمینار است! این کار را نکنید!</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1509600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5E2DA4-1F32-423C-B211-4EE44D616D9D}"/>
              </a:ext>
            </a:extLst>
          </p:cNvPr>
          <p:cNvSpPr>
            <a:spLocks noGrp="1"/>
          </p:cNvSpPr>
          <p:nvPr>
            <p:ph idx="1"/>
          </p:nvPr>
        </p:nvSpPr>
        <p:spPr>
          <a:xfrm>
            <a:off x="844062" y="2133600"/>
            <a:ext cx="10660550" cy="3777622"/>
          </a:xfrm>
        </p:spPr>
        <p:txBody>
          <a:bodyPr>
            <a:normAutofit/>
          </a:bodyPr>
          <a:lstStyle/>
          <a:p>
            <a:pPr algn="just" rtl="1"/>
            <a:r>
              <a:rPr lang="fa-IR" sz="3200" dirty="0">
                <a:cs typeface="B Nazanin" panose="00000400000000000000" pitchFamily="2" charset="-78"/>
              </a:rPr>
              <a:t>خوب بیایید ببینیم اسلایدهای شما باید شامل چه مواردی باشند:</a:t>
            </a:r>
          </a:p>
          <a:p>
            <a:pPr algn="just" rtl="1"/>
            <a:r>
              <a:rPr lang="fa-IR" sz="3200" dirty="0">
                <a:cs typeface="B Nazanin" panose="00000400000000000000" pitchFamily="2" charset="-78"/>
              </a:rPr>
              <a:t>اسلاید ۱: اسلاید معرفی و عنوان سمینار و درس و نام شما و استاد راهنما به همراه لوگوی دانشکده و دانشگاه است. در این بخش احتمالا نمیتوانید خلاقیت زیادی به خرج دهید، اما روی فونت ها و اشتباهات املایی در همه جا و خصوصا در این اسلاید حساس باشید. باور کنید که گاهی در همین اسلاید اول سوتی های وحشتناکی رخ می دهد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765277831"/>
      </p:ext>
    </p:extLst>
  </p:cSld>
  <p:clrMapOvr>
    <a:masterClrMapping/>
  </p:clrMapOvr>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1785</TotalTime>
  <Words>2926</Words>
  <Application>Microsoft Office PowerPoint</Application>
  <PresentationFormat>Widescreen</PresentationFormat>
  <Paragraphs>108</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Century Gothic</vt:lpstr>
      <vt:lpstr>Wingdings 3</vt:lpstr>
      <vt:lpstr>Wisp</vt:lpstr>
      <vt:lpstr>نحوه ارائه یک سمینار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MIQDAD</cp:lastModifiedBy>
  <cp:revision>13</cp:revision>
  <dcterms:created xsi:type="dcterms:W3CDTF">2020-12-11T08:40:14Z</dcterms:created>
  <dcterms:modified xsi:type="dcterms:W3CDTF">2021-02-17T09:26:36Z</dcterms:modified>
</cp:coreProperties>
</file>