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82" r:id="rId4"/>
    <p:sldId id="283" r:id="rId5"/>
    <p:sldId id="284" r:id="rId6"/>
    <p:sldId id="285" r:id="rId7"/>
    <p:sldId id="295" r:id="rId8"/>
    <p:sldId id="280" r:id="rId9"/>
    <p:sldId id="286" r:id="rId10"/>
    <p:sldId id="287" r:id="rId11"/>
    <p:sldId id="288" r:id="rId12"/>
    <p:sldId id="289" r:id="rId13"/>
    <p:sldId id="296" r:id="rId14"/>
    <p:sldId id="290" r:id="rId15"/>
    <p:sldId id="291" r:id="rId16"/>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7" r:id="rId31"/>
    <p:sldId id="271" r:id="rId32"/>
    <p:sldId id="272" r:id="rId33"/>
    <p:sldId id="276" r:id="rId34"/>
    <p:sldId id="273" r:id="rId35"/>
    <p:sldId id="274" r:id="rId36"/>
    <p:sldId id="275" r:id="rId37"/>
    <p:sldId id="278" r:id="rId38"/>
    <p:sldId id="279" r:id="rId39"/>
    <p:sldId id="292" r:id="rId40"/>
    <p:sldId id="293" r:id="rId41"/>
    <p:sldId id="294"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0F13BC-19AF-4863-A56D-B934380FDA1C}"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1749753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0F13BC-19AF-4863-A56D-B934380FDA1C}"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219561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0F13BC-19AF-4863-A56D-B934380FDA1C}"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ED1389-0894-43EE-844E-5BBA0188E78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0128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0F13BC-19AF-4863-A56D-B934380FDA1C}"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2988070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0F13BC-19AF-4863-A56D-B934380FDA1C}"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ED1389-0894-43EE-844E-5BBA0188E78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64492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0F13BC-19AF-4863-A56D-B934380FDA1C}"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769940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0F13BC-19AF-4863-A56D-B934380FDA1C}"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885575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0F13BC-19AF-4863-A56D-B934380FDA1C}"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38642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0F13BC-19AF-4863-A56D-B934380FDA1C}"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2812160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0F13BC-19AF-4863-A56D-B934380FDA1C}"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176237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0F13BC-19AF-4863-A56D-B934380FDA1C}"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114917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0F13BC-19AF-4863-A56D-B934380FDA1C}"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328636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0F13BC-19AF-4863-A56D-B934380FDA1C}"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788099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F13BC-19AF-4863-A56D-B934380FDA1C}"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392503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0F13BC-19AF-4863-A56D-B934380FDA1C}"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197834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0F13BC-19AF-4863-A56D-B934380FDA1C}"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ED1389-0894-43EE-844E-5BBA0188E782}" type="slidenum">
              <a:rPr lang="en-US" smtClean="0"/>
              <a:t>‹#›</a:t>
            </a:fld>
            <a:endParaRPr lang="en-US"/>
          </a:p>
        </p:txBody>
      </p:sp>
    </p:spTree>
    <p:extLst>
      <p:ext uri="{BB962C8B-B14F-4D97-AF65-F5344CB8AC3E}">
        <p14:creationId xmlns:p14="http://schemas.microsoft.com/office/powerpoint/2010/main" val="53102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0F13BC-19AF-4863-A56D-B934380FDA1C}" type="datetimeFigureOut">
              <a:rPr lang="en-US" smtClean="0"/>
              <a:t>11/28/2020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ED1389-0894-43EE-844E-5BBA0188E782}" type="slidenum">
              <a:rPr lang="en-US" smtClean="0"/>
              <a:t>‹#›</a:t>
            </a:fld>
            <a:endParaRPr lang="en-US"/>
          </a:p>
        </p:txBody>
      </p:sp>
    </p:spTree>
    <p:extLst>
      <p:ext uri="{BB962C8B-B14F-4D97-AF65-F5344CB8AC3E}">
        <p14:creationId xmlns:p14="http://schemas.microsoft.com/office/powerpoint/2010/main" val="2804119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chetor.com/" TargetMode="External"/><Relationship Id="rId2" Type="http://schemas.openxmlformats.org/officeDocument/2006/relationships/hyperlink" Target="http://www.writeme.ir/" TargetMode="External"/><Relationship Id="rId1" Type="http://schemas.openxmlformats.org/officeDocument/2006/relationships/slideLayout" Target="../slideLayouts/slideLayout2.xml"/><Relationship Id="rId4" Type="http://schemas.openxmlformats.org/officeDocument/2006/relationships/hyperlink" Target="http://www.jhub.i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9CEE8-479D-482D-A55F-171FC3F2025B}"/>
              </a:ext>
            </a:extLst>
          </p:cNvPr>
          <p:cNvSpPr>
            <a:spLocks noGrp="1"/>
          </p:cNvSpPr>
          <p:nvPr>
            <p:ph type="ctrTitle"/>
          </p:nvPr>
        </p:nvSpPr>
        <p:spPr/>
        <p:txBody>
          <a:bodyPr/>
          <a:lstStyle/>
          <a:p>
            <a:pPr algn="ctr" rtl="1"/>
            <a:r>
              <a:rPr lang="fa-IR" dirty="0">
                <a:cs typeface="B Nazanin" panose="00000400000000000000" pitchFamily="2" charset="-78"/>
              </a:rPr>
              <a:t>نوشتن مقاله</a:t>
            </a:r>
            <a:endParaRPr lang="en-US" dirty="0">
              <a:cs typeface="B Nazanin" panose="00000400000000000000" pitchFamily="2" charset="-78"/>
            </a:endParaRPr>
          </a:p>
        </p:txBody>
      </p:sp>
      <p:sp>
        <p:nvSpPr>
          <p:cNvPr id="3" name="Subtitle 2">
            <a:extLst>
              <a:ext uri="{FF2B5EF4-FFF2-40B4-BE49-F238E27FC236}">
                <a16:creationId xmlns:a16="http://schemas.microsoft.com/office/drawing/2014/main" id="{2D0AF19C-ED86-435E-AE88-1F2DD65968A3}"/>
              </a:ext>
            </a:extLst>
          </p:cNvPr>
          <p:cNvSpPr>
            <a:spLocks noGrp="1"/>
          </p:cNvSpPr>
          <p:nvPr>
            <p:ph type="subTitle" idx="1"/>
          </p:nvPr>
        </p:nvSpPr>
        <p:spPr/>
        <p:txBody>
          <a:bodyPr>
            <a:normAutofit/>
          </a:bodyPr>
          <a:lstStyle/>
          <a:p>
            <a:pPr algn="ctr"/>
            <a:r>
              <a:rPr lang="fa-IR" sz="4000" dirty="0">
                <a:cs typeface="B Nazanin" panose="00000400000000000000" pitchFamily="2" charset="-78"/>
              </a:rPr>
              <a:t>درس گفتگو سال اول/ درس دوم</a:t>
            </a:r>
            <a:endParaRPr lang="en-US" sz="4000" dirty="0">
              <a:cs typeface="B Nazanin" panose="00000400000000000000" pitchFamily="2" charset="-78"/>
            </a:endParaRPr>
          </a:p>
        </p:txBody>
      </p:sp>
    </p:spTree>
    <p:extLst>
      <p:ext uri="{BB962C8B-B14F-4D97-AF65-F5344CB8AC3E}">
        <p14:creationId xmlns:p14="http://schemas.microsoft.com/office/powerpoint/2010/main" val="40406511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1E6E4B-AE27-4189-A50A-71ABF94535DF}"/>
              </a:ext>
            </a:extLst>
          </p:cNvPr>
          <p:cNvSpPr>
            <a:spLocks noGrp="1"/>
          </p:cNvSpPr>
          <p:nvPr>
            <p:ph idx="1"/>
          </p:nvPr>
        </p:nvSpPr>
        <p:spPr>
          <a:xfrm>
            <a:off x="730555" y="1162929"/>
            <a:ext cx="10730889" cy="4731434"/>
          </a:xfrm>
        </p:spPr>
        <p:txBody>
          <a:bodyPr>
            <a:normAutofit/>
          </a:bodyPr>
          <a:lstStyle/>
          <a:p>
            <a:pPr algn="just" rtl="1"/>
            <a:r>
              <a:rPr lang="fa-IR" sz="2800" dirty="0">
                <a:cs typeface="B Nazanin" panose="00000400000000000000" pitchFamily="2" charset="-78"/>
              </a:rPr>
              <a:t>فیش ها به دو نوع مجمل و مفصل تقسیم می شوند :</a:t>
            </a:r>
          </a:p>
          <a:p>
            <a:pPr algn="just" rtl="1"/>
            <a:r>
              <a:rPr lang="fa-IR" sz="2800" dirty="0">
                <a:cs typeface="B Nazanin" panose="00000400000000000000" pitchFamily="2" charset="-78"/>
              </a:rPr>
              <a:t>   در فیش های مجمل مشخصات مآخذ و فصل ها و صفحاتی که نیاز دارید یادداشت کنید ،فیش های مجمل یک هشتم برگه ی(آ ۴ ) است و تا خاتمه تحقیق آن ها را حفظ کنید .</a:t>
            </a:r>
          </a:p>
          <a:p>
            <a:pPr algn="just" rtl="1"/>
            <a:r>
              <a:rPr lang="fa-IR" sz="2800" dirty="0">
                <a:cs typeface="B Nazanin" panose="00000400000000000000" pitchFamily="2" charset="-78"/>
              </a:rPr>
              <a:t>   فیش های مفصل که تقریبا یک چهارم برگه ی (</a:t>
            </a:r>
            <a:r>
              <a:rPr lang="en-US" sz="2800" dirty="0">
                <a:cs typeface="B Nazanin" panose="00000400000000000000" pitchFamily="2" charset="-78"/>
              </a:rPr>
              <a:t>A4) </a:t>
            </a:r>
            <a:r>
              <a:rPr lang="fa-IR" sz="2800" dirty="0">
                <a:cs typeface="B Nazanin" panose="00000400000000000000" pitchFamily="2" charset="-78"/>
              </a:rPr>
              <a:t>است و از سه قسمت :عنوان ، متن ، ماخذ تشکیل می شود ، در تحقیق کارآیی زیادی دارند .در فیش های مفصل می توانید عین یک مطلب را از روی ماخذ  یادداشت  کنید  یا خلاصه ی آن را بیاورید یا دریافت خود را بنویسید ، فیش ها مواد خام تحقیق شما هستند .فیش نویسی را تا جایی ادامه بدهید که احساس کنید مواد اولیه شما برای کار کافی است .بعد اتمام فیش نویسی به تنظیم یادداشت ها بپردازید </a:t>
            </a:r>
            <a:endParaRPr lang="en-US" sz="2800" dirty="0">
              <a:cs typeface="B Nazanin" panose="00000400000000000000" pitchFamily="2" charset="-78"/>
            </a:endParaRPr>
          </a:p>
        </p:txBody>
      </p:sp>
    </p:spTree>
    <p:extLst>
      <p:ext uri="{BB962C8B-B14F-4D97-AF65-F5344CB8AC3E}">
        <p14:creationId xmlns:p14="http://schemas.microsoft.com/office/powerpoint/2010/main" val="107616682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AA207F-95A7-401B-B1B2-69E70D99013F}"/>
              </a:ext>
            </a:extLst>
          </p:cNvPr>
          <p:cNvSpPr>
            <a:spLocks noGrp="1"/>
          </p:cNvSpPr>
          <p:nvPr>
            <p:ph idx="1"/>
          </p:nvPr>
        </p:nvSpPr>
        <p:spPr>
          <a:xfrm>
            <a:off x="970671" y="1209822"/>
            <a:ext cx="10533941" cy="4701400"/>
          </a:xfrm>
        </p:spPr>
        <p:txBody>
          <a:bodyPr>
            <a:normAutofit/>
          </a:bodyPr>
          <a:lstStyle/>
          <a:p>
            <a:pPr algn="just" rtl="1"/>
            <a:r>
              <a:rPr lang="fa-IR" sz="3200" dirty="0">
                <a:cs typeface="B Nazanin" panose="00000400000000000000" pitchFamily="2" charset="-78"/>
              </a:rPr>
              <a:t> اکنون نیز سوالات جدیدی به ذهنتان رسیده است ، این سوالات را هم یادداشت کنید ، فکر نمی کنید که برخی از سوالات قبلی در این مرحله باید حذف شود درست حدس زده اید هر چه جلوتر برویم کار تحقیق روشن تر و ظریف تر و دقیق تر می شود.</a:t>
            </a:r>
            <a:endParaRPr lang="en-US" sz="3200" dirty="0">
              <a:cs typeface="B Nazanin" panose="00000400000000000000" pitchFamily="2" charset="-78"/>
            </a:endParaRPr>
          </a:p>
          <a:p>
            <a:pPr algn="just" rtl="1"/>
            <a:r>
              <a:rPr lang="fa-IR" sz="3200" dirty="0">
                <a:cs typeface="B Nazanin" panose="00000400000000000000" pitchFamily="2" charset="-78"/>
              </a:rPr>
              <a:t>به خود اعتماد داشته باشید ،دارید کار بزرگی را انجام می دهید .یک محقق خوب از سرزنش دیگران نمی ترسد ، انتقاد لازمه ی تحقیق است و آن را بهتر می کند.در هر مرحله نتایج را بررسی کنید و با دیگران مشورت کنید ، ما پیوسته به دلیل حس رقابت و ترس از انتقاد و تهمت نفهمیدن خودمان را از نعمت ارزشمند مشورت محروم می کنیم </a:t>
            </a:r>
            <a:r>
              <a:rPr lang="en-US" sz="3200" dirty="0">
                <a:cs typeface="B Nazanin" panose="00000400000000000000" pitchFamily="2" charset="-78"/>
              </a:rPr>
              <a:t>.</a:t>
            </a:r>
          </a:p>
        </p:txBody>
      </p:sp>
    </p:spTree>
    <p:extLst>
      <p:ext uri="{BB962C8B-B14F-4D97-AF65-F5344CB8AC3E}">
        <p14:creationId xmlns:p14="http://schemas.microsoft.com/office/powerpoint/2010/main" val="299288123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FF1F22-01FC-40F7-BBD5-DFC9DCBFB2ED}"/>
              </a:ext>
            </a:extLst>
          </p:cNvPr>
          <p:cNvSpPr>
            <a:spLocks noGrp="1"/>
          </p:cNvSpPr>
          <p:nvPr>
            <p:ph idx="1"/>
          </p:nvPr>
        </p:nvSpPr>
        <p:spPr>
          <a:xfrm>
            <a:off x="1083212" y="1252025"/>
            <a:ext cx="10421400" cy="5120640"/>
          </a:xfrm>
        </p:spPr>
        <p:txBody>
          <a:bodyPr>
            <a:noAutofit/>
          </a:bodyPr>
          <a:lstStyle/>
          <a:p>
            <a:pPr algn="just" rtl="1"/>
            <a:r>
              <a:rPr lang="fa-IR" sz="2800" dirty="0">
                <a:cs typeface="B Nazanin" panose="00000400000000000000" pitchFamily="2" charset="-78"/>
              </a:rPr>
              <a:t> حالا وقت آن رسیده است که قلم را به دست بگیرید وشروع به تهیه ی پیش نویسی از مطالب کنید .</a:t>
            </a:r>
            <a:r>
              <a:rPr lang="en-US" sz="2800" dirty="0">
                <a:cs typeface="B Nazanin" panose="00000400000000000000" pitchFamily="2" charset="-78"/>
              </a:rPr>
              <a:t> </a:t>
            </a:r>
          </a:p>
          <a:p>
            <a:pPr algn="just" rtl="1"/>
            <a:r>
              <a:rPr lang="fa-IR" sz="2800" dirty="0">
                <a:cs typeface="B Nazanin" panose="00000400000000000000" pitchFamily="2" charset="-78"/>
              </a:rPr>
              <a:t>برخی فکر می کنند تحقیق حاصل جمع آوری آرا دیگران است یادتان باشد تحقیق وقتی ارزشمند است که حاوی نکات تازه ای باشد وگرنه کار شما به هم پیوستن چند یادداشت می شود که ارزش چندانی هم ندارد .ارزش یادداشت ها مستند کردن نوشته ی شماست .</a:t>
            </a:r>
            <a:r>
              <a:rPr lang="en-US" sz="2800" dirty="0">
                <a:cs typeface="B Nazanin" panose="00000400000000000000" pitchFamily="2" charset="-78"/>
              </a:rPr>
              <a:t> </a:t>
            </a:r>
          </a:p>
          <a:p>
            <a:pPr algn="just" rtl="1"/>
            <a:r>
              <a:rPr lang="fa-IR" sz="2800" dirty="0">
                <a:cs typeface="B Nazanin" panose="00000400000000000000" pitchFamily="2" charset="-78"/>
              </a:rPr>
              <a:t>در نوشتن پیش نویس ممکن است که قسمت هایی را به مقاله بیفزایید ، بعد از نوشتن پیش نویس را برای چند نفر بخوانید و نظر آن ها را بپرسید ،پس از ویرایش فنی و زبانی تحقیق آن را باز نویسی کنید .</a:t>
            </a:r>
            <a:endParaRPr lang="en-US" sz="2800" dirty="0">
              <a:cs typeface="B Nazanin" panose="00000400000000000000" pitchFamily="2" charset="-78"/>
            </a:endParaRPr>
          </a:p>
          <a:p>
            <a:pPr algn="just" rtl="1"/>
            <a:r>
              <a:rPr lang="fa-IR" sz="2800" dirty="0">
                <a:cs typeface="B Nazanin" panose="00000400000000000000" pitchFamily="2" charset="-78"/>
              </a:rPr>
              <a:t> اکنون باید برای مقاله مان فهرست و مقدمه تهیه کنیم .</a:t>
            </a:r>
            <a:endParaRPr lang="en-US" sz="2800" dirty="0">
              <a:cs typeface="B Nazanin" panose="00000400000000000000" pitchFamily="2" charset="-78"/>
            </a:endParaRPr>
          </a:p>
        </p:txBody>
      </p:sp>
    </p:spTree>
    <p:extLst>
      <p:ext uri="{BB962C8B-B14F-4D97-AF65-F5344CB8AC3E}">
        <p14:creationId xmlns:p14="http://schemas.microsoft.com/office/powerpoint/2010/main" val="19261150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26396C-46C1-49BD-9382-320DE0A63501}"/>
              </a:ext>
            </a:extLst>
          </p:cNvPr>
          <p:cNvSpPr>
            <a:spLocks noGrp="1"/>
          </p:cNvSpPr>
          <p:nvPr>
            <p:ph idx="1"/>
          </p:nvPr>
        </p:nvSpPr>
        <p:spPr>
          <a:xfrm>
            <a:off x="942535" y="1392702"/>
            <a:ext cx="10562077" cy="4518520"/>
          </a:xfrm>
        </p:spPr>
        <p:txBody>
          <a:bodyPr>
            <a:normAutofit/>
          </a:bodyPr>
          <a:lstStyle/>
          <a:p>
            <a:pPr algn="r" rtl="1"/>
            <a:r>
              <a:rPr lang="fa-IR" sz="3200" dirty="0">
                <a:cs typeface="B Nazanin" panose="00000400000000000000" pitchFamily="2" charset="-78"/>
              </a:rPr>
              <a:t>در مقدمه ی مقاله انگیزه و هدف تحقیق ، ضرورت و اهمیت آن ، روش تحقیق و دلیل انتخاب این روش و نکات دیگری راکه ضروری می دانیم باز گو می کنیم ، در پایان مقدمه از افراد و سازمان هایی که در امر پژوهش به ما کمک کرده اند ، تشکر می کنیم . وقت آن است که فهرست ها را تنظیم کنیم . </a:t>
            </a:r>
            <a:endParaRPr lang="en-US" sz="3200" dirty="0">
              <a:cs typeface="B Nazanin" panose="00000400000000000000" pitchFamily="2" charset="-78"/>
            </a:endParaRPr>
          </a:p>
        </p:txBody>
      </p:sp>
    </p:spTree>
    <p:extLst>
      <p:ext uri="{BB962C8B-B14F-4D97-AF65-F5344CB8AC3E}">
        <p14:creationId xmlns:p14="http://schemas.microsoft.com/office/powerpoint/2010/main" val="330874466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31231D-CDB9-40ED-A626-F5C3E76D27FD}"/>
              </a:ext>
            </a:extLst>
          </p:cNvPr>
          <p:cNvSpPr>
            <a:spLocks noGrp="1"/>
          </p:cNvSpPr>
          <p:nvPr>
            <p:ph idx="1"/>
          </p:nvPr>
        </p:nvSpPr>
        <p:spPr>
          <a:xfrm>
            <a:off x="1125415" y="1350498"/>
            <a:ext cx="10379197" cy="4560724"/>
          </a:xfrm>
        </p:spPr>
        <p:txBody>
          <a:bodyPr>
            <a:normAutofit/>
          </a:bodyPr>
          <a:lstStyle/>
          <a:p>
            <a:pPr algn="just" rtl="1"/>
            <a:r>
              <a:rPr lang="fa-IR" sz="3200" dirty="0">
                <a:cs typeface="B Nazanin" panose="00000400000000000000" pitchFamily="2" charset="-78"/>
              </a:rPr>
              <a:t>معمولا در هر مقاله ای تهیه ی سه نوع فهرست ضروری است :</a:t>
            </a:r>
          </a:p>
          <a:p>
            <a:pPr algn="just" rtl="1"/>
            <a:r>
              <a:rPr lang="fa-IR" sz="3200" dirty="0">
                <a:cs typeface="B Nazanin" panose="00000400000000000000" pitchFamily="2" charset="-78"/>
              </a:rPr>
              <a:t>1-  فهرست موضوعی که در آغاز تحقیق می آید و عنوان های تحقیق را در برمی گیرد .</a:t>
            </a:r>
          </a:p>
          <a:p>
            <a:pPr algn="just" rtl="1"/>
            <a:r>
              <a:rPr lang="fa-IR" sz="3200" dirty="0">
                <a:cs typeface="B Nazanin" panose="00000400000000000000" pitchFamily="2" charset="-78"/>
              </a:rPr>
              <a:t>2-  فهرست راهنما یا اعلام که شامل نام های کسان ،جای ها ، کتاب ها ، اصطلاحات ،فهرست آیات و احادیث ، لغات و ترکیبات ،ضرب المثل ، تصاویر، جدول و... می شود و در پایان تحقیق آورده می شود.</a:t>
            </a:r>
          </a:p>
          <a:p>
            <a:pPr algn="just" rtl="1"/>
            <a:r>
              <a:rPr lang="fa-IR" sz="3200" dirty="0">
                <a:cs typeface="B Nazanin" panose="00000400000000000000" pitchFamily="2" charset="-78"/>
              </a:rPr>
              <a:t>3-  فهرست منابع و مآخذ که شامل کتاب هایی می شود که در تحقیق خود از آن ها استفاده کرده ایم . این فهرست ها نیز در آخر می آیند.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78372758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5430BD-8737-4EF3-8A54-07E726BF047B}"/>
              </a:ext>
            </a:extLst>
          </p:cNvPr>
          <p:cNvSpPr>
            <a:spLocks noGrp="1"/>
          </p:cNvSpPr>
          <p:nvPr>
            <p:ph idx="1"/>
          </p:nvPr>
        </p:nvSpPr>
        <p:spPr>
          <a:xfrm>
            <a:off x="970671" y="1322363"/>
            <a:ext cx="10533941" cy="4588859"/>
          </a:xfrm>
        </p:spPr>
        <p:txBody>
          <a:bodyPr>
            <a:normAutofit/>
          </a:bodyPr>
          <a:lstStyle/>
          <a:p>
            <a:pPr algn="just" rtl="1"/>
            <a:r>
              <a:rPr lang="fa-IR" sz="3600" dirty="0">
                <a:cs typeface="B Nazanin" panose="00000400000000000000" pitchFamily="2" charset="-78"/>
              </a:rPr>
              <a:t>اگر نمودارها ، جدول ها ویا عکس های مناسبی در دسترس باشد که در تحقیق قابل استفاده است، در ضمن نوشته ی خود در جاهای مناسب قرار دهید . این موارد عامل تنوع و زیبایی و تاثیربیش تر نوشته ی شما می شود .</a:t>
            </a:r>
            <a:endParaRPr lang="en-US" sz="3600" dirty="0">
              <a:cs typeface="B Nazanin" panose="00000400000000000000" pitchFamily="2" charset="-78"/>
            </a:endParaRPr>
          </a:p>
        </p:txBody>
      </p:sp>
    </p:spTree>
    <p:extLst>
      <p:ext uri="{BB962C8B-B14F-4D97-AF65-F5344CB8AC3E}">
        <p14:creationId xmlns:p14="http://schemas.microsoft.com/office/powerpoint/2010/main" val="130261974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FFDE87-BBDD-4874-82C6-5E39EC439BE9}"/>
              </a:ext>
            </a:extLst>
          </p:cNvPr>
          <p:cNvSpPr>
            <a:spLocks noGrp="1"/>
          </p:cNvSpPr>
          <p:nvPr>
            <p:ph idx="1"/>
          </p:nvPr>
        </p:nvSpPr>
        <p:spPr>
          <a:xfrm>
            <a:off x="1139483" y="1237957"/>
            <a:ext cx="10365129" cy="4673265"/>
          </a:xfrm>
        </p:spPr>
        <p:txBody>
          <a:bodyPr>
            <a:normAutofit/>
          </a:bodyPr>
          <a:lstStyle/>
          <a:p>
            <a:pPr marL="0" indent="0" algn="just" rtl="1">
              <a:buNone/>
            </a:pPr>
            <a:r>
              <a:rPr lang="fa-IR" sz="3200" dirty="0">
                <a:cs typeface="B Nazanin" panose="00000400000000000000" pitchFamily="2" charset="-78"/>
              </a:rPr>
              <a:t>عنوان مقاله</a:t>
            </a:r>
          </a:p>
          <a:p>
            <a:pPr marL="0" indent="0" algn="just" rtl="1">
              <a:buNone/>
            </a:pPr>
            <a:r>
              <a:rPr lang="fa-IR" sz="3200" dirty="0">
                <a:cs typeface="B Nazanin" panose="00000400000000000000" pitchFamily="2" charset="-78"/>
              </a:rPr>
              <a:t>هر مقاله‌ای نیازمند عنوانی است که معرف آن برای مخاطب باشد.</a:t>
            </a:r>
          </a:p>
          <a:p>
            <a:pPr marL="0" indent="0" algn="just" rtl="1">
              <a:buNone/>
            </a:pPr>
            <a:r>
              <a:rPr lang="fa-IR" sz="3200" dirty="0">
                <a:cs typeface="B Nazanin" panose="00000400000000000000" pitchFamily="2" charset="-78"/>
              </a:rPr>
              <a:t>این روزها که دیگر سایت نوشتن مقاله وجود دارد و برای جست وجوی هر چیزی، کاربران سریع به سمت اینترنت می‌روند، عنوان مقاله کمی با گذشته‌ها متفاوت‌تر هم شده است. به این صورت که انتخاب عنوان مقاله  باید پوشش‌دهنده محتوای آن هم باشد.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297712922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4493AF-D876-41F9-A715-9CAF260BFDBB}"/>
              </a:ext>
            </a:extLst>
          </p:cNvPr>
          <p:cNvSpPr>
            <a:spLocks noGrp="1"/>
          </p:cNvSpPr>
          <p:nvPr>
            <p:ph idx="1"/>
          </p:nvPr>
        </p:nvSpPr>
        <p:spPr>
          <a:xfrm>
            <a:off x="858129" y="1223889"/>
            <a:ext cx="10646483" cy="4687333"/>
          </a:xfrm>
        </p:spPr>
        <p:txBody>
          <a:bodyPr>
            <a:normAutofit/>
          </a:bodyPr>
          <a:lstStyle/>
          <a:p>
            <a:pPr algn="just" rtl="1"/>
            <a:r>
              <a:rPr lang="fa-IR" sz="3200" dirty="0">
                <a:cs typeface="B Nazanin" panose="00000400000000000000" pitchFamily="2" charset="-78"/>
              </a:rPr>
              <a:t>اهمیت عنوان بسیار زیاد است. علاوه بر موضوع جست‌وجوی مقالات در اینترنت از سوی کاربران و نیاز به انتخاب کلماتی کلیدی برای نقش‌‌بستن در مشاهدات و نتایج جست‌وجوی کاربران، این عناوین باید طوری باشند که به خوبی محتوای بدنه کار را معرفی کنند. اگر عنوان چیزی باشد که در بدنه مقاله از آن حرفی نزده شده باشد، مقاله به شدت بی‌اعتبار خواهد شد، خواننده را دل‌زده خواهد کرد و از ارزش آن کاسته می‌شود. </a:t>
            </a:r>
          </a:p>
          <a:p>
            <a:pPr algn="just" rtl="1"/>
            <a:r>
              <a:rPr lang="fa-IR" sz="3200" dirty="0">
                <a:cs typeface="B Nazanin" panose="00000400000000000000" pitchFamily="2" charset="-78"/>
              </a:rPr>
              <a:t>پس یکی از اصول نوشتن مقاله را باید انتخاب عنوانی مناسب در نظر بگیرید.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55504518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464F61-1B3E-4BD0-AEBE-6B66E6A1E7AB}"/>
              </a:ext>
            </a:extLst>
          </p:cNvPr>
          <p:cNvSpPr>
            <a:spLocks noGrp="1"/>
          </p:cNvSpPr>
          <p:nvPr>
            <p:ph idx="1"/>
          </p:nvPr>
        </p:nvSpPr>
        <p:spPr>
          <a:xfrm>
            <a:off x="1125415" y="1125415"/>
            <a:ext cx="10379197" cy="4785807"/>
          </a:xfrm>
        </p:spPr>
        <p:txBody>
          <a:bodyPr>
            <a:normAutofit/>
          </a:bodyPr>
          <a:lstStyle/>
          <a:p>
            <a:pPr algn="just" rtl="1"/>
            <a:r>
              <a:rPr lang="fa-IR" sz="2800" dirty="0">
                <a:cs typeface="B Nazanin" panose="00000400000000000000" pitchFamily="2" charset="-78"/>
              </a:rPr>
              <a:t>چکیده مقاله</a:t>
            </a:r>
          </a:p>
          <a:p>
            <a:pPr algn="just" rtl="1"/>
            <a:r>
              <a:rPr lang="fa-IR" sz="2800" dirty="0">
                <a:cs typeface="B Nazanin" panose="00000400000000000000" pitchFamily="2" charset="-78"/>
              </a:rPr>
              <a:t>فرقی نمی‌کند که برای یک مجله آموزشی مطلب می‌نویسید یا خواهان نوشتن مقاله در دوره کارشناسی هستید و…؛ هر زمانی که می‌خواهید اصول نوشتن مقاله را رعایت کنید باید حواستان به چکیده آن هم باشد.</a:t>
            </a:r>
          </a:p>
          <a:p>
            <a:pPr algn="just" rtl="1"/>
            <a:r>
              <a:rPr lang="fa-IR" sz="2800" dirty="0">
                <a:cs typeface="B Nazanin" panose="00000400000000000000" pitchFamily="2" charset="-78"/>
              </a:rPr>
              <a:t>چکیده چیست؟ چکیده مقاله همان بخش مهمی است که به مخاطب اجازه تصمیم‌گیری درباره ادامه‌دادن خواندن یا نخواندن مقاله می‌دهد. در این قسمت از مقاله درباره متن پیش رو و نکات مهمی که از آنها صحبت شده، یاد می‌شود و اگر مخاطبی دلش نخواهد که خواندن را ادامه بدهد، از همین بخش می‌تواند مقاله را به حال خود رها کند. </a:t>
            </a:r>
          </a:p>
          <a:p>
            <a:pPr algn="just" rtl="1"/>
            <a:r>
              <a:rPr lang="fa-IR" sz="2800" dirty="0">
                <a:cs typeface="B Nazanin" panose="00000400000000000000" pitchFamily="2" charset="-78"/>
              </a:rPr>
              <a:t>چکیده‌نویسی در نوشتن مقاله علمی و غیرعلمی مهم است و باید حضور داشته باشد.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41461075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4FCE05-EA5E-4422-B0C6-E0A213B730C1}"/>
              </a:ext>
            </a:extLst>
          </p:cNvPr>
          <p:cNvSpPr>
            <a:spLocks noGrp="1"/>
          </p:cNvSpPr>
          <p:nvPr>
            <p:ph idx="1"/>
          </p:nvPr>
        </p:nvSpPr>
        <p:spPr>
          <a:xfrm>
            <a:off x="998806" y="1125415"/>
            <a:ext cx="10505806" cy="4785807"/>
          </a:xfrm>
        </p:spPr>
        <p:txBody>
          <a:bodyPr>
            <a:normAutofit/>
          </a:bodyPr>
          <a:lstStyle/>
          <a:p>
            <a:pPr algn="just" rtl="1"/>
            <a:r>
              <a:rPr lang="fa-IR" sz="2800" dirty="0">
                <a:cs typeface="B Nazanin" panose="00000400000000000000" pitchFamily="2" charset="-78"/>
              </a:rPr>
              <a:t>در بخش چکیده، مختصری از کل مقاله به شکل ساده بیان می‌شود. چکیده چیزی فراتر از خلاصه متن یک مقاله است؛ خلاصه بازنویسی شده کل متن در جملات کوتاه‌تر و برای کسانی است که قبلاً متن را مطالعه کرده‌اند، در حالی که چکیده مختصری از گزارشات تحقیق است که مناسب افرادی است که متن را مطالعه نکرده‌اند و قصد دارند در رابطه با ادامه مطالعه آن تصمیم بگیرند. با این وجود چکیده نمی‌تواند جایگزین مناسبی برای کل متن اصلی باشد.</a:t>
            </a:r>
          </a:p>
          <a:p>
            <a:pPr algn="just" rtl="1"/>
            <a:r>
              <a:rPr lang="fa-IR" sz="2800" dirty="0">
                <a:cs typeface="B Nazanin" panose="00000400000000000000" pitchFamily="2" charset="-78"/>
              </a:rPr>
              <a:t>چکیده بایستی در حدود 250 کلمه را در خود بگنجاند که شامل اهداف تحقیق، مواد عمومی، روش تحقیق، نتایج خلاصه شده و نتیجه گیری نهایی است. در متن چکیده نباید اطلاعاتی اضافه بر اطلاعات متن اصلی تحقیق آورده شود. می‌توانید چند مقاله مشابه یافته و از روش چکیده‌نویسی آنها الگو برداری کنید.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412960054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8BAF7D-230A-4A43-8CC1-2CB917AB1E61}"/>
              </a:ext>
            </a:extLst>
          </p:cNvPr>
          <p:cNvSpPr>
            <a:spLocks noGrp="1"/>
          </p:cNvSpPr>
          <p:nvPr>
            <p:ph idx="1"/>
          </p:nvPr>
        </p:nvSpPr>
        <p:spPr>
          <a:xfrm>
            <a:off x="1336431" y="1364566"/>
            <a:ext cx="10168181" cy="4546656"/>
          </a:xfrm>
        </p:spPr>
        <p:txBody>
          <a:bodyPr>
            <a:normAutofit/>
          </a:bodyPr>
          <a:lstStyle/>
          <a:p>
            <a:pPr algn="just" rtl="1"/>
            <a:r>
              <a:rPr lang="fa-IR" sz="3200" dirty="0">
                <a:cs typeface="B Nazanin" panose="00000400000000000000" pitchFamily="2" charset="-78"/>
              </a:rPr>
              <a:t>چگونه مقاله بنویسیم ؟</a:t>
            </a:r>
            <a:endParaRPr lang="en-US" sz="3200" dirty="0">
              <a:cs typeface="B Nazanin" panose="00000400000000000000" pitchFamily="2" charset="-78"/>
            </a:endParaRPr>
          </a:p>
          <a:p>
            <a:pPr algn="just" rtl="1"/>
            <a:r>
              <a:rPr lang="fa-IR" sz="3200" dirty="0">
                <a:cs typeface="B Nazanin" panose="00000400000000000000" pitchFamily="2" charset="-78"/>
              </a:rPr>
              <a:t>مقاله یکی از مهم ترین قالب های نگارشی است .هر روز وقتی روزنامه ای را باز می کنیم یا مجله ای را می خوانیم با آن روبه رو می شویم ، بیش تر درس های کتاب های درسی ما نیز در قالب مقاله نوشته شده اند </a:t>
            </a:r>
          </a:p>
          <a:p>
            <a:pPr algn="just" rtl="1"/>
            <a:r>
              <a:rPr lang="fa-IR" sz="3200" dirty="0">
                <a:cs typeface="B Nazanin" panose="00000400000000000000" pitchFamily="2" charset="-78"/>
              </a:rPr>
              <a:t>   مقاله در دنیای امروز اهمیتی خاص یافته است ، پیشرفت علوم و تکنولوژی و در دوره ی اخیر رواج اینترنت و شکل گیری سایت ها ووبلاگ ها اهمیت آن را بیش تر کرده است . در اکثر همایش ها ی علمی و پژوهش های دانشگاهی محققان یافته های خود را در این قالب ارائه می دهند</a:t>
            </a:r>
            <a:r>
              <a:rPr lang="en-US" sz="3200" dirty="0">
                <a:cs typeface="B Nazanin" panose="00000400000000000000" pitchFamily="2" charset="-78"/>
              </a:rPr>
              <a:t>.</a:t>
            </a:r>
            <a:r>
              <a:rPr lang="fa-IR" sz="3200" dirty="0">
                <a:cs typeface="B Nazanin" panose="00000400000000000000" pitchFamily="2" charset="-78"/>
              </a:rPr>
              <a:t> </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78838428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E7C9A0-D442-4E1D-AC2B-7AF7A8A333AA}"/>
              </a:ext>
            </a:extLst>
          </p:cNvPr>
          <p:cNvSpPr>
            <a:spLocks noGrp="1"/>
          </p:cNvSpPr>
          <p:nvPr>
            <p:ph idx="1"/>
          </p:nvPr>
        </p:nvSpPr>
        <p:spPr>
          <a:xfrm>
            <a:off x="1041009" y="1252025"/>
            <a:ext cx="10463603" cy="4659197"/>
          </a:xfrm>
        </p:spPr>
        <p:txBody>
          <a:bodyPr>
            <a:normAutofit/>
          </a:bodyPr>
          <a:lstStyle/>
          <a:p>
            <a:pPr algn="just" rtl="1"/>
            <a:r>
              <a:rPr lang="fa-IR" sz="3200" dirty="0">
                <a:cs typeface="B Nazanin" panose="00000400000000000000" pitchFamily="2" charset="-78"/>
              </a:rPr>
              <a:t>کلمات کلیدی</a:t>
            </a:r>
          </a:p>
          <a:p>
            <a:pPr algn="just" rtl="1"/>
            <a:r>
              <a:rPr lang="fa-IR" sz="3200" dirty="0">
                <a:cs typeface="B Nazanin" panose="00000400000000000000" pitchFamily="2" charset="-78"/>
              </a:rPr>
              <a:t>هر مقاله‌ای براساس تعدادی کلمه کلیدی نوشته می‌شود. یعنی اگر موضوع را بشکافیم و اصل کار را بررسی کنیم، متوجه خواهیم شد که بنیان مقاله روی تعدادی کلمه ویژه ساخته می‌شوند. این کلمات، کلمات کلیدی هستند که در نوشتن مقاله علمی پژوهشی یا مقاله </a:t>
            </a:r>
            <a:r>
              <a:rPr lang="en-US" sz="3200" dirty="0" err="1">
                <a:cs typeface="B Nazanin" panose="00000400000000000000" pitchFamily="2" charset="-78"/>
              </a:rPr>
              <a:t>isi</a:t>
            </a:r>
            <a:r>
              <a:rPr lang="en-US" sz="3200" dirty="0">
                <a:cs typeface="B Nazanin" panose="00000400000000000000" pitchFamily="2" charset="-78"/>
              </a:rPr>
              <a:t>  </a:t>
            </a:r>
            <a:r>
              <a:rPr lang="fa-IR" sz="3200" dirty="0">
                <a:cs typeface="B Nazanin" panose="00000400000000000000" pitchFamily="2" charset="-78"/>
              </a:rPr>
              <a:t>و هر مقاله دیگری کاربرد دارند. بنابراین در اصول نوشتن مقاله باید حواستان به کلمات کلیدی باشد.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55166413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F33113-B4C0-4147-A7A7-49C581E0890E}"/>
              </a:ext>
            </a:extLst>
          </p:cNvPr>
          <p:cNvSpPr>
            <a:spLocks noGrp="1"/>
          </p:cNvSpPr>
          <p:nvPr>
            <p:ph idx="1"/>
          </p:nvPr>
        </p:nvSpPr>
        <p:spPr>
          <a:xfrm>
            <a:off x="745589" y="1209822"/>
            <a:ext cx="10759024" cy="4701400"/>
          </a:xfrm>
        </p:spPr>
        <p:txBody>
          <a:bodyPr>
            <a:normAutofit lnSpcReduction="10000"/>
          </a:bodyPr>
          <a:lstStyle/>
          <a:p>
            <a:pPr marL="0" indent="0" algn="just" rtl="1">
              <a:buNone/>
            </a:pPr>
            <a:r>
              <a:rPr lang="fa-IR" sz="2800" dirty="0">
                <a:cs typeface="B Nazanin" panose="00000400000000000000" pitchFamily="2" charset="-78"/>
              </a:rPr>
              <a:t>مقدمه</a:t>
            </a:r>
          </a:p>
          <a:p>
            <a:pPr marL="0" indent="0" algn="just" rtl="1">
              <a:buNone/>
            </a:pPr>
            <a:r>
              <a:rPr lang="fa-IR" sz="2800" dirty="0">
                <a:cs typeface="B Nazanin" panose="00000400000000000000" pitchFamily="2" charset="-78"/>
              </a:rPr>
              <a:t>قسمت مقدمه از مراحل مقاله نویسی به منظور معرفی مسئله اصلی مورد تحقیق و انگیزه‌های رفع مشکل مذکور نگارش می‌شود.</a:t>
            </a:r>
            <a:endParaRPr lang="en-US" sz="2800" dirty="0">
              <a:cs typeface="B Nazanin" panose="00000400000000000000" pitchFamily="2" charset="-78"/>
            </a:endParaRPr>
          </a:p>
          <a:p>
            <a:pPr marL="0" indent="0" algn="just" rtl="1">
              <a:buNone/>
            </a:pPr>
            <a:r>
              <a:rPr lang="fa-IR" sz="2800" dirty="0">
                <a:cs typeface="B Nazanin" panose="00000400000000000000" pitchFamily="2" charset="-78"/>
              </a:rPr>
              <a:t> این بخش بایستی اطلاعات کافی را در اختیار خواننده قرار دهد به نحوی که خواننده کار شما را مورد تمجید قرار دهد و برای خواندن ادامه متن مشتاق گردد. </a:t>
            </a:r>
            <a:endParaRPr lang="en-US" sz="2800" dirty="0">
              <a:cs typeface="B Nazanin" panose="00000400000000000000" pitchFamily="2" charset="-78"/>
            </a:endParaRPr>
          </a:p>
          <a:p>
            <a:pPr marL="0" indent="0" algn="just" rtl="1">
              <a:buNone/>
            </a:pPr>
            <a:r>
              <a:rPr lang="fa-IR" sz="2800" dirty="0">
                <a:cs typeface="B Nazanin" panose="00000400000000000000" pitchFamily="2" charset="-78"/>
              </a:rPr>
              <a:t>پاراگراف اول مقدمه معمولا میزان کاربرد روش و یا مواد مورد استفاده را بیان می‌کند.</a:t>
            </a:r>
          </a:p>
          <a:p>
            <a:pPr marL="0" indent="0" algn="just" rtl="1">
              <a:buNone/>
            </a:pPr>
            <a:r>
              <a:rPr lang="fa-IR" sz="2800" dirty="0">
                <a:cs typeface="B Nazanin" panose="00000400000000000000" pitchFamily="2" charset="-78"/>
              </a:rPr>
              <a:t>یک استراتژی مفید برای نگارش این بخش از مراحل مقاله نویسی شروع از مسئله و طرح کلی و رسیدن به موضوع مقاله است. با این وجود این بخش نباید چندان طولانی گردد و گسترش یابد و در نگارش آن باید به این مسئله توجه کنید که مخاطب متن شما فردی با اطلاعات مشابه شما است. تنها نکات اصلی را برشمارید و به سرعت و بدون مقدمه به اصل موضوع اشاره کنید.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65221314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CE430-6BFF-4C5F-96EF-0A7A2979CDE6}"/>
              </a:ext>
            </a:extLst>
          </p:cNvPr>
          <p:cNvSpPr>
            <a:spLocks noGrp="1"/>
          </p:cNvSpPr>
          <p:nvPr>
            <p:ph idx="1"/>
          </p:nvPr>
        </p:nvSpPr>
        <p:spPr>
          <a:xfrm>
            <a:off x="984738" y="1069145"/>
            <a:ext cx="10519874" cy="4842077"/>
          </a:xfrm>
        </p:spPr>
        <p:txBody>
          <a:bodyPr>
            <a:normAutofit/>
          </a:bodyPr>
          <a:lstStyle/>
          <a:p>
            <a:pPr algn="just" rtl="1"/>
            <a:r>
              <a:rPr lang="fa-IR" sz="3600" dirty="0">
                <a:cs typeface="B Nazanin" panose="00000400000000000000" pitchFamily="2" charset="-78"/>
              </a:rPr>
              <a:t>مقدمه‌نویسی هم از اصول نوشتن مقاله است. در این بخش باید تمام فعالیت‌هایی که در طی یک تحقیق یا پژوهش انجام شده ذکر شود. مثلا اگر مقاله‌ای </a:t>
            </a:r>
            <a:r>
              <a:rPr lang="en-US" sz="3600" dirty="0" err="1">
                <a:cs typeface="B Nazanin" panose="00000400000000000000" pitchFamily="2" charset="-78"/>
              </a:rPr>
              <a:t>isi</a:t>
            </a:r>
            <a:r>
              <a:rPr lang="en-US" sz="3600" dirty="0">
                <a:cs typeface="B Nazanin" panose="00000400000000000000" pitchFamily="2" charset="-78"/>
              </a:rPr>
              <a:t> </a:t>
            </a:r>
            <a:r>
              <a:rPr lang="fa-IR" sz="3600" dirty="0">
                <a:cs typeface="B Nazanin" panose="00000400000000000000" pitchFamily="2" charset="-78"/>
              </a:rPr>
              <a:t> یا به طور کلی علمی می‌نویسید باید از پیشینه تحقیق ، سوابق اموری که درباره آن صورت گرفته و شکل‌گیری ایده‌تان یاد کنید.</a:t>
            </a:r>
            <a:endParaRPr lang="en-US" sz="3600" dirty="0">
              <a:cs typeface="B Nazanin" panose="00000400000000000000" pitchFamily="2" charset="-78"/>
            </a:endParaRPr>
          </a:p>
          <a:p>
            <a:pPr algn="just" rtl="1"/>
            <a:r>
              <a:rPr lang="fa-IR" sz="3600" dirty="0">
                <a:cs typeface="B Nazanin" panose="00000400000000000000" pitchFamily="2" charset="-78"/>
              </a:rPr>
              <a:t> مقدمه باعث می‌شود تا خوانندگان بتوانند با چشم‌اندازی از آنچه در ادامه به آنها ارائه می‌شوند به استقبال خواندن متن اصلی بروند.</a:t>
            </a:r>
            <a:endParaRPr lang="en-US" sz="3600" dirty="0">
              <a:cs typeface="B Nazanin" panose="00000400000000000000" pitchFamily="2" charset="-78"/>
            </a:endParaRPr>
          </a:p>
        </p:txBody>
      </p:sp>
    </p:spTree>
    <p:extLst>
      <p:ext uri="{BB962C8B-B14F-4D97-AF65-F5344CB8AC3E}">
        <p14:creationId xmlns:p14="http://schemas.microsoft.com/office/powerpoint/2010/main" val="264363089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8636D8-FF1F-4648-8C1C-CF266902C517}"/>
              </a:ext>
            </a:extLst>
          </p:cNvPr>
          <p:cNvSpPr>
            <a:spLocks noGrp="1"/>
          </p:cNvSpPr>
          <p:nvPr>
            <p:ph idx="1"/>
          </p:nvPr>
        </p:nvSpPr>
        <p:spPr>
          <a:xfrm>
            <a:off x="1167618" y="1181686"/>
            <a:ext cx="10336994" cy="4729536"/>
          </a:xfrm>
        </p:spPr>
        <p:txBody>
          <a:bodyPr>
            <a:normAutofit/>
          </a:bodyPr>
          <a:lstStyle/>
          <a:p>
            <a:pPr algn="just" rtl="1"/>
            <a:r>
              <a:rPr lang="fa-IR" sz="3200" dirty="0">
                <a:cs typeface="B Nazanin" panose="00000400000000000000" pitchFamily="2" charset="-78"/>
              </a:rPr>
              <a:t>در پاراگراف آخر مقدمه کلیت کار خود را بیان کرده و اهمیت و نوآوری آن را بدون اینکه اغراق کنید، توضیح دهید. این قسمت را احتمالا داوری مطالعه خواهد کرد که در زمینه علمی شما بسیار با تجربه و صاحب نظر است، بنابراین در صورتی که بیش از حد از کار خود تعریف و تمجید کنید احتمال رد شدن مقاله وجود دارد.</a:t>
            </a:r>
            <a:endParaRPr lang="en-US" sz="3200" dirty="0">
              <a:cs typeface="B Nazanin" panose="00000400000000000000" pitchFamily="2" charset="-78"/>
            </a:endParaRPr>
          </a:p>
          <a:p>
            <a:pPr algn="just" rtl="1"/>
            <a:r>
              <a:rPr lang="fa-IR" sz="3200" dirty="0">
                <a:cs typeface="B Nazanin" panose="00000400000000000000" pitchFamily="2" charset="-78"/>
              </a:rPr>
              <a:t> همچنین بسیار مهم است که به شکل واضح و مشخص به نوآوری (</a:t>
            </a:r>
            <a:r>
              <a:rPr lang="en-US" sz="3200" dirty="0">
                <a:cs typeface="B Nazanin" panose="00000400000000000000" pitchFamily="2" charset="-78"/>
              </a:rPr>
              <a:t>Novelty) </a:t>
            </a:r>
            <a:r>
              <a:rPr lang="fa-IR" sz="3200" dirty="0">
                <a:cs typeface="B Nazanin" panose="00000400000000000000" pitchFamily="2" charset="-78"/>
              </a:rPr>
              <a:t>مقاله خود اشاره کنید. پاراگراف آخر مقدمه از مهمترین بخش‌های هر مقاله‌ای است و داوران به شکل ویژه‌ای به آن توجه می‌کنند.</a:t>
            </a:r>
            <a:endParaRPr lang="en-US" sz="3200" dirty="0">
              <a:cs typeface="B Nazanin" panose="00000400000000000000" pitchFamily="2" charset="-78"/>
            </a:endParaRPr>
          </a:p>
        </p:txBody>
      </p:sp>
    </p:spTree>
    <p:extLst>
      <p:ext uri="{BB962C8B-B14F-4D97-AF65-F5344CB8AC3E}">
        <p14:creationId xmlns:p14="http://schemas.microsoft.com/office/powerpoint/2010/main" val="370822748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187DC-E801-4FB7-BD69-B587AA4E96F4}"/>
              </a:ext>
            </a:extLst>
          </p:cNvPr>
          <p:cNvSpPr>
            <a:spLocks noGrp="1"/>
          </p:cNvSpPr>
          <p:nvPr>
            <p:ph idx="1"/>
          </p:nvPr>
        </p:nvSpPr>
        <p:spPr>
          <a:xfrm>
            <a:off x="1153551" y="1181686"/>
            <a:ext cx="10351061" cy="4729536"/>
          </a:xfrm>
        </p:spPr>
        <p:txBody>
          <a:bodyPr>
            <a:normAutofit/>
          </a:bodyPr>
          <a:lstStyle/>
          <a:p>
            <a:pPr marL="0" indent="0" algn="just" rtl="1">
              <a:buNone/>
            </a:pPr>
            <a:r>
              <a:rPr lang="fa-IR" sz="3200" dirty="0">
                <a:cs typeface="B Nazanin" panose="00000400000000000000" pitchFamily="2" charset="-78"/>
              </a:rPr>
              <a:t>روش تحقیق </a:t>
            </a:r>
          </a:p>
          <a:p>
            <a:pPr marL="0" indent="0" algn="just" rtl="1">
              <a:buNone/>
            </a:pPr>
            <a:r>
              <a:rPr lang="fa-IR" sz="3200" dirty="0">
                <a:cs typeface="B Nazanin" panose="00000400000000000000" pitchFamily="2" charset="-78"/>
              </a:rPr>
              <a:t>این بخش مربوط به زمان، مکان و چگونگی انجام تحقیقات است. محقق در این بخش از مراحل نوشتن مقاله، طرح تحقیقاتی، لوازم مورد نیاز، روش جمع‌آوری اطلاعات و کنترل نتایج را در اختیار مخاطب قرار می‌دهد.</a:t>
            </a:r>
          </a:p>
          <a:p>
            <a:pPr marL="0" indent="0" algn="just" rtl="1">
              <a:buNone/>
            </a:pPr>
            <a:r>
              <a:rPr lang="fa-IR" sz="3200" dirty="0">
                <a:cs typeface="B Nazanin" panose="00000400000000000000" pitchFamily="2" charset="-78"/>
              </a:rPr>
              <a:t>مثلا می‌توانید مواد استفاده شده و ابعاد آنها را بیان کنید. پس از آن می‌توانید دستگاه‌های استفاده شده را معرفی کنید و در ادامه آن، فرآیند و روش کار را به شکل دقیق و کامل بیان کنید.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177200788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027FD2-942D-46F8-AFC7-2D5E7E24EE30}"/>
              </a:ext>
            </a:extLst>
          </p:cNvPr>
          <p:cNvSpPr>
            <a:spLocks noGrp="1"/>
          </p:cNvSpPr>
          <p:nvPr>
            <p:ph idx="1"/>
          </p:nvPr>
        </p:nvSpPr>
        <p:spPr>
          <a:xfrm>
            <a:off x="1097280" y="1223889"/>
            <a:ext cx="10407332" cy="4687333"/>
          </a:xfrm>
        </p:spPr>
        <p:txBody>
          <a:bodyPr>
            <a:normAutofit/>
          </a:bodyPr>
          <a:lstStyle/>
          <a:p>
            <a:pPr algn="just" rtl="1"/>
            <a:r>
              <a:rPr lang="fa-IR" sz="3200" dirty="0">
                <a:cs typeface="B Nazanin" panose="00000400000000000000" pitchFamily="2" charset="-78"/>
              </a:rPr>
              <a:t>نتایج</a:t>
            </a:r>
          </a:p>
          <a:p>
            <a:pPr algn="just" rtl="1"/>
            <a:r>
              <a:rPr lang="fa-IR" sz="3200" dirty="0">
                <a:cs typeface="B Nazanin" panose="00000400000000000000" pitchFamily="2" charset="-78"/>
              </a:rPr>
              <a:t>در این بخش نویسنده به کمک جدول‌ها، تصاویر و نمودارهای مختلف نتایج کسب شده از هر آزمایش را در اختیار خواننده قرار می‌دهد و توضیحی در رابطه با معنی این نمودارها و تجزیه و تحلیل نتایج ارائه نمی‌دهد. معمولا این بخش بیشترین تعداد صفحات مقاله را شامل می‌شود. گسترده و وسیع بودن این بخش به چاپ شدن مقاله کمک می‌کند.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50075551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B1F9AF-D80E-4BFE-B545-FB25CD2FC024}"/>
              </a:ext>
            </a:extLst>
          </p:cNvPr>
          <p:cNvSpPr>
            <a:spLocks noGrp="1"/>
          </p:cNvSpPr>
          <p:nvPr>
            <p:ph idx="1"/>
          </p:nvPr>
        </p:nvSpPr>
        <p:spPr>
          <a:xfrm>
            <a:off x="1111348" y="1252025"/>
            <a:ext cx="10393264" cy="4659197"/>
          </a:xfrm>
        </p:spPr>
        <p:txBody>
          <a:bodyPr>
            <a:normAutofit/>
          </a:bodyPr>
          <a:lstStyle/>
          <a:p>
            <a:pPr marL="0" indent="0" algn="just" rtl="1">
              <a:buNone/>
            </a:pPr>
            <a:r>
              <a:rPr lang="fa-IR" sz="2800" dirty="0">
                <a:cs typeface="B Nazanin" panose="00000400000000000000" pitchFamily="2" charset="-78"/>
              </a:rPr>
              <a:t>بدنه اصلی مقاله</a:t>
            </a:r>
          </a:p>
          <a:p>
            <a:pPr marL="0" indent="0" algn="just" rtl="1">
              <a:buNone/>
            </a:pPr>
            <a:r>
              <a:rPr lang="fa-IR" sz="2800" dirty="0">
                <a:cs typeface="B Nazanin" panose="00000400000000000000" pitchFamily="2" charset="-78"/>
              </a:rPr>
              <a:t>بدنه اصلی مقاله را هم که دیگر در هر نوع از مقاله‌ای می‌شناسید. در این قسمت باید به شرح مبسوط موضوعی پرداخته شود که در بخش‌های پیشین به شکل‌های گوناگون معرفی شدند.</a:t>
            </a:r>
          </a:p>
          <a:p>
            <a:pPr marL="0" indent="0" algn="just" rtl="1">
              <a:buNone/>
            </a:pPr>
            <a:r>
              <a:rPr lang="fa-IR" sz="2800" dirty="0">
                <a:cs typeface="B Nazanin" panose="00000400000000000000" pitchFamily="2" charset="-78"/>
              </a:rPr>
              <a:t>سبک نگارش، لحن کلام نویسنده و موضوعاتی از این دست بنا به نوع مقاله و بستری که در آن به چاپ می‌رسد، مشخص خواهد شد. اما باید بدانید که ایجاز و درست‌نویسی و استفاده از جملات و کلمات قابل‌درک باعث می‌شود تا مخاطبان با قلمتان همراه شوند و بهتر متوجه مفاهیم و مطالبی شوند که ارائه می‌دهید.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224599479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DEE204-57BE-4183-8154-A856DD185B7E}"/>
              </a:ext>
            </a:extLst>
          </p:cNvPr>
          <p:cNvSpPr>
            <a:spLocks noGrp="1"/>
          </p:cNvSpPr>
          <p:nvPr>
            <p:ph idx="1"/>
          </p:nvPr>
        </p:nvSpPr>
        <p:spPr>
          <a:xfrm>
            <a:off x="1125415" y="1223889"/>
            <a:ext cx="10379197" cy="4687333"/>
          </a:xfrm>
        </p:spPr>
        <p:txBody>
          <a:bodyPr>
            <a:normAutofit/>
          </a:bodyPr>
          <a:lstStyle/>
          <a:p>
            <a:pPr marL="0" indent="0" algn="just" rtl="1">
              <a:buNone/>
            </a:pPr>
            <a:r>
              <a:rPr lang="fa-IR" sz="3600" dirty="0">
                <a:cs typeface="B Nazanin" panose="00000400000000000000" pitchFamily="2" charset="-78"/>
              </a:rPr>
              <a:t>بحث و تجزیه و تحلیل</a:t>
            </a:r>
          </a:p>
          <a:p>
            <a:pPr marL="0" indent="0" algn="just" rtl="1">
              <a:buNone/>
            </a:pPr>
            <a:r>
              <a:rPr lang="fa-IR" sz="3600" dirty="0">
                <a:cs typeface="B Nazanin" panose="00000400000000000000" pitchFamily="2" charset="-78"/>
              </a:rPr>
              <a:t>در این قسمت نویسنده توضیحات بیشتری در رابطه با نتایج به دست آمده، همبستگی متغیرها و تفسیر آن‌ها در اختیار خواننده قرار می‌دهد. در این قسمت نویسنده بایستی علت هرگونه انحراف از نتایج مورد انتظار و یا نتایج تحقیقات پیشین را برای مخاطب توضیح دهد.</a:t>
            </a:r>
          </a:p>
          <a:p>
            <a:pPr marL="0" indent="0" algn="just"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1380588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84C110-DF98-436C-995E-AC6E66CE8B5F}"/>
              </a:ext>
            </a:extLst>
          </p:cNvPr>
          <p:cNvSpPr>
            <a:spLocks noGrp="1"/>
          </p:cNvSpPr>
          <p:nvPr>
            <p:ph idx="1"/>
          </p:nvPr>
        </p:nvSpPr>
        <p:spPr>
          <a:xfrm>
            <a:off x="1336431" y="1322363"/>
            <a:ext cx="10168181" cy="4588859"/>
          </a:xfrm>
        </p:spPr>
        <p:txBody>
          <a:bodyPr>
            <a:normAutofit/>
          </a:bodyPr>
          <a:lstStyle/>
          <a:p>
            <a:pPr algn="just" rtl="1"/>
            <a:r>
              <a:rPr lang="fa-IR" sz="3600" dirty="0">
                <a:cs typeface="B Nazanin" panose="00000400000000000000" pitchFamily="2" charset="-78"/>
              </a:rPr>
              <a:t>نتیجه‌گیری</a:t>
            </a:r>
          </a:p>
          <a:p>
            <a:pPr algn="just" rtl="1"/>
            <a:r>
              <a:rPr lang="fa-IR" sz="3600" dirty="0">
                <a:cs typeface="B Nazanin" panose="00000400000000000000" pitchFamily="2" charset="-78"/>
              </a:rPr>
              <a:t>در بخش نتیجه‌گیری هر مقاله هم باید یک جمع‌بندی کلی از کارهایتان ارائه دهید و دستاوردی که از تحقیق یا تحلیل موضوعات داشته‌اید برای مخاطب بازگو نمایید. همه مقالات به نتیجه‌گیری نیاز دارند. نمی‌شود بدون در نظرگرفتن این بخش از نوشته، آن را به پایان برسانید.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42647031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588C82-0FB4-4FA3-B832-E504263E0C59}"/>
              </a:ext>
            </a:extLst>
          </p:cNvPr>
          <p:cNvSpPr>
            <a:spLocks noGrp="1"/>
          </p:cNvSpPr>
          <p:nvPr>
            <p:ph idx="1"/>
          </p:nvPr>
        </p:nvSpPr>
        <p:spPr>
          <a:xfrm>
            <a:off x="1181686" y="1308295"/>
            <a:ext cx="10322926" cy="4602927"/>
          </a:xfrm>
        </p:spPr>
        <p:txBody>
          <a:bodyPr>
            <a:normAutofit/>
          </a:bodyPr>
          <a:lstStyle/>
          <a:p>
            <a:pPr marL="0" indent="0" algn="just" rtl="1">
              <a:buNone/>
            </a:pPr>
            <a:r>
              <a:rPr lang="fa-IR" sz="3200" dirty="0">
                <a:cs typeface="B Nazanin" panose="00000400000000000000" pitchFamily="2" charset="-78"/>
              </a:rPr>
              <a:t>در این قسمت نویسنده بایستی بتواند به سادگی نتیجه کلی حاصل از تحقیق، معنای آن و تفسیر خود از نتایج به دست آمده را برای خواننده متن ارائه کند.</a:t>
            </a:r>
          </a:p>
          <a:p>
            <a:pPr marL="0" indent="0" algn="just" rtl="1">
              <a:buNone/>
            </a:pPr>
            <a:r>
              <a:rPr lang="fa-IR" sz="3200" dirty="0">
                <a:cs typeface="B Nazanin" panose="00000400000000000000" pitchFamily="2" charset="-78"/>
              </a:rPr>
              <a:t>می‌توانید نتایج خود را به شکل بند به بند نیز بنویسید. جمله اول این بخش هم معمولا به معرفی کل کار می پردازد، مثلا “در این پژوهش جوشکاری لیزری فولاد پر استحکام … با استفاده از روش … انجام گرفت و از روش آزمایش … برای بررسی استحکام نمونه‌ها استفاده شد.”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24070032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B08D7F-9E39-4E56-9DD3-BC1C4938042E}"/>
              </a:ext>
            </a:extLst>
          </p:cNvPr>
          <p:cNvSpPr>
            <a:spLocks noGrp="1"/>
          </p:cNvSpPr>
          <p:nvPr>
            <p:ph idx="1"/>
          </p:nvPr>
        </p:nvSpPr>
        <p:spPr>
          <a:xfrm>
            <a:off x="1026942" y="1125415"/>
            <a:ext cx="10477670" cy="4785807"/>
          </a:xfrm>
        </p:spPr>
        <p:txBody>
          <a:bodyPr>
            <a:normAutofit/>
          </a:bodyPr>
          <a:lstStyle/>
          <a:p>
            <a:pPr algn="just" rtl="1"/>
            <a:r>
              <a:rPr lang="fa-IR" sz="2800" dirty="0">
                <a:cs typeface="B Nazanin" panose="00000400000000000000" pitchFamily="2" charset="-78"/>
              </a:rPr>
              <a:t> با دقت در مقاله هایی که خوانده اید می توانیم این ویژگی ها را برای مقاله ذکر کنیم :</a:t>
            </a:r>
          </a:p>
          <a:p>
            <a:pPr algn="just" rtl="1"/>
            <a:r>
              <a:rPr lang="fa-IR" sz="2800" dirty="0">
                <a:cs typeface="B Nazanin" panose="00000400000000000000" pitchFamily="2" charset="-78"/>
              </a:rPr>
              <a:t>1-  برای هدف و موضوعی خاص نوشته شده اند .</a:t>
            </a:r>
          </a:p>
          <a:p>
            <a:pPr algn="just" rtl="1"/>
            <a:r>
              <a:rPr lang="fa-IR" sz="2800" dirty="0">
                <a:cs typeface="B Nazanin" panose="00000400000000000000" pitchFamily="2" charset="-78"/>
              </a:rPr>
              <a:t>2-  معمولا بین 500 تا 5000 کلمه هستند .</a:t>
            </a:r>
          </a:p>
          <a:p>
            <a:pPr algn="just" rtl="1"/>
            <a:r>
              <a:rPr lang="fa-IR" sz="2800" dirty="0">
                <a:cs typeface="B Nazanin" panose="00000400000000000000" pitchFamily="2" charset="-78"/>
              </a:rPr>
              <a:t>3-  نظمی خاص دارند و از طرح مشخصی پیروی می کنند .</a:t>
            </a:r>
          </a:p>
          <a:p>
            <a:pPr algn="just" rtl="1"/>
            <a:r>
              <a:rPr lang="fa-IR" sz="2800" dirty="0">
                <a:cs typeface="B Nazanin" panose="00000400000000000000" pitchFamily="2" charset="-78"/>
              </a:rPr>
              <a:t>4-  سیری منطقی دارند ومیان بخش های مختلف آن ارتباط و هماهنگی وجود دارد.</a:t>
            </a:r>
          </a:p>
          <a:p>
            <a:pPr algn="just" rtl="1"/>
            <a:r>
              <a:rPr lang="fa-IR" sz="2800" dirty="0">
                <a:cs typeface="B Nazanin" panose="00000400000000000000" pitchFamily="2" charset="-78"/>
              </a:rPr>
              <a:t>5-  نویسنده از استدلال و شیوه های علمی برای اثبات عقیده ی خود استفاده می کند .</a:t>
            </a:r>
          </a:p>
          <a:p>
            <a:pPr algn="just" rtl="1"/>
            <a:r>
              <a:rPr lang="fa-IR" sz="2800" dirty="0">
                <a:cs typeface="B Nazanin" panose="00000400000000000000" pitchFamily="2" charset="-78"/>
              </a:rPr>
              <a:t>6-  مقاله ها نتیجه ی یک تحقیق را بیان می کنند .</a:t>
            </a:r>
          </a:p>
          <a:p>
            <a:pPr algn="just" rtl="1"/>
            <a:r>
              <a:rPr lang="fa-IR" sz="2800" dirty="0">
                <a:cs typeface="B Nazanin" panose="00000400000000000000" pitchFamily="2" charset="-78"/>
              </a:rPr>
              <a:t>7-  در آن از منابع و مآخذ معتبرعلمی استفاده می شود .</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326622217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C9A23D-B291-419D-B981-DFED0AB02FEA}"/>
              </a:ext>
            </a:extLst>
          </p:cNvPr>
          <p:cNvSpPr>
            <a:spLocks noGrp="1"/>
          </p:cNvSpPr>
          <p:nvPr>
            <p:ph idx="1"/>
          </p:nvPr>
        </p:nvSpPr>
        <p:spPr>
          <a:xfrm>
            <a:off x="1139483" y="1350498"/>
            <a:ext cx="10365129" cy="4560724"/>
          </a:xfrm>
        </p:spPr>
        <p:txBody>
          <a:bodyPr>
            <a:normAutofit/>
          </a:bodyPr>
          <a:lstStyle/>
          <a:p>
            <a:pPr algn="just" rtl="1"/>
            <a:r>
              <a:rPr lang="fa-IR" sz="3600" dirty="0">
                <a:cs typeface="B Nazanin" panose="00000400000000000000" pitchFamily="2" charset="-78"/>
              </a:rPr>
              <a:t>نتیجه­ گیری در واقع جاییست که موضوع مقاله شما بسته شده و تمام ایده­ هایی که در مقاله آورده شده جمع بندی می­ شود.</a:t>
            </a:r>
            <a:endParaRPr lang="en-US" sz="3600" dirty="0">
              <a:cs typeface="B Nazanin" panose="00000400000000000000" pitchFamily="2" charset="-78"/>
            </a:endParaRPr>
          </a:p>
          <a:p>
            <a:pPr algn="just" rtl="1"/>
            <a:r>
              <a:rPr lang="fa-IR" sz="3600" dirty="0">
                <a:cs typeface="B Nazanin" panose="00000400000000000000" pitchFamily="2" charset="-78"/>
              </a:rPr>
              <a:t> نتیجه ­گیری باید شامل سه الی پنج جمله خیلی قوی باشد. اهداف اصلی مقاله ­تان را بازبینی کنید و آن­ ها را به شکلی تقویت شده در انتها بیان کنید.</a:t>
            </a:r>
            <a:endParaRPr lang="en-US" sz="3600" dirty="0">
              <a:cs typeface="B Nazanin" panose="00000400000000000000" pitchFamily="2" charset="-78"/>
            </a:endParaRPr>
          </a:p>
        </p:txBody>
      </p:sp>
    </p:spTree>
    <p:extLst>
      <p:ext uri="{BB962C8B-B14F-4D97-AF65-F5344CB8AC3E}">
        <p14:creationId xmlns:p14="http://schemas.microsoft.com/office/powerpoint/2010/main" val="11187846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983ED4-547C-425C-B0FC-BFEF9B872386}"/>
              </a:ext>
            </a:extLst>
          </p:cNvPr>
          <p:cNvSpPr>
            <a:spLocks noGrp="1"/>
          </p:cNvSpPr>
          <p:nvPr>
            <p:ph idx="1"/>
          </p:nvPr>
        </p:nvSpPr>
        <p:spPr>
          <a:xfrm>
            <a:off x="1111348" y="1350498"/>
            <a:ext cx="10393264" cy="4560724"/>
          </a:xfrm>
        </p:spPr>
        <p:txBody>
          <a:bodyPr>
            <a:normAutofit/>
          </a:bodyPr>
          <a:lstStyle/>
          <a:p>
            <a:pPr marL="0" indent="0" algn="just" rtl="1">
              <a:buNone/>
            </a:pPr>
            <a:r>
              <a:rPr lang="fa-IR" sz="3600" dirty="0">
                <a:cs typeface="B Nazanin" panose="00000400000000000000" pitchFamily="2" charset="-78"/>
              </a:rPr>
              <a:t>منابع</a:t>
            </a:r>
          </a:p>
          <a:p>
            <a:pPr marL="0" indent="0" algn="just" rtl="1">
              <a:buNone/>
            </a:pPr>
            <a:r>
              <a:rPr lang="fa-IR" sz="3600" dirty="0">
                <a:cs typeface="B Nazanin" panose="00000400000000000000" pitchFamily="2" charset="-78"/>
              </a:rPr>
              <a:t>ذکر منابع و مأخذ هم که خود دارای روش‌های علمی و تخصصی مختلف است و اگر آن را رعایت نکنید به کلی از اعبتار نوشته‌تان کم خواهد شد. باید تلاشتان را به کار بگیرید تا منابع را به درستی و با رعایت صداقت در انتهای هر مقاله قید کنید.</a:t>
            </a:r>
          </a:p>
          <a:p>
            <a:pPr marL="0" indent="0" algn="just"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22211051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E703F3-C75A-4E41-9D12-E230F0BE6AD0}"/>
              </a:ext>
            </a:extLst>
          </p:cNvPr>
          <p:cNvSpPr>
            <a:spLocks noGrp="1"/>
          </p:cNvSpPr>
          <p:nvPr>
            <p:ph idx="1"/>
          </p:nvPr>
        </p:nvSpPr>
        <p:spPr>
          <a:xfrm>
            <a:off x="1069145" y="1069145"/>
            <a:ext cx="10435467" cy="5387926"/>
          </a:xfrm>
        </p:spPr>
        <p:txBody>
          <a:bodyPr>
            <a:noAutofit/>
          </a:bodyPr>
          <a:lstStyle/>
          <a:p>
            <a:pPr algn="just" rtl="1"/>
            <a:r>
              <a:rPr lang="fa-IR" sz="2800" dirty="0">
                <a:cs typeface="B Nazanin" panose="00000400000000000000" pitchFamily="2" charset="-78"/>
              </a:rPr>
              <a:t>در این قسمت نویسنده بایستی لیستی از تمامی منابعی که در نگارش مقاله به آن‌ها استناد کرده است، تهیه کرده و در انتهای مقاله خود آن را درج کند. استفاده از هرگونه داده، تصویر، نمودار و غیره از مقالات علمی دیگر بدون اشاره به نام آن در لیست منابع، نوعی سرقت علمی به شمار می‌رود.</a:t>
            </a:r>
          </a:p>
          <a:p>
            <a:pPr algn="just" rtl="1"/>
            <a:r>
              <a:rPr lang="fa-IR" sz="2800" dirty="0">
                <a:cs typeface="B Nazanin" panose="00000400000000000000" pitchFamily="2" charset="-78"/>
              </a:rPr>
              <a:t>از تعداد زیادی منبع جدید (مثلا با سال های انتشار بالاتر از 2015) استفاده کنید. چون بررسی سال منابع کار آسانی است، بسیاری از داوران به منابع توجه ویژه می‌کنند و از این طریق به نو و جدید بودن کار پی می‌برند. در صورتی که اکثر رفرنس‌های شما متعلق به قبل از 2010 باشند این دید در داور ایجاد می‌شود که این موضوع قدیمی شده و دارای ارزش پایینی برای جامعه علمی است. همچنین، تعداد منابع پایین (مثلا زیر 10 عدد) این دید را ایجاد می‌کند که محقق به طور کامل حوزه علمی خود و تحقیقات انجام گرفته در این زمینه را نمی‌شناسد.</a:t>
            </a:r>
          </a:p>
          <a:p>
            <a:pPr marL="0" indent="0" algn="just" rtl="1">
              <a:buNone/>
            </a:pPr>
            <a:endParaRPr lang="fa-IR" sz="2800" dirty="0">
              <a:cs typeface="B Nazanin" panose="00000400000000000000" pitchFamily="2" charset="-78"/>
            </a:endParaRPr>
          </a:p>
        </p:txBody>
      </p:sp>
    </p:spTree>
    <p:extLst>
      <p:ext uri="{BB962C8B-B14F-4D97-AF65-F5344CB8AC3E}">
        <p14:creationId xmlns:p14="http://schemas.microsoft.com/office/powerpoint/2010/main" val="862650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7C64AE-D60E-49B2-BC92-5B58F95087E1}"/>
              </a:ext>
            </a:extLst>
          </p:cNvPr>
          <p:cNvSpPr>
            <a:spLocks noGrp="1"/>
          </p:cNvSpPr>
          <p:nvPr>
            <p:ph idx="1"/>
          </p:nvPr>
        </p:nvSpPr>
        <p:spPr>
          <a:xfrm>
            <a:off x="1083212" y="1463040"/>
            <a:ext cx="10421400" cy="4448182"/>
          </a:xfrm>
        </p:spPr>
        <p:txBody>
          <a:bodyPr>
            <a:normAutofit/>
          </a:bodyPr>
          <a:lstStyle/>
          <a:p>
            <a:pPr algn="just" rtl="1"/>
            <a:r>
              <a:rPr lang="fa-IR" sz="3200" dirty="0">
                <a:cs typeface="B Nazanin" panose="00000400000000000000" pitchFamily="2" charset="-78"/>
              </a:rPr>
              <a:t>بنابراین سعی کنید از تعداد نسبتا زیادی منبع استفاده کنید (مثلا حداقل 25 عدد) و نیمی از آنها بالای 2010 باشند و حداقل 7-8 عدد بالای 2015. </a:t>
            </a:r>
          </a:p>
          <a:p>
            <a:pPr algn="just" rtl="1"/>
            <a:r>
              <a:rPr lang="fa-IR" sz="3200" dirty="0">
                <a:cs typeface="B Nazanin" panose="00000400000000000000" pitchFamily="2" charset="-78"/>
              </a:rPr>
              <a:t>اگر از کتابی در مقاله استفاده شده باشد، به نسخه جدیدتر کتاب ارجاع دهید تا مدرن‌تر باشد. مقالات چاپ شده در زمینه خود را بررسی کنید و به دید درستی از تعداد رفرنس‌های معمول آنها پی ببرید. برخی از داوران هستند که یک حداقل تعداد رفرنس در ذهن خود دارند (مثلا 20 عدد) و به مقالاتی که تعداد رفرنس‌های آنها پایینتر از این عدد باشد توجه نمی‌کنند.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809712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4CF173-211D-417E-8806-CADB4378021F}"/>
              </a:ext>
            </a:extLst>
          </p:cNvPr>
          <p:cNvSpPr>
            <a:spLocks noGrp="1"/>
          </p:cNvSpPr>
          <p:nvPr>
            <p:ph idx="1"/>
          </p:nvPr>
        </p:nvSpPr>
        <p:spPr>
          <a:xfrm>
            <a:off x="1125415" y="886265"/>
            <a:ext cx="10379197" cy="5514535"/>
          </a:xfrm>
        </p:spPr>
        <p:txBody>
          <a:bodyPr>
            <a:noAutofit/>
          </a:bodyPr>
          <a:lstStyle/>
          <a:p>
            <a:pPr marL="0" indent="0" algn="r" rtl="1">
              <a:buNone/>
            </a:pPr>
            <a:endParaRPr lang="fa-IR" sz="2800" dirty="0">
              <a:cs typeface="B Nazanin" panose="00000400000000000000" pitchFamily="2" charset="-78"/>
            </a:endParaRPr>
          </a:p>
          <a:p>
            <a:pPr algn="r" rtl="1"/>
            <a:r>
              <a:rPr lang="fa-IR" sz="2800" dirty="0">
                <a:cs typeface="B Nazanin" panose="00000400000000000000" pitchFamily="2" charset="-78"/>
              </a:rPr>
              <a:t>ساختار و استخوان‌بندی کلی مقالات :</a:t>
            </a:r>
          </a:p>
          <a:p>
            <a:pPr algn="r" rtl="1"/>
            <a:r>
              <a:rPr lang="fa-IR" sz="2800" dirty="0">
                <a:cs typeface="B Nazanin" panose="00000400000000000000" pitchFamily="2" charset="-78"/>
              </a:rPr>
              <a:t>عنوان مقاله</a:t>
            </a:r>
          </a:p>
          <a:p>
            <a:pPr algn="r" rtl="1"/>
            <a:r>
              <a:rPr lang="fa-IR" sz="2800" dirty="0">
                <a:cs typeface="B Nazanin" panose="00000400000000000000" pitchFamily="2" charset="-78"/>
              </a:rPr>
              <a:t>چکیده مقاله</a:t>
            </a:r>
          </a:p>
          <a:p>
            <a:pPr algn="r" rtl="1"/>
            <a:r>
              <a:rPr lang="fa-IR" sz="2800" dirty="0">
                <a:cs typeface="B Nazanin" panose="00000400000000000000" pitchFamily="2" charset="-78"/>
              </a:rPr>
              <a:t>کلمات کلیدی</a:t>
            </a:r>
          </a:p>
          <a:p>
            <a:pPr algn="r" rtl="1"/>
            <a:r>
              <a:rPr lang="fa-IR" sz="2800" dirty="0">
                <a:cs typeface="B Nazanin" panose="00000400000000000000" pitchFamily="2" charset="-78"/>
              </a:rPr>
              <a:t>مقدمه</a:t>
            </a:r>
          </a:p>
          <a:p>
            <a:pPr algn="r" rtl="1"/>
            <a:r>
              <a:rPr lang="fa-IR" sz="2800" dirty="0">
                <a:cs typeface="B Nazanin" panose="00000400000000000000" pitchFamily="2" charset="-78"/>
              </a:rPr>
              <a:t>بدنه اصلی مقاله</a:t>
            </a:r>
          </a:p>
          <a:p>
            <a:pPr algn="r" rtl="1"/>
            <a:r>
              <a:rPr lang="fa-IR" sz="2800" dirty="0">
                <a:cs typeface="B Nazanin" panose="00000400000000000000" pitchFamily="2" charset="-78"/>
              </a:rPr>
              <a:t>نتیجه‌گیری</a:t>
            </a:r>
          </a:p>
          <a:p>
            <a:pPr algn="r" rtl="1"/>
            <a:r>
              <a:rPr lang="fa-IR" sz="2800" dirty="0">
                <a:cs typeface="B Nazanin" panose="00000400000000000000" pitchFamily="2" charset="-78"/>
              </a:rPr>
              <a:t>منابع</a:t>
            </a:r>
          </a:p>
          <a:p>
            <a:pPr algn="r" rtl="1"/>
            <a:endParaRPr lang="en-US" sz="2800" dirty="0">
              <a:cs typeface="B Nazanin" panose="00000400000000000000" pitchFamily="2" charset="-78"/>
            </a:endParaRPr>
          </a:p>
        </p:txBody>
      </p:sp>
    </p:spTree>
    <p:extLst>
      <p:ext uri="{BB962C8B-B14F-4D97-AF65-F5344CB8AC3E}">
        <p14:creationId xmlns:p14="http://schemas.microsoft.com/office/powerpoint/2010/main" val="31938605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33D6B-D26F-4121-BC95-B98DAC0227DB}"/>
              </a:ext>
            </a:extLst>
          </p:cNvPr>
          <p:cNvSpPr>
            <a:spLocks noGrp="1"/>
          </p:cNvSpPr>
          <p:nvPr>
            <p:ph idx="1"/>
          </p:nvPr>
        </p:nvSpPr>
        <p:spPr>
          <a:xfrm>
            <a:off x="1055077" y="1139483"/>
            <a:ext cx="10449535" cy="4771739"/>
          </a:xfrm>
        </p:spPr>
        <p:txBody>
          <a:bodyPr>
            <a:normAutofit/>
          </a:bodyPr>
          <a:lstStyle/>
          <a:p>
            <a:pPr algn="just" rtl="1"/>
            <a:r>
              <a:rPr lang="fa-IR" sz="2800" dirty="0">
                <a:cs typeface="B Nazanin" panose="00000400000000000000" pitchFamily="2" charset="-78"/>
              </a:rPr>
              <a:t>آموزش نوشتن مقاله در ۷ گام:</a:t>
            </a:r>
          </a:p>
          <a:p>
            <a:pPr algn="just" rtl="1"/>
            <a:r>
              <a:rPr lang="fa-IR" sz="2800" dirty="0">
                <a:cs typeface="B Nazanin" panose="00000400000000000000" pitchFamily="2" charset="-78"/>
              </a:rPr>
              <a:t>۱. موضوع را انتخاب کنید</a:t>
            </a:r>
          </a:p>
          <a:p>
            <a:pPr algn="just" rtl="1"/>
            <a:r>
              <a:rPr lang="fa-IR" sz="2800" dirty="0">
                <a:cs typeface="B Nazanin" panose="00000400000000000000" pitchFamily="2" charset="-78"/>
              </a:rPr>
              <a:t> ۲. طرح اولیه یا نموداری از ایده‌ها تهیه کنید</a:t>
            </a:r>
          </a:p>
          <a:p>
            <a:pPr algn="just" rtl="1"/>
            <a:r>
              <a:rPr lang="fa-IR" sz="2800" dirty="0">
                <a:cs typeface="B Nazanin" panose="00000400000000000000" pitchFamily="2" charset="-78"/>
              </a:rPr>
              <a:t>۳. شرح موضوع را بنویسید</a:t>
            </a:r>
          </a:p>
          <a:p>
            <a:pPr algn="just" rtl="1"/>
            <a:r>
              <a:rPr lang="fa-IR" sz="2800" dirty="0">
                <a:cs typeface="B Nazanin" panose="00000400000000000000" pitchFamily="2" charset="-78"/>
              </a:rPr>
              <a:t> ۴.  بدنه اصلی مقاله را تهیه کنید</a:t>
            </a:r>
          </a:p>
          <a:p>
            <a:pPr algn="just" rtl="1"/>
            <a:r>
              <a:rPr lang="fa-IR" sz="2800" dirty="0">
                <a:cs typeface="B Nazanin" panose="00000400000000000000" pitchFamily="2" charset="-78"/>
              </a:rPr>
              <a:t>۵. مقدمه مقاله را بنویسید</a:t>
            </a:r>
          </a:p>
          <a:p>
            <a:pPr algn="just" rtl="1"/>
            <a:r>
              <a:rPr lang="fa-IR" sz="2800" dirty="0">
                <a:cs typeface="B Nazanin" panose="00000400000000000000" pitchFamily="2" charset="-78"/>
              </a:rPr>
              <a:t> ۶. نتیجه‌گیری مقاله را بنویسید</a:t>
            </a:r>
          </a:p>
          <a:p>
            <a:pPr algn="just" rtl="1"/>
            <a:r>
              <a:rPr lang="fa-IR" sz="2800" dirty="0">
                <a:cs typeface="B Nazanin" panose="00000400000000000000" pitchFamily="2" charset="-78"/>
              </a:rPr>
              <a:t> ۷.  بررسی نهایی را روی مقاله انجام دهید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0200608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F7D190-38DE-4A1D-9940-898BF4F462F8}"/>
              </a:ext>
            </a:extLst>
          </p:cNvPr>
          <p:cNvSpPr>
            <a:spLocks noGrp="1"/>
          </p:cNvSpPr>
          <p:nvPr>
            <p:ph idx="1"/>
          </p:nvPr>
        </p:nvSpPr>
        <p:spPr>
          <a:xfrm>
            <a:off x="1209822" y="1125415"/>
            <a:ext cx="10294790" cy="4785807"/>
          </a:xfrm>
        </p:spPr>
        <p:txBody>
          <a:bodyPr>
            <a:normAutofit/>
          </a:bodyPr>
          <a:lstStyle/>
          <a:p>
            <a:pPr algn="just" rtl="1"/>
            <a:r>
              <a:rPr lang="fa-IR" sz="3200" dirty="0">
                <a:cs typeface="B Nazanin" panose="00000400000000000000" pitchFamily="2" charset="-78"/>
              </a:rPr>
              <a:t>بررسی نهایی را روی مقاله انجام دهید</a:t>
            </a:r>
          </a:p>
          <a:p>
            <a:pPr algn="just" rtl="1"/>
            <a:r>
              <a:rPr lang="fa-IR" sz="3200" dirty="0">
                <a:cs typeface="B Nazanin" panose="00000400000000000000" pitchFamily="2" charset="-78"/>
              </a:rPr>
              <a:t>این اشتباه است که فکر کنید با نوشتن بخش نتیجه ­گیری دیگر کار مقاله ­تان به پایان رسیده است. مقاله شما برای تکمیل شدن هنوز نیازمند اطلاعات و جزییات ریزی است که با بازبینی و توجه به آن خواهید فهمید.</a:t>
            </a:r>
          </a:p>
          <a:p>
            <a:pPr algn="just" rtl="1"/>
            <a:r>
              <a:rPr lang="fa-IR" sz="3200" dirty="0">
                <a:cs typeface="B Nazanin" panose="00000400000000000000" pitchFamily="2" charset="-78"/>
              </a:rPr>
              <a:t>در بازبینی نهایی، ترتیب پاراگراف­ ها را چک کنید. قوی­ ترین نکته ­ای که می­ خواهید در مقاله بیاورید باید در پاراگراف­ های اول و آخر بدنه اصلی مقاله آورده شوند و مابقی نکات مابین این دو قرار می­ گیرند. همچنین اطمینان حاصل کنید ترتیب پاراگراف ­ها منطقی هستند.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0376161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FEFA2-2916-4E10-B100-C711B3A9E145}"/>
              </a:ext>
            </a:extLst>
          </p:cNvPr>
          <p:cNvSpPr>
            <a:spLocks noGrp="1"/>
          </p:cNvSpPr>
          <p:nvPr>
            <p:ph idx="1"/>
          </p:nvPr>
        </p:nvSpPr>
        <p:spPr>
          <a:xfrm>
            <a:off x="1055077" y="1491175"/>
            <a:ext cx="10449535" cy="4420047"/>
          </a:xfrm>
        </p:spPr>
        <p:txBody>
          <a:bodyPr>
            <a:normAutofit/>
          </a:bodyPr>
          <a:lstStyle/>
          <a:p>
            <a:pPr algn="just" rtl="1"/>
            <a:r>
              <a:rPr lang="fa-IR" sz="3200" dirty="0">
                <a:cs typeface="B Nazanin" panose="00000400000000000000" pitchFamily="2" charset="-78"/>
              </a:rPr>
              <a:t>به ساختار مقاله دقت کنید، همه مقالات یک ساختار ندارند و ممکن است مقاله شما نیاز به فرمت خاصی داشته باشد. پس با توجه به اینکه مقاله را برای کجا و به چه دلیلی می­ نویسید دقت بیشتری به ساختار کلی آن داشته باشید.</a:t>
            </a:r>
          </a:p>
          <a:p>
            <a:pPr algn="just" rtl="1"/>
            <a:r>
              <a:rPr lang="fa-IR" sz="3200" dirty="0">
                <a:cs typeface="B Nazanin" panose="00000400000000000000" pitchFamily="2" charset="-78"/>
              </a:rPr>
              <a:t>در نهایت، نوشته خود را بازخوانی کرده و از لحاظ منطقی ارزیابی کنید. مطمئن شوید چیزی در مقاله وجود ندارد که مبهم باقی مانده باشد و ایده ها به هم مرتبط هستند. اشتباهات املایی و گرامری را نیز حتما بررسی کنید چرا که کوچک ترین اشتباه می تواند به میزان زیادی از ارزش مقاله تهیه شده کم کند.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41625702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055278-D01C-44DC-B360-8ED550BF7CEB}"/>
              </a:ext>
            </a:extLst>
          </p:cNvPr>
          <p:cNvSpPr>
            <a:spLocks noGrp="1"/>
          </p:cNvSpPr>
          <p:nvPr>
            <p:ph idx="1"/>
          </p:nvPr>
        </p:nvSpPr>
        <p:spPr>
          <a:xfrm>
            <a:off x="1223889" y="1336431"/>
            <a:ext cx="10280723" cy="4574791"/>
          </a:xfrm>
        </p:spPr>
        <p:txBody>
          <a:bodyPr>
            <a:normAutofit/>
          </a:bodyPr>
          <a:lstStyle/>
          <a:p>
            <a:pPr algn="just" rtl="1"/>
            <a:r>
              <a:rPr lang="fa-IR" sz="3200" dirty="0">
                <a:cs typeface="B Nazanin" panose="00000400000000000000" pitchFamily="2" charset="-78"/>
              </a:rPr>
              <a:t>در آخر</a:t>
            </a:r>
          </a:p>
          <a:p>
            <a:pPr algn="just" rtl="1"/>
            <a:r>
              <a:rPr lang="fa-IR" sz="3200" dirty="0">
                <a:cs typeface="B Nazanin" panose="00000400000000000000" pitchFamily="2" charset="-78"/>
              </a:rPr>
              <a:t>مقاله‌نویسی دارای اصولی است که نمی‌توان آنها را نادیده گرفت. شرط ورود به دنیای نوشتن مقالات حرفه‌ای چه در حوزه پژوهش‌های علمی و چه در حوزه‌های دیگر، این است که به خوبی بتوانید ساختار مقاله را حفظ کنید و بنا به بستری که در آن می‌نویسید و مخاطبانی که دارید، قوانین را رعایت کنید.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6854953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5FDA7D-0F61-4CD3-B08C-4817ABB909CA}"/>
              </a:ext>
            </a:extLst>
          </p:cNvPr>
          <p:cNvSpPr>
            <a:spLocks noGrp="1"/>
          </p:cNvSpPr>
          <p:nvPr>
            <p:ph idx="1"/>
          </p:nvPr>
        </p:nvSpPr>
        <p:spPr>
          <a:xfrm>
            <a:off x="1294228" y="1364566"/>
            <a:ext cx="10210384" cy="4546656"/>
          </a:xfrm>
        </p:spPr>
        <p:txBody>
          <a:bodyPr>
            <a:noAutofit/>
          </a:bodyPr>
          <a:lstStyle/>
          <a:p>
            <a:pPr algn="just" rtl="1"/>
            <a:r>
              <a:rPr lang="fa-IR" sz="3600" dirty="0">
                <a:cs typeface="B Nazanin" panose="00000400000000000000" pitchFamily="2" charset="-78"/>
              </a:rPr>
              <a:t> نویسنده ی خوب سعی می کند متناسب با درک و نیاز خوانندگان خود بنویسد ، زیاده گویی پسندیده نیست و دلالت بر دانایی نویسنده ندارد ، باید بدانید چه بنویسید ومهم تر از همه چقدر بنویسید وچگونه بنویسید ؟</a:t>
            </a:r>
          </a:p>
          <a:p>
            <a:pPr algn="just" rtl="1"/>
            <a:r>
              <a:rPr lang="fa-IR" sz="3600" dirty="0">
                <a:cs typeface="B Nazanin" panose="00000400000000000000" pitchFamily="2" charset="-78"/>
              </a:rPr>
              <a:t>    نویسنده ی خوب با ارائه ی دلیل های کافی و مثال ها و آمارها ویا هر وسیله ی دیگری موضوع مورد نظر خود را ملموس ، علمی و منطقی مطرح می کند . شرط اصلی برای نوشتن مقاله احاطه ی کامل بر موضوع است .</a:t>
            </a:r>
            <a:endParaRPr lang="en-US" sz="3600" dirty="0">
              <a:cs typeface="B Nazanin" panose="00000400000000000000" pitchFamily="2" charset="-78"/>
            </a:endParaRPr>
          </a:p>
        </p:txBody>
      </p:sp>
    </p:spTree>
    <p:extLst>
      <p:ext uri="{BB962C8B-B14F-4D97-AF65-F5344CB8AC3E}">
        <p14:creationId xmlns:p14="http://schemas.microsoft.com/office/powerpoint/2010/main" val="25606947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B442E3-BD13-45F1-9E71-1F07030AD03E}"/>
              </a:ext>
            </a:extLst>
          </p:cNvPr>
          <p:cNvSpPr>
            <a:spLocks noGrp="1"/>
          </p:cNvSpPr>
          <p:nvPr>
            <p:ph idx="1"/>
          </p:nvPr>
        </p:nvSpPr>
        <p:spPr>
          <a:xfrm>
            <a:off x="1026942" y="1252025"/>
            <a:ext cx="10477670" cy="4659197"/>
          </a:xfrm>
        </p:spPr>
        <p:txBody>
          <a:bodyPr>
            <a:normAutofit fontScale="92500" lnSpcReduction="10000"/>
          </a:bodyPr>
          <a:lstStyle/>
          <a:p>
            <a:pPr algn="just" rtl="1"/>
            <a:r>
              <a:rPr lang="fa-IR" sz="3200" dirty="0">
                <a:cs typeface="B Nazanin" panose="00000400000000000000" pitchFamily="2" charset="-78"/>
              </a:rPr>
              <a:t> قدم اول در باره ی موضوع خوب فکر کنید . </a:t>
            </a:r>
            <a:endParaRPr lang="en-US" sz="3200" dirty="0">
              <a:cs typeface="B Nazanin" panose="00000400000000000000" pitchFamily="2" charset="-78"/>
            </a:endParaRPr>
          </a:p>
          <a:p>
            <a:pPr algn="just" rtl="1"/>
            <a:r>
              <a:rPr lang="fa-IR" sz="3200" dirty="0">
                <a:cs typeface="B Nazanin" panose="00000400000000000000" pitchFamily="2" charset="-78"/>
              </a:rPr>
              <a:t>ممکن است سوالاتی به ذهن شما برسد ، سوالات را یادداشت کنید می توانید با دیگران نیز مشورت کنید ، مشورت با دیگران دیدگاه ها ی جدیدی در ارتباط با موضوع به شما می دهد .</a:t>
            </a:r>
            <a:endParaRPr lang="en-US" sz="3200" dirty="0">
              <a:cs typeface="B Nazanin" panose="00000400000000000000" pitchFamily="2" charset="-78"/>
            </a:endParaRPr>
          </a:p>
          <a:p>
            <a:pPr algn="just" rtl="1"/>
            <a:r>
              <a:rPr lang="fa-IR" sz="3200" dirty="0">
                <a:cs typeface="B Nazanin" panose="00000400000000000000" pitchFamily="2" charset="-78"/>
              </a:rPr>
              <a:t> سوالات را دسته بندی کنید ، به آن ها نظم بدهید ،سعی کنید سوال ها صریح و جزیی باشند ، سوالات متنوع، شما را به کلی گویی و پرش از یک موضوع به موضوع دیگر می اندازد .</a:t>
            </a:r>
            <a:endParaRPr lang="en-US" sz="3200" dirty="0">
              <a:cs typeface="B Nazanin" panose="00000400000000000000" pitchFamily="2" charset="-78"/>
            </a:endParaRPr>
          </a:p>
          <a:p>
            <a:pPr algn="just" rtl="1"/>
            <a:r>
              <a:rPr lang="fa-IR" sz="3200" dirty="0">
                <a:cs typeface="B Nazanin" panose="00000400000000000000" pitchFamily="2" charset="-78"/>
              </a:rPr>
              <a:t>وسواس نداشته باشید سوالاتی که با موضوع در ارتباط نیست حذف کنید ، از کمی سوالات نترسید همین که با موضوع درگیر شدید ، سوالات دیگری به ذهن شما خواهد رسید .</a:t>
            </a:r>
            <a:endParaRPr lang="en-US" sz="3200" dirty="0">
              <a:cs typeface="B Nazanin" panose="00000400000000000000" pitchFamily="2" charset="-78"/>
            </a:endParaRPr>
          </a:p>
        </p:txBody>
      </p:sp>
    </p:spTree>
    <p:extLst>
      <p:ext uri="{BB962C8B-B14F-4D97-AF65-F5344CB8AC3E}">
        <p14:creationId xmlns:p14="http://schemas.microsoft.com/office/powerpoint/2010/main" val="14924103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186F2-F15D-4B8E-8CD7-E7AAEC2CB52F}"/>
              </a:ext>
            </a:extLst>
          </p:cNvPr>
          <p:cNvSpPr>
            <a:spLocks noGrp="1"/>
          </p:cNvSpPr>
          <p:nvPr>
            <p:ph idx="1"/>
          </p:nvPr>
        </p:nvSpPr>
        <p:spPr>
          <a:xfrm>
            <a:off x="1026942" y="1364566"/>
            <a:ext cx="10477670" cy="4546656"/>
          </a:xfrm>
        </p:spPr>
        <p:txBody>
          <a:bodyPr>
            <a:normAutofit/>
          </a:bodyPr>
          <a:lstStyle/>
          <a:p>
            <a:pPr algn="just" rtl="1"/>
            <a:r>
              <a:rPr lang="fa-IR" sz="3200" dirty="0">
                <a:cs typeface="B Nazanin" panose="00000400000000000000" pitchFamily="2" charset="-78"/>
              </a:rPr>
              <a:t>سعی کنید مقاله جامع باشد یعنی تمام جوانب یک موضوع را در برگیرد و خالی از تکرار باشد و نکته های تازه و ارزشمندی رابه مخاطب منتقل کند .</a:t>
            </a:r>
          </a:p>
          <a:p>
            <a:pPr algn="just" rtl="1"/>
            <a:r>
              <a:rPr lang="fa-IR" sz="3200" dirty="0">
                <a:cs typeface="B Nazanin" panose="00000400000000000000" pitchFamily="2" charset="-78"/>
              </a:rPr>
              <a:t>  نوشته را خوب شروع کنید . یک شروع خوب خواننده را ترغیب می کند تا متن را تا پایان بخواند . نوشته را خوب به پایان ببرید پایان مناسب تا مدت ها تاثیر عاطفی خود را در روح و روان مخاطب باقی می گذارد .</a:t>
            </a:r>
            <a:endParaRPr lang="en-US" sz="3200" dirty="0">
              <a:cs typeface="B Nazanin" panose="00000400000000000000" pitchFamily="2" charset="-78"/>
            </a:endParaRPr>
          </a:p>
          <a:p>
            <a:pPr algn="just" rtl="1"/>
            <a:r>
              <a:rPr lang="fa-IR" sz="3200" dirty="0">
                <a:cs typeface="B Nazanin" panose="00000400000000000000" pitchFamily="2" charset="-78"/>
              </a:rPr>
              <a:t>میان بخش های مختلف مقاله ارتباط برقرار کنید .هر بخش باید ادامه ی منطقی بخش دیگر باشد و پایان نوشته نتیجه ی منطقی آغاز نوشته باشد </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5417430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43D079-4B18-410C-A92E-EE984028F5DC}"/>
              </a:ext>
            </a:extLst>
          </p:cNvPr>
          <p:cNvSpPr>
            <a:spLocks noGrp="1"/>
          </p:cNvSpPr>
          <p:nvPr>
            <p:ph idx="1"/>
          </p:nvPr>
        </p:nvSpPr>
        <p:spPr>
          <a:xfrm>
            <a:off x="984738" y="1308295"/>
            <a:ext cx="10519874" cy="4602927"/>
          </a:xfrm>
        </p:spPr>
        <p:txBody>
          <a:bodyPr>
            <a:normAutofit/>
          </a:bodyPr>
          <a:lstStyle/>
          <a:p>
            <a:pPr algn="just" rtl="1"/>
            <a:r>
              <a:rPr lang="fa-IR" sz="2800" dirty="0">
                <a:cs typeface="B Nazanin" panose="00000400000000000000" pitchFamily="2" charset="-78"/>
              </a:rPr>
              <a:t>وقتی می توانید ساده و گویا بنویسید چه ضرورتی دارد به خاطر ادبی نوشتن خودتان ودیگران را به زحمت بیندازید ، زیبا نوشتن لزوما به معنی ادبی نوشتن نیست . سعی کنید زبان نوشته بی ابهام و بی پیرایه و واضح ، ساده  و روان ،بی غل وغش باشد .نکات فنی و زبانی و درست نویسی و املا را کامل رعایت کنید . غلط های دستوری و املایی از ارزش علمی مقاله ی شما می کاهد .</a:t>
            </a:r>
          </a:p>
          <a:p>
            <a:pPr algn="just" rtl="1"/>
            <a:r>
              <a:rPr lang="fa-IR" sz="2800" dirty="0">
                <a:cs typeface="B Nazanin" panose="00000400000000000000" pitchFamily="2" charset="-78"/>
              </a:rPr>
              <a:t>  کسی که راست می گوید مورد احترام و اعتماد دیگران است ، رعایت امانت در نقل قول ها الزامی است . حذف نام نویسنده و استفاده از نوشته ی او نوعی سرقت علمی است که از ارزش و اعتبار مقاله می کاهد . شما هم می توانید بیندیشید ، فقط باید شجاعت ابراز عقیده را داشته باشید . علم و فکر متعلق به همه است ، باید بیان شود تا پخته و کامل گردد .</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0644049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BCFA78-F1EE-4222-9A46-D3163DCA0397}"/>
              </a:ext>
            </a:extLst>
          </p:cNvPr>
          <p:cNvSpPr>
            <a:spLocks noGrp="1"/>
          </p:cNvSpPr>
          <p:nvPr>
            <p:ph idx="1"/>
          </p:nvPr>
        </p:nvSpPr>
        <p:spPr>
          <a:xfrm>
            <a:off x="1378634" y="1308295"/>
            <a:ext cx="10125978" cy="4602927"/>
          </a:xfrm>
        </p:spPr>
        <p:txBody>
          <a:bodyPr>
            <a:normAutofit fontScale="92500" lnSpcReduction="20000"/>
          </a:bodyPr>
          <a:lstStyle/>
          <a:p>
            <a:pPr algn="just" rtl="1"/>
            <a:r>
              <a:rPr lang="fa-IR" sz="3200" dirty="0">
                <a:cs typeface="B Nazanin" panose="00000400000000000000" pitchFamily="2" charset="-78"/>
              </a:rPr>
              <a:t>منابع:</a:t>
            </a:r>
          </a:p>
          <a:p>
            <a:pPr algn="just" rtl="1"/>
            <a:r>
              <a:rPr lang="en-US" sz="3200" dirty="0">
                <a:cs typeface="B Nazanin" panose="00000400000000000000" pitchFamily="2" charset="-78"/>
                <a:hlinkClick r:id="rId2"/>
              </a:rPr>
              <a:t>www.writeme.ir</a:t>
            </a:r>
            <a:r>
              <a:rPr lang="fa-IR" sz="3200" dirty="0">
                <a:cs typeface="B Nazanin" panose="00000400000000000000" pitchFamily="2" charset="-78"/>
              </a:rPr>
              <a:t> کاملترین راهنمای نگارش مقالات علمی</a:t>
            </a:r>
          </a:p>
          <a:p>
            <a:pPr algn="just" rtl="1"/>
            <a:r>
              <a:rPr lang="fa-IR" sz="3200" dirty="0">
                <a:cs typeface="B Nazanin" panose="00000400000000000000" pitchFamily="2" charset="-78"/>
              </a:rPr>
              <a:t>آموزش مقاله نویسی کامل گام به گام به همراه مثال</a:t>
            </a:r>
          </a:p>
          <a:p>
            <a:pPr algn="just" rtl="1"/>
            <a:r>
              <a:rPr lang="fa-IR" sz="3200" dirty="0">
                <a:cs typeface="B Nazanin" panose="00000400000000000000" pitchFamily="2" charset="-78"/>
              </a:rPr>
              <a:t>چگونه یک مقاله خوب بنویسیم</a:t>
            </a:r>
          </a:p>
          <a:p>
            <a:pPr algn="just" rtl="1"/>
            <a:r>
              <a:rPr lang="en-US" sz="3200" dirty="0">
                <a:cs typeface="B Nazanin" panose="00000400000000000000" pitchFamily="2" charset="-78"/>
                <a:hlinkClick r:id="rId3"/>
              </a:rPr>
              <a:t>www.chetor.com</a:t>
            </a:r>
            <a:r>
              <a:rPr lang="fa-IR" sz="3200" dirty="0">
                <a:cs typeface="B Nazanin" panose="00000400000000000000" pitchFamily="2" charset="-78"/>
              </a:rPr>
              <a:t> ارائه نکات کاربردی در مقاله نویسی</a:t>
            </a:r>
          </a:p>
          <a:p>
            <a:pPr algn="just" rtl="1"/>
            <a:r>
              <a:rPr lang="en-US" sz="3200" dirty="0">
                <a:cs typeface="B Nazanin" panose="00000400000000000000" pitchFamily="2" charset="-78"/>
                <a:hlinkClick r:id="rId4"/>
              </a:rPr>
              <a:t>www.jhub.ir</a:t>
            </a:r>
            <a:r>
              <a:rPr lang="fa-IR" sz="3200" dirty="0">
                <a:cs typeface="B Nazanin" panose="00000400000000000000" pitchFamily="2" charset="-78"/>
              </a:rPr>
              <a:t> مراحل مقاله نویسی و طریقه نوشتن مقاله</a:t>
            </a:r>
          </a:p>
          <a:p>
            <a:pPr algn="just" rtl="1"/>
            <a:r>
              <a:rPr lang="fa-IR" sz="3200" dirty="0">
                <a:cs typeface="B Nazanin" panose="00000400000000000000" pitchFamily="2" charset="-78"/>
              </a:rPr>
              <a:t>پگاه اطلاع رسانی حوزه</a:t>
            </a:r>
          </a:p>
          <a:p>
            <a:pPr algn="just" rtl="1"/>
            <a:r>
              <a:rPr lang="fa-IR" sz="3200" dirty="0">
                <a:cs typeface="B Nazanin" panose="00000400000000000000" pitchFamily="2" charset="-78"/>
              </a:rPr>
              <a:t>سایت مکتب خونه</a:t>
            </a:r>
          </a:p>
          <a:p>
            <a:pPr algn="just" rtl="1"/>
            <a:r>
              <a:rPr lang="fa-IR" sz="3200" dirty="0">
                <a:cs typeface="B Nazanin" panose="00000400000000000000" pitchFamily="2" charset="-78"/>
              </a:rPr>
              <a:t> و.....</a:t>
            </a:r>
            <a:endParaRPr lang="en-US" sz="3200" dirty="0">
              <a:cs typeface="B Nazanin" panose="00000400000000000000" pitchFamily="2" charset="-78"/>
            </a:endParaRPr>
          </a:p>
        </p:txBody>
      </p:sp>
    </p:spTree>
    <p:extLst>
      <p:ext uri="{BB962C8B-B14F-4D97-AF65-F5344CB8AC3E}">
        <p14:creationId xmlns:p14="http://schemas.microsoft.com/office/powerpoint/2010/main" val="33898760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B1EC58-0237-40CD-843C-ABDD01724CFD}"/>
              </a:ext>
            </a:extLst>
          </p:cNvPr>
          <p:cNvSpPr>
            <a:spLocks noGrp="1"/>
          </p:cNvSpPr>
          <p:nvPr>
            <p:ph idx="1"/>
          </p:nvPr>
        </p:nvSpPr>
        <p:spPr>
          <a:xfrm>
            <a:off x="801858" y="1097280"/>
            <a:ext cx="10702754" cy="4813942"/>
          </a:xfrm>
        </p:spPr>
        <p:txBody>
          <a:bodyPr>
            <a:normAutofit/>
          </a:bodyPr>
          <a:lstStyle/>
          <a:p>
            <a:pPr algn="just" rtl="1"/>
            <a:r>
              <a:rPr lang="fa-IR" sz="2800" dirty="0">
                <a:cs typeface="B Nazanin" panose="00000400000000000000" pitchFamily="2" charset="-78"/>
              </a:rPr>
              <a:t> گام دوم انتخاب روش تحقیق است . یادتان باشد که موضوع تحقیق و نگاه شما به آن روش تحقیق را معین می کند </a:t>
            </a:r>
          </a:p>
          <a:p>
            <a:pPr algn="just" rtl="1"/>
            <a:r>
              <a:rPr lang="fa-IR" sz="2800" dirty="0">
                <a:cs typeface="B Nazanin" panose="00000400000000000000" pitchFamily="2" charset="-78"/>
              </a:rPr>
              <a:t>  روش های تحقیق عبارتند از :</a:t>
            </a:r>
          </a:p>
          <a:p>
            <a:pPr algn="just" rtl="1"/>
            <a:r>
              <a:rPr lang="fa-IR" sz="2800" dirty="0">
                <a:cs typeface="B Nazanin" panose="00000400000000000000" pitchFamily="2" charset="-78"/>
              </a:rPr>
              <a:t>1-  تجربه و آزمایش با استفاده از مواد و دستگاه های خاص .نتایج آزمایش در جدول هایی به دقت یادداشت می شود . این روش در علوم تجربی کاربرد دارد .</a:t>
            </a:r>
          </a:p>
          <a:p>
            <a:pPr algn="just" rtl="1"/>
            <a:r>
              <a:rPr lang="fa-IR" sz="2800" dirty="0">
                <a:cs typeface="B Nazanin" panose="00000400000000000000" pitchFamily="2" charset="-78"/>
              </a:rPr>
              <a:t>2-  روش مشاهده ، در این شیوه اطلاعات را از طریق مشاهده مستقیم و تجربه ی عملی ثبت می کنیم . دقت و تکرار مشاهده در شرایط  متفاوت ارزش علمی نتیجه را بیش تر  می کند.در شیوه ی مشاهده ،تاریخ و محل مشاهده را بنویسید و نظریات ودریافت های خود را در پایین حتما یادداشت کنید . مشاهده می تواند فردی یا گروهی ، اتفاقی یا زمان بندی شده باشد .</a:t>
            </a:r>
          </a:p>
        </p:txBody>
      </p:sp>
    </p:spTree>
    <p:extLst>
      <p:ext uri="{BB962C8B-B14F-4D97-AF65-F5344CB8AC3E}">
        <p14:creationId xmlns:p14="http://schemas.microsoft.com/office/powerpoint/2010/main" val="318036163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FA99A-36B7-45C1-975F-4CB538C17F00}"/>
              </a:ext>
            </a:extLst>
          </p:cNvPr>
          <p:cNvSpPr>
            <a:spLocks noGrp="1"/>
          </p:cNvSpPr>
          <p:nvPr>
            <p:ph idx="1"/>
          </p:nvPr>
        </p:nvSpPr>
        <p:spPr>
          <a:xfrm>
            <a:off x="858129" y="1041009"/>
            <a:ext cx="10646483" cy="4870213"/>
          </a:xfrm>
        </p:spPr>
        <p:txBody>
          <a:bodyPr>
            <a:normAutofit/>
          </a:bodyPr>
          <a:lstStyle/>
          <a:p>
            <a:pPr algn="just" rtl="1"/>
            <a:r>
              <a:rPr lang="fa-IR" sz="3200" dirty="0">
                <a:cs typeface="B Nazanin" panose="00000400000000000000" pitchFamily="2" charset="-78"/>
              </a:rPr>
              <a:t>3-  روش پرس و جو که می تواند به صورت مصاحبه حضوری یا غیر حضوری (پرسش نامه) باشد .</a:t>
            </a:r>
          </a:p>
          <a:p>
            <a:pPr algn="just" rtl="1"/>
            <a:r>
              <a:rPr lang="fa-IR" sz="3200" dirty="0">
                <a:cs typeface="B Nazanin" panose="00000400000000000000" pitchFamily="2" charset="-78"/>
              </a:rPr>
              <a:t>4-  روش مطالعه یا کتابخانه ای . محقق در این شیوه اطلاعات خود را از طریق مطالعه ی کتاب ها وآگاهی از تحقیق دیگران کسب می کند .در شیوه ی کتابخانه ای مرجع شناسی اهمیت فراوان دارد . مرجع شناسی شناخت منابع مهم تحقیق در هررشته است.فهرست ها ، کتاب شناسی ها، مجموعه ی سخنرانی ها ، عکس ها ، مجلات ،واژه نامه ها ، فرهنگ ها،دانش نامه های عمومی و تخصصی ،معجم آثار مولفان ، زندگی نامه ها،تواریخ ، کتب رجال ،اطلس ها و... می توانند منبع مهمی برای برخی از پژوهش ها باشند </a:t>
            </a:r>
            <a:endParaRPr lang="en-US" sz="3200" dirty="0">
              <a:cs typeface="B Nazanin" panose="00000400000000000000" pitchFamily="2" charset="-78"/>
            </a:endParaRPr>
          </a:p>
        </p:txBody>
      </p:sp>
    </p:spTree>
    <p:extLst>
      <p:ext uri="{BB962C8B-B14F-4D97-AF65-F5344CB8AC3E}">
        <p14:creationId xmlns:p14="http://schemas.microsoft.com/office/powerpoint/2010/main" val="114750153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3CC34-3882-4B26-8707-9CAAFB4F509D}"/>
              </a:ext>
            </a:extLst>
          </p:cNvPr>
          <p:cNvSpPr>
            <a:spLocks noGrp="1"/>
          </p:cNvSpPr>
          <p:nvPr>
            <p:ph idx="1"/>
          </p:nvPr>
        </p:nvSpPr>
        <p:spPr>
          <a:xfrm>
            <a:off x="984738" y="1167618"/>
            <a:ext cx="10519874" cy="4743604"/>
          </a:xfrm>
        </p:spPr>
        <p:txBody>
          <a:bodyPr>
            <a:normAutofit/>
          </a:bodyPr>
          <a:lstStyle/>
          <a:p>
            <a:pPr algn="just" rtl="1"/>
            <a:r>
              <a:rPr lang="fa-IR" sz="3600" dirty="0">
                <a:cs typeface="B Nazanin" panose="00000400000000000000" pitchFamily="2" charset="-78"/>
              </a:rPr>
              <a:t> مقاله را از دیدگاه های مختلف تقسیم بندی می کنند :</a:t>
            </a:r>
          </a:p>
          <a:p>
            <a:pPr algn="just" rtl="1"/>
            <a:r>
              <a:rPr lang="fa-IR" sz="3600" dirty="0">
                <a:cs typeface="B Nazanin" panose="00000400000000000000" pitchFamily="2" charset="-78"/>
              </a:rPr>
              <a:t>1-موضوعی :علمی ،سیاسی ، جامعه شناسی ، روان شناسی ،اقتصادی و....</a:t>
            </a:r>
          </a:p>
          <a:p>
            <a:pPr algn="just" rtl="1"/>
            <a:r>
              <a:rPr lang="fa-IR" sz="3600" dirty="0">
                <a:cs typeface="B Nazanin" panose="00000400000000000000" pitchFamily="2" charset="-78"/>
              </a:rPr>
              <a:t>2-زبان و لحن نوشته :مقالات ادبی و تحقیقی ، مقالات طنز و جد .</a:t>
            </a:r>
          </a:p>
          <a:p>
            <a:pPr algn="just" rtl="1"/>
            <a:r>
              <a:rPr lang="fa-IR" sz="3600" dirty="0">
                <a:cs typeface="B Nazanin" panose="00000400000000000000" pitchFamily="2" charset="-78"/>
              </a:rPr>
              <a:t>3-هدف و محتوا و شیوه ی نگارش :مقاله های استدلالی و پژوهشی ، مقاله های تحلیلی ، مقاله های تشریحی ، مقاله های توصیفی و...</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47688695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E78AD2-D782-4F10-921C-A5FCA004A4E0}"/>
              </a:ext>
            </a:extLst>
          </p:cNvPr>
          <p:cNvSpPr>
            <a:spLocks noGrp="1"/>
          </p:cNvSpPr>
          <p:nvPr>
            <p:ph idx="1"/>
          </p:nvPr>
        </p:nvSpPr>
        <p:spPr>
          <a:xfrm>
            <a:off x="1575582" y="1181686"/>
            <a:ext cx="9929030" cy="4729536"/>
          </a:xfrm>
        </p:spPr>
        <p:txBody>
          <a:bodyPr>
            <a:normAutofit/>
          </a:bodyPr>
          <a:lstStyle/>
          <a:p>
            <a:pPr algn="r" rtl="1"/>
            <a:r>
              <a:rPr lang="fa-IR" sz="2800" dirty="0">
                <a:cs typeface="B Nazanin" panose="00000400000000000000" pitchFamily="2" charset="-78"/>
              </a:rPr>
              <a:t>ساختار و استخوان‌بندی کلی مقالات :</a:t>
            </a:r>
          </a:p>
          <a:p>
            <a:pPr algn="r" rtl="1"/>
            <a:r>
              <a:rPr lang="fa-IR" sz="2800" dirty="0">
                <a:cs typeface="B Nazanin" panose="00000400000000000000" pitchFamily="2" charset="-78"/>
              </a:rPr>
              <a:t>عنوان مقاله</a:t>
            </a:r>
          </a:p>
          <a:p>
            <a:pPr algn="r" rtl="1"/>
            <a:r>
              <a:rPr lang="fa-IR" sz="2800" dirty="0">
                <a:cs typeface="B Nazanin" panose="00000400000000000000" pitchFamily="2" charset="-78"/>
              </a:rPr>
              <a:t>چکیده مقاله</a:t>
            </a:r>
          </a:p>
          <a:p>
            <a:pPr algn="r" rtl="1"/>
            <a:r>
              <a:rPr lang="fa-IR" sz="2800" dirty="0">
                <a:cs typeface="B Nazanin" panose="00000400000000000000" pitchFamily="2" charset="-78"/>
              </a:rPr>
              <a:t>کلمات کلیدی</a:t>
            </a:r>
          </a:p>
          <a:p>
            <a:pPr algn="r" rtl="1"/>
            <a:r>
              <a:rPr lang="fa-IR" sz="2800" dirty="0">
                <a:cs typeface="B Nazanin" panose="00000400000000000000" pitchFamily="2" charset="-78"/>
              </a:rPr>
              <a:t>مقدمه</a:t>
            </a:r>
          </a:p>
          <a:p>
            <a:pPr algn="r" rtl="1"/>
            <a:r>
              <a:rPr lang="fa-IR" sz="2800" dirty="0">
                <a:cs typeface="B Nazanin" panose="00000400000000000000" pitchFamily="2" charset="-78"/>
              </a:rPr>
              <a:t>بدنه اصلی مقاله</a:t>
            </a:r>
          </a:p>
          <a:p>
            <a:pPr algn="r" rtl="1"/>
            <a:r>
              <a:rPr lang="fa-IR" sz="2800" dirty="0">
                <a:cs typeface="B Nazanin" panose="00000400000000000000" pitchFamily="2" charset="-78"/>
              </a:rPr>
              <a:t>نتیجه‌گیری</a:t>
            </a:r>
          </a:p>
          <a:p>
            <a:pPr algn="r" rtl="1"/>
            <a:r>
              <a:rPr lang="fa-IR" sz="2800" dirty="0">
                <a:cs typeface="B Nazanin" panose="00000400000000000000" pitchFamily="2" charset="-78"/>
              </a:rPr>
              <a:t>منابع</a:t>
            </a:r>
          </a:p>
          <a:p>
            <a:pPr algn="r" rtl="1"/>
            <a:endParaRPr lang="en-US" sz="2800" dirty="0">
              <a:cs typeface="B Nazanin" panose="00000400000000000000" pitchFamily="2" charset="-78"/>
            </a:endParaRPr>
          </a:p>
        </p:txBody>
      </p:sp>
    </p:spTree>
    <p:extLst>
      <p:ext uri="{BB962C8B-B14F-4D97-AF65-F5344CB8AC3E}">
        <p14:creationId xmlns:p14="http://schemas.microsoft.com/office/powerpoint/2010/main" val="314475574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77A93-DCC3-4A1A-82A4-0E0B7469ECF5}"/>
              </a:ext>
            </a:extLst>
          </p:cNvPr>
          <p:cNvSpPr>
            <a:spLocks noGrp="1"/>
          </p:cNvSpPr>
          <p:nvPr>
            <p:ph idx="1"/>
          </p:nvPr>
        </p:nvSpPr>
        <p:spPr>
          <a:xfrm>
            <a:off x="1026942" y="1139483"/>
            <a:ext cx="10477670" cy="4771739"/>
          </a:xfrm>
        </p:spPr>
        <p:txBody>
          <a:bodyPr>
            <a:normAutofit/>
          </a:bodyPr>
          <a:lstStyle/>
          <a:p>
            <a:pPr algn="just" rtl="1"/>
            <a:r>
              <a:rPr lang="fa-IR" sz="3200" dirty="0">
                <a:cs typeface="B Nazanin" panose="00000400000000000000" pitchFamily="2" charset="-78"/>
              </a:rPr>
              <a:t>حالا می توانیم تصمیم بگیریم که چه روش تحقیقی مناسبت تر است .محقق نتایج تحقیقات خود را بر روی فیش هایی یادداشت می کند .</a:t>
            </a:r>
          </a:p>
          <a:p>
            <a:pPr algn="just" rtl="1"/>
            <a:r>
              <a:rPr lang="fa-IR" sz="3200" dirty="0">
                <a:cs typeface="B Nazanin" panose="00000400000000000000" pitchFamily="2" charset="-78"/>
              </a:rPr>
              <a:t>   فیش و فیش نویسی</a:t>
            </a:r>
          </a:p>
          <a:p>
            <a:pPr algn="just" rtl="1"/>
            <a:r>
              <a:rPr lang="fa-IR" sz="3200" dirty="0">
                <a:cs typeface="B Nazanin" panose="00000400000000000000" pitchFamily="2" charset="-78"/>
              </a:rPr>
              <a:t>   وقت آن رسیده است که نتایج تحقیقات خود را یادداشت کنید ، هر چه که باهوش باشید برخی از مطالب از ذهن شما پاک می شود ، محقق خوب برای پی گیری روند و اطمینان از نتایج به دست آمده مطالب را دقیق یادداشت می کند .</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52862442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177</TotalTime>
  <Words>3801</Words>
  <Application>Microsoft Office PowerPoint</Application>
  <PresentationFormat>Widescreen</PresentationFormat>
  <Paragraphs>137</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Century Gothic</vt:lpstr>
      <vt:lpstr>Wingdings 3</vt:lpstr>
      <vt:lpstr>Wisp</vt:lpstr>
      <vt:lpstr>نوشتن مقاله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نوشتن مقاله</dc:title>
  <dc:creator>MIQDAD</dc:creator>
  <cp:lastModifiedBy>MIQDAD</cp:lastModifiedBy>
  <cp:revision>21</cp:revision>
  <dcterms:created xsi:type="dcterms:W3CDTF">2020-11-25T11:41:50Z</dcterms:created>
  <dcterms:modified xsi:type="dcterms:W3CDTF">2020-11-28T11:41:02Z</dcterms:modified>
</cp:coreProperties>
</file>