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0" r:id="rId5"/>
    <p:sldId id="261" r:id="rId6"/>
    <p:sldId id="263"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7BE6FC-59D0-4555-B3CF-FB7EAB7201E1}" type="datetimeFigureOut">
              <a:rPr lang="en-US" smtClean="0"/>
              <a:t>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49F9F0-6AA4-4DBC-8392-010294B6DE02}" type="slidenum">
              <a:rPr lang="en-US" smtClean="0"/>
              <a:t>‹#›</a:t>
            </a:fld>
            <a:endParaRPr lang="en-US"/>
          </a:p>
        </p:txBody>
      </p:sp>
    </p:spTree>
    <p:extLst>
      <p:ext uri="{BB962C8B-B14F-4D97-AF65-F5344CB8AC3E}">
        <p14:creationId xmlns:p14="http://schemas.microsoft.com/office/powerpoint/2010/main" val="1770226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F5D0FB-FA59-4450-B334-672B41619E70}" type="slidenum">
              <a:rPr lang="en-US" smtClean="0"/>
              <a:t>2</a:t>
            </a:fld>
            <a:endParaRPr lang="en-US"/>
          </a:p>
        </p:txBody>
      </p:sp>
    </p:spTree>
    <p:extLst>
      <p:ext uri="{BB962C8B-B14F-4D97-AF65-F5344CB8AC3E}">
        <p14:creationId xmlns:p14="http://schemas.microsoft.com/office/powerpoint/2010/main" val="3361291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EFDAB-1C78-4500-AC2F-E4E792E58E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A898E4-13DC-479F-96D1-941369EFB0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B44B33-EF13-4455-93E7-A1619D794F39}"/>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5" name="Footer Placeholder 4">
            <a:extLst>
              <a:ext uri="{FF2B5EF4-FFF2-40B4-BE49-F238E27FC236}">
                <a16:creationId xmlns:a16="http://schemas.microsoft.com/office/drawing/2014/main" id="{E6C5FE45-EA7F-4C74-8E08-0223B2D76F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090E33-9670-4489-B534-D05AB4399EFC}"/>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274512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26C5C-3E29-4565-8D74-56E2122D8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1EBD27-EA0F-4ED9-B2AE-7C36115E83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11E40-23AE-4553-8362-760F107178B8}"/>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5" name="Footer Placeholder 4">
            <a:extLst>
              <a:ext uri="{FF2B5EF4-FFF2-40B4-BE49-F238E27FC236}">
                <a16:creationId xmlns:a16="http://schemas.microsoft.com/office/drawing/2014/main" id="{D37DB2F3-DA4B-4307-9618-800D51E1AA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98B7AD-ADA3-4E0A-A108-A3D7D2F02A2D}"/>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4006995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BB51A8-7046-4674-B635-589EA0EB65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15F296-DAA2-4275-8913-4A18BCD4AA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20C56D-1AFE-4C16-B0B2-6A5F5D5B512A}"/>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5" name="Footer Placeholder 4">
            <a:extLst>
              <a:ext uri="{FF2B5EF4-FFF2-40B4-BE49-F238E27FC236}">
                <a16:creationId xmlns:a16="http://schemas.microsoft.com/office/drawing/2014/main" id="{68D5225B-E53C-4A5C-8ECB-C31C2DD71D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3E5B87-E044-41C4-8262-AC7C09735BE5}"/>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1200404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BB8A7-2BD9-4231-8191-2D8E68716B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A6F76F-C8B4-4AA7-AC28-94EEDE05A1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7A8E26-ADED-4012-B8B1-90EFDDFA2FED}"/>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5" name="Footer Placeholder 4">
            <a:extLst>
              <a:ext uri="{FF2B5EF4-FFF2-40B4-BE49-F238E27FC236}">
                <a16:creationId xmlns:a16="http://schemas.microsoft.com/office/drawing/2014/main" id="{AC0B1803-5D1A-4976-8676-2542A25479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5A938E-04E4-4F25-A88D-30419291DA51}"/>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1356651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42558-CA02-482A-9717-6EF95AE314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1D38B0-64DF-4294-974D-514923C547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425E33-4219-4E6E-B394-C7A7A24A6F0D}"/>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5" name="Footer Placeholder 4">
            <a:extLst>
              <a:ext uri="{FF2B5EF4-FFF2-40B4-BE49-F238E27FC236}">
                <a16:creationId xmlns:a16="http://schemas.microsoft.com/office/drawing/2014/main" id="{EA40D175-9E68-45CA-A64E-AA23135EC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AA27A5-BDAB-4D25-AD15-D1D645EA417C}"/>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3206405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BC3EA-4E0F-4191-BC2C-8A7A9D51C4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9D530C-CCFC-4FF1-B338-DC240F6C52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A79A39-8195-437D-9BB7-9E601F7883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79F649-43B1-4002-91E1-43CC9F5572CF}"/>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6" name="Footer Placeholder 5">
            <a:extLst>
              <a:ext uri="{FF2B5EF4-FFF2-40B4-BE49-F238E27FC236}">
                <a16:creationId xmlns:a16="http://schemas.microsoft.com/office/drawing/2014/main" id="{56D0EADB-C2C6-4551-9821-59A4A761F0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AE06FD-63AE-4A01-B180-407F0B40F567}"/>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3251990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92C35-CE22-49CA-97CB-B6942F51B1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596499-A355-474C-BA26-0D706648B1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358BC4-1265-45DE-8C2A-145371E2B7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D92FD6-889F-44C5-AA1D-381E9DA282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F453A7-7DAA-4236-BF7B-F2576FC0CC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B2DE27-BE6B-411A-9889-CE5FB410D5FE}"/>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8" name="Footer Placeholder 7">
            <a:extLst>
              <a:ext uri="{FF2B5EF4-FFF2-40B4-BE49-F238E27FC236}">
                <a16:creationId xmlns:a16="http://schemas.microsoft.com/office/drawing/2014/main" id="{E9921D48-1A56-4F69-B7B5-A8D15C20D9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8CAC4A-856B-4673-91E4-8D24EFF1C205}"/>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3078532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BDF6-DD59-4091-99FF-28AC3BCC9D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1F5BD7-E0B6-47F7-9281-F6158A1CD080}"/>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4" name="Footer Placeholder 3">
            <a:extLst>
              <a:ext uri="{FF2B5EF4-FFF2-40B4-BE49-F238E27FC236}">
                <a16:creationId xmlns:a16="http://schemas.microsoft.com/office/drawing/2014/main" id="{D4A16BD3-00B9-43C5-B160-DC2FCFB441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19212D-F9C4-4F8B-BAF0-E654CFDA5D69}"/>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3149847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D964C3-DFEB-4FBC-BA11-AF6F3793E48D}"/>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3" name="Footer Placeholder 2">
            <a:extLst>
              <a:ext uri="{FF2B5EF4-FFF2-40B4-BE49-F238E27FC236}">
                <a16:creationId xmlns:a16="http://schemas.microsoft.com/office/drawing/2014/main" id="{95FA4B6A-4367-4FA8-9D0C-9E701CE6E8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6B092B-E028-408B-BA8D-5EE7C9738FBD}"/>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800033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EF46A-BE99-40ED-85CF-EB0EF74A50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41DDE5-3684-4688-B32B-31D8CD9BF4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37394F-A02E-47E0-BA00-CF0F3C96E9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96387F-9648-4673-8E7D-EB5B57DCA37A}"/>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6" name="Footer Placeholder 5">
            <a:extLst>
              <a:ext uri="{FF2B5EF4-FFF2-40B4-BE49-F238E27FC236}">
                <a16:creationId xmlns:a16="http://schemas.microsoft.com/office/drawing/2014/main" id="{5C0D490D-7D42-4FF7-9A5B-1730A6DE93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33ABC3-75D5-4BB9-AB17-5C8E2D1BD117}"/>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3933207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0DE8C-97D6-4B85-A03E-BD0FB7EE65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CC0FE2-53CA-4DBD-990C-AAE6509F84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1EDB149-125E-4977-9E91-244AC358C1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4F4757-05C1-496E-B235-E069299E1377}"/>
              </a:ext>
            </a:extLst>
          </p:cNvPr>
          <p:cNvSpPr>
            <a:spLocks noGrp="1"/>
          </p:cNvSpPr>
          <p:nvPr>
            <p:ph type="dt" sz="half" idx="10"/>
          </p:nvPr>
        </p:nvSpPr>
        <p:spPr/>
        <p:txBody>
          <a:bodyPr/>
          <a:lstStyle/>
          <a:p>
            <a:fld id="{9E98633F-9118-4E06-B901-264589616EF5}" type="datetimeFigureOut">
              <a:rPr lang="en-US" smtClean="0"/>
              <a:t>2/9/2024</a:t>
            </a:fld>
            <a:endParaRPr lang="en-US"/>
          </a:p>
        </p:txBody>
      </p:sp>
      <p:sp>
        <p:nvSpPr>
          <p:cNvPr id="6" name="Footer Placeholder 5">
            <a:extLst>
              <a:ext uri="{FF2B5EF4-FFF2-40B4-BE49-F238E27FC236}">
                <a16:creationId xmlns:a16="http://schemas.microsoft.com/office/drawing/2014/main" id="{8AE03BCA-24A9-447A-815D-34FCBD1186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20C98E-3655-465D-B7ED-5DFA4437AAB1}"/>
              </a:ext>
            </a:extLst>
          </p:cNvPr>
          <p:cNvSpPr>
            <a:spLocks noGrp="1"/>
          </p:cNvSpPr>
          <p:nvPr>
            <p:ph type="sldNum" sz="quarter" idx="12"/>
          </p:nvPr>
        </p:nvSpPr>
        <p:spPr/>
        <p:txBody>
          <a:bodyPr/>
          <a:lstStyle/>
          <a:p>
            <a:fld id="{52924358-9044-4E93-B33A-AF63B98B8CCB}" type="slidenum">
              <a:rPr lang="en-US" smtClean="0"/>
              <a:t>‹#›</a:t>
            </a:fld>
            <a:endParaRPr lang="en-US"/>
          </a:p>
        </p:txBody>
      </p:sp>
    </p:spTree>
    <p:extLst>
      <p:ext uri="{BB962C8B-B14F-4D97-AF65-F5344CB8AC3E}">
        <p14:creationId xmlns:p14="http://schemas.microsoft.com/office/powerpoint/2010/main" val="1171087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E2EB6F-5131-4B92-9B39-783EC51CFE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8C200F-87F1-49B4-9F45-08A8E082D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4BD6A-4C62-4350-9289-9B61855858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8633F-9118-4E06-B901-264589616EF5}" type="datetimeFigureOut">
              <a:rPr lang="en-US" smtClean="0"/>
              <a:t>2/9/2024</a:t>
            </a:fld>
            <a:endParaRPr lang="en-US"/>
          </a:p>
        </p:txBody>
      </p:sp>
      <p:sp>
        <p:nvSpPr>
          <p:cNvPr id="5" name="Footer Placeholder 4">
            <a:extLst>
              <a:ext uri="{FF2B5EF4-FFF2-40B4-BE49-F238E27FC236}">
                <a16:creationId xmlns:a16="http://schemas.microsoft.com/office/drawing/2014/main" id="{3166CABD-E38E-4526-8547-ADB025DCAD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BD61C88-72C7-4E93-9610-30C494A541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24358-9044-4E93-B33A-AF63B98B8CCB}" type="slidenum">
              <a:rPr lang="en-US" smtClean="0"/>
              <a:t>‹#›</a:t>
            </a:fld>
            <a:endParaRPr lang="en-US"/>
          </a:p>
        </p:txBody>
      </p:sp>
    </p:spTree>
    <p:extLst>
      <p:ext uri="{BB962C8B-B14F-4D97-AF65-F5344CB8AC3E}">
        <p14:creationId xmlns:p14="http://schemas.microsoft.com/office/powerpoint/2010/main" val="3484749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html:file://E:\Botany\Leaf%20Terminology%20(Part%201).mht!http://waynesword.palomar.edu/images/budlf2.gif"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5B11AF-288D-49E2-B28F-654541B0EFC9}"/>
              </a:ext>
            </a:extLst>
          </p:cNvPr>
          <p:cNvSpPr txBox="1"/>
          <p:nvPr/>
        </p:nvSpPr>
        <p:spPr>
          <a:xfrm>
            <a:off x="1463039" y="1217248"/>
            <a:ext cx="10480431" cy="1323439"/>
          </a:xfrm>
          <a:prstGeom prst="rect">
            <a:avLst/>
          </a:prstGeom>
          <a:noFill/>
        </p:spPr>
        <p:txBody>
          <a:bodyPr wrap="square">
            <a:spAutoFit/>
          </a:bodyPr>
          <a:lstStyle/>
          <a:p>
            <a:pPr algn="just">
              <a:spcAft>
                <a:spcPts val="0"/>
              </a:spcAft>
              <a:tabLst>
                <a:tab pos="2743200" algn="ctr"/>
                <a:tab pos="5486400" algn="r"/>
              </a:tabLst>
            </a:pPr>
            <a:r>
              <a:rPr lang="en-US" sz="40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General Botany II              Biology Dep.1</a:t>
            </a:r>
            <a:r>
              <a:rPr lang="en-US" sz="40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st</a:t>
            </a:r>
            <a:r>
              <a:rPr lang="en-US" sz="40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stag                                                         Lec.3</a:t>
            </a:r>
            <a:endParaRPr lang="en-US"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19CE7ED8-64E5-442D-A14C-1F56E7D8892D}"/>
              </a:ext>
            </a:extLst>
          </p:cNvPr>
          <p:cNvSpPr txBox="1"/>
          <p:nvPr/>
        </p:nvSpPr>
        <p:spPr>
          <a:xfrm>
            <a:off x="2588455" y="4262511"/>
            <a:ext cx="8525022" cy="1446550"/>
          </a:xfrm>
          <a:prstGeom prst="rect">
            <a:avLst/>
          </a:prstGeom>
          <a:noFill/>
        </p:spPr>
        <p:txBody>
          <a:bodyPr wrap="square" rtlCol="0">
            <a:spAutoFit/>
          </a:bodyPr>
          <a:lstStyle/>
          <a:p>
            <a:pPr algn="just"/>
            <a:r>
              <a:rPr lang="en-US" sz="4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External organization of stems: </a:t>
            </a:r>
            <a:endParaRPr lang="en-US" sz="4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endParaRPr lang="en-US" sz="4400" dirty="0">
              <a:solidFill>
                <a:srgbClr val="FF0000"/>
              </a:solidFill>
            </a:endParaRPr>
          </a:p>
        </p:txBody>
      </p:sp>
    </p:spTree>
    <p:extLst>
      <p:ext uri="{BB962C8B-B14F-4D97-AF65-F5344CB8AC3E}">
        <p14:creationId xmlns:p14="http://schemas.microsoft.com/office/powerpoint/2010/main" val="124485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E460339-DA50-43DC-81A1-22CEF27039CB}"/>
              </a:ext>
            </a:extLst>
          </p:cNvPr>
          <p:cNvSpPr txBox="1"/>
          <p:nvPr/>
        </p:nvSpPr>
        <p:spPr>
          <a:xfrm>
            <a:off x="112539" y="-39934"/>
            <a:ext cx="6724357" cy="6791988"/>
          </a:xfrm>
          <a:prstGeom prst="rect">
            <a:avLst/>
          </a:prstGeom>
          <a:noFill/>
        </p:spPr>
        <p:txBody>
          <a:bodyPr wrap="square">
            <a:spAutoFit/>
          </a:bodyPr>
          <a:lstStyle/>
          <a:p>
            <a:pPr algn="just">
              <a:lnSpc>
                <a:spcPct val="107000"/>
              </a:lnSpc>
              <a:spcAft>
                <a:spcPts val="0"/>
              </a:spcAft>
            </a:pP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External organization of stems: </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terms "stem" and "shoot" are sometimes used interchangeably, but technically the stem is an axis, whereas the shoot is the stem plus any leaves, flowers, or buds that may be present. The aboveground, conspicuous part of flowering plants constitutes the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shoot system</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which is composed of erect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stems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on which are attached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leaves, flowers, </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and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buds.</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Leaves are attached to the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stem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regions called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nodes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The section of stem between nodes is an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internode,</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and the upper angle between the stem and the leaf at the node is called the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leaf axil. Axillary (lateral) buds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located in the leaf axils give rise to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vegetative branch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stems or to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flowers. Terminal buds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are present at the tips of the main stem and branches and contain the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apical meristem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tissues</a:t>
            </a:r>
            <a:endParaRPr lang="en-US" sz="24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1E2F4128-6AD9-4938-983B-2B7FD1F2A7D1}"/>
              </a:ext>
            </a:extLst>
          </p:cNvPr>
          <p:cNvPicPr/>
          <p:nvPr/>
        </p:nvPicPr>
        <p:blipFill rotWithShape="1">
          <a:blip r:embed="rId3">
            <a:extLst>
              <a:ext uri="{28A0092B-C50C-407E-A947-70E740481C1C}">
                <a14:useLocalDpi xmlns:a14="http://schemas.microsoft.com/office/drawing/2010/main" val="0"/>
              </a:ext>
            </a:extLst>
          </a:blip>
          <a:srcRect l="35897" t="11973" r="19392" b="8779"/>
          <a:stretch/>
        </p:blipFill>
        <p:spPr bwMode="auto">
          <a:xfrm>
            <a:off x="6834262" y="211015"/>
            <a:ext cx="5219700" cy="6128238"/>
          </a:xfrm>
          <a:prstGeom prst="rect">
            <a:avLst/>
          </a:prstGeom>
          <a:ln w="19050">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66300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014FD01-2C24-4547-B9D7-3764603F1342}"/>
              </a:ext>
            </a:extLst>
          </p:cNvPr>
          <p:cNvSpPr txBox="1"/>
          <p:nvPr/>
        </p:nvSpPr>
        <p:spPr>
          <a:xfrm>
            <a:off x="179252" y="436098"/>
            <a:ext cx="11553203" cy="3519681"/>
          </a:xfrm>
          <a:prstGeom prst="rect">
            <a:avLst/>
          </a:prstGeom>
          <a:noFill/>
        </p:spPr>
        <p:txBody>
          <a:bodyPr wrap="square">
            <a:spAutoFit/>
          </a:bodyPr>
          <a:lstStyle/>
          <a:p>
            <a:pPr algn="just">
              <a:lnSpc>
                <a:spcPct val="107000"/>
              </a:lnSpc>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growing point of the shoot—the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apical meristem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—is surrounded by developing leaves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leaf primordia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that have in their axils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bud primordia.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buds are of two kinds: Some are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vegetative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and will develop into leafy branches; others contain rudimentary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reproductive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tissues and will produce flowers.</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Arrangement of leaves on the stem, called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phyllotaxy,</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is important in positioning leaves so that they do not shade each other. If only one leaf is present at each node, the stem has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alternate phyllotaxy</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leaves alternate up the stem); two leaves per node is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opposite phyllotaxy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three or more per node is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whorled phyllotaxy</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EA2066CC-7CB5-491B-9265-0D0DB62A2D99}"/>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63924" y="3746093"/>
            <a:ext cx="7553845" cy="2838450"/>
          </a:xfrm>
          <a:prstGeom prst="rect">
            <a:avLst/>
          </a:prstGeom>
          <a:noFill/>
          <a:ln w="19050">
            <a:solidFill>
              <a:srgbClr val="000000"/>
            </a:solidFill>
            <a:miter lim="800000"/>
            <a:headEnd/>
            <a:tailEnd/>
          </a:ln>
        </p:spPr>
      </p:pic>
    </p:spTree>
    <p:extLst>
      <p:ext uri="{BB962C8B-B14F-4D97-AF65-F5344CB8AC3E}">
        <p14:creationId xmlns:p14="http://schemas.microsoft.com/office/powerpoint/2010/main" val="114948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84F92F-C1A5-4221-90A6-2AAF14BB2C82}"/>
              </a:ext>
            </a:extLst>
          </p:cNvPr>
          <p:cNvSpPr txBox="1"/>
          <p:nvPr/>
        </p:nvSpPr>
        <p:spPr>
          <a:xfrm>
            <a:off x="0" y="-33575"/>
            <a:ext cx="12192000" cy="7201202"/>
          </a:xfrm>
          <a:prstGeom prst="rect">
            <a:avLst/>
          </a:prstGeom>
          <a:noFill/>
        </p:spPr>
        <p:txBody>
          <a:bodyPr wrap="square">
            <a:spAutoFit/>
          </a:bodyPr>
          <a:lstStyle/>
          <a:p>
            <a:pPr algn="just">
              <a:lnSpc>
                <a:spcPct val="107000"/>
              </a:lnSpc>
              <a:spcAft>
                <a:spcPts val="800"/>
              </a:spcAft>
            </a:pP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Function of stem: </a:t>
            </a:r>
          </a:p>
          <a:p>
            <a:pPr algn="just">
              <a:lnSpc>
                <a:spcPct val="107000"/>
              </a:lnSpc>
              <a:spcAft>
                <a:spcPts val="800"/>
              </a:spcAft>
            </a:pP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Conduction</a:t>
            </a: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Transport   water and mineral nutrients from roots to leaves and transport of food, hormones, and other metabolites from one part of the stem to another.</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Stem provide:</a:t>
            </a: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mechanical support and raise leaves in to the air, thus facilitating photosynthesis, flowers and fruits are also produced in positions facilitating pollination and seed dispersal.</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Storage of food:</a:t>
            </a:r>
            <a:endParaRPr lang="en-US"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Types of stem: </a:t>
            </a:r>
            <a:endParaRPr lang="en-US"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 Weak stem</a:t>
            </a: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It is incapable of growing straight upright, and under natural conditions trail on the surface of the soil and have some types: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 Twining stem</a:t>
            </a:r>
            <a:r>
              <a:rPr lang="en-US" sz="2400" dirty="0">
                <a:effectLst/>
                <a:latin typeface="Times New Roman" panose="02020603050405020304" pitchFamily="18" charset="0"/>
                <a:ea typeface="Calibri" panose="020F0502020204030204" pitchFamily="34" charset="0"/>
                <a:cs typeface="Arial" panose="020B0604020202020204" pitchFamily="34" charset="0"/>
              </a:rPr>
              <a:t>: Such weak stems ascend by coiling around some support. </a:t>
            </a:r>
            <a:r>
              <a:rPr lang="en-US" sz="2400" dirty="0" err="1">
                <a:effectLst/>
                <a:latin typeface="Times New Roman" panose="02020603050405020304" pitchFamily="18" charset="0"/>
                <a:ea typeface="Calibri" panose="020F0502020204030204" pitchFamily="34" charset="0"/>
                <a:cs typeface="Arial" panose="020B0604020202020204" pitchFamily="34" charset="0"/>
              </a:rPr>
              <a:t>e.g</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2400" i="1" dirty="0">
                <a:effectLst/>
                <a:latin typeface="Times New Roman" panose="02020603050405020304" pitchFamily="18" charset="0"/>
                <a:ea typeface="Calibri" panose="020F0502020204030204" pitchFamily="34" charset="0"/>
                <a:cs typeface="Arial" panose="020B0604020202020204" pitchFamily="34" charset="0"/>
              </a:rPr>
              <a:t>Convolvulus sp.</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b) Climbing stem</a:t>
            </a: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It’s the stem that produced specialized organ that connected to the supports called </a:t>
            </a:r>
            <a:r>
              <a:rPr lang="en-US" sz="2400" b="1" dirty="0">
                <a:effectLst/>
                <a:latin typeface="Times New Roman" panose="02020603050405020304" pitchFamily="18" charset="0"/>
                <a:ea typeface="Calibri" panose="020F0502020204030204" pitchFamily="34" charset="0"/>
                <a:cs typeface="Arial" panose="020B0604020202020204" pitchFamily="34" charset="0"/>
              </a:rPr>
              <a:t>tendrils</a:t>
            </a:r>
            <a:r>
              <a:rPr lang="en-US" sz="2400" dirty="0">
                <a:effectLst/>
                <a:latin typeface="Times New Roman" panose="02020603050405020304" pitchFamily="18" charset="0"/>
                <a:ea typeface="Calibri" panose="020F0502020204030204" pitchFamily="34" charset="0"/>
                <a:cs typeface="Arial" panose="020B0604020202020204" pitchFamily="34" charset="0"/>
              </a:rPr>
              <a:t> as in </a:t>
            </a:r>
            <a:r>
              <a:rPr lang="en-US" sz="2400" i="1" dirty="0" err="1">
                <a:effectLst/>
                <a:latin typeface="Times New Roman" panose="02020603050405020304" pitchFamily="18" charset="0"/>
                <a:ea typeface="Calibri" panose="020F0502020204030204" pitchFamily="34" charset="0"/>
                <a:cs typeface="Arial" panose="020B0604020202020204" pitchFamily="34" charset="0"/>
              </a:rPr>
              <a:t>Vitis</a:t>
            </a:r>
            <a:r>
              <a:rPr lang="en-US" sz="2400" i="1" dirty="0">
                <a:effectLst/>
                <a:latin typeface="Times New Roman" panose="02020603050405020304" pitchFamily="18" charset="0"/>
                <a:ea typeface="Calibri" panose="020F0502020204030204" pitchFamily="34" charset="0"/>
                <a:cs typeface="Arial" panose="020B0604020202020204" pitchFamily="34" charset="0"/>
              </a:rPr>
              <a:t> sp</a:t>
            </a:r>
            <a:r>
              <a:rPr lang="en-US" sz="2400" dirty="0">
                <a:effectLst/>
                <a:latin typeface="Times New Roman" panose="02020603050405020304" pitchFamily="18"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c)Running stem</a:t>
            </a: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The stems that creeping on the ground and produce adventitious root at the nodes and aerial parts opposite these roots as in </a:t>
            </a:r>
            <a:r>
              <a:rPr lang="en-US" sz="2400" i="1" dirty="0">
                <a:effectLst/>
                <a:latin typeface="Times New Roman" panose="02020603050405020304" pitchFamily="18" charset="0"/>
                <a:ea typeface="Calibri" panose="020F0502020204030204" pitchFamily="34" charset="0"/>
                <a:cs typeface="Arial" panose="020B0604020202020204" pitchFamily="34" charset="0"/>
              </a:rPr>
              <a:t>Fragaria sp</a:t>
            </a:r>
            <a:r>
              <a:rPr lang="en-US" sz="2400" dirty="0">
                <a:effectLst/>
                <a:latin typeface="Times New Roman" panose="02020603050405020304" pitchFamily="18" charset="0"/>
                <a:ea typeface="Calibri" panose="020F0502020204030204" pitchFamily="34" charset="0"/>
                <a:cs typeface="Arial" panose="020B0604020202020204" pitchFamily="34" charset="0"/>
              </a:rPr>
              <a:t>. (Strawberry),  </a:t>
            </a:r>
            <a:r>
              <a:rPr lang="en-US" sz="2400" i="1" dirty="0">
                <a:effectLst/>
                <a:latin typeface="Times New Roman" panose="02020603050405020304" pitchFamily="18" charset="0"/>
                <a:ea typeface="Calibri" panose="020F0502020204030204" pitchFamily="34" charset="0"/>
                <a:cs typeface="Arial" panose="020B0604020202020204" pitchFamily="34" charset="0"/>
              </a:rPr>
              <a:t>phragmites </a:t>
            </a:r>
            <a:r>
              <a:rPr lang="en-US" sz="2400" i="1" dirty="0" err="1">
                <a:effectLst/>
                <a:latin typeface="Times New Roman" panose="02020603050405020304" pitchFamily="18" charset="0"/>
                <a:ea typeface="Calibri" panose="020F0502020204030204" pitchFamily="34" charset="0"/>
                <a:cs typeface="Arial" panose="020B0604020202020204" pitchFamily="34" charset="0"/>
              </a:rPr>
              <a:t>asstralis</a:t>
            </a:r>
            <a:r>
              <a:rPr lang="en-US" sz="2400" dirty="0">
                <a:effectLst/>
                <a:latin typeface="Times New Roman" panose="02020603050405020304" pitchFamily="18"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d)Prostrate stems</a:t>
            </a:r>
            <a:r>
              <a:rPr lang="en-US" sz="2400" dirty="0">
                <a:effectLst/>
                <a:latin typeface="Times New Roman" panose="02020603050405020304" pitchFamily="18" charset="0"/>
                <a:ea typeface="Calibri" panose="020F0502020204030204" pitchFamily="34" charset="0"/>
                <a:cs typeface="Arial" panose="020B0604020202020204" pitchFamily="34" charset="0"/>
              </a:rPr>
              <a:t>:  It’s the stem that extends horizontally on the ground and not produce adventitious root at the nodes as found in the </a:t>
            </a:r>
            <a:r>
              <a:rPr lang="en-US" sz="2400" i="1" dirty="0" err="1">
                <a:effectLst/>
                <a:latin typeface="Times New Roman" panose="02020603050405020304" pitchFamily="18" charset="0"/>
                <a:ea typeface="Calibri" panose="020F0502020204030204" pitchFamily="34" charset="0"/>
                <a:cs typeface="Arial" panose="020B0604020202020204" pitchFamily="34" charset="0"/>
              </a:rPr>
              <a:t>Cucarbita</a:t>
            </a:r>
            <a:r>
              <a:rPr lang="en-US" sz="2400" i="1" dirty="0">
                <a:effectLst/>
                <a:latin typeface="Times New Roman" panose="02020603050405020304" pitchFamily="18" charset="0"/>
                <a:ea typeface="Calibri" panose="020F0502020204030204" pitchFamily="34" charset="0"/>
                <a:cs typeface="Arial" panose="020B0604020202020204" pitchFamily="34" charset="0"/>
              </a:rPr>
              <a:t> sp.</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22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C5EFC5-A0F0-458E-B9D1-E498977FED4E}"/>
              </a:ext>
            </a:extLst>
          </p:cNvPr>
          <p:cNvSpPr txBox="1"/>
          <p:nvPr/>
        </p:nvSpPr>
        <p:spPr>
          <a:xfrm>
            <a:off x="154745" y="-93921"/>
            <a:ext cx="12037255" cy="7036863"/>
          </a:xfrm>
          <a:prstGeom prst="rect">
            <a:avLst/>
          </a:prstGeom>
          <a:noFill/>
        </p:spPr>
        <p:txBody>
          <a:bodyPr wrap="square">
            <a:spAutoFit/>
          </a:bodyPr>
          <a:lstStyle/>
          <a:p>
            <a:pPr algn="just">
              <a:lnSpc>
                <a:spcPct val="107000"/>
              </a:lnSpc>
              <a:spcAft>
                <a:spcPts val="800"/>
              </a:spcAft>
            </a:pP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 Herbaceous stems: </a:t>
            </a:r>
            <a:r>
              <a:rPr lang="en-US" sz="2800" dirty="0">
                <a:effectLst/>
                <a:latin typeface="Times New Roman" panose="02020603050405020304" pitchFamily="18" charset="0"/>
                <a:ea typeface="Calibri" panose="020F0502020204030204" pitchFamily="34" charset="0"/>
                <a:cs typeface="Arial" panose="020B0604020202020204" pitchFamily="34" charset="0"/>
              </a:rPr>
              <a:t>They are non- woody stem, which normally complete their life cycle in one growing season and secondary growth do not take place as found in </a:t>
            </a:r>
            <a:r>
              <a:rPr lang="en-US" sz="2800" i="1" dirty="0" err="1">
                <a:effectLst/>
                <a:latin typeface="Times New Roman" panose="02020603050405020304" pitchFamily="18" charset="0"/>
                <a:ea typeface="Calibri" panose="020F0502020204030204" pitchFamily="34" charset="0"/>
                <a:cs typeface="Arial" panose="020B0604020202020204" pitchFamily="34" charset="0"/>
              </a:rPr>
              <a:t>Vicia</a:t>
            </a:r>
            <a:r>
              <a:rPr lang="en-US" sz="2800" i="1" dirty="0">
                <a:effectLst/>
                <a:latin typeface="Times New Roman" panose="02020603050405020304" pitchFamily="18" charset="0"/>
                <a:ea typeface="Calibri" panose="020F0502020204030204" pitchFamily="34" charset="0"/>
                <a:cs typeface="Arial" panose="020B0604020202020204" pitchFamily="34" charset="0"/>
              </a:rPr>
              <a:t> </a:t>
            </a:r>
            <a:r>
              <a:rPr lang="en-US" sz="2800" i="1" dirty="0" err="1">
                <a:effectLst/>
                <a:latin typeface="Times New Roman" panose="02020603050405020304" pitchFamily="18" charset="0"/>
                <a:ea typeface="Calibri" panose="020F0502020204030204" pitchFamily="34" charset="0"/>
                <a:cs typeface="Arial" panose="020B0604020202020204" pitchFamily="34" charset="0"/>
              </a:rPr>
              <a:t>faba</a:t>
            </a:r>
            <a:r>
              <a:rPr lang="en-US" sz="2800" dirty="0">
                <a:effectLst/>
                <a:latin typeface="Times New Roman" panose="02020603050405020304" pitchFamily="18" charset="0"/>
                <a:ea typeface="Calibri" panose="020F0502020204030204" pitchFamily="34" charset="0"/>
                <a:cs typeface="Arial" panose="020B0604020202020204" pitchFamily="34" charset="0"/>
              </a:rPr>
              <a:t>,        </a:t>
            </a:r>
            <a:r>
              <a:rPr lang="en-US" sz="2800" i="1" dirty="0">
                <a:effectLst/>
                <a:latin typeface="Times New Roman" panose="02020603050405020304" pitchFamily="18" charset="0"/>
                <a:ea typeface="Calibri" panose="020F0502020204030204" pitchFamily="34" charset="0"/>
                <a:cs typeface="Arial" panose="020B0604020202020204" pitchFamily="34" charset="0"/>
              </a:rPr>
              <a:t>Helianthus </a:t>
            </a:r>
            <a:r>
              <a:rPr lang="en-US" sz="2800" i="1" dirty="0" err="1">
                <a:effectLst/>
                <a:latin typeface="Times New Roman" panose="02020603050405020304" pitchFamily="18" charset="0"/>
                <a:ea typeface="Calibri" panose="020F0502020204030204" pitchFamily="34" charset="0"/>
                <a:cs typeface="Arial" panose="020B0604020202020204" pitchFamily="34" charset="0"/>
              </a:rPr>
              <a:t>annus</a:t>
            </a:r>
            <a:r>
              <a:rPr lang="en-US" sz="2800" i="1" dirty="0">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 Woody stems:</a:t>
            </a:r>
            <a:endParaRPr lang="en-US"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800" dirty="0">
                <a:effectLst/>
                <a:latin typeface="Times New Roman" panose="02020603050405020304" pitchFamily="18" charset="0"/>
                <a:ea typeface="Calibri" panose="020F0502020204030204" pitchFamily="34" charset="0"/>
                <a:cs typeface="Arial" panose="020B0604020202020204" pitchFamily="34" charset="0"/>
              </a:rPr>
              <a:t>These stems are thicker and hard, secondary growth takes place as in </a:t>
            </a:r>
            <a:r>
              <a:rPr lang="en-US" sz="2800" i="1" dirty="0" err="1">
                <a:effectLst/>
                <a:latin typeface="Times New Roman" panose="02020603050405020304" pitchFamily="18" charset="0"/>
                <a:ea typeface="Calibri" panose="020F0502020204030204" pitchFamily="34" charset="0"/>
                <a:cs typeface="Arial" panose="020B0604020202020204" pitchFamily="34" charset="0"/>
              </a:rPr>
              <a:t>Morus</a:t>
            </a:r>
            <a:r>
              <a:rPr lang="en-US" sz="2800" i="1" dirty="0">
                <a:effectLst/>
                <a:latin typeface="Times New Roman" panose="02020603050405020304" pitchFamily="18" charset="0"/>
                <a:ea typeface="Calibri" panose="020F0502020204030204" pitchFamily="34" charset="0"/>
                <a:cs typeface="Arial" panose="020B0604020202020204" pitchFamily="34" charset="0"/>
              </a:rPr>
              <a:t> sp., Olea sp.</a:t>
            </a:r>
            <a:r>
              <a:rPr lang="en-US" sz="2800" b="1" dirty="0">
                <a:effectLst/>
                <a:latin typeface="Times New Roman" panose="02020603050405020304" pitchFamily="18"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Modification of stems:</a:t>
            </a:r>
            <a:endParaRPr lang="en-US"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800" dirty="0">
                <a:effectLst/>
                <a:latin typeface="Times New Roman" panose="02020603050405020304" pitchFamily="18" charset="0"/>
                <a:ea typeface="Calibri" panose="020F0502020204030204" pitchFamily="34" charset="0"/>
                <a:cs typeface="Arial" panose="020B0604020202020204" pitchFamily="34" charset="0"/>
              </a:rPr>
              <a:t>Some stems are modified beyond recognition in order to carry out some important and specific function: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mj-lt"/>
              <a:buAutoNum type="arabicPeriod"/>
              <a:tabLst>
                <a:tab pos="457200" algn="l"/>
              </a:tabLst>
            </a:pP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Spiny stems (Thorn): </a:t>
            </a:r>
            <a:r>
              <a:rPr lang="en-US" sz="2800" dirty="0">
                <a:effectLst/>
                <a:latin typeface="Times New Roman" panose="02020603050405020304" pitchFamily="18" charset="0"/>
                <a:ea typeface="Calibri" panose="020F0502020204030204" pitchFamily="34" charset="0"/>
                <a:cs typeface="Arial" panose="020B0604020202020204" pitchFamily="34" charset="0"/>
              </a:rPr>
              <a:t>as in </a:t>
            </a:r>
            <a:r>
              <a:rPr lang="en-US" sz="2800" i="1" dirty="0">
                <a:effectLst/>
                <a:latin typeface="Times New Roman" panose="02020603050405020304" pitchFamily="18" charset="0"/>
                <a:ea typeface="Calibri" panose="020F0502020204030204" pitchFamily="34" charset="0"/>
                <a:cs typeface="Arial" panose="020B0604020202020204" pitchFamily="34" charset="0"/>
              </a:rPr>
              <a:t>Rosa sp.</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mj-lt"/>
              <a:buAutoNum type="arabicPeriod"/>
              <a:tabLst>
                <a:tab pos="457200" algn="l"/>
              </a:tabLst>
            </a:pP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Leafy stems: </a:t>
            </a:r>
            <a:r>
              <a:rPr lang="en-US" sz="2800" dirty="0">
                <a:effectLst/>
                <a:latin typeface="Times New Roman" panose="02020603050405020304" pitchFamily="18" charset="0"/>
                <a:ea typeface="Calibri" panose="020F0502020204030204" pitchFamily="34" charset="0"/>
                <a:cs typeface="Arial" panose="020B0604020202020204" pitchFamily="34" charset="0"/>
              </a:rPr>
              <a:t>as in </a:t>
            </a:r>
            <a:r>
              <a:rPr lang="en-US" sz="2800" i="1" dirty="0" err="1">
                <a:effectLst/>
                <a:latin typeface="Times New Roman" panose="02020603050405020304" pitchFamily="18" charset="0"/>
                <a:ea typeface="Calibri" panose="020F0502020204030204" pitchFamily="34" charset="0"/>
                <a:cs typeface="Arial" panose="020B0604020202020204" pitchFamily="34" charset="0"/>
              </a:rPr>
              <a:t>Ruscus</a:t>
            </a:r>
            <a:r>
              <a:rPr lang="en-US" sz="2800" i="1" dirty="0">
                <a:effectLst/>
                <a:latin typeface="Times New Roman" panose="02020603050405020304" pitchFamily="18" charset="0"/>
                <a:ea typeface="Calibri" panose="020F0502020204030204" pitchFamily="34" charset="0"/>
                <a:cs typeface="Arial" panose="020B0604020202020204" pitchFamily="34" charset="0"/>
              </a:rPr>
              <a:t> sp.</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mj-lt"/>
              <a:buAutoNum type="arabicPeriod"/>
              <a:tabLst>
                <a:tab pos="457200" algn="l"/>
              </a:tabLst>
            </a:pP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Dwarf stems</a:t>
            </a:r>
            <a:r>
              <a:rPr lang="en-US" sz="2800" b="1" dirty="0">
                <a:effectLst/>
                <a:latin typeface="Times New Roman" panose="02020603050405020304" pitchFamily="18" charset="0"/>
                <a:ea typeface="Calibri" panose="020F0502020204030204" pitchFamily="34" charset="0"/>
                <a:cs typeface="Arial" panose="020B0604020202020204" pitchFamily="34" charset="0"/>
              </a:rPr>
              <a:t>: </a:t>
            </a:r>
            <a:r>
              <a:rPr lang="en-US" sz="2800" dirty="0">
                <a:effectLst/>
                <a:latin typeface="Times New Roman" panose="02020603050405020304" pitchFamily="18" charset="0"/>
                <a:ea typeface="Calibri" panose="020F0502020204030204" pitchFamily="34" charset="0"/>
                <a:cs typeface="Arial" panose="020B0604020202020204" pitchFamily="34" charset="0"/>
              </a:rPr>
              <a:t>as in </a:t>
            </a:r>
            <a:r>
              <a:rPr lang="en-US" sz="2800" i="1" dirty="0">
                <a:effectLst/>
                <a:latin typeface="Times New Roman" panose="02020603050405020304" pitchFamily="18" charset="0"/>
                <a:ea typeface="Calibri" panose="020F0502020204030204" pitchFamily="34" charset="0"/>
                <a:cs typeface="Arial" panose="020B0604020202020204" pitchFamily="34" charset="0"/>
              </a:rPr>
              <a:t>Daucus </a:t>
            </a:r>
            <a:r>
              <a:rPr lang="en-US" sz="2800" i="1" dirty="0" err="1">
                <a:effectLst/>
                <a:latin typeface="Times New Roman" panose="02020603050405020304" pitchFamily="18" charset="0"/>
                <a:ea typeface="Calibri" panose="020F0502020204030204" pitchFamily="34" charset="0"/>
                <a:cs typeface="Arial" panose="020B0604020202020204" pitchFamily="34" charset="0"/>
              </a:rPr>
              <a:t>carota</a:t>
            </a:r>
            <a:r>
              <a:rPr lang="en-US" sz="2800" i="1" dirty="0">
                <a:effectLst/>
                <a:latin typeface="Times New Roman" panose="02020603050405020304" pitchFamily="18" charset="0"/>
                <a:ea typeface="Calibri" panose="020F0502020204030204" pitchFamily="34" charset="0"/>
                <a:cs typeface="Arial" panose="020B0604020202020204" pitchFamily="34" charset="0"/>
              </a:rPr>
              <a:t> </a:t>
            </a:r>
            <a:r>
              <a:rPr lang="en-US" sz="2800" dirty="0">
                <a:effectLst/>
                <a:latin typeface="Times New Roman" panose="02020603050405020304" pitchFamily="18" charset="0"/>
                <a:ea typeface="Calibri" panose="020F0502020204030204" pitchFamily="34" charset="0"/>
                <a:cs typeface="Arial" panose="020B0604020202020204" pitchFamily="34" charset="0"/>
              </a:rPr>
              <a:t>(Carrot</a:t>
            </a:r>
            <a:r>
              <a:rPr lang="en-US" sz="2800" i="1" dirty="0">
                <a:effectLst/>
                <a:latin typeface="Times New Roman" panose="02020603050405020304" pitchFamily="18" charset="0"/>
                <a:ea typeface="Calibri" panose="020F0502020204030204" pitchFamily="34" charset="0"/>
                <a:cs typeface="Arial" panose="020B0604020202020204" pitchFamily="34" charset="0"/>
              </a:rPr>
              <a:t>), </a:t>
            </a:r>
            <a:r>
              <a:rPr lang="en-US" sz="2800" i="1" dirty="0" err="1">
                <a:effectLst/>
                <a:latin typeface="Times New Roman" panose="02020603050405020304" pitchFamily="18" charset="0"/>
                <a:ea typeface="Calibri" panose="020F0502020204030204" pitchFamily="34" charset="0"/>
                <a:cs typeface="Arial" panose="020B0604020202020204" pitchFamily="34" charset="0"/>
              </a:rPr>
              <a:t>Raphanus</a:t>
            </a:r>
            <a:r>
              <a:rPr lang="en-US" sz="2800" i="1" dirty="0">
                <a:effectLst/>
                <a:latin typeface="Times New Roman" panose="02020603050405020304" pitchFamily="18" charset="0"/>
                <a:ea typeface="Calibri" panose="020F0502020204030204" pitchFamily="34" charset="0"/>
                <a:cs typeface="Arial" panose="020B0604020202020204" pitchFamily="34" charset="0"/>
              </a:rPr>
              <a:t> sp</a:t>
            </a:r>
            <a:r>
              <a:rPr lang="en-US" sz="2800" dirty="0">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mj-lt"/>
              <a:buAutoNum type="arabicPeriod"/>
              <a:tabLst>
                <a:tab pos="457200" algn="l"/>
              </a:tabLst>
            </a:pP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Tendrils Stems</a:t>
            </a:r>
            <a:r>
              <a:rPr lang="en-US" sz="2800" dirty="0">
                <a:effectLst/>
                <a:latin typeface="Times New Roman" panose="02020603050405020304" pitchFamily="18" charset="0"/>
                <a:ea typeface="Calibri" panose="020F0502020204030204" pitchFamily="34" charset="0"/>
                <a:cs typeface="Arial" panose="020B0604020202020204" pitchFamily="34" charset="0"/>
              </a:rPr>
              <a:t>: as in </a:t>
            </a:r>
            <a:r>
              <a:rPr lang="en-US" sz="2800" i="1" dirty="0" err="1">
                <a:effectLst/>
                <a:latin typeface="Times New Roman" panose="02020603050405020304" pitchFamily="18" charset="0"/>
                <a:ea typeface="Calibri" panose="020F0502020204030204" pitchFamily="34" charset="0"/>
                <a:cs typeface="Arial" panose="020B0604020202020204" pitchFamily="34" charset="0"/>
              </a:rPr>
              <a:t>Vitis</a:t>
            </a:r>
            <a:r>
              <a:rPr lang="en-US" sz="2800" i="1" dirty="0">
                <a:effectLst/>
                <a:latin typeface="Times New Roman" panose="02020603050405020304" pitchFamily="18" charset="0"/>
                <a:ea typeface="Calibri" panose="020F0502020204030204" pitchFamily="34" charset="0"/>
                <a:cs typeface="Arial" panose="020B0604020202020204" pitchFamily="34" charset="0"/>
              </a:rPr>
              <a:t> sp.</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mj-lt"/>
              <a:buAutoNum type="arabicPeriod"/>
              <a:tabLst>
                <a:tab pos="457200" algn="l"/>
              </a:tabLst>
            </a:pP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Succulent stems</a:t>
            </a:r>
            <a:r>
              <a:rPr lang="en-US" sz="2800" dirty="0">
                <a:effectLst/>
                <a:latin typeface="Times New Roman" panose="02020603050405020304" pitchFamily="18" charset="0"/>
                <a:ea typeface="Calibri" panose="020F0502020204030204" pitchFamily="34" charset="0"/>
                <a:cs typeface="Arial" panose="020B0604020202020204" pitchFamily="34" charset="0"/>
              </a:rPr>
              <a:t>: </a:t>
            </a:r>
            <a:r>
              <a:rPr lang="en-US" sz="2800" i="1" dirty="0">
                <a:effectLst/>
                <a:latin typeface="Times New Roman" panose="02020603050405020304" pitchFamily="18" charset="0"/>
                <a:ea typeface="Calibri" panose="020F0502020204030204" pitchFamily="34" charset="0"/>
                <a:cs typeface="Arial" panose="020B0604020202020204" pitchFamily="34" charset="0"/>
              </a:rPr>
              <a:t>Opuntia sp.</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86803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7BEC6C-86FE-4619-8C1E-9320282BF780}"/>
              </a:ext>
            </a:extLst>
          </p:cNvPr>
          <p:cNvSpPr txBox="1"/>
          <p:nvPr/>
        </p:nvSpPr>
        <p:spPr>
          <a:xfrm>
            <a:off x="272589" y="226652"/>
            <a:ext cx="11919411" cy="2432269"/>
          </a:xfrm>
          <a:prstGeom prst="rect">
            <a:avLst/>
          </a:prstGeom>
          <a:noFill/>
        </p:spPr>
        <p:txBody>
          <a:bodyPr wrap="square">
            <a:spAutoFit/>
          </a:bodyPr>
          <a:lstStyle/>
          <a:p>
            <a:pPr algn="just">
              <a:lnSpc>
                <a:spcPct val="107000"/>
              </a:lnSpc>
            </a:pP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6)Sub-</a:t>
            </a:r>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terranians</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(Underground stem), they develop underground include:</a:t>
            </a:r>
          </a:p>
          <a:p>
            <a:pPr algn="just">
              <a:lnSpc>
                <a:spcPct val="107000"/>
              </a:lnSpc>
              <a:spcAft>
                <a:spcPts val="0"/>
              </a:spcAft>
            </a:pP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 Bulbs:</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 short vertical underground</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food-storage stem axis with extremely reduced internodes and surrounding fleshy scale leaves as found in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Allium cepa.</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 Rhizomes</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horizontal</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underground stem, the top can generate leafy stems while the bottom can produce adventitious roots</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as in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Canna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indica</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Content Placeholder 4">
            <a:extLst>
              <a:ext uri="{FF2B5EF4-FFF2-40B4-BE49-F238E27FC236}">
                <a16:creationId xmlns:a16="http://schemas.microsoft.com/office/drawing/2014/main" id="{697733B7-BF96-4A09-A5C0-CD190A56174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4569" y="2813458"/>
            <a:ext cx="4406900" cy="3767224"/>
          </a:xfrm>
          <a:prstGeom prst="rect">
            <a:avLst/>
          </a:prstGeom>
          <a:ln w="38100">
            <a:solidFill>
              <a:schemeClr val="tx1"/>
            </a:solidFill>
          </a:ln>
        </p:spPr>
      </p:pic>
      <p:pic>
        <p:nvPicPr>
          <p:cNvPr id="5" name="Content Placeholder 4">
            <a:extLst>
              <a:ext uri="{FF2B5EF4-FFF2-40B4-BE49-F238E27FC236}">
                <a16:creationId xmlns:a16="http://schemas.microsoft.com/office/drawing/2014/main" id="{519865C6-2F7F-4041-AD44-807373287713}"/>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422871" y="3010487"/>
            <a:ext cx="3846544" cy="3570196"/>
          </a:xfrm>
          <a:prstGeom prst="rect">
            <a:avLst/>
          </a:prstGeom>
          <a:ln w="28575">
            <a:solidFill>
              <a:schemeClr val="tx1"/>
            </a:solidFill>
          </a:ln>
        </p:spPr>
      </p:pic>
      <p:sp>
        <p:nvSpPr>
          <p:cNvPr id="2" name="Rectangle 1">
            <a:extLst>
              <a:ext uri="{FF2B5EF4-FFF2-40B4-BE49-F238E27FC236}">
                <a16:creationId xmlns:a16="http://schemas.microsoft.com/office/drawing/2014/main" id="{A1B25228-F12A-4154-8B6F-FC0FA8DC593C}"/>
              </a:ext>
            </a:extLst>
          </p:cNvPr>
          <p:cNvSpPr/>
          <p:nvPr/>
        </p:nvSpPr>
        <p:spPr>
          <a:xfrm>
            <a:off x="3334043" y="3305908"/>
            <a:ext cx="1209822"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Rhizomes</a:t>
            </a:r>
            <a:endParaRPr lang="en-US"/>
          </a:p>
        </p:txBody>
      </p:sp>
      <p:sp>
        <p:nvSpPr>
          <p:cNvPr id="6" name="Rectangle: Rounded Corners 5">
            <a:extLst>
              <a:ext uri="{FF2B5EF4-FFF2-40B4-BE49-F238E27FC236}">
                <a16:creationId xmlns:a16="http://schemas.microsoft.com/office/drawing/2014/main" id="{0D477903-15CE-4945-B3DA-344276E37E97}"/>
              </a:ext>
            </a:extLst>
          </p:cNvPr>
          <p:cNvSpPr/>
          <p:nvPr/>
        </p:nvSpPr>
        <p:spPr>
          <a:xfrm>
            <a:off x="7751298" y="3559126"/>
            <a:ext cx="1266093" cy="47830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Bulbs</a:t>
            </a:r>
            <a:endParaRPr lang="en-US"/>
          </a:p>
        </p:txBody>
      </p:sp>
    </p:spTree>
    <p:extLst>
      <p:ext uri="{BB962C8B-B14F-4D97-AF65-F5344CB8AC3E}">
        <p14:creationId xmlns:p14="http://schemas.microsoft.com/office/powerpoint/2010/main" val="2502957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CC569CA-DF0A-4EA8-9189-ECBB1784A177}"/>
              </a:ext>
            </a:extLst>
          </p:cNvPr>
          <p:cNvSpPr txBox="1"/>
          <p:nvPr/>
        </p:nvSpPr>
        <p:spPr>
          <a:xfrm>
            <a:off x="528408" y="411957"/>
            <a:ext cx="11508693" cy="1905330"/>
          </a:xfrm>
          <a:prstGeom prst="rect">
            <a:avLst/>
          </a:prstGeom>
          <a:noFill/>
        </p:spPr>
        <p:txBody>
          <a:bodyPr wrap="square">
            <a:spAutoFit/>
          </a:bodyPr>
          <a:lstStyle/>
          <a:p>
            <a:pPr algn="just">
              <a:lnSpc>
                <a:spcPct val="107000"/>
              </a:lnSpc>
              <a:spcAft>
                <a:spcPts val="0"/>
              </a:spcAft>
            </a:pP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 Corms</a:t>
            </a:r>
            <a:r>
              <a:rPr lang="en-US" sz="2800" b="1"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Short, upright, hard or fleshy stems covered with thin, dry papery leaves as found</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2800" i="1" dirty="0" err="1">
                <a:effectLst/>
                <a:latin typeface="Times New Roman" panose="02020603050405020304" pitchFamily="18" charset="0"/>
                <a:ea typeface="Calibri" panose="020F0502020204030204" pitchFamily="34" charset="0"/>
                <a:cs typeface="Times New Roman" panose="02020603050405020304" pitchFamily="18" charset="0"/>
              </a:rPr>
              <a:t>Colocasis</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sp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(taro).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D)Tuber</a:t>
            </a:r>
            <a:r>
              <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 swollen, underground storage stem adapted for storage and reproduction as found in Solanum tuberosum.</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(Potato tubers).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Content Placeholder 4">
            <a:extLst>
              <a:ext uri="{FF2B5EF4-FFF2-40B4-BE49-F238E27FC236}">
                <a16:creationId xmlns:a16="http://schemas.microsoft.com/office/drawing/2014/main" id="{2FFD8721-6E4D-46CD-86C5-19751C1282A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54650" y="2759593"/>
            <a:ext cx="3927215" cy="3686449"/>
          </a:xfrm>
          <a:prstGeom prst="rect">
            <a:avLst/>
          </a:prstGeom>
          <a:ln w="28575">
            <a:solidFill>
              <a:schemeClr val="tx1"/>
            </a:solidFill>
          </a:ln>
        </p:spPr>
      </p:pic>
      <p:pic>
        <p:nvPicPr>
          <p:cNvPr id="6" name="Content Placeholder 4">
            <a:extLst>
              <a:ext uri="{FF2B5EF4-FFF2-40B4-BE49-F238E27FC236}">
                <a16:creationId xmlns:a16="http://schemas.microsoft.com/office/drawing/2014/main" id="{5A178887-3967-4A7B-99DD-E3627A6A8179}"/>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919876" y="2856931"/>
            <a:ext cx="4262783" cy="3657175"/>
          </a:xfrm>
          <a:prstGeom prst="rect">
            <a:avLst/>
          </a:prstGeom>
          <a:ln w="28575">
            <a:solidFill>
              <a:schemeClr val="tx1"/>
            </a:solidFill>
          </a:ln>
        </p:spPr>
      </p:pic>
      <p:sp>
        <p:nvSpPr>
          <p:cNvPr id="2" name="Rectangle: Rounded Corners 1">
            <a:extLst>
              <a:ext uri="{FF2B5EF4-FFF2-40B4-BE49-F238E27FC236}">
                <a16:creationId xmlns:a16="http://schemas.microsoft.com/office/drawing/2014/main" id="{10861289-D267-4797-A915-B869631F06F1}"/>
              </a:ext>
            </a:extLst>
          </p:cNvPr>
          <p:cNvSpPr/>
          <p:nvPr/>
        </p:nvSpPr>
        <p:spPr>
          <a:xfrm>
            <a:off x="10227213" y="3094891"/>
            <a:ext cx="942536" cy="5064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Corms</a:t>
            </a:r>
            <a:endParaRPr lang="en-US"/>
          </a:p>
        </p:txBody>
      </p:sp>
    </p:spTree>
    <p:extLst>
      <p:ext uri="{BB962C8B-B14F-4D97-AF65-F5344CB8AC3E}">
        <p14:creationId xmlns:p14="http://schemas.microsoft.com/office/powerpoint/2010/main" val="2551030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759</Words>
  <Application>Microsoft Office PowerPoint</Application>
  <PresentationFormat>Widescreen</PresentationFormat>
  <Paragraphs>37</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cp:revision>
  <dcterms:created xsi:type="dcterms:W3CDTF">2024-02-09T19:58:13Z</dcterms:created>
  <dcterms:modified xsi:type="dcterms:W3CDTF">2024-02-09T20:22:27Z</dcterms:modified>
</cp:coreProperties>
</file>