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45"/>
  </p:notesMasterIdLst>
  <p:sldIdLst>
    <p:sldId id="651" r:id="rId2"/>
    <p:sldId id="461" r:id="rId3"/>
    <p:sldId id="486" r:id="rId4"/>
    <p:sldId id="647" r:id="rId5"/>
    <p:sldId id="648" r:id="rId6"/>
    <p:sldId id="649" r:id="rId7"/>
    <p:sldId id="650" r:id="rId8"/>
    <p:sldId id="646" r:id="rId9"/>
    <p:sldId id="262" r:id="rId10"/>
    <p:sldId id="471" r:id="rId11"/>
    <p:sldId id="473" r:id="rId12"/>
    <p:sldId id="645" r:id="rId13"/>
    <p:sldId id="639" r:id="rId14"/>
    <p:sldId id="466" r:id="rId15"/>
    <p:sldId id="294" r:id="rId16"/>
    <p:sldId id="276" r:id="rId17"/>
    <p:sldId id="478" r:id="rId18"/>
    <p:sldId id="282" r:id="rId19"/>
    <p:sldId id="491" r:id="rId20"/>
    <p:sldId id="493" r:id="rId21"/>
    <p:sldId id="494" r:id="rId22"/>
    <p:sldId id="495" r:id="rId23"/>
    <p:sldId id="626" r:id="rId24"/>
    <p:sldId id="497" r:id="rId25"/>
    <p:sldId id="521" r:id="rId26"/>
    <p:sldId id="522" r:id="rId27"/>
    <p:sldId id="627" r:id="rId28"/>
    <p:sldId id="628" r:id="rId29"/>
    <p:sldId id="523" r:id="rId30"/>
    <p:sldId id="524" r:id="rId31"/>
    <p:sldId id="288" r:id="rId32"/>
    <p:sldId id="290" r:id="rId33"/>
    <p:sldId id="291" r:id="rId34"/>
    <p:sldId id="292" r:id="rId35"/>
    <p:sldId id="297" r:id="rId36"/>
    <p:sldId id="298" r:id="rId37"/>
    <p:sldId id="301" r:id="rId38"/>
    <p:sldId id="305" r:id="rId39"/>
    <p:sldId id="306" r:id="rId40"/>
    <p:sldId id="307" r:id="rId41"/>
    <p:sldId id="308" r:id="rId42"/>
    <p:sldId id="310" r:id="rId43"/>
    <p:sldId id="31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8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B8510FB-8A82-49E2-86E5-3FA1763DB5FD}" type="datetimeFigureOut">
              <a:rPr lang="ar-IQ" smtClean="0"/>
              <a:t>27/09/1444</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F6B5BE1-5A1A-42FB-AD2C-EB4D9CD124AF}" type="slidenum">
              <a:rPr lang="ar-IQ" smtClean="0"/>
              <a:t>‹#›</a:t>
            </a:fld>
            <a:endParaRPr lang="ar-IQ"/>
          </a:p>
        </p:txBody>
      </p:sp>
    </p:spTree>
    <p:extLst>
      <p:ext uri="{BB962C8B-B14F-4D97-AF65-F5344CB8AC3E}">
        <p14:creationId xmlns:p14="http://schemas.microsoft.com/office/powerpoint/2010/main" val="5956166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7F6B5BE1-5A1A-42FB-AD2C-EB4D9CD124AF}" type="slidenum">
              <a:rPr lang="ar-IQ" smtClean="0"/>
              <a:t>2</a:t>
            </a:fld>
            <a:endParaRPr lang="ar-IQ"/>
          </a:p>
        </p:txBody>
      </p:sp>
    </p:spTree>
    <p:extLst>
      <p:ext uri="{BB962C8B-B14F-4D97-AF65-F5344CB8AC3E}">
        <p14:creationId xmlns:p14="http://schemas.microsoft.com/office/powerpoint/2010/main" val="251399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B5BE1-5A1A-42FB-AD2C-EB4D9CD124AF}" type="slidenum">
              <a:rPr lang="ar-IQ" smtClean="0"/>
              <a:t>3</a:t>
            </a:fld>
            <a:endParaRPr lang="ar-IQ"/>
          </a:p>
        </p:txBody>
      </p:sp>
    </p:spTree>
    <p:extLst>
      <p:ext uri="{BB962C8B-B14F-4D97-AF65-F5344CB8AC3E}">
        <p14:creationId xmlns:p14="http://schemas.microsoft.com/office/powerpoint/2010/main" val="55199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A47977FE-934E-4F75-A9F5-6840C023F08F}" type="datetimeFigureOut">
              <a:rPr lang="en-US" smtClean="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826ACB-1235-4866-9E4C-DD6DBE471E81}" type="slidenum">
              <a:rPr lang="en-US" smtClean="0"/>
              <a:t>‹#›</a:t>
            </a:fld>
            <a:endParaRPr lang="en-US" dirty="0"/>
          </a:p>
        </p:txBody>
      </p:sp>
    </p:spTree>
    <p:extLst>
      <p:ext uri="{BB962C8B-B14F-4D97-AF65-F5344CB8AC3E}">
        <p14:creationId xmlns:p14="http://schemas.microsoft.com/office/powerpoint/2010/main" val="362953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47977FE-934E-4F75-A9F5-6840C023F08F}" type="datetimeFigureOut">
              <a:rPr lang="en-US" smtClean="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826ACB-1235-4866-9E4C-DD6DBE471E81}" type="slidenum">
              <a:rPr lang="en-US" smtClean="0"/>
              <a:t>‹#›</a:t>
            </a:fld>
            <a:endParaRPr lang="en-US" dirty="0"/>
          </a:p>
        </p:txBody>
      </p:sp>
    </p:spTree>
    <p:extLst>
      <p:ext uri="{BB962C8B-B14F-4D97-AF65-F5344CB8AC3E}">
        <p14:creationId xmlns:p14="http://schemas.microsoft.com/office/powerpoint/2010/main" val="3127721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47977FE-934E-4F75-A9F5-6840C023F08F}" type="datetimeFigureOut">
              <a:rPr lang="en-US" smtClean="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826ACB-1235-4866-9E4C-DD6DBE471E81}" type="slidenum">
              <a:rPr lang="en-US" smtClean="0"/>
              <a:t>‹#›</a:t>
            </a:fld>
            <a:endParaRPr lang="en-US" dirty="0"/>
          </a:p>
        </p:txBody>
      </p:sp>
    </p:spTree>
    <p:extLst>
      <p:ext uri="{BB962C8B-B14F-4D97-AF65-F5344CB8AC3E}">
        <p14:creationId xmlns:p14="http://schemas.microsoft.com/office/powerpoint/2010/main" val="2616827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47977FE-934E-4F75-A9F5-6840C023F08F}" type="datetimeFigureOut">
              <a:rPr lang="en-US" smtClean="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826ACB-1235-4866-9E4C-DD6DBE471E81}" type="slidenum">
              <a:rPr lang="en-US" smtClean="0"/>
              <a:t>‹#›</a:t>
            </a:fld>
            <a:endParaRPr lang="en-US" dirty="0"/>
          </a:p>
        </p:txBody>
      </p:sp>
    </p:spTree>
    <p:extLst>
      <p:ext uri="{BB962C8B-B14F-4D97-AF65-F5344CB8AC3E}">
        <p14:creationId xmlns:p14="http://schemas.microsoft.com/office/powerpoint/2010/main" val="218581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7977FE-934E-4F75-A9F5-6840C023F08F}" type="datetimeFigureOut">
              <a:rPr lang="en-US" smtClean="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826ACB-1235-4866-9E4C-DD6DBE471E81}" type="slidenum">
              <a:rPr lang="en-US" smtClean="0"/>
              <a:t>‹#›</a:t>
            </a:fld>
            <a:endParaRPr lang="en-US" dirty="0"/>
          </a:p>
        </p:txBody>
      </p:sp>
    </p:spTree>
    <p:extLst>
      <p:ext uri="{BB962C8B-B14F-4D97-AF65-F5344CB8AC3E}">
        <p14:creationId xmlns:p14="http://schemas.microsoft.com/office/powerpoint/2010/main" val="3038702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A47977FE-934E-4F75-A9F5-6840C023F08F}" type="datetimeFigureOut">
              <a:rPr lang="en-US" smtClean="0"/>
              <a:t>4/17/2023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826ACB-1235-4866-9E4C-DD6DBE471E81}" type="slidenum">
              <a:rPr lang="en-US" smtClean="0"/>
              <a:t>‹#›</a:t>
            </a:fld>
            <a:endParaRPr lang="en-US" dirty="0"/>
          </a:p>
        </p:txBody>
      </p:sp>
    </p:spTree>
    <p:extLst>
      <p:ext uri="{BB962C8B-B14F-4D97-AF65-F5344CB8AC3E}">
        <p14:creationId xmlns:p14="http://schemas.microsoft.com/office/powerpoint/2010/main" val="253623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A47977FE-934E-4F75-A9F5-6840C023F08F}" type="datetimeFigureOut">
              <a:rPr lang="en-US" smtClean="0"/>
              <a:t>4/17/2023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826ACB-1235-4866-9E4C-DD6DBE471E81}" type="slidenum">
              <a:rPr lang="en-US" smtClean="0"/>
              <a:t>‹#›</a:t>
            </a:fld>
            <a:endParaRPr lang="en-US" dirty="0"/>
          </a:p>
        </p:txBody>
      </p:sp>
    </p:spTree>
    <p:extLst>
      <p:ext uri="{BB962C8B-B14F-4D97-AF65-F5344CB8AC3E}">
        <p14:creationId xmlns:p14="http://schemas.microsoft.com/office/powerpoint/2010/main" val="975435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A47977FE-934E-4F75-A9F5-6840C023F08F}" type="datetimeFigureOut">
              <a:rPr lang="en-US" smtClean="0"/>
              <a:t>4/17/2023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826ACB-1235-4866-9E4C-DD6DBE471E81}" type="slidenum">
              <a:rPr lang="en-US" smtClean="0"/>
              <a:t>‹#›</a:t>
            </a:fld>
            <a:endParaRPr lang="en-US" dirty="0"/>
          </a:p>
        </p:txBody>
      </p:sp>
    </p:spTree>
    <p:extLst>
      <p:ext uri="{BB962C8B-B14F-4D97-AF65-F5344CB8AC3E}">
        <p14:creationId xmlns:p14="http://schemas.microsoft.com/office/powerpoint/2010/main" val="99983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977FE-934E-4F75-A9F5-6840C023F08F}" type="datetimeFigureOut">
              <a:rPr lang="en-US" smtClean="0"/>
              <a:t>4/17/2023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826ACB-1235-4866-9E4C-DD6DBE471E81}" type="slidenum">
              <a:rPr lang="en-US" smtClean="0"/>
              <a:t>‹#›</a:t>
            </a:fld>
            <a:endParaRPr lang="en-US" dirty="0"/>
          </a:p>
        </p:txBody>
      </p:sp>
    </p:spTree>
    <p:extLst>
      <p:ext uri="{BB962C8B-B14F-4D97-AF65-F5344CB8AC3E}">
        <p14:creationId xmlns:p14="http://schemas.microsoft.com/office/powerpoint/2010/main" val="427748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7977FE-934E-4F75-A9F5-6840C023F08F}" type="datetimeFigureOut">
              <a:rPr lang="en-US" smtClean="0"/>
              <a:t>4/17/2023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826ACB-1235-4866-9E4C-DD6DBE471E81}" type="slidenum">
              <a:rPr lang="en-US" smtClean="0"/>
              <a:t>‹#›</a:t>
            </a:fld>
            <a:endParaRPr lang="en-US" dirty="0"/>
          </a:p>
        </p:txBody>
      </p:sp>
    </p:spTree>
    <p:extLst>
      <p:ext uri="{BB962C8B-B14F-4D97-AF65-F5344CB8AC3E}">
        <p14:creationId xmlns:p14="http://schemas.microsoft.com/office/powerpoint/2010/main" val="3561774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7977FE-934E-4F75-A9F5-6840C023F08F}" type="datetimeFigureOut">
              <a:rPr lang="en-US" smtClean="0"/>
              <a:t>4/17/2023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826ACB-1235-4866-9E4C-DD6DBE471E81}" type="slidenum">
              <a:rPr lang="en-US" smtClean="0"/>
              <a:t>‹#›</a:t>
            </a:fld>
            <a:endParaRPr lang="en-US" dirty="0"/>
          </a:p>
        </p:txBody>
      </p:sp>
    </p:spTree>
    <p:extLst>
      <p:ext uri="{BB962C8B-B14F-4D97-AF65-F5344CB8AC3E}">
        <p14:creationId xmlns:p14="http://schemas.microsoft.com/office/powerpoint/2010/main" val="2676666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47977FE-934E-4F75-A9F5-6840C023F08F}" type="datetimeFigureOut">
              <a:rPr lang="en-US" smtClean="0"/>
              <a:t>4/17/2023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826ACB-1235-4866-9E4C-DD6DBE471E81}" type="slidenum">
              <a:rPr lang="en-US" smtClean="0"/>
              <a:t>‹#›</a:t>
            </a:fld>
            <a:endParaRPr lang="en-US" dirty="0"/>
          </a:p>
        </p:txBody>
      </p:sp>
    </p:spTree>
    <p:extLst>
      <p:ext uri="{BB962C8B-B14F-4D97-AF65-F5344CB8AC3E}">
        <p14:creationId xmlns:p14="http://schemas.microsoft.com/office/powerpoint/2010/main" val="563748402"/>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533400"/>
            <a:ext cx="7772400" cy="5562600"/>
          </a:xfrm>
        </p:spPr>
        <p:txBody>
          <a:bodyPr>
            <a:normAutofit/>
          </a:bodyPr>
          <a:lstStyle/>
          <a:p>
            <a:r>
              <a:rPr lang="ar-IQ" sz="2800" dirty="0" smtClean="0">
                <a:solidFill>
                  <a:schemeClr val="tx1"/>
                </a:solidFill>
              </a:rPr>
              <a:t>قسم إدارة الأعمال- الصف الرابع</a:t>
            </a:r>
          </a:p>
          <a:p>
            <a:r>
              <a:rPr lang="ar-IQ" sz="2800" dirty="0" smtClean="0">
                <a:solidFill>
                  <a:schemeClr val="tx1"/>
                </a:solidFill>
              </a:rPr>
              <a:t>المادة: الإدارة الإستراتيجية</a:t>
            </a:r>
          </a:p>
          <a:p>
            <a:r>
              <a:rPr lang="ar-IQ" sz="2800" dirty="0" smtClean="0">
                <a:solidFill>
                  <a:schemeClr val="tx1"/>
                </a:solidFill>
              </a:rPr>
              <a:t>الكورس الأول </a:t>
            </a:r>
          </a:p>
          <a:p>
            <a:r>
              <a:rPr lang="ar-IQ" sz="2800" dirty="0" smtClean="0">
                <a:solidFill>
                  <a:schemeClr val="tx1"/>
                </a:solidFill>
              </a:rPr>
              <a:t> العام الدراسي/ 2022-2023</a:t>
            </a:r>
          </a:p>
          <a:p>
            <a:r>
              <a:rPr lang="ar-IQ" sz="2800" dirty="0" smtClean="0">
                <a:solidFill>
                  <a:schemeClr val="tx1"/>
                </a:solidFill>
              </a:rPr>
              <a:t>مدرسة المادة: الأستاذ المساعد الدكتورة بريشان معروف جميل</a:t>
            </a:r>
            <a:endParaRPr lang="en-US" sz="2800" dirty="0">
              <a:solidFill>
                <a:schemeClr val="tx1"/>
              </a:solidFill>
            </a:endParaRPr>
          </a:p>
        </p:txBody>
      </p:sp>
    </p:spTree>
    <p:extLst>
      <p:ext uri="{BB962C8B-B14F-4D97-AF65-F5344CB8AC3E}">
        <p14:creationId xmlns:p14="http://schemas.microsoft.com/office/powerpoint/2010/main" val="2703235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ar-IQ" sz="2800" b="1" dirty="0" smtClean="0"/>
              <a:t>أهداف الإدارة الإستراتيجية</a:t>
            </a:r>
            <a:endParaRPr lang="ar-IQ" sz="2800" b="1" dirty="0"/>
          </a:p>
        </p:txBody>
      </p:sp>
      <p:sp>
        <p:nvSpPr>
          <p:cNvPr id="3" name="Content Placeholder 2"/>
          <p:cNvSpPr>
            <a:spLocks noGrp="1"/>
          </p:cNvSpPr>
          <p:nvPr>
            <p:ph idx="1"/>
          </p:nvPr>
        </p:nvSpPr>
        <p:spPr/>
        <p:txBody>
          <a:bodyPr>
            <a:normAutofit/>
          </a:bodyPr>
          <a:lstStyle/>
          <a:p>
            <a:pPr marL="0" indent="0" algn="r">
              <a:buNone/>
            </a:pPr>
            <a:r>
              <a:rPr lang="ar-IQ" sz="2400" dirty="0"/>
              <a:t>1</a:t>
            </a:r>
            <a:r>
              <a:rPr lang="ar-IQ" sz="2400" dirty="0" smtClean="0"/>
              <a:t>- إتخاذ قرارات هامّة ومؤثرة تعمل على زيادة حصة المنظمة في السوق وزيادة رضا المتعاملين معها وتعظيم مكاسب أصحاب المصالح.</a:t>
            </a:r>
          </a:p>
          <a:p>
            <a:pPr marL="0" indent="0" algn="r">
              <a:buNone/>
            </a:pPr>
            <a:r>
              <a:rPr lang="ar-IQ" sz="2400" dirty="0"/>
              <a:t>2</a:t>
            </a:r>
            <a:r>
              <a:rPr lang="ar-IQ" sz="2400" dirty="0" smtClean="0"/>
              <a:t>- تحديد الأولويات والأهمية النسبية بحيث يتم وضع الأهداف طويلة الأجل والأهداف السنوية والسياسات وإجراء عملية تخصيص الموارد بالأسترشاد بهذه الأولويات.</a:t>
            </a:r>
          </a:p>
          <a:p>
            <a:pPr marL="0" indent="0" algn="r">
              <a:buNone/>
            </a:pPr>
            <a:r>
              <a:rPr lang="ar-IQ" sz="2400" dirty="0"/>
              <a:t>3</a:t>
            </a:r>
            <a:r>
              <a:rPr lang="ar-IQ" sz="2400" dirty="0" smtClean="0"/>
              <a:t>- تسهيل عملية الأتصال داخل المنظمة حيث يوجد المعيار الذي يوضح الرسائل الغامضة.</a:t>
            </a:r>
          </a:p>
          <a:p>
            <a:pPr marL="0" indent="0" algn="r">
              <a:buNone/>
            </a:pPr>
            <a:r>
              <a:rPr lang="ar-IQ" sz="2400" dirty="0"/>
              <a:t>4</a:t>
            </a:r>
            <a:r>
              <a:rPr lang="ar-IQ" sz="2400" dirty="0" smtClean="0"/>
              <a:t>- التركيز على السوق والبيئة الخارجية بأعتبار إن إستغلال الفرص ومقاومة التهديدات هو المعيار الأساسي لنجاح المنظمة.</a:t>
            </a:r>
          </a:p>
          <a:p>
            <a:pPr marL="0" indent="0" algn="r">
              <a:buNone/>
            </a:pPr>
            <a:r>
              <a:rPr lang="ar-IQ" sz="2400" dirty="0"/>
              <a:t>5</a:t>
            </a:r>
            <a:r>
              <a:rPr lang="ar-IQ" sz="2400" dirty="0" smtClean="0"/>
              <a:t>- منع التعارض والإحتكاك بين الأدارات لوجود معايير وأهداف واضحة تُستخدم للفصل بين وجهات النظر المتعارضة.</a:t>
            </a:r>
          </a:p>
          <a:p>
            <a:pPr algn="r"/>
            <a:endParaRPr lang="ar-IQ" sz="2400" dirty="0"/>
          </a:p>
        </p:txBody>
      </p:sp>
    </p:spTree>
    <p:extLst>
      <p:ext uri="{BB962C8B-B14F-4D97-AF65-F5344CB8AC3E}">
        <p14:creationId xmlns:p14="http://schemas.microsoft.com/office/powerpoint/2010/main" val="3449474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OM" sz="2800" b="1" dirty="0" smtClean="0"/>
              <a:t>مخاطر الإدارة الإستراتیجیة</a:t>
            </a:r>
            <a:endParaRPr lang="ar-IQ" sz="2800" b="1" dirty="0"/>
          </a:p>
        </p:txBody>
      </p:sp>
      <p:sp>
        <p:nvSpPr>
          <p:cNvPr id="3" name="Content Placeholder 2"/>
          <p:cNvSpPr>
            <a:spLocks noGrp="1"/>
          </p:cNvSpPr>
          <p:nvPr>
            <p:ph idx="1"/>
          </p:nvPr>
        </p:nvSpPr>
        <p:spPr/>
        <p:txBody>
          <a:bodyPr>
            <a:normAutofit/>
          </a:bodyPr>
          <a:lstStyle/>
          <a:p>
            <a:pPr marL="0" indent="0" algn="r">
              <a:buNone/>
            </a:pPr>
            <a:r>
              <a:rPr lang="ar-IQ" sz="2400" b="1" dirty="0"/>
              <a:t>1</a:t>
            </a:r>
            <a:r>
              <a:rPr lang="ar-SA" sz="2400" b="1" dirty="0" smtClean="0"/>
              <a:t>-إستنزاف الوقت: </a:t>
            </a:r>
            <a:r>
              <a:rPr lang="ar-SA" sz="2400" dirty="0" smtClean="0"/>
              <a:t>إن الوقت الذي ينفقه المديرون في عملية الأدارة الأستراتيجية قد يؤثر سلباً على مسؤولياتهم الوظيفية،</a:t>
            </a:r>
            <a:r>
              <a:rPr lang="ar-IQ" sz="2400" dirty="0" smtClean="0"/>
              <a:t> </a:t>
            </a:r>
            <a:r>
              <a:rPr lang="ar-SA" sz="2400" dirty="0" smtClean="0"/>
              <a:t>لذا يجب أن يتدربوا على كيفية جدولة مهامهم بما يسمح بإنفاق الوقت الضروري فقط.</a:t>
            </a:r>
          </a:p>
          <a:p>
            <a:pPr marL="0" indent="0" algn="r">
              <a:buNone/>
            </a:pPr>
            <a:r>
              <a:rPr lang="ar-IQ" sz="2400" b="1" dirty="0"/>
              <a:t>2</a:t>
            </a:r>
            <a:r>
              <a:rPr lang="ar-SA" sz="2400" b="1" dirty="0" smtClean="0"/>
              <a:t>-ضعف الألتزام بالتنفيذ</a:t>
            </a:r>
            <a:r>
              <a:rPr lang="ar-SA" sz="2400" dirty="0" smtClean="0"/>
              <a:t>: إذا لم يقم المشاركون في صياغة عملية التنفيذ بمتابعتها فإنهم قد يتنصلوا من مسؤولية القرارات الأستراتيجية التي تم الوصول اليها،</a:t>
            </a:r>
            <a:r>
              <a:rPr lang="ar-IQ" sz="2400" dirty="0" smtClean="0"/>
              <a:t> </a:t>
            </a:r>
            <a:r>
              <a:rPr lang="ar-SA" sz="2400" dirty="0" smtClean="0"/>
              <a:t>لذا يجب تدريب المديرين الأستراتيجيين على الحد من وعود الأداء التي قد يطلقها متخذو القرارات أو مساعديهم.</a:t>
            </a:r>
          </a:p>
          <a:p>
            <a:pPr marL="0" indent="0" algn="r">
              <a:buNone/>
            </a:pPr>
            <a:r>
              <a:rPr lang="ar-IQ" sz="2400" b="1" dirty="0"/>
              <a:t>3</a:t>
            </a:r>
            <a:r>
              <a:rPr lang="ar-SA" sz="2400" b="1" dirty="0" smtClean="0"/>
              <a:t>-الإحباط</a:t>
            </a:r>
            <a:r>
              <a:rPr lang="ar-OM" sz="2400" b="1" dirty="0" smtClean="0"/>
              <a:t>:</a:t>
            </a:r>
            <a:r>
              <a:rPr lang="ar-SA" sz="2400" b="1" dirty="0" smtClean="0"/>
              <a:t> </a:t>
            </a:r>
            <a:r>
              <a:rPr lang="ar-OM" sz="2400" dirty="0" smtClean="0"/>
              <a:t>وهو </a:t>
            </a:r>
            <a:r>
              <a:rPr lang="ar-SA" sz="2400" dirty="0" smtClean="0"/>
              <a:t>الناتج عن عدم تحقيق الأداء أو النتائج المرغوبة</a:t>
            </a:r>
            <a:r>
              <a:rPr lang="ar-OM" sz="2400" dirty="0"/>
              <a:t> </a:t>
            </a:r>
            <a:r>
              <a:rPr lang="ar-OM" sz="2400" dirty="0" smtClean="0"/>
              <a:t>لذا</a:t>
            </a:r>
            <a:r>
              <a:rPr lang="ar-SA" sz="2400" dirty="0" smtClean="0"/>
              <a:t> يجب تدريب المديرين على توقع حالات الأحباط أو مشاعر اليأس في نفوس المشاركين أو المنفذين في عمليات إعداد الأستراتيجية في حالة عدم تحقق النتائج وأستخدام الأساليب الملائمة للتعامل معهم.</a:t>
            </a:r>
            <a:endParaRPr lang="ar-IQ" sz="2400" dirty="0"/>
          </a:p>
        </p:txBody>
      </p:sp>
    </p:spTree>
    <p:extLst>
      <p:ext uri="{BB962C8B-B14F-4D97-AF65-F5344CB8AC3E}">
        <p14:creationId xmlns:p14="http://schemas.microsoft.com/office/powerpoint/2010/main" val="392862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ar-IQ" sz="2800" dirty="0"/>
              <a:t>4</a:t>
            </a:r>
            <a:r>
              <a:rPr lang="ar-IQ" sz="2800" dirty="0" smtClean="0"/>
              <a:t>-الموارد المالية للمنطمة: إن أية خطة إستراتيجية رغم طموحاتها وحسن صياغتها قد تصطدم بعقبة الموارد المالية التي يتعين على المخطط التفكير بها منذ البداية  لأن عدم توفر الأموال اللازمة لتغطية نفقات الخطة يؤدي بها الى التوقف وربما الفشل.</a:t>
            </a:r>
          </a:p>
          <a:p>
            <a:pPr marL="0" indent="0">
              <a:buNone/>
            </a:pPr>
            <a:r>
              <a:rPr lang="ar-IQ" sz="2800" dirty="0"/>
              <a:t>5</a:t>
            </a:r>
            <a:r>
              <a:rPr lang="ar-IQ" sz="2800" dirty="0" smtClean="0"/>
              <a:t>-عدم وضوح المسؤوليات داخل المنظمة وضعف هيكلها التنظيمي: إن عدم توزيع الصلاحيات والمسؤوليات على المسنويات الإدارية المختلفة في المنظمة مع وجود هيكل تنظيمي يلبي حاجات العمل الأستراتيجي يعتبر إحدى أهم العقبات التي تعترض الخطة الإستراتيجية.</a:t>
            </a:r>
          </a:p>
          <a:p>
            <a:pPr marL="0" indent="0">
              <a:buNone/>
            </a:pPr>
            <a:r>
              <a:rPr lang="ar-IQ" sz="2800" dirty="0"/>
              <a:t>6</a:t>
            </a:r>
            <a:r>
              <a:rPr lang="ar-IQ" sz="2800" dirty="0" smtClean="0"/>
              <a:t>-إنشغال المستويات الإدارية العليا بالمشكلات الروتينية اليومية: إن إعطاء الأعمال اليومية الأهتمام الأول وعدم الإكتراث بالمشكلات الإستراتيجية التي تنهض بالمنظمة وتعمل على تطورها، يلهي المنظمة ويمنعها من وضع خطة إستراتيجية  تنهض بها الى الأمام.</a:t>
            </a:r>
            <a:endParaRPr lang="ar-IQ" sz="2800" dirty="0"/>
          </a:p>
        </p:txBody>
      </p:sp>
    </p:spTree>
    <p:extLst>
      <p:ext uri="{BB962C8B-B14F-4D97-AF65-F5344CB8AC3E}">
        <p14:creationId xmlns:p14="http://schemas.microsoft.com/office/powerpoint/2010/main" val="2877017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ar-IQ" sz="2800" b="1" dirty="0" smtClean="0"/>
              <a:t>مراحل عملية الإدارة الإستراتيجية</a:t>
            </a:r>
            <a:endParaRPr lang="ar-IQ" sz="2800" b="1" dirty="0"/>
          </a:p>
        </p:txBody>
      </p:sp>
      <p:sp>
        <p:nvSpPr>
          <p:cNvPr id="3" name="Content Placeholder 2"/>
          <p:cNvSpPr>
            <a:spLocks noGrp="1"/>
          </p:cNvSpPr>
          <p:nvPr>
            <p:ph idx="1"/>
          </p:nvPr>
        </p:nvSpPr>
        <p:spPr>
          <a:xfrm>
            <a:off x="457200" y="990600"/>
            <a:ext cx="8229600" cy="5135563"/>
          </a:xfrm>
        </p:spPr>
        <p:txBody>
          <a:bodyPr>
            <a:normAutofit/>
          </a:bodyPr>
          <a:lstStyle/>
          <a:p>
            <a:pPr marL="0" indent="0">
              <a:buNone/>
            </a:pPr>
            <a:r>
              <a:rPr lang="ar-IQ" sz="2400" dirty="0"/>
              <a:t>1</a:t>
            </a:r>
            <a:r>
              <a:rPr lang="ar-IQ" sz="2400" dirty="0" smtClean="0"/>
              <a:t>-التوجه الأستراتيجي(الرؤيا والرسالة والغايات والأهداف).</a:t>
            </a:r>
          </a:p>
          <a:p>
            <a:pPr marL="0" indent="0">
              <a:buNone/>
            </a:pPr>
            <a:r>
              <a:rPr lang="ar-IQ" sz="2400" dirty="0"/>
              <a:t>2</a:t>
            </a:r>
            <a:r>
              <a:rPr lang="ar-IQ" sz="2400" dirty="0" smtClean="0"/>
              <a:t>-التحليل الاستراتيجي لعوامل البيئة الخارجية(الفرص والتهديدات).</a:t>
            </a:r>
          </a:p>
          <a:p>
            <a:pPr marL="0" indent="0">
              <a:buNone/>
            </a:pPr>
            <a:r>
              <a:rPr lang="ar-IQ" sz="2400" dirty="0"/>
              <a:t>3</a:t>
            </a:r>
            <a:r>
              <a:rPr lang="ar-IQ" sz="2400" dirty="0" smtClean="0"/>
              <a:t>-التحليل الأستراتيجي لعوامل البيئة الداخلية(نقاط القوة والضعف).</a:t>
            </a:r>
          </a:p>
          <a:p>
            <a:pPr marL="0" indent="0">
              <a:buNone/>
            </a:pPr>
            <a:r>
              <a:rPr lang="ar-IQ" sz="2400" dirty="0"/>
              <a:t>4</a:t>
            </a:r>
            <a:r>
              <a:rPr lang="ar-IQ" sz="2400" dirty="0" smtClean="0"/>
              <a:t>-تحديد الموقف الأستراتيجي.</a:t>
            </a:r>
          </a:p>
          <a:p>
            <a:pPr marL="0" indent="0">
              <a:buNone/>
            </a:pPr>
            <a:r>
              <a:rPr lang="ar-IQ" sz="2400" dirty="0"/>
              <a:t>5</a:t>
            </a:r>
            <a:r>
              <a:rPr lang="ar-IQ" sz="2400" dirty="0" smtClean="0"/>
              <a:t>-الأختيار الأستراتيجي والبدائل الأستراتيجية</a:t>
            </a:r>
          </a:p>
          <a:p>
            <a:pPr marL="0" indent="0">
              <a:buNone/>
            </a:pPr>
            <a:r>
              <a:rPr lang="ar-IQ" sz="2400" dirty="0"/>
              <a:t>6</a:t>
            </a:r>
            <a:r>
              <a:rPr lang="ar-IQ" sz="2400" dirty="0" smtClean="0"/>
              <a:t>-الأستراتيجيات على المستوى الكلي للمنظمة.</a:t>
            </a:r>
          </a:p>
          <a:p>
            <a:pPr marL="0" indent="0">
              <a:buNone/>
            </a:pPr>
            <a:r>
              <a:rPr lang="ar-IQ" sz="2400" dirty="0" smtClean="0"/>
              <a:t>[من المرحلة الثانية الى المرحلة السادسة تمثل صياغة الإستراتيجية]</a:t>
            </a:r>
          </a:p>
          <a:p>
            <a:pPr marL="0" indent="0">
              <a:buNone/>
            </a:pPr>
            <a:r>
              <a:rPr lang="ar-IQ" sz="2400" dirty="0"/>
              <a:t>7</a:t>
            </a:r>
            <a:r>
              <a:rPr lang="ar-IQ" sz="2400" dirty="0" smtClean="0"/>
              <a:t>-الأستراتيجيات على مستوى وحدات الأعمال.</a:t>
            </a:r>
          </a:p>
          <a:p>
            <a:pPr marL="0" indent="0">
              <a:buNone/>
            </a:pPr>
            <a:r>
              <a:rPr lang="ar-IQ" sz="2400" dirty="0"/>
              <a:t>8</a:t>
            </a:r>
            <a:r>
              <a:rPr lang="ar-IQ" sz="2400" dirty="0" smtClean="0"/>
              <a:t>-الأستراتيجيات الوظيفية.</a:t>
            </a:r>
          </a:p>
          <a:p>
            <a:pPr marL="0" indent="0">
              <a:buNone/>
            </a:pPr>
            <a:r>
              <a:rPr lang="ar-IQ" sz="2400" dirty="0"/>
              <a:t>9</a:t>
            </a:r>
            <a:r>
              <a:rPr lang="ar-IQ" sz="2400" dirty="0" smtClean="0"/>
              <a:t>-التنفيذ الأستراتيجي.</a:t>
            </a:r>
          </a:p>
          <a:p>
            <a:pPr marL="0" indent="0">
              <a:buNone/>
            </a:pPr>
            <a:r>
              <a:rPr lang="ar-IQ" sz="2400" dirty="0" smtClean="0"/>
              <a:t>10-الرقابة الاستراتيجية</a:t>
            </a:r>
            <a:r>
              <a:rPr lang="ar-OM" sz="2400" dirty="0" smtClean="0"/>
              <a:t>.</a:t>
            </a:r>
            <a:endParaRPr lang="ar-IQ" sz="2400" dirty="0"/>
          </a:p>
        </p:txBody>
      </p:sp>
    </p:spTree>
    <p:extLst>
      <p:ext uri="{BB962C8B-B14F-4D97-AF65-F5344CB8AC3E}">
        <p14:creationId xmlns:p14="http://schemas.microsoft.com/office/powerpoint/2010/main" val="2129716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88" y="547285"/>
            <a:ext cx="8583224" cy="5763430"/>
          </a:xfrm>
          <a:prstGeom prst="rect">
            <a:avLst/>
          </a:prstGeom>
        </p:spPr>
      </p:pic>
    </p:spTree>
    <p:extLst>
      <p:ext uri="{BB962C8B-B14F-4D97-AF65-F5344CB8AC3E}">
        <p14:creationId xmlns:p14="http://schemas.microsoft.com/office/powerpoint/2010/main" val="387347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1026" name="Picture 2" descr="C:\Users\PAREE\Desktop\strategy4\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88"/>
            <a:ext cx="9514406" cy="689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327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7368"/>
            <a:ext cx="9220199" cy="6875368"/>
          </a:xfrm>
          <a:prstGeom prst="rect">
            <a:avLst/>
          </a:prstGeom>
        </p:spPr>
      </p:pic>
    </p:spTree>
    <p:extLst>
      <p:ext uri="{BB962C8B-B14F-4D97-AF65-F5344CB8AC3E}">
        <p14:creationId xmlns:p14="http://schemas.microsoft.com/office/powerpoint/2010/main" val="1430312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b="1" i="1" dirty="0" smtClean="0"/>
              <a:t>مقارنة بين مستويات الاهداف</a:t>
            </a:r>
            <a:endParaRPr lang="ar-IQ"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0164751"/>
              </p:ext>
            </p:extLst>
          </p:nvPr>
        </p:nvGraphicFramePr>
        <p:xfrm>
          <a:off x="457200" y="1600200"/>
          <a:ext cx="8229600" cy="3535680"/>
        </p:xfrm>
        <a:graphic>
          <a:graphicData uri="http://schemas.openxmlformats.org/drawingml/2006/table">
            <a:tbl>
              <a:tblPr rtl="1" firstRow="1" bandRow="1">
                <a:tableStyleId>{93296810-A885-4BE3-A3E7-6D5BEEA58F35}</a:tableStyleId>
              </a:tblPr>
              <a:tblGrid>
                <a:gridCol w="2743200"/>
                <a:gridCol w="2743200"/>
                <a:gridCol w="2743200"/>
              </a:tblGrid>
              <a:tr h="370840">
                <a:tc>
                  <a:txBody>
                    <a:bodyPr/>
                    <a:lstStyle/>
                    <a:p>
                      <a:pPr algn="ctr" rtl="1"/>
                      <a:r>
                        <a:rPr lang="ar-IQ" sz="2800" b="1" dirty="0" smtClean="0"/>
                        <a:t>التكتيكية</a:t>
                      </a:r>
                      <a:endParaRPr lang="ar-IQ" sz="2800" b="1" dirty="0"/>
                    </a:p>
                  </a:txBody>
                  <a:tcPr/>
                </a:tc>
                <a:tc>
                  <a:txBody>
                    <a:bodyPr/>
                    <a:lstStyle/>
                    <a:p>
                      <a:pPr algn="ctr" rtl="1"/>
                      <a:r>
                        <a:rPr lang="ar-IQ" sz="2800" dirty="0" smtClean="0"/>
                        <a:t>التشغيلية</a:t>
                      </a:r>
                      <a:endParaRPr lang="ar-IQ" sz="2800" dirty="0"/>
                    </a:p>
                  </a:txBody>
                  <a:tcPr/>
                </a:tc>
                <a:tc>
                  <a:txBody>
                    <a:bodyPr/>
                    <a:lstStyle/>
                    <a:p>
                      <a:pPr algn="ctr" rtl="1"/>
                      <a:r>
                        <a:rPr lang="ar-IQ" sz="2800" dirty="0" smtClean="0"/>
                        <a:t>الأستراتيجية</a:t>
                      </a:r>
                      <a:endParaRPr lang="ar-IQ" sz="2800" dirty="0"/>
                    </a:p>
                  </a:txBody>
                  <a:tcPr/>
                </a:tc>
              </a:tr>
              <a:tr h="370840">
                <a:tc>
                  <a:txBody>
                    <a:bodyPr/>
                    <a:lstStyle/>
                    <a:p>
                      <a:pPr rtl="1"/>
                      <a:r>
                        <a:rPr lang="ar-IQ" sz="2400" dirty="0" smtClean="0"/>
                        <a:t>1-يشارك في صياغتها الأدارة العليا مع الوسطى.</a:t>
                      </a:r>
                    </a:p>
                    <a:p>
                      <a:pPr rtl="1"/>
                      <a:endParaRPr lang="ar-IQ" sz="2400" dirty="0" smtClean="0"/>
                    </a:p>
                    <a:p>
                      <a:pPr rtl="1"/>
                      <a:r>
                        <a:rPr lang="ar-IQ" sz="2400" dirty="0" smtClean="0"/>
                        <a:t>2-متوسطة</a:t>
                      </a:r>
                      <a:r>
                        <a:rPr lang="ar-IQ" sz="2400" baseline="0" dirty="0" smtClean="0"/>
                        <a:t> الأجل.</a:t>
                      </a:r>
                    </a:p>
                    <a:p>
                      <a:pPr rtl="1"/>
                      <a:endParaRPr lang="ar-IQ" sz="2400" baseline="0" dirty="0" smtClean="0"/>
                    </a:p>
                    <a:p>
                      <a:pPr rtl="1"/>
                      <a:r>
                        <a:rPr lang="ar-IQ" sz="2400" baseline="0" dirty="0" smtClean="0"/>
                        <a:t>3-تمثل الوسائل التي تتحقق من خلالها الأهداف الأستراتيجية.</a:t>
                      </a:r>
                      <a:endParaRPr lang="ar-IQ" sz="2400" dirty="0"/>
                    </a:p>
                  </a:txBody>
                  <a:tcPr/>
                </a:tc>
                <a:tc>
                  <a:txBody>
                    <a:bodyPr/>
                    <a:lstStyle/>
                    <a:p>
                      <a:pPr rtl="1"/>
                      <a:r>
                        <a:rPr lang="ar-IQ" sz="2400" dirty="0" smtClean="0"/>
                        <a:t>1-يشارك في إدارتها الأدارة العليا مع الأشرافية.</a:t>
                      </a:r>
                    </a:p>
                    <a:p>
                      <a:pPr rtl="1"/>
                      <a:endParaRPr lang="ar-IQ" sz="2400" dirty="0" smtClean="0"/>
                    </a:p>
                    <a:p>
                      <a:pPr rtl="1"/>
                      <a:r>
                        <a:rPr lang="ar-IQ" sz="2400" dirty="0" smtClean="0"/>
                        <a:t>2-قصيرة الاجل.</a:t>
                      </a:r>
                    </a:p>
                    <a:p>
                      <a:pPr rtl="1"/>
                      <a:endParaRPr lang="ar-IQ" sz="2400" dirty="0" smtClean="0"/>
                    </a:p>
                    <a:p>
                      <a:pPr rtl="1"/>
                      <a:r>
                        <a:rPr lang="ar-IQ" sz="2400" dirty="0" smtClean="0"/>
                        <a:t>3-تمثل وسائل وأساليب تحقيق الأهداف التكتيكية.</a:t>
                      </a:r>
                      <a:endParaRPr lang="ar-IQ" sz="2400" dirty="0"/>
                    </a:p>
                  </a:txBody>
                  <a:tcPr/>
                </a:tc>
                <a:tc>
                  <a:txBody>
                    <a:bodyPr/>
                    <a:lstStyle/>
                    <a:p>
                      <a:pPr rtl="1"/>
                      <a:r>
                        <a:rPr lang="ar-IQ" sz="2400" dirty="0" smtClean="0"/>
                        <a:t>1-تضعها الأدارة العليا على مستوى المنظمة.</a:t>
                      </a:r>
                    </a:p>
                    <a:p>
                      <a:pPr rtl="1"/>
                      <a:endParaRPr lang="ar-IQ" sz="2400" dirty="0" smtClean="0"/>
                    </a:p>
                    <a:p>
                      <a:pPr rtl="1"/>
                      <a:r>
                        <a:rPr lang="ar-IQ" sz="2400" dirty="0" smtClean="0"/>
                        <a:t>2-طويلة الأجل.</a:t>
                      </a:r>
                    </a:p>
                    <a:p>
                      <a:pPr rtl="1"/>
                      <a:endParaRPr lang="ar-IQ" sz="2400" dirty="0" smtClean="0"/>
                    </a:p>
                    <a:p>
                      <a:pPr rtl="1"/>
                      <a:r>
                        <a:rPr lang="ar-IQ" sz="2400" dirty="0" smtClean="0"/>
                        <a:t>3-تمثل النتائج الكلية المطلوب تحقيقها.</a:t>
                      </a:r>
                      <a:endParaRPr lang="ar-IQ" sz="2400" dirty="0"/>
                    </a:p>
                  </a:txBody>
                  <a:tcPr/>
                </a:tc>
              </a:tr>
            </a:tbl>
          </a:graphicData>
        </a:graphic>
      </p:graphicFrame>
    </p:spTree>
    <p:extLst>
      <p:ext uri="{BB962C8B-B14F-4D97-AF65-F5344CB8AC3E}">
        <p14:creationId xmlns:p14="http://schemas.microsoft.com/office/powerpoint/2010/main" val="3520650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493" y="680653"/>
            <a:ext cx="8507013" cy="5496693"/>
          </a:xfrm>
          <a:prstGeom prst="rect">
            <a:avLst/>
          </a:prstGeom>
        </p:spPr>
      </p:pic>
    </p:spTree>
    <p:extLst>
      <p:ext uri="{BB962C8B-B14F-4D97-AF65-F5344CB8AC3E}">
        <p14:creationId xmlns:p14="http://schemas.microsoft.com/office/powerpoint/2010/main" val="1430312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1345"/>
            <a:ext cx="9144000" cy="3995310"/>
          </a:xfrm>
          <a:prstGeom prst="rect">
            <a:avLst/>
          </a:prstGeom>
        </p:spPr>
      </p:pic>
    </p:spTree>
    <p:extLst>
      <p:ext uri="{BB962C8B-B14F-4D97-AF65-F5344CB8AC3E}">
        <p14:creationId xmlns:p14="http://schemas.microsoft.com/office/powerpoint/2010/main" val="2966301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82"/>
            <a:ext cx="7772400" cy="609599"/>
          </a:xfrm>
        </p:spPr>
        <p:txBody>
          <a:bodyPr>
            <a:noAutofit/>
          </a:bodyPr>
          <a:lstStyle/>
          <a:p>
            <a:r>
              <a:rPr lang="ar-IQ" sz="3600" b="1" i="1" dirty="0" smtClean="0"/>
              <a:t/>
            </a:r>
            <a:br>
              <a:rPr lang="ar-IQ" sz="3600" b="1" i="1" dirty="0" smtClean="0"/>
            </a:br>
            <a:r>
              <a:rPr lang="ar-IQ" sz="3600" b="1" i="1" dirty="0"/>
              <a:t/>
            </a:r>
            <a:br>
              <a:rPr lang="ar-IQ" sz="3600" b="1" i="1" dirty="0"/>
            </a:br>
            <a:r>
              <a:rPr lang="ar-IQ" sz="3600" b="1" i="1" dirty="0" smtClean="0"/>
              <a:t>ظهور الإستراتيجية</a:t>
            </a:r>
            <a:endParaRPr lang="en-US" sz="3600" b="1" i="1" dirty="0"/>
          </a:p>
        </p:txBody>
      </p:sp>
      <p:sp>
        <p:nvSpPr>
          <p:cNvPr id="3" name="Subtitle 2"/>
          <p:cNvSpPr>
            <a:spLocks noGrp="1"/>
          </p:cNvSpPr>
          <p:nvPr>
            <p:ph type="subTitle" idx="1"/>
          </p:nvPr>
        </p:nvSpPr>
        <p:spPr>
          <a:xfrm>
            <a:off x="228600" y="533400"/>
            <a:ext cx="8686800" cy="6096000"/>
          </a:xfrm>
        </p:spPr>
        <p:txBody>
          <a:bodyPr>
            <a:normAutofit/>
          </a:bodyPr>
          <a:lstStyle/>
          <a:p>
            <a:pPr algn="r"/>
            <a:endParaRPr lang="ar-IQ" sz="2800" dirty="0"/>
          </a:p>
          <a:p>
            <a:pPr algn="r"/>
            <a:r>
              <a:rPr lang="ar-IQ" sz="2800" dirty="0" smtClean="0"/>
              <a:t>  </a:t>
            </a:r>
            <a:r>
              <a:rPr lang="ar-IQ" sz="2800" dirty="0" smtClean="0">
                <a:solidFill>
                  <a:schemeClr val="tx1"/>
                </a:solidFill>
              </a:rPr>
              <a:t>الكلمة إغريقية الأصل بمعنى فن القيادة والقتال وقد حققت هذه الفكرة نجاحات كبيرة في الحرب لذلك تم الإستعانة بها في مجالات أخرى غير الحرب وحققت ايضاً نجاحات بارزة ، لذا تم الإستعانة بها في ميدان الأعمال في سنة 1951، ثم وضع آنسوف (الذي يعد من أشهر رواد الفكر الإداري ) في ستينات القرن الماضي الأسس الرئيسية لمفهوم التخطيط الإستراتيجي . </a:t>
            </a:r>
            <a:endParaRPr lang="ar-IQ" sz="2800" dirty="0">
              <a:solidFill>
                <a:schemeClr val="tx1"/>
              </a:solidFill>
            </a:endParaRPr>
          </a:p>
          <a:p>
            <a:pPr algn="r"/>
            <a:r>
              <a:rPr lang="ar-IQ" sz="2800" u="sng" dirty="0" smtClean="0">
                <a:solidFill>
                  <a:schemeClr val="tx1"/>
                </a:solidFill>
              </a:rPr>
              <a:t>تعريف الإستراتيجية  : </a:t>
            </a:r>
          </a:p>
          <a:p>
            <a:pPr algn="r"/>
            <a:r>
              <a:rPr lang="ar-IQ" sz="2800" dirty="0" smtClean="0">
                <a:solidFill>
                  <a:schemeClr val="tx1"/>
                </a:solidFill>
              </a:rPr>
              <a:t>* حالة إبداعية قريبة من فضاء الحلم الإنساني الطويل الأمد .</a:t>
            </a:r>
          </a:p>
          <a:p>
            <a:pPr algn="r"/>
            <a:r>
              <a:rPr lang="ar-IQ" sz="2800" dirty="0" smtClean="0">
                <a:solidFill>
                  <a:schemeClr val="tx1"/>
                </a:solidFill>
              </a:rPr>
              <a:t>*هي الوسيلة التي تمكن المنظمة من تحقيق الأهداف طويلة الأجل مثل </a:t>
            </a:r>
            <a:r>
              <a:rPr lang="ar-SY" sz="2800" dirty="0" smtClean="0">
                <a:solidFill>
                  <a:schemeClr val="tx1"/>
                </a:solidFill>
              </a:rPr>
              <a:t>االتوسع </a:t>
            </a:r>
            <a:r>
              <a:rPr lang="ar-IQ" sz="2800" dirty="0" smtClean="0">
                <a:solidFill>
                  <a:schemeClr val="tx1"/>
                </a:solidFill>
              </a:rPr>
              <a:t>الجغرافي ، تنويع المنتجات ، إختراق أسواق جديدة ، تطوير المنتج.</a:t>
            </a:r>
          </a:p>
          <a:p>
            <a:pPr algn="r"/>
            <a:endParaRPr lang="ar-IQ" sz="2800" dirty="0" smtClean="0"/>
          </a:p>
        </p:txBody>
      </p:sp>
    </p:spTree>
    <p:extLst>
      <p:ext uri="{BB962C8B-B14F-4D97-AF65-F5344CB8AC3E}">
        <p14:creationId xmlns:p14="http://schemas.microsoft.com/office/powerpoint/2010/main" val="326024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073" y="2042919"/>
            <a:ext cx="7725854" cy="2772162"/>
          </a:xfrm>
          <a:prstGeom prst="rect">
            <a:avLst/>
          </a:prstGeom>
        </p:spPr>
      </p:pic>
    </p:spTree>
    <p:extLst>
      <p:ext uri="{BB962C8B-B14F-4D97-AF65-F5344CB8AC3E}">
        <p14:creationId xmlns:p14="http://schemas.microsoft.com/office/powerpoint/2010/main" val="2966301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82" y="766390"/>
            <a:ext cx="9021435" cy="5325219"/>
          </a:xfrm>
          <a:prstGeom prst="rect">
            <a:avLst/>
          </a:prstGeom>
        </p:spPr>
      </p:pic>
    </p:spTree>
    <p:extLst>
      <p:ext uri="{BB962C8B-B14F-4D97-AF65-F5344CB8AC3E}">
        <p14:creationId xmlns:p14="http://schemas.microsoft.com/office/powerpoint/2010/main" val="2966301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62" y="956917"/>
            <a:ext cx="8602276" cy="4944165"/>
          </a:xfrm>
          <a:prstGeom prst="rect">
            <a:avLst/>
          </a:prstGeom>
        </p:spPr>
      </p:pic>
    </p:spTree>
    <p:extLst>
      <p:ext uri="{BB962C8B-B14F-4D97-AF65-F5344CB8AC3E}">
        <p14:creationId xmlns:p14="http://schemas.microsoft.com/office/powerpoint/2010/main" val="2966301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5257800"/>
          </a:xfrm>
          <a:prstGeom prst="rect">
            <a:avLst/>
          </a:prstGeom>
        </p:spPr>
      </p:pic>
    </p:spTree>
    <p:extLst>
      <p:ext uri="{BB962C8B-B14F-4D97-AF65-F5344CB8AC3E}">
        <p14:creationId xmlns:p14="http://schemas.microsoft.com/office/powerpoint/2010/main" val="242376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4405802"/>
          </a:xfrm>
          <a:prstGeom prst="rect">
            <a:avLst/>
          </a:prstGeom>
        </p:spPr>
      </p:pic>
    </p:spTree>
    <p:extLst>
      <p:ext uri="{BB962C8B-B14F-4D97-AF65-F5344CB8AC3E}">
        <p14:creationId xmlns:p14="http://schemas.microsoft.com/office/powerpoint/2010/main" val="2966301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71497"/>
            <a:ext cx="8229600" cy="3183369"/>
          </a:xfrm>
        </p:spPr>
      </p:pic>
    </p:spTree>
    <p:extLst>
      <p:ext uri="{BB962C8B-B14F-4D97-AF65-F5344CB8AC3E}">
        <p14:creationId xmlns:p14="http://schemas.microsoft.com/office/powerpoint/2010/main" val="2487690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71601"/>
            <a:ext cx="8229600" cy="3788880"/>
          </a:xfrm>
        </p:spPr>
      </p:pic>
    </p:spTree>
    <p:extLst>
      <p:ext uri="{BB962C8B-B14F-4D97-AF65-F5344CB8AC3E}">
        <p14:creationId xmlns:p14="http://schemas.microsoft.com/office/powerpoint/2010/main" val="19697756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77" y="1066800"/>
            <a:ext cx="8916645" cy="4495800"/>
          </a:xfrm>
          <a:prstGeom prst="rect">
            <a:avLst/>
          </a:prstGeom>
        </p:spPr>
      </p:pic>
    </p:spTree>
    <p:extLst>
      <p:ext uri="{BB962C8B-B14F-4D97-AF65-F5344CB8AC3E}">
        <p14:creationId xmlns:p14="http://schemas.microsoft.com/office/powerpoint/2010/main" val="900299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30" y="1042654"/>
            <a:ext cx="9059540" cy="4772691"/>
          </a:xfrm>
          <a:prstGeom prst="rect">
            <a:avLst/>
          </a:prstGeom>
        </p:spPr>
      </p:pic>
    </p:spTree>
    <p:extLst>
      <p:ext uri="{BB962C8B-B14F-4D97-AF65-F5344CB8AC3E}">
        <p14:creationId xmlns:p14="http://schemas.microsoft.com/office/powerpoint/2010/main" val="3647867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0"/>
            <a:ext cx="8229600" cy="2127844"/>
          </a:xfrm>
        </p:spPr>
      </p:pic>
    </p:spTree>
    <p:extLst>
      <p:ext uri="{BB962C8B-B14F-4D97-AF65-F5344CB8AC3E}">
        <p14:creationId xmlns:p14="http://schemas.microsoft.com/office/powerpoint/2010/main" val="1467069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lgn="just">
              <a:buNone/>
            </a:pPr>
            <a:r>
              <a:rPr lang="ar-IQ" sz="2800" dirty="0"/>
              <a:t>* ا</a:t>
            </a:r>
            <a:r>
              <a:rPr lang="ar-IQ" sz="2800" b="1" dirty="0"/>
              <a:t>لإستراتيجيون</a:t>
            </a:r>
            <a:r>
              <a:rPr lang="ar-IQ" sz="2800" dirty="0"/>
              <a:t>: هم هولاء الأفراد المسؤولون بدرجة كبيرة عن نجاح أو فشل المنظمة مثل رئيس مجلس الإدارة، رئيس المنظمة، المدراء العامَون، ويتحمل الإستراتيجيون ثلاث مسؤوليات أساسية هي خلق مجال للتغيير، بناء الإلتزام والملكية، الموازنة بين الإستقرار والتجديد (مثال: نسبة دوران العمل) ويختلف الإستراتيجيون بإختلاف منظماتهم، </a:t>
            </a:r>
            <a:r>
              <a:rPr lang="ar-IQ" sz="2800" dirty="0" smtClean="0"/>
              <a:t>إتجاهاتهم ، قيمهم </a:t>
            </a:r>
            <a:r>
              <a:rPr lang="ar-IQ" sz="2800" dirty="0"/>
              <a:t>، أخلاقياتهم، مدى استعدادهم لتحمل المخاطر، مدى أهتمامهم بالمسؤولية الإجتماعية ( لقد أسس ميلتون هيرشي «شركة هيرشي للأغذية» فقط من اجل الحصول على المال اللازم </a:t>
            </a:r>
            <a:r>
              <a:rPr lang="ar-IQ" sz="2800" dirty="0" smtClean="0"/>
              <a:t>للعناية </a:t>
            </a:r>
            <a:r>
              <a:rPr lang="ar-IQ" sz="2800" dirty="0"/>
              <a:t>بالأيتام ، حيث ترعى هذه الشركة أكثر من 1000 طفل وطفلة في دور رعاية الأيتام سنوياَ </a:t>
            </a:r>
            <a:r>
              <a:rPr lang="ar-IQ" sz="2800" dirty="0" smtClean="0"/>
              <a:t>).  </a:t>
            </a:r>
            <a:endParaRPr lang="ar-IQ" sz="2800" dirty="0"/>
          </a:p>
          <a:p>
            <a:endParaRPr lang="ar-IQ" sz="2800" dirty="0"/>
          </a:p>
        </p:txBody>
      </p:sp>
    </p:spTree>
    <p:extLst>
      <p:ext uri="{BB962C8B-B14F-4D97-AF65-F5344CB8AC3E}">
        <p14:creationId xmlns:p14="http://schemas.microsoft.com/office/powerpoint/2010/main" val="21229198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90600"/>
            <a:ext cx="8229600" cy="4038600"/>
          </a:xfrm>
        </p:spPr>
      </p:pic>
    </p:spTree>
    <p:extLst>
      <p:ext uri="{BB962C8B-B14F-4D97-AF65-F5344CB8AC3E}">
        <p14:creationId xmlns:p14="http://schemas.microsoft.com/office/powerpoint/2010/main" val="2318476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6196"/>
            <a:ext cx="9144000" cy="5205608"/>
          </a:xfrm>
          <a:prstGeom prst="rect">
            <a:avLst/>
          </a:prstGeom>
        </p:spPr>
      </p:pic>
    </p:spTree>
    <p:extLst>
      <p:ext uri="{BB962C8B-B14F-4D97-AF65-F5344CB8AC3E}">
        <p14:creationId xmlns:p14="http://schemas.microsoft.com/office/powerpoint/2010/main" val="14303124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4653"/>
            <a:ext cx="9144000" cy="4208693"/>
          </a:xfrm>
          <a:prstGeom prst="rect">
            <a:avLst/>
          </a:prstGeom>
        </p:spPr>
      </p:pic>
    </p:spTree>
    <p:extLst>
      <p:ext uri="{BB962C8B-B14F-4D97-AF65-F5344CB8AC3E}">
        <p14:creationId xmlns:p14="http://schemas.microsoft.com/office/powerpoint/2010/main" val="14303124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30" y="1680918"/>
            <a:ext cx="9059540" cy="3496163"/>
          </a:xfrm>
          <a:prstGeom prst="rect">
            <a:avLst/>
          </a:prstGeom>
        </p:spPr>
      </p:pic>
    </p:spTree>
    <p:extLst>
      <p:ext uri="{BB962C8B-B14F-4D97-AF65-F5344CB8AC3E}">
        <p14:creationId xmlns:p14="http://schemas.microsoft.com/office/powerpoint/2010/main" val="14303124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 y="899759"/>
            <a:ext cx="9135751" cy="5058481"/>
          </a:xfrm>
          <a:prstGeom prst="rect">
            <a:avLst/>
          </a:prstGeom>
        </p:spPr>
      </p:pic>
    </p:spTree>
    <p:extLst>
      <p:ext uri="{BB962C8B-B14F-4D97-AF65-F5344CB8AC3E}">
        <p14:creationId xmlns:p14="http://schemas.microsoft.com/office/powerpoint/2010/main" val="1430312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7319"/>
            <a:ext cx="9144000" cy="5063361"/>
          </a:xfrm>
          <a:prstGeom prst="rect">
            <a:avLst/>
          </a:prstGeom>
        </p:spPr>
      </p:pic>
    </p:spTree>
    <p:extLst>
      <p:ext uri="{BB962C8B-B14F-4D97-AF65-F5344CB8AC3E}">
        <p14:creationId xmlns:p14="http://schemas.microsoft.com/office/powerpoint/2010/main" val="8408173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810" y="1357023"/>
            <a:ext cx="7916380" cy="4143954"/>
          </a:xfrm>
          <a:prstGeom prst="rect">
            <a:avLst/>
          </a:prstGeom>
        </p:spPr>
      </p:pic>
    </p:spTree>
    <p:extLst>
      <p:ext uri="{BB962C8B-B14F-4D97-AF65-F5344CB8AC3E}">
        <p14:creationId xmlns:p14="http://schemas.microsoft.com/office/powerpoint/2010/main" val="1378324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09" y="1905000"/>
            <a:ext cx="8821382" cy="3048000"/>
          </a:xfrm>
          <a:prstGeom prst="rect">
            <a:avLst/>
          </a:prstGeom>
        </p:spPr>
      </p:pic>
    </p:spTree>
    <p:extLst>
      <p:ext uri="{BB962C8B-B14F-4D97-AF65-F5344CB8AC3E}">
        <p14:creationId xmlns:p14="http://schemas.microsoft.com/office/powerpoint/2010/main" val="38880431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4561"/>
            <a:ext cx="9144000" cy="3688877"/>
          </a:xfrm>
          <a:prstGeom prst="rect">
            <a:avLst/>
          </a:prstGeom>
        </p:spPr>
      </p:pic>
    </p:spTree>
    <p:extLst>
      <p:ext uri="{BB962C8B-B14F-4D97-AF65-F5344CB8AC3E}">
        <p14:creationId xmlns:p14="http://schemas.microsoft.com/office/powerpoint/2010/main" val="12186291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9935"/>
            <a:ext cx="9144000" cy="4218130"/>
          </a:xfrm>
          <a:prstGeom prst="rect">
            <a:avLst/>
          </a:prstGeom>
        </p:spPr>
      </p:pic>
    </p:spTree>
    <p:extLst>
      <p:ext uri="{BB962C8B-B14F-4D97-AF65-F5344CB8AC3E}">
        <p14:creationId xmlns:p14="http://schemas.microsoft.com/office/powerpoint/2010/main" val="895978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ar-IQ" sz="2800" b="1" dirty="0" smtClean="0">
                <a:latin typeface="Abd Govar" pitchFamily="34" charset="-78"/>
                <a:cs typeface="Abd Govar" pitchFamily="34" charset="-78"/>
              </a:rPr>
              <a:t>التخطيط الإستراتيجي</a:t>
            </a:r>
            <a:endParaRPr lang="ar-IQ" sz="2800" b="1" dirty="0">
              <a:latin typeface="Abd Govar" pitchFamily="34" charset="-78"/>
              <a:cs typeface="Abd Govar" pitchFamily="34" charset="-78"/>
            </a:endParaRPr>
          </a:p>
        </p:txBody>
      </p:sp>
      <p:sp>
        <p:nvSpPr>
          <p:cNvPr id="3" name="Content Placeholder 2"/>
          <p:cNvSpPr>
            <a:spLocks noGrp="1"/>
          </p:cNvSpPr>
          <p:nvPr>
            <p:ph idx="1"/>
          </p:nvPr>
        </p:nvSpPr>
        <p:spPr>
          <a:xfrm>
            <a:off x="457200" y="1143000"/>
            <a:ext cx="8229600" cy="4983163"/>
          </a:xfrm>
        </p:spPr>
        <p:txBody>
          <a:bodyPr/>
          <a:lstStyle/>
          <a:p>
            <a:pPr marL="0" indent="0">
              <a:buNone/>
            </a:pPr>
            <a:r>
              <a:rPr lang="ar-IQ" sz="2800" dirty="0" smtClean="0"/>
              <a:t>*هو العملية التي يتم من خلالها تنسيق موارد المنظمة مع الفرص المتاحة لها على المدى الطويل، والخطة الإستراتيجية هي خطة عمل شاملة طويلة الأجل تهدف المنظمة من خلالها الى تحقيق الأهداف الموضوعة.</a:t>
            </a:r>
          </a:p>
          <a:p>
            <a:pPr marL="0" indent="0">
              <a:buNone/>
            </a:pPr>
            <a:r>
              <a:rPr lang="ar-IQ" sz="2800" dirty="0" smtClean="0"/>
              <a:t>*هو تخطيط بعيد المدى يأخذ في الإعتبار المتغيرات الداخلية والخارجية ويحدد القطاعات والشرائح السوقية المستهدفة وأسلوب المنافسة.</a:t>
            </a:r>
          </a:p>
          <a:p>
            <a:pPr marL="0" indent="0">
              <a:buNone/>
            </a:pPr>
            <a:r>
              <a:rPr lang="ar-IQ" sz="2800" dirty="0" smtClean="0"/>
              <a:t>*والتخطيط الإستراتيجي هو عملية متجددة يتم </a:t>
            </a:r>
            <a:r>
              <a:rPr lang="ar-IQ" sz="2800" dirty="0"/>
              <a:t>ت</a:t>
            </a:r>
            <a:r>
              <a:rPr lang="ar-IQ" sz="2800" dirty="0" smtClean="0"/>
              <a:t>حديثها كل عام لدراسة المستجدات الداخلية والخارجية.</a:t>
            </a:r>
          </a:p>
          <a:p>
            <a:endParaRPr lang="ar-IQ" sz="2400" dirty="0"/>
          </a:p>
          <a:p>
            <a:endParaRPr lang="ar-IQ" dirty="0"/>
          </a:p>
        </p:txBody>
      </p:sp>
    </p:spTree>
    <p:extLst>
      <p:ext uri="{BB962C8B-B14F-4D97-AF65-F5344CB8AC3E}">
        <p14:creationId xmlns:p14="http://schemas.microsoft.com/office/powerpoint/2010/main" val="3667931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3652"/>
            <a:ext cx="9144000" cy="5110695"/>
          </a:xfrm>
          <a:prstGeom prst="rect">
            <a:avLst/>
          </a:prstGeom>
        </p:spPr>
      </p:pic>
    </p:spTree>
    <p:extLst>
      <p:ext uri="{BB962C8B-B14F-4D97-AF65-F5344CB8AC3E}">
        <p14:creationId xmlns:p14="http://schemas.microsoft.com/office/powerpoint/2010/main" val="4978137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4702"/>
            <a:ext cx="9144000" cy="2788595"/>
          </a:xfrm>
          <a:prstGeom prst="rect">
            <a:avLst/>
          </a:prstGeom>
        </p:spPr>
      </p:pic>
    </p:spTree>
    <p:extLst>
      <p:ext uri="{BB962C8B-B14F-4D97-AF65-F5344CB8AC3E}">
        <p14:creationId xmlns:p14="http://schemas.microsoft.com/office/powerpoint/2010/main" val="37091092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09" y="1480865"/>
            <a:ext cx="9002382" cy="3896269"/>
          </a:xfrm>
          <a:prstGeom prst="rect">
            <a:avLst/>
          </a:prstGeom>
        </p:spPr>
      </p:pic>
    </p:spTree>
    <p:extLst>
      <p:ext uri="{BB962C8B-B14F-4D97-AF65-F5344CB8AC3E}">
        <p14:creationId xmlns:p14="http://schemas.microsoft.com/office/powerpoint/2010/main" val="31741840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51" y="1652339"/>
            <a:ext cx="8754697" cy="3553321"/>
          </a:xfrm>
          <a:prstGeom prst="rect">
            <a:avLst/>
          </a:prstGeom>
        </p:spPr>
      </p:pic>
    </p:spTree>
    <p:extLst>
      <p:ext uri="{BB962C8B-B14F-4D97-AF65-F5344CB8AC3E}">
        <p14:creationId xmlns:p14="http://schemas.microsoft.com/office/powerpoint/2010/main" val="643955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sz="2800" b="1" dirty="0" smtClean="0"/>
              <a:t>أهمية التخطيط الإستراتيجي</a:t>
            </a:r>
            <a:endParaRPr lang="ar-IQ" sz="2800" b="1" dirty="0"/>
          </a:p>
        </p:txBody>
      </p:sp>
      <p:sp>
        <p:nvSpPr>
          <p:cNvPr id="3" name="Content Placeholder 2"/>
          <p:cNvSpPr>
            <a:spLocks noGrp="1"/>
          </p:cNvSpPr>
          <p:nvPr>
            <p:ph idx="1"/>
          </p:nvPr>
        </p:nvSpPr>
        <p:spPr/>
        <p:txBody>
          <a:bodyPr>
            <a:normAutofit/>
          </a:bodyPr>
          <a:lstStyle/>
          <a:p>
            <a:pPr marL="0" indent="0">
              <a:buNone/>
            </a:pPr>
            <a:r>
              <a:rPr lang="ar-IQ" sz="2800" dirty="0"/>
              <a:t>1</a:t>
            </a:r>
            <a:r>
              <a:rPr lang="ar-IQ" sz="2800" dirty="0" smtClean="0"/>
              <a:t>-تحديد وتوجيه المسارات الإستراتيجية للمنظمة.</a:t>
            </a:r>
          </a:p>
          <a:p>
            <a:pPr marL="0" indent="0">
              <a:buNone/>
            </a:pPr>
            <a:r>
              <a:rPr lang="ar-IQ" sz="2800" dirty="0"/>
              <a:t>2</a:t>
            </a:r>
            <a:r>
              <a:rPr lang="ar-IQ" sz="2800" dirty="0" smtClean="0"/>
              <a:t>-صياغة وتطوير رسالة المنظمة وأهدافها.</a:t>
            </a:r>
          </a:p>
          <a:p>
            <a:pPr marL="0" indent="0">
              <a:buNone/>
            </a:pPr>
            <a:r>
              <a:rPr lang="ar-IQ" sz="2800" dirty="0"/>
              <a:t>3</a:t>
            </a:r>
            <a:r>
              <a:rPr lang="ar-IQ" sz="2800" dirty="0" smtClean="0"/>
              <a:t>-تحديد وتوفير متطلبات  تحسين الأداء وتحقيق نمو وتقدم المنظمة.</a:t>
            </a:r>
          </a:p>
          <a:p>
            <a:pPr marL="0" indent="0">
              <a:buNone/>
            </a:pPr>
            <a:r>
              <a:rPr lang="ar-IQ" sz="2800" dirty="0"/>
              <a:t>4</a:t>
            </a:r>
            <a:r>
              <a:rPr lang="ar-IQ" sz="2800" dirty="0" smtClean="0"/>
              <a:t>-التأكد من ربط الأهداف الإستراتيجية بطموحات وأهداف أصحاب الاموال والإدارة العليا.</a:t>
            </a:r>
          </a:p>
          <a:p>
            <a:pPr marL="0" indent="0">
              <a:buNone/>
            </a:pPr>
            <a:r>
              <a:rPr lang="ar-IQ" sz="2800" dirty="0"/>
              <a:t>5</a:t>
            </a:r>
            <a:r>
              <a:rPr lang="ar-IQ" sz="2800" dirty="0" smtClean="0"/>
              <a:t>-توجيه الجهود البحثية لتطوير أداء المنظمة وتدعيم موقفها التنافسي.</a:t>
            </a:r>
          </a:p>
          <a:p>
            <a:pPr marL="0" indent="0">
              <a:buNone/>
            </a:pPr>
            <a:r>
              <a:rPr lang="ar-IQ" sz="2800" dirty="0"/>
              <a:t>6</a:t>
            </a:r>
            <a:r>
              <a:rPr lang="ar-IQ" sz="2800" dirty="0" smtClean="0"/>
              <a:t>-توجيه الموارد والإمكانيات الى الإستخدامات الإقتصادية.</a:t>
            </a:r>
            <a:endParaRPr lang="ar-IQ" sz="2800" dirty="0"/>
          </a:p>
        </p:txBody>
      </p:sp>
    </p:spTree>
    <p:extLst>
      <p:ext uri="{BB962C8B-B14F-4D97-AF65-F5344CB8AC3E}">
        <p14:creationId xmlns:p14="http://schemas.microsoft.com/office/powerpoint/2010/main" val="2736039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ar-IQ" sz="2800" b="1" dirty="0" smtClean="0"/>
              <a:t>عناصر التخطيط الإستراتيجي</a:t>
            </a:r>
            <a:endParaRPr lang="ar-IQ" sz="2800" b="1" dirty="0"/>
          </a:p>
        </p:txBody>
      </p:sp>
      <p:sp>
        <p:nvSpPr>
          <p:cNvPr id="3" name="Content Placeholder 2"/>
          <p:cNvSpPr>
            <a:spLocks noGrp="1"/>
          </p:cNvSpPr>
          <p:nvPr>
            <p:ph idx="1"/>
          </p:nvPr>
        </p:nvSpPr>
        <p:spPr>
          <a:xfrm>
            <a:off x="457200" y="914400"/>
            <a:ext cx="8229600" cy="5211763"/>
          </a:xfrm>
        </p:spPr>
        <p:txBody>
          <a:bodyPr>
            <a:normAutofit fontScale="70000" lnSpcReduction="20000"/>
          </a:bodyPr>
          <a:lstStyle/>
          <a:p>
            <a:pPr marL="0" indent="0">
              <a:buNone/>
            </a:pPr>
            <a:r>
              <a:rPr lang="ar-IQ" sz="3400" dirty="0"/>
              <a:t>1</a:t>
            </a:r>
            <a:r>
              <a:rPr lang="ar-IQ" sz="3400" dirty="0" smtClean="0"/>
              <a:t>-وضع الإطار العام للإستراتيجية.</a:t>
            </a:r>
          </a:p>
          <a:p>
            <a:pPr marL="0" indent="0">
              <a:buNone/>
            </a:pPr>
            <a:r>
              <a:rPr lang="ar-IQ" sz="3400" dirty="0"/>
              <a:t>2</a:t>
            </a:r>
            <a:r>
              <a:rPr lang="ar-IQ" sz="3400" dirty="0" smtClean="0"/>
              <a:t>-دراسة العوامل البيئية المحيطة بالمنظمة سواء كانت داخلية أو خارجية مع تحديد الفرص المتاحة والقيود المفروضة.</a:t>
            </a:r>
          </a:p>
          <a:p>
            <a:pPr marL="0" indent="0">
              <a:buNone/>
            </a:pPr>
            <a:r>
              <a:rPr lang="ar-IQ" sz="3400" dirty="0"/>
              <a:t>3</a:t>
            </a:r>
            <a:r>
              <a:rPr lang="ar-IQ" sz="3400" dirty="0" smtClean="0"/>
              <a:t>-تحديد الأهداف والغايات.</a:t>
            </a:r>
          </a:p>
          <a:p>
            <a:pPr marL="0" indent="0">
              <a:buNone/>
            </a:pPr>
            <a:r>
              <a:rPr lang="ar-IQ" sz="3400" dirty="0"/>
              <a:t>4</a:t>
            </a:r>
            <a:r>
              <a:rPr lang="ar-IQ" sz="3400" dirty="0" smtClean="0"/>
              <a:t>-وضع الإستراتيجيات البديلة والمقارنة بينها.</a:t>
            </a:r>
          </a:p>
          <a:p>
            <a:pPr marL="0" indent="0">
              <a:buNone/>
            </a:pPr>
            <a:r>
              <a:rPr lang="ar-IQ" sz="3400" dirty="0"/>
              <a:t>5</a:t>
            </a:r>
            <a:r>
              <a:rPr lang="ar-IQ" sz="3400" dirty="0" smtClean="0"/>
              <a:t>-إختيار البديل الإستراتيجي الذي يحقق الأهداف في إطار الظروف البيئية المحيطة.</a:t>
            </a:r>
          </a:p>
          <a:p>
            <a:pPr marL="0" indent="0">
              <a:buNone/>
            </a:pPr>
            <a:r>
              <a:rPr lang="ar-IQ" sz="3400" dirty="0"/>
              <a:t>6</a:t>
            </a:r>
            <a:r>
              <a:rPr lang="ar-IQ" sz="3400" dirty="0" smtClean="0"/>
              <a:t>-وضع السياسات والخطط والبرامج والموازنات حيث يتم ترجمة الأهداف والغايات الطويلة الأجل الى أهداف متوسطة وقصيرة الأجل ووضعها في شكل برامج زمنية.</a:t>
            </a:r>
          </a:p>
          <a:p>
            <a:pPr marL="0" indent="0">
              <a:buNone/>
            </a:pPr>
            <a:r>
              <a:rPr lang="ar-IQ" sz="3400" dirty="0"/>
              <a:t>7</a:t>
            </a:r>
            <a:r>
              <a:rPr lang="ar-IQ" sz="3400" dirty="0" smtClean="0"/>
              <a:t>-تقييم الأداء في ضوء الأهداف والإستراتيجيات والخطط الموضوعة مع مراجعة وتقييم هذه الإستراتيجيات والخطط في ضوء الظروف البيئية المحيطة.</a:t>
            </a:r>
          </a:p>
          <a:p>
            <a:pPr marL="0" indent="0">
              <a:buNone/>
            </a:pPr>
            <a:r>
              <a:rPr lang="ar-IQ" sz="3400" dirty="0"/>
              <a:t>8</a:t>
            </a:r>
            <a:r>
              <a:rPr lang="ar-IQ" sz="3400" dirty="0" smtClean="0"/>
              <a:t>-توفير المتطلبات التنظيمية اللازمة لتنفيذ الإستراتيجية مع مراعاة تحقيق نكييف المنظمة للتغييرات المصاحبة للقرارات الإستراتيجية.</a:t>
            </a:r>
          </a:p>
          <a:p>
            <a:endParaRPr lang="ar-IQ" sz="2000" dirty="0" smtClean="0"/>
          </a:p>
          <a:p>
            <a:endParaRPr lang="ar-IQ" sz="2000" dirty="0"/>
          </a:p>
          <a:p>
            <a:endParaRPr lang="ar-IQ" sz="2000" dirty="0" smtClean="0"/>
          </a:p>
          <a:p>
            <a:endParaRPr lang="ar-IQ" sz="2000" dirty="0"/>
          </a:p>
          <a:p>
            <a:endParaRPr lang="ar-IQ" sz="2000" dirty="0" smtClean="0"/>
          </a:p>
          <a:p>
            <a:endParaRPr lang="ar-IQ" sz="2400" dirty="0"/>
          </a:p>
          <a:p>
            <a:endParaRPr lang="ar-IQ" sz="2400" dirty="0" smtClean="0"/>
          </a:p>
          <a:p>
            <a:endParaRPr lang="ar-IQ" sz="2400" dirty="0"/>
          </a:p>
        </p:txBody>
      </p:sp>
    </p:spTree>
    <p:extLst>
      <p:ext uri="{BB962C8B-B14F-4D97-AF65-F5344CB8AC3E}">
        <p14:creationId xmlns:p14="http://schemas.microsoft.com/office/powerpoint/2010/main" val="1650236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ar-IQ" sz="2800" b="1" dirty="0" smtClean="0"/>
              <a:t>مستويات التخطيط الإستراتيجي</a:t>
            </a:r>
            <a:endParaRPr lang="ar-IQ" sz="2800" b="1" dirty="0"/>
          </a:p>
        </p:txBody>
      </p:sp>
      <p:sp>
        <p:nvSpPr>
          <p:cNvPr id="3" name="Content Placeholder 2"/>
          <p:cNvSpPr>
            <a:spLocks noGrp="1"/>
          </p:cNvSpPr>
          <p:nvPr>
            <p:ph idx="1"/>
          </p:nvPr>
        </p:nvSpPr>
        <p:spPr>
          <a:xfrm>
            <a:off x="457200" y="990600"/>
            <a:ext cx="8229600" cy="5135563"/>
          </a:xfrm>
        </p:spPr>
        <p:txBody>
          <a:bodyPr>
            <a:noAutofit/>
          </a:bodyPr>
          <a:lstStyle/>
          <a:p>
            <a:pPr marL="0" indent="0">
              <a:buNone/>
            </a:pPr>
            <a:r>
              <a:rPr lang="ar-IQ" sz="2000" i="1" dirty="0" smtClean="0"/>
              <a:t>أولاَ:التخطيط الإستراتيجي على مستوى المنظمة</a:t>
            </a:r>
            <a:r>
              <a:rPr lang="ar-IQ" sz="2000" dirty="0" smtClean="0"/>
              <a:t>:ويقصد به إدارة الأنشطة التي تحدد الخصائص المميزة للمنظمة والتي تميزها عن المنظمات الأخرى،وكذلك الرسالة الأساسية لهذه المنظمة والمنتح والسوق الذي سوف تتعامل معه المنظمة،وعملية تخصيص الموارد وإدارة مفهوم المشاركة بين وحدات الأعمال الإستراتيجية التي تتبعها وهي توضع من قبل مجلس الإدارة.</a:t>
            </a:r>
          </a:p>
          <a:p>
            <a:pPr marL="0" indent="0">
              <a:buNone/>
            </a:pPr>
            <a:endParaRPr lang="ar-IQ" sz="2000" dirty="0" smtClean="0"/>
          </a:p>
          <a:p>
            <a:pPr marL="0" indent="0">
              <a:buNone/>
            </a:pPr>
            <a:r>
              <a:rPr lang="ar-IQ" sz="2000" i="1" dirty="0" smtClean="0"/>
              <a:t>ثانياَ:التخطيط الإستراتيجي على مستوى وحدات الأعمال الإستراتيجية:</a:t>
            </a:r>
            <a:r>
              <a:rPr lang="ar-IQ" sz="2000" dirty="0" smtClean="0"/>
              <a:t>وهي عبارة عن إدارة مجهودات وحدات الأعمال الإستراتيجية حتى تتمكن من المنافسة بفعالية في مجال معين من مجالات الأعمال,وتظهر هذه الإستراتيجيات إذا كانت هناك وحدات رئيسية لها إستقلالية في الموارد والأهداف،أو يمكن محاسبتها عن نتائجها من إيرادات وتكاليف يصورة مستقلة عن باقي الوحدات،وهي تغطي فترة متوسطة الأجل من سنة الى ثلاث سنوات.</a:t>
            </a:r>
          </a:p>
          <a:p>
            <a:pPr marL="0" indent="0">
              <a:buNone/>
            </a:pPr>
            <a:endParaRPr lang="ar-IQ" sz="2000" dirty="0" smtClean="0"/>
          </a:p>
          <a:p>
            <a:pPr marL="0" indent="0">
              <a:buNone/>
            </a:pPr>
            <a:r>
              <a:rPr lang="ar-IQ" sz="2000" i="1" dirty="0" smtClean="0"/>
              <a:t>ثالثاَ:التخطيط الإستراتيجي على المستوى الوظيفي:</a:t>
            </a:r>
            <a:r>
              <a:rPr lang="ar-IQ" sz="2000" dirty="0" smtClean="0"/>
              <a:t>وهي إستراتيجيات توضع في مجالات وظيفية في المنظمة وهي الموارد البشرية والإنتاج والتمويل والتسويق، وعلى كل مدير مسؤول عن إحدى هذه المجالات الوظيفية أن يحدد مساهمة المجال الذي يعمل فيه في تحقيق الإستراتيجية ويضع نصب عينيه الإستراتيجية الكلية عند وضعه للإستراتيجية الوظيفية. </a:t>
            </a:r>
            <a:endParaRPr lang="ar-IQ" sz="2000" dirty="0"/>
          </a:p>
        </p:txBody>
      </p:sp>
    </p:spTree>
    <p:extLst>
      <p:ext uri="{BB962C8B-B14F-4D97-AF65-F5344CB8AC3E}">
        <p14:creationId xmlns:p14="http://schemas.microsoft.com/office/powerpoint/2010/main" val="2761109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sz="2800" b="1" dirty="0">
                <a:solidFill>
                  <a:prstClr val="black">
                    <a:tint val="75000"/>
                  </a:prstClr>
                </a:solidFill>
                <a:ea typeface="+mn-ea"/>
                <a:cs typeface="Arial"/>
              </a:rPr>
              <a:t>مفهوم الإدارة الإستراتيجية</a:t>
            </a:r>
            <a:endParaRPr lang="ar-IQ" sz="2800" b="1" dirty="0"/>
          </a:p>
        </p:txBody>
      </p:sp>
      <p:sp>
        <p:nvSpPr>
          <p:cNvPr id="3" name="Content Placeholder 2"/>
          <p:cNvSpPr>
            <a:spLocks noGrp="1"/>
          </p:cNvSpPr>
          <p:nvPr>
            <p:ph idx="1"/>
          </p:nvPr>
        </p:nvSpPr>
        <p:spPr>
          <a:xfrm>
            <a:off x="304800" y="1600200"/>
            <a:ext cx="8382000" cy="4525963"/>
          </a:xfrm>
        </p:spPr>
        <p:txBody>
          <a:bodyPr>
            <a:noAutofit/>
          </a:bodyPr>
          <a:lstStyle/>
          <a:p>
            <a:pPr marL="0" lvl="0" indent="0">
              <a:buNone/>
            </a:pPr>
            <a:r>
              <a:rPr lang="ar-IQ" sz="2800" dirty="0"/>
              <a:t>*</a:t>
            </a:r>
            <a:r>
              <a:rPr lang="ar-IQ" sz="2800" dirty="0" smtClean="0"/>
              <a:t> </a:t>
            </a:r>
            <a:r>
              <a:rPr lang="ar-IQ" sz="2800" dirty="0"/>
              <a:t>هي  مجموعة القرارات والممارسات الإدارية التي تحدد الأداء طويل الأجل للمنظمة بكفاءة وفاعلية ويتضمن ذلك وضع الصياغة الإستراتيجية وتطبيقها </a:t>
            </a:r>
            <a:r>
              <a:rPr lang="ar-IQ" sz="2800" dirty="0" smtClean="0"/>
              <a:t>وتقويمها.</a:t>
            </a:r>
            <a:endParaRPr lang="ar-IQ" sz="2800" dirty="0"/>
          </a:p>
          <a:p>
            <a:pPr marL="0" lvl="0" indent="0">
              <a:buNone/>
            </a:pPr>
            <a:r>
              <a:rPr lang="ar-IQ" sz="2800" dirty="0" smtClean="0"/>
              <a:t>* </a:t>
            </a:r>
            <a:r>
              <a:rPr lang="ar-IQ" sz="2800" dirty="0"/>
              <a:t>هي عملية </a:t>
            </a:r>
            <a:r>
              <a:rPr lang="ar-IQ" sz="2800" dirty="0" smtClean="0"/>
              <a:t>إبداعية  </a:t>
            </a:r>
            <a:r>
              <a:rPr lang="ar-IQ" sz="2800" dirty="0"/>
              <a:t>ديناميكية متواصلة تسعى الى تحقيق رسالة المنظمة من خلال </a:t>
            </a:r>
            <a:r>
              <a:rPr lang="ar-IQ" sz="2800" dirty="0" smtClean="0"/>
              <a:t>إدارة </a:t>
            </a:r>
            <a:r>
              <a:rPr lang="ar-IQ" sz="2800" dirty="0"/>
              <a:t>وتوجيه مواردها المتاحة بطريقة كفوءة وفعالة والقدرة على مواجهة تحديات ومخاطر بيئة الأعمال .  </a:t>
            </a:r>
          </a:p>
          <a:p>
            <a:pPr marL="0" lvl="0" indent="0">
              <a:buNone/>
            </a:pPr>
            <a:r>
              <a:rPr lang="ar-IQ" sz="2800" dirty="0"/>
              <a:t>* هي العملية التي تتضمن تصميم وتنفيذ وتقييم القرارات ذات الأثر الطويل الأجل التي تهدف الى زيادة قيمة المنظمة من وجهة نظر الزبائن والمساهمين والمجتمع </a:t>
            </a:r>
            <a:r>
              <a:rPr lang="ar-IQ" sz="2800" dirty="0" smtClean="0"/>
              <a:t>ككل. </a:t>
            </a:r>
            <a:endParaRPr lang="ar-IQ" sz="2800" dirty="0"/>
          </a:p>
        </p:txBody>
      </p:sp>
    </p:spTree>
    <p:extLst>
      <p:ext uri="{BB962C8B-B14F-4D97-AF65-F5344CB8AC3E}">
        <p14:creationId xmlns:p14="http://schemas.microsoft.com/office/powerpoint/2010/main" val="4288296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ar-IQ" sz="2800" b="1" dirty="0" smtClean="0"/>
              <a:t>أهمية الإدارة الإستراتيجية</a:t>
            </a:r>
            <a:endParaRPr lang="ar-IQ" sz="2800" b="1" dirty="0"/>
          </a:p>
        </p:txBody>
      </p:sp>
      <p:sp>
        <p:nvSpPr>
          <p:cNvPr id="3" name="Content Placeholder 2"/>
          <p:cNvSpPr>
            <a:spLocks noGrp="1"/>
          </p:cNvSpPr>
          <p:nvPr>
            <p:ph idx="1"/>
          </p:nvPr>
        </p:nvSpPr>
        <p:spPr/>
        <p:txBody>
          <a:bodyPr>
            <a:normAutofit fontScale="92500" lnSpcReduction="20000"/>
          </a:bodyPr>
          <a:lstStyle/>
          <a:p>
            <a:pPr marL="0" indent="0">
              <a:buNone/>
            </a:pPr>
            <a:r>
              <a:rPr lang="ar-IQ" sz="2600" dirty="0"/>
              <a:t>1</a:t>
            </a:r>
            <a:r>
              <a:rPr lang="ar-IQ" sz="2600" dirty="0" smtClean="0"/>
              <a:t>-التركيز على إتخاذ القرارات الأستراتبجية  التي تتفاعل مع القضايا ذات التأثير الطويل الأجل.</a:t>
            </a:r>
          </a:p>
          <a:p>
            <a:pPr marL="0" indent="0" algn="r">
              <a:buNone/>
            </a:pPr>
            <a:r>
              <a:rPr lang="ar-IQ" sz="2600" dirty="0"/>
              <a:t>2</a:t>
            </a:r>
            <a:r>
              <a:rPr lang="ar-IQ" sz="2600" dirty="0" smtClean="0"/>
              <a:t>-تدعيم المركز التنافسي للمنظمة حيث تنجح في بناء المزايا التنافسية التي تستند الى فهم البيئة الخارجية وما تفرزه من فرص وتنميتها لمواردها الداخلية التي تمكنها من إستغلال هذه الفرص بطريقة تفوق منافسيها.</a:t>
            </a:r>
          </a:p>
          <a:p>
            <a:pPr marL="0" indent="0" algn="r">
              <a:buNone/>
            </a:pPr>
            <a:r>
              <a:rPr lang="ar-IQ" sz="2600" dirty="0"/>
              <a:t>3</a:t>
            </a:r>
            <a:r>
              <a:rPr lang="ar-IQ" sz="2600" dirty="0" smtClean="0"/>
              <a:t>-التخصيص الفعال للموارد والأمكانيات وتوجيهها في الأتجاه الصحيح لإستغلال نواحي القوة والتغلب على نواحي الضعف.</a:t>
            </a:r>
          </a:p>
          <a:p>
            <a:pPr marL="0" indent="0" algn="r">
              <a:buNone/>
            </a:pPr>
            <a:r>
              <a:rPr lang="ar-IQ" sz="2600" dirty="0"/>
              <a:t>4</a:t>
            </a:r>
            <a:r>
              <a:rPr lang="ar-IQ" sz="2600" dirty="0" smtClean="0"/>
              <a:t>-القدرة على إحداث التغيير بالأعتماد على موارد بشرية ذات فكر إيجابي تٌجيد صناعة التغيير.</a:t>
            </a:r>
          </a:p>
          <a:p>
            <a:pPr marL="0" indent="0" algn="r">
              <a:buNone/>
            </a:pPr>
            <a:r>
              <a:rPr lang="ar-IQ" sz="2600" dirty="0"/>
              <a:t>5</a:t>
            </a:r>
            <a:r>
              <a:rPr lang="ar-IQ" sz="2600" dirty="0" smtClean="0"/>
              <a:t>-وضوح الرؤية المستقبلية عن طريق دقة توقع الأحداث المستقبلية التي تساعد على توفير ضمانات الأستمرار والنمو.</a:t>
            </a:r>
          </a:p>
          <a:p>
            <a:pPr marL="0" indent="0" algn="r">
              <a:buNone/>
            </a:pPr>
            <a:r>
              <a:rPr lang="ar-IQ" sz="2600" dirty="0"/>
              <a:t>6</a:t>
            </a:r>
            <a:r>
              <a:rPr lang="ar-IQ" sz="2600" dirty="0" smtClean="0"/>
              <a:t>-تحقيق النتائج الأقتصادية والمالية المُرضية.</a:t>
            </a:r>
          </a:p>
          <a:p>
            <a:pPr marL="0" indent="0" algn="r">
              <a:buNone/>
            </a:pPr>
            <a:r>
              <a:rPr lang="ar-IQ" sz="2600" dirty="0"/>
              <a:t>7</a:t>
            </a:r>
            <a:r>
              <a:rPr lang="ar-IQ" sz="2600" dirty="0" smtClean="0"/>
              <a:t>-التقليل قدر الإمكان من آثار الظروف والتغيرات غير الموائمة.</a:t>
            </a:r>
          </a:p>
          <a:p>
            <a:endParaRPr lang="ar-IQ" sz="2000" dirty="0"/>
          </a:p>
        </p:txBody>
      </p:sp>
    </p:spTree>
    <p:extLst>
      <p:ext uri="{BB962C8B-B14F-4D97-AF65-F5344CB8AC3E}">
        <p14:creationId xmlns:p14="http://schemas.microsoft.com/office/powerpoint/2010/main" val="1430312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2068</TotalTime>
  <Words>1276</Words>
  <Application>Microsoft Office PowerPoint</Application>
  <PresentationFormat>On-screen Show (4:3)</PresentationFormat>
  <Paragraphs>102</Paragraphs>
  <Slides>43</Slides>
  <Notes>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  ظهور الإستراتيجية</vt:lpstr>
      <vt:lpstr>PowerPoint Presentation</vt:lpstr>
      <vt:lpstr>التخطيط الإستراتيجي</vt:lpstr>
      <vt:lpstr>أهمية التخطيط الإستراتيجي</vt:lpstr>
      <vt:lpstr>عناصر التخطيط الإستراتيجي</vt:lpstr>
      <vt:lpstr>مستويات التخطيط الإستراتيجي</vt:lpstr>
      <vt:lpstr>مفهوم الإدارة الإستراتيجية</vt:lpstr>
      <vt:lpstr>أهمية الإدارة الإستراتيجية</vt:lpstr>
      <vt:lpstr>أهداف الإدارة الإستراتيجية</vt:lpstr>
      <vt:lpstr>مخاطر الإدارة الإستراتیجیة</vt:lpstr>
      <vt:lpstr>PowerPoint Presentation</vt:lpstr>
      <vt:lpstr>مراحل عملية الإدارة الإستراتيجية</vt:lpstr>
      <vt:lpstr>PowerPoint Presentation</vt:lpstr>
      <vt:lpstr>PowerPoint Presentation</vt:lpstr>
      <vt:lpstr>PowerPoint Presentation</vt:lpstr>
      <vt:lpstr>مقارنة بين مستويات الاهداف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Mohsin</dc:creator>
  <cp:lastModifiedBy>max</cp:lastModifiedBy>
  <cp:revision>495</cp:revision>
  <dcterms:created xsi:type="dcterms:W3CDTF">2015-10-29T07:43:23Z</dcterms:created>
  <dcterms:modified xsi:type="dcterms:W3CDTF">2023-04-17T06:46:56Z</dcterms:modified>
</cp:coreProperties>
</file>