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8" r:id="rId2"/>
    <p:sldId id="283" r:id="rId3"/>
    <p:sldId id="284" r:id="rId4"/>
    <p:sldId id="285" r:id="rId5"/>
    <p:sldId id="259" r:id="rId6"/>
    <p:sldId id="260" r:id="rId7"/>
    <p:sldId id="261" r:id="rId8"/>
    <p:sldId id="262" r:id="rId9"/>
    <p:sldId id="263" r:id="rId10"/>
    <p:sldId id="267" r:id="rId11"/>
    <p:sldId id="268" r:id="rId12"/>
    <p:sldId id="264" r:id="rId13"/>
    <p:sldId id="265" r:id="rId14"/>
    <p:sldId id="266" r:id="rId15"/>
    <p:sldId id="269" r:id="rId16"/>
    <p:sldId id="282"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5" d="100"/>
          <a:sy n="55" d="100"/>
        </p:scale>
        <p:origin x="-1584" y="-4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D95D19B-657F-4D2C-B8D1-186AA76B9CE9}" type="datetimeFigureOut">
              <a:rPr lang="ar-SA" smtClean="0"/>
              <a:pPr/>
              <a:t>27/08/1444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0AEBDA-1797-476F-94BD-F0ADD13D7BC4}" type="slidenum">
              <a:rPr lang="ar-SA" smtClean="0"/>
              <a:pPr/>
              <a:t>‹#›</a:t>
            </a:fld>
            <a:endParaRPr lang="ar-SA"/>
          </a:p>
        </p:txBody>
      </p:sp>
    </p:spTree>
    <p:extLst>
      <p:ext uri="{BB962C8B-B14F-4D97-AF65-F5344CB8AC3E}">
        <p14:creationId xmlns:p14="http://schemas.microsoft.com/office/powerpoint/2010/main" val="10707593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Realized </a:t>
            </a:r>
            <a:r>
              <a:rPr lang="ar-SA" dirty="0" smtClean="0"/>
              <a:t>فهم</a:t>
            </a:r>
            <a:endParaRPr lang="ar-SA" dirty="0"/>
          </a:p>
        </p:txBody>
      </p:sp>
      <p:sp>
        <p:nvSpPr>
          <p:cNvPr id="4" name="Slide Number Placeholder 3"/>
          <p:cNvSpPr>
            <a:spLocks noGrp="1"/>
          </p:cNvSpPr>
          <p:nvPr>
            <p:ph type="sldNum" sz="quarter" idx="10"/>
          </p:nvPr>
        </p:nvSpPr>
        <p:spPr/>
        <p:txBody>
          <a:bodyPr/>
          <a:lstStyle/>
          <a:p>
            <a:fld id="{8E0AEBDA-1797-476F-94BD-F0ADD13D7BC4}" type="slidenum">
              <a:rPr lang="ar-SA" smtClean="0"/>
              <a:pPr/>
              <a:t>5</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resemblance</a:t>
            </a:r>
            <a:r>
              <a:rPr lang="ar-SA" dirty="0" smtClean="0"/>
              <a:t>درجةِ التشابه</a:t>
            </a:r>
          </a:p>
          <a:p>
            <a:r>
              <a:rPr lang="en-US" dirty="0" smtClean="0"/>
              <a:t>Derived </a:t>
            </a:r>
            <a:r>
              <a:rPr lang="ar-SA" dirty="0" smtClean="0"/>
              <a:t>استنتج</a:t>
            </a:r>
          </a:p>
          <a:p>
            <a:r>
              <a:rPr lang="en-US" dirty="0" smtClean="0"/>
              <a:t>Covariance </a:t>
            </a:r>
            <a:r>
              <a:rPr lang="ar-SA" dirty="0" smtClean="0"/>
              <a:t>تغاير </a:t>
            </a:r>
          </a:p>
          <a:p>
            <a:r>
              <a:rPr lang="en-US" dirty="0" smtClean="0"/>
              <a:t>Composition</a:t>
            </a:r>
            <a:r>
              <a:rPr lang="ar-SA" dirty="0" smtClean="0"/>
              <a:t> تركيب</a:t>
            </a:r>
            <a:endParaRPr lang="ar-SA" dirty="0"/>
          </a:p>
        </p:txBody>
      </p:sp>
      <p:sp>
        <p:nvSpPr>
          <p:cNvPr id="4" name="Slide Number Placeholder 3"/>
          <p:cNvSpPr>
            <a:spLocks noGrp="1"/>
          </p:cNvSpPr>
          <p:nvPr>
            <p:ph type="sldNum" sz="quarter" idx="10"/>
          </p:nvPr>
        </p:nvSpPr>
        <p:spPr/>
        <p:txBody>
          <a:bodyPr/>
          <a:lstStyle/>
          <a:p>
            <a:fld id="{8E0AEBDA-1797-476F-94BD-F0ADD13D7BC4}" type="slidenum">
              <a:rPr lang="ar-SA" smtClean="0"/>
              <a:pPr/>
              <a:t>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3DA5D-1CE2-4837-A112-BE797049A2F7}" type="datetimeFigureOut">
              <a:rPr lang="ar-SA" smtClean="0"/>
              <a:pPr/>
              <a:t>27/08/1444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AC0FF85-0196-42BD-8976-7E21354FAB2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083DA5D-1CE2-4837-A112-BE797049A2F7}" type="datetimeFigureOut">
              <a:rPr lang="ar-SA" smtClean="0"/>
              <a:pPr/>
              <a:t>27/08/1444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C0FF85-0196-42BD-8976-7E21354FAB2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001156" cy="6572272"/>
          </a:xfrm>
        </p:spPr>
        <p:txBody>
          <a:bodyPr>
            <a:normAutofit/>
          </a:bodyPr>
          <a:lstStyle/>
          <a:p>
            <a:pPr marL="0" indent="0" algn="ctr" rtl="0">
              <a:buNone/>
            </a:pPr>
            <a:r>
              <a:rPr lang="en-US" sz="9600" dirty="0" smtClean="0"/>
              <a:t>Heritability</a:t>
            </a:r>
            <a:endParaRPr lang="ar-SA"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lgn="l" rtl="0">
              <a:buNone/>
            </a:pPr>
            <a:r>
              <a:rPr lang="en-US" dirty="0" smtClean="0">
                <a:latin typeface="Times New Roman" pitchFamily="18" charset="0"/>
                <a:cs typeface="Times New Roman" pitchFamily="18" charset="0"/>
              </a:rPr>
              <a:t>∑ X</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=13375506</a:t>
            </a:r>
          </a:p>
          <a:p>
            <a:pPr algn="l" rtl="0">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xy</a:t>
            </a:r>
            <a:r>
              <a:rPr lang="en-US" dirty="0" smtClean="0">
                <a:latin typeface="Times New Roman" pitchFamily="18" charset="0"/>
                <a:cs typeface="Times New Roman" pitchFamily="18" charset="0"/>
              </a:rPr>
              <a:t>=15319806</a:t>
            </a:r>
          </a:p>
          <a:p>
            <a:pPr algn="l" rtl="0"/>
            <a:endParaRPr lang="ar-SA" dirty="0"/>
          </a:p>
        </p:txBody>
      </p:sp>
      <p:pic>
        <p:nvPicPr>
          <p:cNvPr id="6"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8596" y="2571744"/>
            <a:ext cx="8286808" cy="28575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lgn="l" rtl="0">
              <a:buNone/>
            </a:pPr>
            <a:endParaRPr lang="en-US" dirty="0" smtClean="0"/>
          </a:p>
          <a:p>
            <a:pPr algn="l" rtl="0">
              <a:buNone/>
            </a:pPr>
            <a:endParaRPr lang="en-US" dirty="0" smtClean="0"/>
          </a:p>
          <a:p>
            <a:pPr algn="l" rtl="0">
              <a:buNone/>
            </a:pPr>
            <a:endParaRPr lang="en-US" dirty="0" smtClean="0"/>
          </a:p>
          <a:p>
            <a:pPr algn="l" rtl="0">
              <a:buNone/>
            </a:pPr>
            <a:endParaRPr lang="en-US" dirty="0"/>
          </a:p>
          <a:p>
            <a:pPr algn="l" rtl="0">
              <a:buNone/>
            </a:pPr>
            <a:r>
              <a:rPr lang="en-US" dirty="0" smtClean="0">
                <a:latin typeface="Times New Roman" pitchFamily="18" charset="0"/>
                <a:cs typeface="Times New Roman" pitchFamily="18" charset="0"/>
              </a:rPr>
              <a:t>b=0.215</a:t>
            </a:r>
          </a:p>
          <a:p>
            <a:pPr algn="l" rtl="0">
              <a:buNone/>
            </a:pPr>
            <a:r>
              <a:rPr lang="en-US" dirty="0" smtClean="0">
                <a:latin typeface="Times New Roman" pitchFamily="18" charset="0"/>
                <a:cs typeface="Times New Roman" pitchFamily="18" charset="0"/>
              </a:rPr>
              <a:t> h</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=2*0.215</a:t>
            </a:r>
          </a:p>
          <a:p>
            <a:pPr algn="l" rtl="0">
              <a:buNone/>
            </a:pPr>
            <a:r>
              <a:rPr lang="en-US" dirty="0" smtClean="0">
                <a:latin typeface="Times New Roman" pitchFamily="18" charset="0"/>
                <a:cs typeface="Times New Roman" pitchFamily="18" charset="0"/>
              </a:rPr>
              <a:t>Meaning  0.43</a:t>
            </a:r>
          </a:p>
          <a:p>
            <a:pPr algn="l" rtl="0">
              <a:buNone/>
            </a:pPr>
            <a:r>
              <a:rPr lang="en-US" dirty="0" smtClean="0">
                <a:latin typeface="Times New Roman" pitchFamily="18" charset="0"/>
                <a:cs typeface="Times New Roman" pitchFamily="18" charset="0"/>
              </a:rPr>
              <a:t>43%   genetic factor</a:t>
            </a:r>
          </a:p>
          <a:p>
            <a:pPr algn="l" rtl="0">
              <a:buNone/>
            </a:pPr>
            <a:r>
              <a:rPr lang="en-US" dirty="0" smtClean="0">
                <a:latin typeface="Times New Roman" pitchFamily="18" charset="0"/>
                <a:cs typeface="Times New Roman" pitchFamily="18" charset="0"/>
              </a:rPr>
              <a:t>57%    environment factor</a:t>
            </a:r>
          </a:p>
          <a:p>
            <a:pPr algn="l" rtl="0">
              <a:buNone/>
            </a:pPr>
            <a:endParaRPr lang="en-US" dirty="0" smtClean="0">
              <a:latin typeface="Times New Roman" pitchFamily="18" charset="0"/>
              <a:cs typeface="Times New Roman" pitchFamily="18" charset="0"/>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571480"/>
            <a:ext cx="7429552" cy="18573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9001156" cy="6715148"/>
          </a:xfrm>
        </p:spPr>
        <p:txBody>
          <a:bodyPr>
            <a:normAutofit/>
          </a:bodyPr>
          <a:lstStyle/>
          <a:p>
            <a:pPr algn="l" rtl="0"/>
            <a:endParaRPr lang="en-US" dirty="0" smtClean="0"/>
          </a:p>
          <a:p>
            <a:pPr algn="l" rtl="0">
              <a:buNone/>
            </a:pPr>
            <a:r>
              <a:rPr lang="en-US" b="1" dirty="0" smtClean="0">
                <a:solidFill>
                  <a:srgbClr val="C00000"/>
                </a:solidFill>
              </a:rPr>
              <a:t>2-Half sibs </a:t>
            </a:r>
            <a:r>
              <a:rPr lang="en-US" dirty="0" smtClean="0"/>
              <a:t>: The likeness ratio between individuals of paternal or maternal half sibs is ¼ of total.</a:t>
            </a:r>
          </a:p>
          <a:p>
            <a:pPr algn="l" rtl="0">
              <a:buNone/>
            </a:pPr>
            <a:r>
              <a:rPr lang="en-US" dirty="0" smtClean="0"/>
              <a:t>S O V                                 </a:t>
            </a:r>
            <a:r>
              <a:rPr lang="en-US" dirty="0" err="1" smtClean="0"/>
              <a:t>df</a:t>
            </a:r>
            <a:r>
              <a:rPr lang="en-US" dirty="0" smtClean="0"/>
              <a:t>       SS      </a:t>
            </a:r>
            <a:r>
              <a:rPr lang="en-US" dirty="0" smtClean="0">
                <a:solidFill>
                  <a:srgbClr val="FF0000"/>
                </a:solidFill>
              </a:rPr>
              <a:t>Ms</a:t>
            </a:r>
            <a:r>
              <a:rPr lang="en-US" dirty="0" smtClean="0"/>
              <a:t>       EMS</a:t>
            </a:r>
          </a:p>
          <a:p>
            <a:pPr algn="l" rtl="0">
              <a:buNone/>
            </a:pPr>
            <a:r>
              <a:rPr lang="en-US" dirty="0" smtClean="0"/>
              <a:t>Between sire                   s-1     SSs    </a:t>
            </a:r>
            <a:r>
              <a:rPr lang="en-US" dirty="0" smtClean="0">
                <a:solidFill>
                  <a:srgbClr val="FF0000"/>
                </a:solidFill>
              </a:rPr>
              <a:t>Mss</a:t>
            </a:r>
            <a:r>
              <a:rPr lang="en-US" dirty="0" smtClean="0"/>
              <a:t>      Ϭ</a:t>
            </a:r>
            <a:r>
              <a:rPr lang="en-US" baseline="30000" dirty="0" smtClean="0"/>
              <a:t>2 </a:t>
            </a:r>
            <a:r>
              <a:rPr lang="en-US" dirty="0" err="1" smtClean="0"/>
              <a:t>w+K</a:t>
            </a:r>
            <a:r>
              <a:rPr lang="en-US" dirty="0" smtClean="0"/>
              <a:t> Ϭ</a:t>
            </a:r>
            <a:r>
              <a:rPr lang="en-US" baseline="30000" dirty="0" smtClean="0"/>
              <a:t>2</a:t>
            </a:r>
            <a:r>
              <a:rPr lang="en-US" dirty="0" smtClean="0"/>
              <a:t>s</a:t>
            </a:r>
          </a:p>
          <a:p>
            <a:pPr algn="l" rtl="0">
              <a:buNone/>
            </a:pPr>
            <a:r>
              <a:rPr lang="en-US" dirty="0" smtClean="0"/>
              <a:t>Within progenies/sire     n-s    </a:t>
            </a:r>
            <a:r>
              <a:rPr lang="en-US" dirty="0" err="1" smtClean="0"/>
              <a:t>SSw</a:t>
            </a:r>
            <a:r>
              <a:rPr lang="en-US" dirty="0" smtClean="0"/>
              <a:t>   </a:t>
            </a:r>
            <a:r>
              <a:rPr lang="en-US" dirty="0" err="1" smtClean="0">
                <a:solidFill>
                  <a:srgbClr val="FF0000"/>
                </a:solidFill>
              </a:rPr>
              <a:t>Msw</a:t>
            </a:r>
            <a:r>
              <a:rPr lang="en-US" dirty="0" smtClean="0"/>
              <a:t>    Ϭ</a:t>
            </a:r>
            <a:r>
              <a:rPr lang="en-US" baseline="30000" dirty="0" smtClean="0"/>
              <a:t>2</a:t>
            </a:r>
            <a:r>
              <a:rPr lang="en-US" dirty="0" smtClean="0"/>
              <a:t>w </a:t>
            </a:r>
          </a:p>
          <a:p>
            <a:pPr algn="l" rtl="0">
              <a:buNone/>
            </a:pPr>
            <a:endParaRPr lang="en-US" dirty="0" smtClean="0"/>
          </a:p>
          <a:p>
            <a:pPr algn="l" rtl="0">
              <a:buNone/>
            </a:pPr>
            <a:r>
              <a:rPr lang="en-US" dirty="0" smtClean="0"/>
              <a:t>Note: k=number of progeny per sire</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00858"/>
          </a:xfrm>
        </p:spPr>
        <p:txBody>
          <a:bodyPr>
            <a:normAutofit fontScale="85000" lnSpcReduction="10000"/>
          </a:bodyPr>
          <a:lstStyle/>
          <a:p>
            <a:pPr algn="l" rtl="0">
              <a:buNone/>
            </a:pPr>
            <a:r>
              <a:rPr lang="en-US" dirty="0" smtClean="0"/>
              <a:t>Example ; </a:t>
            </a:r>
          </a:p>
          <a:p>
            <a:pPr algn="l" rtl="0">
              <a:buNone/>
            </a:pPr>
            <a:r>
              <a:rPr lang="en-US" dirty="0" smtClean="0"/>
              <a:t>    The following table represent the daily weight  gain gm/day in pig find the (h</a:t>
            </a:r>
            <a:r>
              <a:rPr lang="en-US" baseline="30000" dirty="0" smtClean="0"/>
              <a:t>2</a:t>
            </a:r>
            <a:r>
              <a:rPr lang="en-US" dirty="0" smtClean="0"/>
              <a:t>) dependent on half sibs methods</a:t>
            </a:r>
          </a:p>
          <a:p>
            <a:pPr algn="l" rtl="0">
              <a:buNone/>
            </a:pPr>
            <a:r>
              <a:rPr lang="en-US" dirty="0" smtClean="0"/>
              <a:t>Dams        sire1    sire2     sire3   sire4      sire5</a:t>
            </a:r>
          </a:p>
          <a:p>
            <a:pPr marL="514350" indent="-514350" algn="l" rtl="0">
              <a:buAutoNum type="arabicPlain"/>
            </a:pPr>
            <a:r>
              <a:rPr lang="en-US" dirty="0" smtClean="0"/>
              <a:t>             687     618      618      600        717</a:t>
            </a:r>
          </a:p>
          <a:p>
            <a:pPr marL="514350" indent="-514350" algn="l" rtl="0">
              <a:buAutoNum type="arabicPlain"/>
            </a:pPr>
            <a:r>
              <a:rPr lang="en-US" dirty="0" smtClean="0"/>
              <a:t>             691     680      687     657          658</a:t>
            </a:r>
          </a:p>
          <a:p>
            <a:pPr marL="514350" indent="-514350" algn="l" rtl="0">
              <a:buAutoNum type="arabicPlain"/>
            </a:pPr>
            <a:r>
              <a:rPr lang="en-US" dirty="0" smtClean="0"/>
              <a:t>             793      592    763      669          674</a:t>
            </a:r>
          </a:p>
          <a:p>
            <a:pPr marL="514350" indent="-514350" algn="l" rtl="0">
              <a:buAutoNum type="arabicPlain"/>
            </a:pPr>
            <a:r>
              <a:rPr lang="en-US" dirty="0" smtClean="0"/>
              <a:t>             675      683     747      606         611</a:t>
            </a:r>
          </a:p>
          <a:p>
            <a:pPr marL="514350" indent="-514350" algn="l" rtl="0">
              <a:buAutoNum type="arabicPlain"/>
            </a:pPr>
            <a:r>
              <a:rPr lang="en-US" dirty="0" smtClean="0"/>
              <a:t>             700       631      678     718        678</a:t>
            </a:r>
          </a:p>
          <a:p>
            <a:pPr marL="514350" indent="-514350" algn="l" rtl="0">
              <a:buAutoNum type="arabicPlain" startAt="6"/>
            </a:pPr>
            <a:r>
              <a:rPr lang="en-US" dirty="0" smtClean="0"/>
              <a:t>             753      691      737      693         788</a:t>
            </a:r>
          </a:p>
          <a:p>
            <a:pPr marL="514350" indent="-514350" algn="l" rtl="0">
              <a:buAutoNum type="arabicPlain" startAt="7"/>
            </a:pPr>
            <a:r>
              <a:rPr lang="en-US" dirty="0" smtClean="0"/>
              <a:t>             704      694      731      669          650</a:t>
            </a:r>
          </a:p>
          <a:p>
            <a:pPr marL="514350" indent="-514350" algn="l" rtl="0">
              <a:buAutoNum type="arabicPlain" startAt="8"/>
            </a:pPr>
            <a:r>
              <a:rPr lang="en-US" dirty="0" smtClean="0"/>
              <a:t>            717       732      603        648        690         y..</a:t>
            </a:r>
          </a:p>
          <a:p>
            <a:pPr marL="514350" indent="-514350" algn="l" rtl="0">
              <a:buNone/>
            </a:pPr>
            <a:r>
              <a:rPr lang="en-US" dirty="0" smtClean="0"/>
              <a:t>------      ---------     -------   -------   --------     ----------  -------</a:t>
            </a:r>
          </a:p>
          <a:p>
            <a:pPr marL="514350" indent="-514350" algn="l" rtl="0">
              <a:buNone/>
            </a:pPr>
            <a:r>
              <a:rPr lang="en-US" dirty="0" smtClean="0"/>
              <a:t>Yi               5720   5321     5564      5260     5466     27331 </a:t>
            </a:r>
          </a:p>
          <a:p>
            <a:pPr marL="514350" indent="-514350" algn="l" rtl="0">
              <a:buAutoNum type="arabicPlain" startAt="8"/>
            </a:pP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429420"/>
          </a:xfrm>
        </p:spPr>
        <p:txBody>
          <a:bodyPr>
            <a:normAutofit fontScale="92500" lnSpcReduction="20000"/>
          </a:bodyPr>
          <a:lstStyle/>
          <a:p>
            <a:pPr algn="l" rtl="0"/>
            <a:r>
              <a:rPr lang="en-US" dirty="0" smtClean="0"/>
              <a:t>Y..=27331              </a:t>
            </a:r>
            <a:r>
              <a:rPr lang="ar-SA" dirty="0" smtClean="0"/>
              <a:t>∑</a:t>
            </a:r>
            <a:r>
              <a:rPr lang="en-US" dirty="0" smtClean="0"/>
              <a:t> Yik</a:t>
            </a:r>
            <a:r>
              <a:rPr lang="en-US" baseline="30000" dirty="0" smtClean="0"/>
              <a:t>2</a:t>
            </a:r>
            <a:r>
              <a:rPr lang="en-US" dirty="0" smtClean="0"/>
              <a:t>= 18773473</a:t>
            </a:r>
          </a:p>
          <a:p>
            <a:pPr algn="l" rtl="0"/>
            <a:r>
              <a:rPr lang="en-US" dirty="0" smtClean="0"/>
              <a:t>N=40                       K=8</a:t>
            </a:r>
          </a:p>
          <a:p>
            <a:pPr algn="l" rtl="0">
              <a:buNone/>
            </a:pPr>
            <a:r>
              <a:rPr lang="en-US" dirty="0" smtClean="0"/>
              <a:t>          (27331)</a:t>
            </a:r>
            <a:r>
              <a:rPr lang="en-US" baseline="30000" dirty="0" smtClean="0"/>
              <a:t>2</a:t>
            </a:r>
            <a:endParaRPr lang="en-US" dirty="0" smtClean="0"/>
          </a:p>
          <a:p>
            <a:pPr algn="l" rtl="0"/>
            <a:r>
              <a:rPr lang="en-US" dirty="0" err="1" smtClean="0"/>
              <a:t>Cf</a:t>
            </a:r>
            <a:r>
              <a:rPr lang="en-US" dirty="0" smtClean="0"/>
              <a:t>=------------- = 18674589</a:t>
            </a:r>
          </a:p>
          <a:p>
            <a:pPr algn="l" rtl="0">
              <a:buNone/>
            </a:pPr>
            <a:r>
              <a:rPr lang="en-US" dirty="0" smtClean="0"/>
              <a:t>              40</a:t>
            </a:r>
          </a:p>
          <a:p>
            <a:pPr algn="l" rtl="0">
              <a:buNone/>
            </a:pPr>
            <a:r>
              <a:rPr lang="en-US" dirty="0" smtClean="0"/>
              <a:t>                          (5720)</a:t>
            </a:r>
            <a:r>
              <a:rPr lang="en-US" baseline="30000" dirty="0" smtClean="0"/>
              <a:t>2</a:t>
            </a:r>
            <a:r>
              <a:rPr lang="en-US" dirty="0" smtClean="0"/>
              <a:t>+…………..+(5466)</a:t>
            </a:r>
            <a:r>
              <a:rPr lang="en-US" baseline="30000" dirty="0" smtClean="0"/>
              <a:t>2</a:t>
            </a:r>
            <a:endParaRPr lang="en-US" dirty="0" smtClean="0"/>
          </a:p>
          <a:p>
            <a:pPr algn="l" rtl="0">
              <a:buNone/>
            </a:pPr>
            <a:r>
              <a:rPr lang="en-US" dirty="0" err="1" smtClean="0"/>
              <a:t>Bet.sires</a:t>
            </a:r>
            <a:r>
              <a:rPr lang="en-US" dirty="0" smtClean="0"/>
              <a:t>(SSs)= -------------------------------  - 18674589</a:t>
            </a:r>
          </a:p>
          <a:p>
            <a:pPr algn="l" rtl="0">
              <a:buNone/>
            </a:pPr>
            <a:r>
              <a:rPr lang="en-US" dirty="0" smtClean="0"/>
              <a:t>                                               8</a:t>
            </a:r>
          </a:p>
          <a:p>
            <a:pPr algn="l" rtl="0">
              <a:buNone/>
            </a:pPr>
            <a:r>
              <a:rPr lang="en-US" dirty="0" smtClean="0"/>
              <a:t>                         =18691786 – 18674589= 17197</a:t>
            </a:r>
          </a:p>
          <a:p>
            <a:pPr algn="l" rtl="0">
              <a:buNone/>
            </a:pPr>
            <a:endParaRPr lang="en-US" dirty="0" smtClean="0"/>
          </a:p>
          <a:p>
            <a:pPr algn="l" rtl="0">
              <a:buNone/>
            </a:pPr>
            <a:r>
              <a:rPr lang="en-US" dirty="0" err="1" smtClean="0"/>
              <a:t>SSw</a:t>
            </a:r>
            <a:r>
              <a:rPr lang="en-US" dirty="0" smtClean="0"/>
              <a:t>= 698</a:t>
            </a:r>
            <a:r>
              <a:rPr lang="en-US" baseline="30000" dirty="0" smtClean="0"/>
              <a:t>2</a:t>
            </a:r>
            <a:r>
              <a:rPr lang="en-US" dirty="0" smtClean="0"/>
              <a:t> +……..+690</a:t>
            </a:r>
            <a:r>
              <a:rPr lang="en-US" baseline="30000" dirty="0" smtClean="0"/>
              <a:t>2</a:t>
            </a:r>
            <a:r>
              <a:rPr lang="en-US" dirty="0" smtClean="0"/>
              <a:t> -18673222</a:t>
            </a:r>
          </a:p>
          <a:p>
            <a:pPr algn="l" rtl="0">
              <a:buNone/>
            </a:pPr>
            <a:r>
              <a:rPr lang="en-US" dirty="0"/>
              <a:t> </a:t>
            </a:r>
            <a:r>
              <a:rPr lang="en-US" dirty="0" smtClean="0"/>
              <a:t>     </a:t>
            </a:r>
          </a:p>
          <a:p>
            <a:pPr algn="l" rtl="0">
              <a:buNone/>
            </a:pPr>
            <a:r>
              <a:rPr lang="en-US" dirty="0"/>
              <a:t> </a:t>
            </a:r>
            <a:r>
              <a:rPr lang="en-US" dirty="0" smtClean="0"/>
              <a:t>      =18773473 </a:t>
            </a:r>
            <a:r>
              <a:rPr lang="en-US" dirty="0"/>
              <a:t>- </a:t>
            </a:r>
            <a:r>
              <a:rPr lang="en-US" dirty="0" smtClean="0"/>
              <a:t>18674589=81687</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l" rtl="0">
              <a:lnSpc>
                <a:spcPct val="150000"/>
              </a:lnSpc>
              <a:buNone/>
            </a:pPr>
            <a:r>
              <a:rPr lang="en-US" sz="2400" b="1" dirty="0" smtClean="0">
                <a:latin typeface="+mj-lt"/>
                <a:cs typeface="Times New Roman" pitchFamily="18" charset="0"/>
              </a:rPr>
              <a:t>S O V                             </a:t>
            </a:r>
            <a:r>
              <a:rPr lang="en-US" sz="2400" b="1" dirty="0" err="1" smtClean="0">
                <a:latin typeface="+mj-lt"/>
                <a:cs typeface="Times New Roman" pitchFamily="18" charset="0"/>
              </a:rPr>
              <a:t>df</a:t>
            </a:r>
            <a:r>
              <a:rPr lang="en-US" sz="2400" b="1" dirty="0" smtClean="0">
                <a:latin typeface="+mj-lt"/>
                <a:cs typeface="Times New Roman" pitchFamily="18" charset="0"/>
              </a:rPr>
              <a:t>                  SS                 </a:t>
            </a:r>
            <a:r>
              <a:rPr lang="en-US" sz="2400" b="1" dirty="0" err="1" smtClean="0">
                <a:solidFill>
                  <a:srgbClr val="FF0000"/>
                </a:solidFill>
                <a:latin typeface="+mj-lt"/>
                <a:cs typeface="Times New Roman" pitchFamily="18" charset="0"/>
              </a:rPr>
              <a:t>Ms</a:t>
            </a:r>
            <a:r>
              <a:rPr lang="en-US" sz="2400" b="1" dirty="0" smtClean="0">
                <a:latin typeface="+mj-lt"/>
                <a:cs typeface="Times New Roman" pitchFamily="18" charset="0"/>
              </a:rPr>
              <a:t>            EMS</a:t>
            </a:r>
          </a:p>
          <a:p>
            <a:pPr algn="l" rtl="0">
              <a:lnSpc>
                <a:spcPct val="150000"/>
              </a:lnSpc>
              <a:buNone/>
            </a:pPr>
            <a:r>
              <a:rPr lang="en-US" sz="2400" b="1" dirty="0" smtClean="0">
                <a:latin typeface="+mj-lt"/>
                <a:cs typeface="Times New Roman" pitchFamily="18" charset="0"/>
              </a:rPr>
              <a:t>Between sire                   5-1             17197            </a:t>
            </a:r>
            <a:r>
              <a:rPr lang="en-US" sz="2400" b="1" dirty="0" smtClean="0">
                <a:solidFill>
                  <a:srgbClr val="FF0000"/>
                </a:solidFill>
                <a:latin typeface="+mj-lt"/>
                <a:cs typeface="Times New Roman" pitchFamily="18" charset="0"/>
              </a:rPr>
              <a:t>4299</a:t>
            </a:r>
            <a:r>
              <a:rPr lang="en-US" sz="2400" b="1" dirty="0" smtClean="0">
                <a:latin typeface="+mj-lt"/>
                <a:cs typeface="Times New Roman" pitchFamily="18" charset="0"/>
              </a:rPr>
              <a:t>        Ϭ</a:t>
            </a:r>
            <a:r>
              <a:rPr lang="en-US" sz="2400" b="1" baseline="30000" dirty="0" smtClean="0">
                <a:latin typeface="+mj-lt"/>
                <a:cs typeface="Times New Roman" pitchFamily="18" charset="0"/>
              </a:rPr>
              <a:t>2 </a:t>
            </a:r>
            <a:r>
              <a:rPr lang="en-US" sz="2400" b="1" dirty="0" err="1" smtClean="0">
                <a:latin typeface="+mj-lt"/>
                <a:cs typeface="Times New Roman" pitchFamily="18" charset="0"/>
              </a:rPr>
              <a:t>w+K</a:t>
            </a:r>
            <a:r>
              <a:rPr lang="en-US" sz="2400" b="1" dirty="0" smtClean="0">
                <a:latin typeface="+mj-lt"/>
                <a:cs typeface="Times New Roman" pitchFamily="18" charset="0"/>
              </a:rPr>
              <a:t> Ϭ</a:t>
            </a:r>
            <a:r>
              <a:rPr lang="en-US" sz="2400" b="1" baseline="30000" dirty="0" smtClean="0">
                <a:latin typeface="+mj-lt"/>
                <a:cs typeface="Times New Roman" pitchFamily="18" charset="0"/>
              </a:rPr>
              <a:t>2 </a:t>
            </a:r>
            <a:r>
              <a:rPr lang="en-US" sz="2400" b="1" dirty="0" smtClean="0">
                <a:latin typeface="+mj-lt"/>
                <a:cs typeface="Times New Roman" pitchFamily="18" charset="0"/>
              </a:rPr>
              <a:t>s</a:t>
            </a:r>
          </a:p>
          <a:p>
            <a:pPr algn="l" rtl="0">
              <a:lnSpc>
                <a:spcPct val="150000"/>
              </a:lnSpc>
              <a:buNone/>
            </a:pPr>
            <a:r>
              <a:rPr lang="en-US" sz="2400" b="1" dirty="0" smtClean="0">
                <a:latin typeface="+mj-lt"/>
                <a:cs typeface="Times New Roman" pitchFamily="18" charset="0"/>
              </a:rPr>
              <a:t>Within progenies/sire      40-5           81687        </a:t>
            </a:r>
            <a:r>
              <a:rPr lang="en-US" sz="2400" b="1" dirty="0" smtClean="0">
                <a:solidFill>
                  <a:srgbClr val="FF0000"/>
                </a:solidFill>
                <a:latin typeface="+mj-lt"/>
                <a:cs typeface="Times New Roman" pitchFamily="18" charset="0"/>
              </a:rPr>
              <a:t>2334</a:t>
            </a:r>
            <a:r>
              <a:rPr lang="en-US" sz="2400" b="1" dirty="0" smtClean="0">
                <a:latin typeface="+mj-lt"/>
                <a:cs typeface="Times New Roman" pitchFamily="18" charset="0"/>
              </a:rPr>
              <a:t>          Ϭ</a:t>
            </a:r>
            <a:r>
              <a:rPr lang="en-US" sz="2400" b="1" baseline="30000" dirty="0" smtClean="0">
                <a:latin typeface="+mj-lt"/>
                <a:cs typeface="Times New Roman" pitchFamily="18" charset="0"/>
              </a:rPr>
              <a:t>2 </a:t>
            </a:r>
            <a:r>
              <a:rPr lang="en-US" sz="2400" b="1" dirty="0" smtClean="0">
                <a:latin typeface="+mj-lt"/>
                <a:cs typeface="Times New Roman" pitchFamily="18" charset="0"/>
              </a:rPr>
              <a:t>w</a:t>
            </a:r>
          </a:p>
          <a:p>
            <a:pPr algn="l" rtl="0">
              <a:lnSpc>
                <a:spcPct val="150000"/>
              </a:lnSpc>
              <a:buNone/>
            </a:pPr>
            <a:r>
              <a:rPr lang="en-US" sz="2400" b="1" dirty="0" smtClean="0">
                <a:latin typeface="+mj-lt"/>
                <a:cs typeface="Times New Roman" pitchFamily="18" charset="0"/>
              </a:rPr>
              <a:t>               </a:t>
            </a:r>
          </a:p>
          <a:p>
            <a:pPr algn="l" rtl="0">
              <a:lnSpc>
                <a:spcPct val="150000"/>
              </a:lnSpc>
              <a:buNone/>
            </a:pPr>
            <a:r>
              <a:rPr lang="en-US" sz="2400" b="1" dirty="0" smtClean="0">
                <a:latin typeface="+mj-lt"/>
                <a:cs typeface="Times New Roman" pitchFamily="18" charset="0"/>
              </a:rPr>
              <a:t>                 SSs                 17197</a:t>
            </a:r>
          </a:p>
          <a:p>
            <a:pPr algn="l" rtl="0">
              <a:lnSpc>
                <a:spcPct val="150000"/>
              </a:lnSpc>
              <a:buNone/>
            </a:pPr>
            <a:r>
              <a:rPr lang="en-US" sz="2400" b="1" dirty="0" smtClean="0">
                <a:solidFill>
                  <a:srgbClr val="FF0000"/>
                </a:solidFill>
                <a:latin typeface="+mj-lt"/>
                <a:cs typeface="Times New Roman" pitchFamily="18" charset="0"/>
              </a:rPr>
              <a:t>MSs</a:t>
            </a:r>
            <a:r>
              <a:rPr lang="en-US" sz="2400" b="1" dirty="0" smtClean="0">
                <a:latin typeface="+mj-lt"/>
                <a:cs typeface="Times New Roman" pitchFamily="18" charset="0"/>
              </a:rPr>
              <a:t> =--------------= ---------------------- = </a:t>
            </a:r>
            <a:r>
              <a:rPr lang="en-US" sz="2400" b="1" dirty="0" smtClean="0">
                <a:solidFill>
                  <a:srgbClr val="FF0000"/>
                </a:solidFill>
                <a:latin typeface="+mj-lt"/>
                <a:cs typeface="Times New Roman" pitchFamily="18" charset="0"/>
              </a:rPr>
              <a:t>4299</a:t>
            </a:r>
          </a:p>
          <a:p>
            <a:pPr algn="l" rtl="0">
              <a:lnSpc>
                <a:spcPct val="150000"/>
              </a:lnSpc>
              <a:buNone/>
            </a:pPr>
            <a:r>
              <a:rPr lang="en-US" sz="2400" b="1" dirty="0" smtClean="0">
                <a:latin typeface="+mj-lt"/>
                <a:cs typeface="Times New Roman" pitchFamily="18" charset="0"/>
              </a:rPr>
              <a:t>                </a:t>
            </a:r>
            <a:r>
              <a:rPr lang="en-US" sz="2400" b="1" dirty="0" err="1" smtClean="0">
                <a:latin typeface="+mj-lt"/>
                <a:cs typeface="Times New Roman" pitchFamily="18" charset="0"/>
              </a:rPr>
              <a:t>dfs</a:t>
            </a:r>
            <a:r>
              <a:rPr lang="en-US" sz="2400" b="1" dirty="0" smtClean="0">
                <a:latin typeface="+mj-lt"/>
                <a:cs typeface="Times New Roman" pitchFamily="18" charset="0"/>
              </a:rPr>
              <a:t>                        4</a:t>
            </a:r>
          </a:p>
          <a:p>
            <a:pPr algn="l" rtl="0">
              <a:lnSpc>
                <a:spcPct val="150000"/>
              </a:lnSpc>
              <a:buNone/>
            </a:pPr>
            <a:r>
              <a:rPr lang="en-US" sz="2400" b="1" dirty="0">
                <a:latin typeface="+mj-lt"/>
                <a:cs typeface="Times New Roman" pitchFamily="18" charset="0"/>
              </a:rPr>
              <a:t> </a:t>
            </a:r>
            <a:r>
              <a:rPr lang="en-US" sz="2400" b="1" dirty="0" smtClean="0">
                <a:latin typeface="+mj-lt"/>
                <a:cs typeface="Times New Roman" pitchFamily="18" charset="0"/>
              </a:rPr>
              <a:t>        </a:t>
            </a:r>
            <a:endParaRPr lang="en-US" sz="2400" b="1" dirty="0" smtClean="0">
              <a:solidFill>
                <a:srgbClr val="FF0000"/>
              </a:solidFill>
              <a:latin typeface="+mj-lt"/>
              <a:cs typeface="Times New Roman" pitchFamily="18" charset="0"/>
            </a:endParaRPr>
          </a:p>
          <a:p>
            <a:pPr algn="l" rtl="0">
              <a:lnSpc>
                <a:spcPct val="150000"/>
              </a:lnSpc>
              <a:buNone/>
            </a:pPr>
            <a:r>
              <a:rPr lang="en-US" sz="2400" b="1" dirty="0" smtClean="0">
                <a:latin typeface="+mj-lt"/>
                <a:cs typeface="Times New Roman" pitchFamily="18" charset="0"/>
              </a:rPr>
              <a:t>                 </a:t>
            </a:r>
            <a:r>
              <a:rPr lang="en-US" sz="2400" b="1" dirty="0" err="1" smtClean="0">
                <a:latin typeface="+mj-lt"/>
                <a:cs typeface="Times New Roman" pitchFamily="18" charset="0"/>
              </a:rPr>
              <a:t>SSw</a:t>
            </a:r>
            <a:r>
              <a:rPr lang="en-US" sz="2400" b="1" dirty="0" smtClean="0">
                <a:latin typeface="+mj-lt"/>
                <a:cs typeface="Times New Roman" pitchFamily="18" charset="0"/>
              </a:rPr>
              <a:t>                81687</a:t>
            </a:r>
            <a:endParaRPr lang="en-US" sz="2400" b="1" dirty="0">
              <a:latin typeface="+mj-lt"/>
              <a:cs typeface="Times New Roman" pitchFamily="18" charset="0"/>
            </a:endParaRPr>
          </a:p>
          <a:p>
            <a:pPr algn="l" rtl="0">
              <a:lnSpc>
                <a:spcPct val="150000"/>
              </a:lnSpc>
              <a:buNone/>
            </a:pPr>
            <a:r>
              <a:rPr lang="en-US" sz="2400" b="1" dirty="0" err="1" smtClean="0">
                <a:solidFill>
                  <a:srgbClr val="FF0000"/>
                </a:solidFill>
                <a:latin typeface="+mj-lt"/>
                <a:cs typeface="Times New Roman" pitchFamily="18" charset="0"/>
              </a:rPr>
              <a:t>MSw</a:t>
            </a:r>
            <a:r>
              <a:rPr lang="en-US" sz="2400" b="1" dirty="0" smtClean="0">
                <a:latin typeface="+mj-lt"/>
                <a:cs typeface="Times New Roman" pitchFamily="18" charset="0"/>
              </a:rPr>
              <a:t> </a:t>
            </a:r>
            <a:r>
              <a:rPr lang="en-US" sz="2400" b="1" dirty="0">
                <a:latin typeface="+mj-lt"/>
                <a:cs typeface="Times New Roman" pitchFamily="18" charset="0"/>
              </a:rPr>
              <a:t>=--------------= ---------------------- = </a:t>
            </a:r>
            <a:r>
              <a:rPr lang="en-US" sz="2400" b="1" dirty="0" smtClean="0">
                <a:solidFill>
                  <a:srgbClr val="FF0000"/>
                </a:solidFill>
                <a:latin typeface="+mj-lt"/>
                <a:cs typeface="Times New Roman" pitchFamily="18" charset="0"/>
              </a:rPr>
              <a:t>2334</a:t>
            </a:r>
            <a:endParaRPr lang="en-US" sz="2400" b="1" dirty="0">
              <a:solidFill>
                <a:srgbClr val="FF0000"/>
              </a:solidFill>
              <a:latin typeface="+mj-lt"/>
              <a:cs typeface="Times New Roman" pitchFamily="18" charset="0"/>
            </a:endParaRPr>
          </a:p>
          <a:p>
            <a:pPr algn="l" rtl="0">
              <a:lnSpc>
                <a:spcPct val="150000"/>
              </a:lnSpc>
              <a:buNone/>
            </a:pPr>
            <a:r>
              <a:rPr lang="en-US" sz="2400" b="1" dirty="0">
                <a:latin typeface="+mj-lt"/>
                <a:cs typeface="Times New Roman" pitchFamily="18" charset="0"/>
              </a:rPr>
              <a:t>                </a:t>
            </a:r>
            <a:r>
              <a:rPr lang="en-US" sz="2400" b="1" dirty="0" err="1" smtClean="0">
                <a:latin typeface="+mj-lt"/>
                <a:cs typeface="Times New Roman" pitchFamily="18" charset="0"/>
              </a:rPr>
              <a:t>dfw</a:t>
            </a:r>
            <a:r>
              <a:rPr lang="en-US" sz="2400" b="1" dirty="0" smtClean="0">
                <a:latin typeface="+mj-lt"/>
                <a:cs typeface="Times New Roman" pitchFamily="18" charset="0"/>
              </a:rPr>
              <a:t>                       </a:t>
            </a:r>
            <a:r>
              <a:rPr lang="en-US" sz="2400" b="1" dirty="0">
                <a:latin typeface="+mj-lt"/>
                <a:cs typeface="Times New Roman" pitchFamily="18" charset="0"/>
              </a:rPr>
              <a:t>35</a:t>
            </a:r>
            <a:endParaRPr lang="en-US" sz="2400" b="1" dirty="0" smtClean="0">
              <a:latin typeface="+mj-lt"/>
              <a:cs typeface="Times New Roman" pitchFamily="18" charset="0"/>
            </a:endParaRPr>
          </a:p>
          <a:p>
            <a:pPr algn="l" rtl="0">
              <a:lnSpc>
                <a:spcPct val="150000"/>
              </a:lnSpc>
              <a:buNone/>
            </a:pPr>
            <a:endParaRPr lang="en-US" sz="2000" b="1" dirty="0" smtClean="0"/>
          </a:p>
          <a:p>
            <a:pPr algn="l" rtl="0">
              <a:lnSpc>
                <a:spcPct val="150000"/>
              </a:lnSpc>
              <a:buNone/>
            </a:pPr>
            <a:endParaRPr lang="en-US" sz="2000" dirty="0" smtClean="0"/>
          </a:p>
          <a:p>
            <a:pPr algn="l" rtl="0">
              <a:lnSpc>
                <a:spcPct val="150000"/>
              </a:lnSpc>
              <a:buNone/>
            </a:pPr>
            <a:r>
              <a:rPr lang="en-US" sz="2000" dirty="0" smtClean="0"/>
              <a:t> </a:t>
            </a:r>
          </a:p>
          <a:p>
            <a:pPr algn="l" rtl="0">
              <a:lnSpc>
                <a:spcPct val="150000"/>
              </a:lnSpc>
              <a:buNone/>
            </a:pPr>
            <a:endParaRPr lang="ar-SA"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a:t>Ϭ</a:t>
            </a:r>
            <a:r>
              <a:rPr lang="en-US" sz="4000" baseline="30000" dirty="0"/>
              <a:t>2</a:t>
            </a:r>
            <a:r>
              <a:rPr lang="en-US" sz="4000" dirty="0"/>
              <a:t>w</a:t>
            </a:r>
            <a:r>
              <a:rPr lang="en-US" sz="4000" dirty="0" smtClean="0"/>
              <a:t>= </a:t>
            </a:r>
            <a:r>
              <a:rPr lang="en-US" sz="4000" dirty="0" err="1" smtClean="0"/>
              <a:t>MSw</a:t>
            </a:r>
            <a:r>
              <a:rPr lang="en-US" sz="4000" dirty="0" smtClean="0"/>
              <a:t>=2334</a:t>
            </a:r>
            <a:r>
              <a:rPr lang="en-US" dirty="0"/>
              <a:t/>
            </a:r>
            <a:br>
              <a:rPr lang="en-US" dirty="0"/>
            </a:br>
            <a:endParaRPr lang="ar-IQ" dirty="0"/>
          </a:p>
        </p:txBody>
      </p:sp>
      <p:sp>
        <p:nvSpPr>
          <p:cNvPr id="3" name="Content Placeholder 2"/>
          <p:cNvSpPr>
            <a:spLocks noGrp="1"/>
          </p:cNvSpPr>
          <p:nvPr>
            <p:ph idx="1"/>
          </p:nvPr>
        </p:nvSpPr>
        <p:spPr/>
        <p:txBody>
          <a:bodyPr/>
          <a:lstStyle/>
          <a:p>
            <a:pPr algn="l" rtl="0">
              <a:buNone/>
            </a:pPr>
            <a:r>
              <a:rPr lang="en-US" dirty="0" smtClean="0"/>
              <a:t>          MSs </a:t>
            </a:r>
            <a:r>
              <a:rPr lang="en-US" dirty="0"/>
              <a:t>_  </a:t>
            </a:r>
            <a:r>
              <a:rPr lang="en-US" dirty="0" err="1"/>
              <a:t>MSw</a:t>
            </a:r>
            <a:r>
              <a:rPr lang="en-US" dirty="0"/>
              <a:t>        </a:t>
            </a:r>
            <a:r>
              <a:rPr lang="en-US" dirty="0" smtClean="0"/>
              <a:t>4299 </a:t>
            </a:r>
            <a:r>
              <a:rPr lang="en-US" dirty="0"/>
              <a:t>- </a:t>
            </a:r>
            <a:r>
              <a:rPr lang="en-US" dirty="0" smtClean="0"/>
              <a:t>2334</a:t>
            </a:r>
            <a:endParaRPr lang="en-US" dirty="0"/>
          </a:p>
          <a:p>
            <a:pPr algn="l" rtl="0">
              <a:buNone/>
            </a:pPr>
            <a:r>
              <a:rPr lang="en-US" dirty="0"/>
              <a:t>Ϭ</a:t>
            </a:r>
            <a:r>
              <a:rPr lang="en-US" baseline="30000" dirty="0"/>
              <a:t>2</a:t>
            </a:r>
            <a:r>
              <a:rPr lang="en-US" dirty="0"/>
              <a:t>s=------------------ = --------------------- = </a:t>
            </a:r>
            <a:r>
              <a:rPr lang="en-US" dirty="0" smtClean="0"/>
              <a:t>245.62</a:t>
            </a:r>
            <a:endParaRPr lang="en-US" dirty="0"/>
          </a:p>
          <a:p>
            <a:pPr algn="l" rtl="0">
              <a:buNone/>
            </a:pPr>
            <a:r>
              <a:rPr lang="en-US" dirty="0"/>
              <a:t>                 K                           8</a:t>
            </a:r>
          </a:p>
          <a:p>
            <a:pPr algn="l" rtl="0">
              <a:buNone/>
            </a:pPr>
            <a:r>
              <a:rPr lang="en-US" dirty="0"/>
              <a:t>          4* Ϭ</a:t>
            </a:r>
            <a:r>
              <a:rPr lang="en-US" baseline="30000" dirty="0"/>
              <a:t>2 </a:t>
            </a:r>
            <a:r>
              <a:rPr lang="en-US" dirty="0"/>
              <a:t>s          </a:t>
            </a:r>
            <a:r>
              <a:rPr lang="en-US" dirty="0" smtClean="0"/>
              <a:t>4*245.62</a:t>
            </a:r>
            <a:endParaRPr lang="en-US" dirty="0"/>
          </a:p>
          <a:p>
            <a:pPr algn="l" rtl="0">
              <a:buNone/>
            </a:pPr>
            <a:r>
              <a:rPr lang="en-US" dirty="0">
                <a:solidFill>
                  <a:srgbClr val="FF0000"/>
                </a:solidFill>
              </a:rPr>
              <a:t> h</a:t>
            </a:r>
            <a:r>
              <a:rPr lang="en-US" baseline="30000" dirty="0">
                <a:solidFill>
                  <a:srgbClr val="FF0000"/>
                </a:solidFill>
              </a:rPr>
              <a:t>2</a:t>
            </a:r>
            <a:r>
              <a:rPr lang="en-US" dirty="0"/>
              <a:t> =--------------= ---------------------- = </a:t>
            </a:r>
            <a:r>
              <a:rPr lang="en-US" dirty="0" smtClean="0">
                <a:solidFill>
                  <a:srgbClr val="FF0000"/>
                </a:solidFill>
              </a:rPr>
              <a:t>0.38</a:t>
            </a:r>
            <a:endParaRPr lang="en-US" dirty="0">
              <a:solidFill>
                <a:srgbClr val="FF0000"/>
              </a:solidFill>
            </a:endParaRPr>
          </a:p>
          <a:p>
            <a:pPr algn="l" rtl="0">
              <a:buNone/>
            </a:pPr>
            <a:r>
              <a:rPr lang="en-US" dirty="0"/>
              <a:t>        Ϭ</a:t>
            </a:r>
            <a:r>
              <a:rPr lang="en-US" baseline="30000" dirty="0"/>
              <a:t>2</a:t>
            </a:r>
            <a:r>
              <a:rPr lang="en-US" dirty="0"/>
              <a:t>s+Ϭ</a:t>
            </a:r>
            <a:r>
              <a:rPr lang="en-US" baseline="30000" dirty="0"/>
              <a:t>2 </a:t>
            </a:r>
            <a:r>
              <a:rPr lang="en-US" dirty="0"/>
              <a:t>w          </a:t>
            </a:r>
            <a:r>
              <a:rPr lang="en-US" dirty="0" smtClean="0"/>
              <a:t>245.62+2334</a:t>
            </a:r>
            <a:endParaRPr lang="en-US" dirty="0"/>
          </a:p>
          <a:p>
            <a:endParaRPr lang="ar-IQ" dirty="0"/>
          </a:p>
        </p:txBody>
      </p:sp>
    </p:spTree>
    <p:extLst>
      <p:ext uri="{BB962C8B-B14F-4D97-AF65-F5344CB8AC3E}">
        <p14:creationId xmlns:p14="http://schemas.microsoft.com/office/powerpoint/2010/main" val="17378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chemeClr val="accent1"/>
                </a:solidFill>
                <a:latin typeface="Times New Roman" pitchFamily="18" charset="0"/>
                <a:cs typeface="Times New Roman" pitchFamily="18" charset="0"/>
              </a:rPr>
              <a:t>(</a:t>
            </a:r>
            <a:r>
              <a:rPr lang="en-US" sz="3600" dirty="0">
                <a:solidFill>
                  <a:schemeClr val="accent1"/>
                </a:solidFill>
                <a:latin typeface="Times New Roman" pitchFamily="18" charset="0"/>
                <a:cs typeface="Times New Roman" pitchFamily="18" charset="0"/>
              </a:rPr>
              <a:t>Heritability (h</a:t>
            </a:r>
            <a:r>
              <a:rPr lang="en-US" sz="3600" baseline="30000" dirty="0">
                <a:solidFill>
                  <a:schemeClr val="accent1"/>
                </a:solidFill>
                <a:latin typeface="Times New Roman" pitchFamily="18" charset="0"/>
                <a:cs typeface="Times New Roman" pitchFamily="18" charset="0"/>
              </a:rPr>
              <a:t>2</a:t>
            </a:r>
            <a:endParaRPr lang="ar-IQ" sz="3600" dirty="0">
              <a:solidFill>
                <a:schemeClr val="accent1"/>
              </a:solidFill>
              <a:latin typeface="Times New Roman" pitchFamily="18" charset="0"/>
              <a:cs typeface="Times New Roman" pitchFamily="18" charset="0"/>
            </a:endParaRPr>
          </a:p>
        </p:txBody>
      </p:sp>
      <p:sp>
        <p:nvSpPr>
          <p:cNvPr id="3" name="Content Placeholder 2"/>
          <p:cNvSpPr>
            <a:spLocks noGrp="1"/>
          </p:cNvSpPr>
          <p:nvPr>
            <p:ph idx="1"/>
          </p:nvPr>
        </p:nvSpPr>
        <p:spPr>
          <a:xfrm>
            <a:off x="0" y="1340768"/>
            <a:ext cx="9036496" cy="5400600"/>
          </a:xfrm>
        </p:spPr>
        <p:txBody>
          <a:bodyPr>
            <a:normAutofit fontScale="77500" lnSpcReduction="20000"/>
          </a:bodyPr>
          <a:lstStyle/>
          <a:p>
            <a:pPr algn="l" rtl="0"/>
            <a:r>
              <a:rPr lang="en-US" sz="3600" dirty="0">
                <a:latin typeface="Times New Roman" pitchFamily="18" charset="0"/>
                <a:cs typeface="Times New Roman" pitchFamily="18" charset="0"/>
              </a:rPr>
              <a:t>h</a:t>
            </a:r>
            <a:r>
              <a:rPr lang="en-US" sz="3600" baseline="30000" dirty="0">
                <a:latin typeface="Times New Roman" pitchFamily="18" charset="0"/>
                <a:cs typeface="Times New Roman" pitchFamily="18" charset="0"/>
              </a:rPr>
              <a:t>2 </a:t>
            </a:r>
            <a:r>
              <a:rPr lang="en-US" sz="3600" dirty="0">
                <a:latin typeface="Times New Roman" pitchFamily="18" charset="0"/>
                <a:cs typeface="Times New Roman" pitchFamily="18" charset="0"/>
              </a:rPr>
              <a:t> = </a:t>
            </a:r>
            <a:r>
              <a:rPr lang="en-US" sz="3600" dirty="0" smtClean="0">
                <a:latin typeface="Times New Roman" pitchFamily="18" charset="0"/>
                <a:cs typeface="Times New Roman" pitchFamily="18" charset="0"/>
              </a:rPr>
              <a:t>is the </a:t>
            </a:r>
            <a:r>
              <a:rPr lang="en-US" sz="3600" dirty="0">
                <a:latin typeface="Times New Roman" pitchFamily="18" charset="0"/>
                <a:cs typeface="Times New Roman" pitchFamily="18" charset="0"/>
              </a:rPr>
              <a:t>proportion to which the variation in a trait is controlled by genetic factors rather than the environment.</a:t>
            </a:r>
          </a:p>
          <a:p>
            <a:pPr algn="l" rtl="0"/>
            <a:endParaRPr lang="en-US" sz="3600" b="1" dirty="0">
              <a:latin typeface="Times New Roman" pitchFamily="18" charset="0"/>
              <a:cs typeface="Times New Roman" pitchFamily="18" charset="0"/>
            </a:endParaRPr>
          </a:p>
          <a:p>
            <a:pPr algn="l" rtl="0"/>
            <a:r>
              <a:rPr lang="en-US" sz="3600" dirty="0" smtClean="0">
                <a:solidFill>
                  <a:srgbClr val="00B0F0"/>
                </a:solidFill>
                <a:latin typeface="Times New Roman" pitchFamily="18" charset="0"/>
                <a:cs typeface="Times New Roman" pitchFamily="18" charset="0"/>
              </a:rPr>
              <a:t>There </a:t>
            </a:r>
            <a:r>
              <a:rPr lang="en-US" sz="3600" dirty="0">
                <a:solidFill>
                  <a:srgbClr val="00B0F0"/>
                </a:solidFill>
                <a:latin typeface="Times New Roman" pitchFamily="18" charset="0"/>
                <a:cs typeface="Times New Roman" pitchFamily="18" charset="0"/>
              </a:rPr>
              <a:t>are two types of heritability </a:t>
            </a:r>
          </a:p>
          <a:p>
            <a:pPr algn="l" rtl="0"/>
            <a:r>
              <a:rPr lang="en-US" sz="3600" dirty="0" smtClean="0">
                <a:solidFill>
                  <a:srgbClr val="00B0F0"/>
                </a:solidFill>
                <a:latin typeface="Times New Roman" pitchFamily="18" charset="0"/>
                <a:cs typeface="Times New Roman" pitchFamily="18" charset="0"/>
              </a:rPr>
              <a:t>1-Heritability </a:t>
            </a:r>
            <a:r>
              <a:rPr lang="en-US" sz="3600" dirty="0">
                <a:solidFill>
                  <a:srgbClr val="00B0F0"/>
                </a:solidFill>
                <a:latin typeface="Times New Roman" pitchFamily="18" charset="0"/>
                <a:cs typeface="Times New Roman" pitchFamily="18" charset="0"/>
              </a:rPr>
              <a:t>in narrow </a:t>
            </a:r>
            <a:r>
              <a:rPr lang="en-US" sz="3600" dirty="0" smtClean="0">
                <a:solidFill>
                  <a:srgbClr val="00B0F0"/>
                </a:solidFill>
                <a:latin typeface="Times New Roman" pitchFamily="18" charset="0"/>
                <a:cs typeface="Times New Roman" pitchFamily="18" charset="0"/>
              </a:rPr>
              <a:t>sense :</a:t>
            </a:r>
            <a:r>
              <a:rPr lang="en-US" sz="3600" dirty="0" smtClean="0">
                <a:latin typeface="Times New Roman" pitchFamily="18" charset="0"/>
                <a:cs typeface="Times New Roman" pitchFamily="18" charset="0"/>
              </a:rPr>
              <a:t>Is the </a:t>
            </a:r>
            <a:r>
              <a:rPr lang="en-US" sz="3600" dirty="0">
                <a:latin typeface="Times New Roman" pitchFamily="18" charset="0"/>
                <a:cs typeface="Times New Roman" pitchFamily="18" charset="0"/>
              </a:rPr>
              <a:t>ratio of additive genetic variance (VA) to the total phenotypic variance (VP) .  </a:t>
            </a:r>
          </a:p>
          <a:p>
            <a:pPr algn="l" rtl="0"/>
            <a:endParaRPr lang="en-US" sz="3800" dirty="0">
              <a:solidFill>
                <a:srgbClr val="00B0F0"/>
              </a:solidFill>
            </a:endParaRPr>
          </a:p>
          <a:p>
            <a:pPr algn="l" rtl="0"/>
            <a:r>
              <a:rPr lang="en-US" dirty="0"/>
              <a:t>            VA             </a:t>
            </a:r>
            <a:r>
              <a:rPr lang="en-US" dirty="0" err="1"/>
              <a:t>VA</a:t>
            </a:r>
            <a:r>
              <a:rPr lang="en-US" dirty="0"/>
              <a:t>                                     </a:t>
            </a:r>
            <a:r>
              <a:rPr lang="en-US" dirty="0" err="1"/>
              <a:t>VA</a:t>
            </a:r>
            <a:endParaRPr lang="en-US" dirty="0"/>
          </a:p>
          <a:p>
            <a:pPr algn="l" rtl="0"/>
            <a:r>
              <a:rPr lang="en-US" dirty="0"/>
              <a:t>h</a:t>
            </a:r>
            <a:r>
              <a:rPr lang="en-US" baseline="30000" dirty="0"/>
              <a:t>2</a:t>
            </a:r>
            <a:r>
              <a:rPr lang="en-US" dirty="0"/>
              <a:t> n= --------- =----------------------- or = -----------------</a:t>
            </a:r>
          </a:p>
          <a:p>
            <a:pPr algn="l" rtl="0"/>
            <a:r>
              <a:rPr lang="en-US" dirty="0"/>
              <a:t>             VP          </a:t>
            </a:r>
            <a:r>
              <a:rPr lang="en-US" dirty="0">
                <a:solidFill>
                  <a:srgbClr val="00B0F0"/>
                </a:solidFill>
              </a:rPr>
              <a:t>VA+VD+VI</a:t>
            </a:r>
            <a:r>
              <a:rPr lang="en-US" dirty="0"/>
              <a:t>+VE               </a:t>
            </a:r>
            <a:r>
              <a:rPr lang="en-US" dirty="0">
                <a:solidFill>
                  <a:srgbClr val="00B0F0"/>
                </a:solidFill>
              </a:rPr>
              <a:t>VG</a:t>
            </a:r>
            <a:r>
              <a:rPr lang="en-US" dirty="0"/>
              <a:t>+VE</a:t>
            </a:r>
          </a:p>
          <a:p>
            <a:pPr algn="l" rtl="0">
              <a:buNone/>
            </a:pPr>
            <a:r>
              <a:rPr lang="en-US" dirty="0" smtClean="0"/>
              <a:t>                               </a:t>
            </a:r>
            <a:endParaRPr lang="en-US" dirty="0"/>
          </a:p>
          <a:p>
            <a:pPr algn="l" rtl="0"/>
            <a:endParaRPr lang="ar-IQ" dirty="0"/>
          </a:p>
        </p:txBody>
      </p:sp>
    </p:spTree>
    <p:extLst>
      <p:ext uri="{BB962C8B-B14F-4D97-AF65-F5344CB8AC3E}">
        <p14:creationId xmlns:p14="http://schemas.microsoft.com/office/powerpoint/2010/main" val="366717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1-Heritability </a:t>
            </a:r>
            <a:r>
              <a:rPr lang="en-US" dirty="0">
                <a:solidFill>
                  <a:srgbClr val="00B0F0"/>
                </a:solidFill>
                <a:latin typeface="Times New Roman" pitchFamily="18" charset="0"/>
                <a:cs typeface="Times New Roman" pitchFamily="18" charset="0"/>
              </a:rPr>
              <a:t>in narrow sense</a:t>
            </a:r>
            <a:r>
              <a:rPr lang="en-US" dirty="0">
                <a:solidFill>
                  <a:srgbClr val="00B0F0"/>
                </a:solidFill>
              </a:rPr>
              <a:t> </a:t>
            </a:r>
            <a:endParaRPr lang="ar-IQ" dirty="0"/>
          </a:p>
        </p:txBody>
      </p:sp>
      <p:sp>
        <p:nvSpPr>
          <p:cNvPr id="3" name="Content Placeholder 2"/>
          <p:cNvSpPr>
            <a:spLocks noGrp="1"/>
          </p:cNvSpPr>
          <p:nvPr>
            <p:ph idx="1"/>
          </p:nvPr>
        </p:nvSpPr>
        <p:spPr/>
        <p:txBody>
          <a:bodyPr/>
          <a:lstStyle/>
          <a:p>
            <a:pPr algn="l" rtl="0"/>
            <a:r>
              <a:rPr lang="en-US" dirty="0">
                <a:latin typeface="Times New Roman" pitchFamily="18" charset="0"/>
                <a:cs typeface="Times New Roman" pitchFamily="18" charset="0"/>
              </a:rPr>
              <a:t>h</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n = heritability in narrow sense</a:t>
            </a:r>
          </a:p>
          <a:p>
            <a:pPr algn="l" rtl="0"/>
            <a:r>
              <a:rPr lang="en-US" dirty="0">
                <a:latin typeface="Times New Roman" pitchFamily="18" charset="0"/>
                <a:cs typeface="Times New Roman" pitchFamily="18" charset="0"/>
              </a:rPr>
              <a:t>VP= phenotypic variance </a:t>
            </a:r>
          </a:p>
          <a:p>
            <a:pPr algn="l" rtl="0"/>
            <a:r>
              <a:rPr lang="en-US" dirty="0">
                <a:latin typeface="Times New Roman" pitchFamily="18" charset="0"/>
                <a:cs typeface="Times New Roman" pitchFamily="18" charset="0"/>
              </a:rPr>
              <a:t>VA=Additive variance</a:t>
            </a:r>
          </a:p>
          <a:p>
            <a:pPr algn="l" rtl="0"/>
            <a:r>
              <a:rPr lang="en-US" dirty="0">
                <a:latin typeface="Times New Roman" pitchFamily="18" charset="0"/>
                <a:cs typeface="Times New Roman" pitchFamily="18" charset="0"/>
              </a:rPr>
              <a:t>VD=Dominant variance </a:t>
            </a:r>
          </a:p>
          <a:p>
            <a:pPr algn="l" rtl="0"/>
            <a:r>
              <a:rPr lang="en-US" dirty="0">
                <a:latin typeface="Times New Roman" pitchFamily="18" charset="0"/>
                <a:cs typeface="Times New Roman" pitchFamily="18" charset="0"/>
              </a:rPr>
              <a:t>VI= </a:t>
            </a:r>
            <a:r>
              <a:rPr lang="en-US" dirty="0" err="1">
                <a:latin typeface="Times New Roman" pitchFamily="18" charset="0"/>
                <a:cs typeface="Times New Roman" pitchFamily="18" charset="0"/>
              </a:rPr>
              <a:t>Epistatic</a:t>
            </a:r>
            <a:r>
              <a:rPr lang="en-US" dirty="0">
                <a:latin typeface="Times New Roman" pitchFamily="18" charset="0"/>
                <a:cs typeface="Times New Roman" pitchFamily="18" charset="0"/>
              </a:rPr>
              <a:t> variance </a:t>
            </a:r>
          </a:p>
          <a:p>
            <a:pPr algn="l" rtl="0"/>
            <a:r>
              <a:rPr lang="en-US" dirty="0">
                <a:latin typeface="Times New Roman" pitchFamily="18" charset="0"/>
                <a:cs typeface="Times New Roman" pitchFamily="18" charset="0"/>
              </a:rPr>
              <a:t>VE=Environment variance </a:t>
            </a:r>
          </a:p>
          <a:p>
            <a:pPr algn="l" rtl="0"/>
            <a:r>
              <a:rPr lang="en-US" dirty="0">
                <a:latin typeface="Times New Roman" pitchFamily="18" charset="0"/>
                <a:cs typeface="Times New Roman" pitchFamily="18" charset="0"/>
              </a:rPr>
              <a:t>VG= Genetic variance  =  (VA+VD+VI) </a:t>
            </a:r>
          </a:p>
          <a:p>
            <a:pPr algn="l"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01515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784976" cy="940966"/>
          </a:xfrm>
        </p:spPr>
        <p:txBody>
          <a:bodyPr>
            <a:normAutofit fontScale="90000"/>
          </a:bodyPr>
          <a:lstStyle/>
          <a:p>
            <a:pPr algn="l"/>
            <a:r>
              <a:rPr lang="en-US" sz="3100" dirty="0">
                <a:solidFill>
                  <a:srgbClr val="00B0F0"/>
                </a:solidFill>
                <a:latin typeface="Times New Roman" pitchFamily="18" charset="0"/>
                <a:cs typeface="Times New Roman" pitchFamily="18" charset="0"/>
              </a:rPr>
              <a:t>2-Heritability in the broad </a:t>
            </a:r>
            <a:r>
              <a:rPr lang="en-US" sz="3100" dirty="0" smtClean="0">
                <a:solidFill>
                  <a:srgbClr val="00B0F0"/>
                </a:solidFill>
                <a:latin typeface="Times New Roman" pitchFamily="18" charset="0"/>
                <a:cs typeface="Times New Roman" pitchFamily="18" charset="0"/>
              </a:rPr>
              <a:t>sense: </a:t>
            </a:r>
            <a:r>
              <a:rPr lang="en-US" sz="3100" dirty="0" smtClean="0">
                <a:latin typeface="Times New Roman" pitchFamily="18" charset="0"/>
                <a:cs typeface="Times New Roman" pitchFamily="18" charset="0"/>
              </a:rPr>
              <a:t>Is the ratio of genotypic variance (VG) to the phenotypic variance (VP).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179512" y="1600200"/>
            <a:ext cx="8712968" cy="4997152"/>
          </a:xfrm>
        </p:spPr>
        <p:txBody>
          <a:bodyPr>
            <a:normAutofit lnSpcReduction="10000"/>
          </a:bodyPr>
          <a:lstStyle/>
          <a:p>
            <a:pPr algn="l" rtl="0"/>
            <a:r>
              <a:rPr lang="en-US" dirty="0" smtClean="0">
                <a:solidFill>
                  <a:srgbClr val="00B0F0"/>
                </a:solidFill>
              </a:rPr>
              <a:t>               </a:t>
            </a:r>
            <a:r>
              <a:rPr lang="en-US" dirty="0" smtClean="0"/>
              <a:t>VG  </a:t>
            </a:r>
            <a:r>
              <a:rPr lang="en-US" dirty="0" smtClean="0">
                <a:solidFill>
                  <a:srgbClr val="00B0F0"/>
                </a:solidFill>
              </a:rPr>
              <a:t>            </a:t>
            </a:r>
            <a:r>
              <a:rPr lang="en-US" dirty="0">
                <a:solidFill>
                  <a:srgbClr val="00B0F0"/>
                </a:solidFill>
              </a:rPr>
              <a:t>VA+VD+VI            </a:t>
            </a:r>
            <a:r>
              <a:rPr lang="en-US" dirty="0" smtClean="0"/>
              <a:t>VG</a:t>
            </a:r>
            <a:endParaRPr lang="en-US" dirty="0"/>
          </a:p>
          <a:p>
            <a:pPr algn="l" rtl="0"/>
            <a:r>
              <a:rPr lang="en-US" dirty="0"/>
              <a:t> h</a:t>
            </a:r>
            <a:r>
              <a:rPr lang="en-US" baseline="30000" dirty="0"/>
              <a:t>2 </a:t>
            </a:r>
            <a:r>
              <a:rPr lang="en-US" dirty="0"/>
              <a:t>B= -----------= -------------------  = ---------------</a:t>
            </a:r>
          </a:p>
          <a:p>
            <a:pPr algn="l" rtl="0">
              <a:buNone/>
            </a:pPr>
            <a:r>
              <a:rPr lang="en-US" dirty="0"/>
              <a:t>                    VP          </a:t>
            </a:r>
            <a:r>
              <a:rPr lang="en-US" dirty="0">
                <a:solidFill>
                  <a:srgbClr val="00B0F0"/>
                </a:solidFill>
              </a:rPr>
              <a:t>VA+VD+VI</a:t>
            </a:r>
            <a:r>
              <a:rPr lang="en-US" dirty="0"/>
              <a:t>+VE      VG+VE</a:t>
            </a:r>
          </a:p>
          <a:p>
            <a:pPr algn="l" rtl="0">
              <a:buNone/>
            </a:pPr>
            <a:endParaRPr lang="en-US" dirty="0" smtClean="0">
              <a:latin typeface="Times New Roman" pitchFamily="18" charset="0"/>
              <a:cs typeface="Times New Roman" pitchFamily="18" charset="0"/>
            </a:endParaRPr>
          </a:p>
          <a:p>
            <a:pPr algn="l" rtl="0">
              <a:buNone/>
            </a:pPr>
            <a:r>
              <a:rPr lang="en-US" dirty="0" smtClean="0">
                <a:latin typeface="Times New Roman" pitchFamily="18" charset="0"/>
                <a:cs typeface="Times New Roman" pitchFamily="18" charset="0"/>
              </a:rPr>
              <a:t>Rang </a:t>
            </a:r>
            <a:r>
              <a:rPr lang="en-US" dirty="0">
                <a:latin typeface="Times New Roman" pitchFamily="18" charset="0"/>
                <a:cs typeface="Times New Roman" pitchFamily="18" charset="0"/>
              </a:rPr>
              <a:t>of h</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=0 – 1</a:t>
            </a:r>
          </a:p>
          <a:p>
            <a:pPr algn="l" rtl="0">
              <a:buNone/>
            </a:pPr>
            <a:r>
              <a:rPr lang="en-US" dirty="0">
                <a:latin typeface="Times New Roman" pitchFamily="18" charset="0"/>
                <a:cs typeface="Times New Roman" pitchFamily="18" charset="0"/>
              </a:rPr>
              <a:t>              h</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=1 meaning  100% genetic  like </a:t>
            </a:r>
            <a:r>
              <a:rPr lang="en-US" dirty="0" smtClean="0">
                <a:latin typeface="Times New Roman" pitchFamily="18" charset="0"/>
                <a:cs typeface="Times New Roman" pitchFamily="18" charset="0"/>
              </a:rPr>
              <a:t>skin color, eye </a:t>
            </a:r>
            <a:r>
              <a:rPr lang="en-US" dirty="0">
                <a:latin typeface="Times New Roman" pitchFamily="18" charset="0"/>
                <a:cs typeface="Times New Roman" pitchFamily="18" charset="0"/>
              </a:rPr>
              <a:t>color </a:t>
            </a:r>
          </a:p>
          <a:p>
            <a:pPr algn="l" rtl="0">
              <a:buNone/>
            </a:pPr>
            <a:r>
              <a:rPr lang="en-US" dirty="0">
                <a:latin typeface="Times New Roman" pitchFamily="18" charset="0"/>
                <a:cs typeface="Times New Roman" pitchFamily="18" charset="0"/>
              </a:rPr>
              <a:t>              h</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 0.2 meaning 20% genetic </a:t>
            </a:r>
          </a:p>
          <a:p>
            <a:pPr algn="l" rtl="0">
              <a:buNone/>
            </a:pPr>
            <a:r>
              <a:rPr lang="en-US" dirty="0">
                <a:latin typeface="Times New Roman" pitchFamily="18" charset="0"/>
                <a:cs typeface="Times New Roman" pitchFamily="18" charset="0"/>
              </a:rPr>
              <a:t>                                               80%Environment   </a:t>
            </a:r>
            <a:endParaRPr lang="ar-SA" dirty="0">
              <a:latin typeface="Times New Roman" pitchFamily="18" charset="0"/>
              <a:cs typeface="Times New Roman" pitchFamily="18" charset="0"/>
            </a:endParaRPr>
          </a:p>
          <a:p>
            <a:pPr algn="l" rtl="0"/>
            <a:endParaRPr lang="ar-IQ" dirty="0"/>
          </a:p>
        </p:txBody>
      </p:sp>
    </p:spTree>
    <p:extLst>
      <p:ext uri="{BB962C8B-B14F-4D97-AF65-F5344CB8AC3E}">
        <p14:creationId xmlns:p14="http://schemas.microsoft.com/office/powerpoint/2010/main" val="130637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850106"/>
          </a:xfrm>
        </p:spPr>
        <p:txBody>
          <a:bodyPr>
            <a:normAutofit/>
          </a:bodyPr>
          <a:lstStyle/>
          <a:p>
            <a:r>
              <a:rPr lang="en-US" sz="3600" dirty="0" smtClean="0">
                <a:solidFill>
                  <a:schemeClr val="accent1"/>
                </a:solidFill>
              </a:rPr>
              <a:t>Method of estimating heritability </a:t>
            </a:r>
            <a:endParaRPr lang="ar-SA" sz="3600" dirty="0">
              <a:solidFill>
                <a:schemeClr val="accent1"/>
              </a:solidFill>
            </a:endParaRPr>
          </a:p>
        </p:txBody>
      </p:sp>
      <p:sp>
        <p:nvSpPr>
          <p:cNvPr id="3" name="Content Placeholder 2"/>
          <p:cNvSpPr>
            <a:spLocks noGrp="1"/>
          </p:cNvSpPr>
          <p:nvPr>
            <p:ph idx="1"/>
          </p:nvPr>
        </p:nvSpPr>
        <p:spPr>
          <a:xfrm>
            <a:off x="142844" y="1052736"/>
            <a:ext cx="8786874" cy="5805264"/>
          </a:xfrm>
        </p:spPr>
        <p:txBody>
          <a:bodyPr>
            <a:normAutofit fontScale="62500" lnSpcReduction="20000"/>
          </a:bodyPr>
          <a:lstStyle/>
          <a:p>
            <a:pPr algn="l" rtl="0"/>
            <a:r>
              <a:rPr lang="en-US" sz="4000" dirty="0" smtClean="0">
                <a:solidFill>
                  <a:srgbClr val="0070C0"/>
                </a:solidFill>
                <a:latin typeface="Times New Roman" pitchFamily="18" charset="0"/>
                <a:cs typeface="Times New Roman" pitchFamily="18" charset="0"/>
              </a:rPr>
              <a:t>1-slection experiment </a:t>
            </a:r>
          </a:p>
          <a:p>
            <a:pPr algn="l" rtl="0"/>
            <a:endParaRPr lang="en-US" dirty="0" smtClean="0">
              <a:latin typeface="Times New Roman" pitchFamily="18" charset="0"/>
              <a:cs typeface="Times New Roman" pitchFamily="18" charset="0"/>
            </a:endParaRPr>
          </a:p>
          <a:p>
            <a:pPr algn="l" rtl="0"/>
            <a:r>
              <a:rPr lang="en-US" sz="3700" dirty="0" smtClean="0">
                <a:latin typeface="Times New Roman" pitchFamily="18" charset="0"/>
                <a:cs typeface="Times New Roman" pitchFamily="18" charset="0"/>
              </a:rPr>
              <a:t>Heritability </a:t>
            </a:r>
            <a:r>
              <a:rPr lang="en-US" sz="3700" dirty="0">
                <a:latin typeface="Times New Roman" pitchFamily="18" charset="0"/>
                <a:cs typeface="Times New Roman" pitchFamily="18" charset="0"/>
              </a:rPr>
              <a:t>of interested trait could be estimated using selection experiments by estimate the amount of change in selected trait for several generations. </a:t>
            </a:r>
            <a:endParaRPr lang="en-US" sz="3700" dirty="0" smtClean="0">
              <a:latin typeface="Times New Roman" pitchFamily="18" charset="0"/>
              <a:cs typeface="Times New Roman" pitchFamily="18" charset="0"/>
            </a:endParaRPr>
          </a:p>
          <a:p>
            <a:pPr algn="l" rtl="0"/>
            <a:endParaRPr lang="en-US" sz="3700" dirty="0">
              <a:latin typeface="Times New Roman" pitchFamily="18" charset="0"/>
              <a:cs typeface="Times New Roman" pitchFamily="18" charset="0"/>
            </a:endParaRPr>
          </a:p>
          <a:p>
            <a:pPr algn="l" rtl="0"/>
            <a:r>
              <a:rPr lang="en-US" sz="3700" dirty="0" smtClean="0">
                <a:latin typeface="Times New Roman" pitchFamily="18" charset="0"/>
                <a:cs typeface="Times New Roman" pitchFamily="18" charset="0"/>
              </a:rPr>
              <a:t>    selection Response(R)</a:t>
            </a:r>
            <a:endParaRPr lang="en-US" sz="3700" dirty="0">
              <a:latin typeface="Times New Roman" pitchFamily="18" charset="0"/>
              <a:cs typeface="Times New Roman" pitchFamily="18" charset="0"/>
            </a:endParaRPr>
          </a:p>
          <a:p>
            <a:pPr algn="l" rtl="0"/>
            <a:r>
              <a:rPr lang="en-US" sz="3700" dirty="0" smtClean="0">
                <a:latin typeface="Times New Roman" pitchFamily="18" charset="0"/>
                <a:cs typeface="Times New Roman" pitchFamily="18" charset="0"/>
              </a:rPr>
              <a:t>h</a:t>
            </a:r>
            <a:r>
              <a:rPr lang="en-US" sz="3700" baseline="30000" dirty="0" smtClean="0">
                <a:latin typeface="Times New Roman" pitchFamily="18" charset="0"/>
                <a:cs typeface="Times New Roman" pitchFamily="18" charset="0"/>
              </a:rPr>
              <a:t>2</a:t>
            </a:r>
            <a:r>
              <a:rPr lang="en-US" sz="3700" dirty="0" smtClean="0">
                <a:latin typeface="Times New Roman" pitchFamily="18" charset="0"/>
                <a:cs typeface="Times New Roman" pitchFamily="18" charset="0"/>
              </a:rPr>
              <a:t> = --------------------------    </a:t>
            </a:r>
          </a:p>
          <a:p>
            <a:pPr algn="l" rtl="0">
              <a:buNone/>
            </a:pPr>
            <a:r>
              <a:rPr lang="en-US" sz="3700" dirty="0" smtClean="0">
                <a:latin typeface="Times New Roman" pitchFamily="18" charset="0"/>
                <a:cs typeface="Times New Roman" pitchFamily="18" charset="0"/>
              </a:rPr>
              <a:t>        selection differential  (S)</a:t>
            </a:r>
          </a:p>
          <a:p>
            <a:pPr algn="l" rtl="0">
              <a:buNone/>
            </a:pPr>
            <a:endParaRPr lang="en-US" sz="3700" dirty="0" smtClean="0">
              <a:latin typeface="Times New Roman" pitchFamily="18" charset="0"/>
              <a:cs typeface="Times New Roman" pitchFamily="18" charset="0"/>
            </a:endParaRPr>
          </a:p>
          <a:p>
            <a:pPr algn="l" rtl="0">
              <a:buNone/>
            </a:pPr>
            <a:r>
              <a:rPr lang="en-US" sz="3700" dirty="0" smtClean="0">
                <a:solidFill>
                  <a:srgbClr val="00B0F0"/>
                </a:solidFill>
                <a:latin typeface="Times New Roman" pitchFamily="18" charset="0"/>
                <a:cs typeface="Times New Roman" pitchFamily="18" charset="0"/>
              </a:rPr>
              <a:t>selection Response(R)=</a:t>
            </a:r>
            <a:r>
              <a:rPr lang="en-US" sz="3700" dirty="0" smtClean="0">
                <a:latin typeface="Times New Roman" pitchFamily="18" charset="0"/>
                <a:cs typeface="Times New Roman" pitchFamily="18" charset="0"/>
              </a:rPr>
              <a:t>It </a:t>
            </a:r>
            <a:r>
              <a:rPr lang="en-US" sz="3700" dirty="0">
                <a:latin typeface="Times New Roman" pitchFamily="18" charset="0"/>
                <a:cs typeface="Times New Roman" pitchFamily="18" charset="0"/>
              </a:rPr>
              <a:t>is the difference of mean phenotypic value between the offspring of the selected parents and the whole of the parental generation before selection</a:t>
            </a:r>
            <a:r>
              <a:rPr lang="en-US" sz="3700" dirty="0" smtClean="0">
                <a:latin typeface="Times New Roman" pitchFamily="18" charset="0"/>
                <a:cs typeface="Times New Roman" pitchFamily="18" charset="0"/>
              </a:rPr>
              <a:t>.</a:t>
            </a:r>
          </a:p>
          <a:p>
            <a:pPr algn="l" rtl="0">
              <a:buNone/>
            </a:pPr>
            <a:endParaRPr lang="en-US" sz="3700" dirty="0" smtClean="0">
              <a:latin typeface="Times New Roman" pitchFamily="18" charset="0"/>
              <a:cs typeface="Times New Roman" pitchFamily="18" charset="0"/>
            </a:endParaRPr>
          </a:p>
          <a:p>
            <a:pPr algn="l" rtl="0">
              <a:buNone/>
            </a:pPr>
            <a:r>
              <a:rPr lang="en-US" sz="3700" dirty="0" smtClean="0">
                <a:latin typeface="Times New Roman" pitchFamily="18" charset="0"/>
                <a:cs typeface="Times New Roman" pitchFamily="18" charset="0"/>
              </a:rPr>
              <a:t> </a:t>
            </a:r>
            <a:r>
              <a:rPr lang="en-US" sz="3700" dirty="0" smtClean="0">
                <a:solidFill>
                  <a:srgbClr val="00B0F0"/>
                </a:solidFill>
                <a:latin typeface="Times New Roman" pitchFamily="18" charset="0"/>
                <a:cs typeface="Times New Roman" pitchFamily="18" charset="0"/>
              </a:rPr>
              <a:t>selection differential(S)= </a:t>
            </a:r>
            <a:r>
              <a:rPr lang="en-US" sz="3700" dirty="0">
                <a:latin typeface="Times New Roman" pitchFamily="18" charset="0"/>
                <a:cs typeface="Times New Roman" pitchFamily="18" charset="0"/>
              </a:rPr>
              <a:t>It is the mean phenotypic value of the individuals selected as parents expressed as a deviation from the population </a:t>
            </a:r>
            <a:r>
              <a:rPr lang="en-US" sz="3700" dirty="0" smtClean="0">
                <a:latin typeface="Times New Roman" pitchFamily="18" charset="0"/>
                <a:cs typeface="Times New Roman" pitchFamily="18" charset="0"/>
              </a:rPr>
              <a:t>mean.</a:t>
            </a:r>
            <a:r>
              <a:rPr lang="en-US" sz="3700" dirty="0" smtClean="0"/>
              <a:t>    </a:t>
            </a:r>
            <a:endParaRPr lang="ar-SA" sz="3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786874" cy="6357982"/>
          </a:xfrm>
        </p:spPr>
        <p:txBody>
          <a:bodyPr>
            <a:normAutofit fontScale="92500"/>
          </a:bodyPr>
          <a:lstStyle/>
          <a:p>
            <a:pPr algn="l" rtl="0">
              <a:buNone/>
            </a:pPr>
            <a:r>
              <a:rPr lang="en-US" dirty="0" smtClean="0">
                <a:latin typeface="Times New Roman" pitchFamily="18" charset="0"/>
                <a:cs typeface="Times New Roman" pitchFamily="18" charset="0"/>
              </a:rPr>
              <a:t>Example </a:t>
            </a:r>
          </a:p>
          <a:p>
            <a:pPr algn="just" rtl="0">
              <a:buNone/>
            </a:pPr>
            <a:r>
              <a:rPr lang="en-US" dirty="0" smtClean="0">
                <a:latin typeface="Times New Roman" pitchFamily="18" charset="0"/>
                <a:cs typeface="Times New Roman" pitchFamily="18" charset="0"/>
              </a:rPr>
              <a:t>Suppose we have a flock lambs with body weight averaged 25 kg at 5 months of age .individuals weighted 27 kg were selected to be parents of the next generation  and suppose that the progeny of the selection parents weighted 26 kg with progress 1 kg comparing with average weight of the origin flock </a:t>
            </a:r>
          </a:p>
          <a:p>
            <a:pPr algn="just" rtl="0">
              <a:buNone/>
            </a:pPr>
            <a:r>
              <a:rPr lang="en-US" dirty="0" smtClean="0">
                <a:latin typeface="Times New Roman" pitchFamily="18" charset="0"/>
                <a:cs typeface="Times New Roman" pitchFamily="18" charset="0"/>
              </a:rPr>
              <a:t>R=26-25=1kg</a:t>
            </a:r>
          </a:p>
          <a:p>
            <a:pPr algn="just" rtl="0">
              <a:buNone/>
            </a:pPr>
            <a:r>
              <a:rPr lang="en-US" dirty="0" smtClean="0">
                <a:latin typeface="Times New Roman" pitchFamily="18" charset="0"/>
                <a:cs typeface="Times New Roman" pitchFamily="18" charset="0"/>
              </a:rPr>
              <a:t>S= 27-25=2kg</a:t>
            </a:r>
          </a:p>
          <a:p>
            <a:pPr algn="just" rtl="0">
              <a:buNone/>
            </a:pPr>
            <a:r>
              <a:rPr lang="en-US" dirty="0" smtClean="0">
                <a:latin typeface="Times New Roman" pitchFamily="18" charset="0"/>
                <a:cs typeface="Times New Roman" pitchFamily="18" charset="0"/>
              </a:rPr>
              <a:t>              R              1</a:t>
            </a:r>
            <a:endParaRPr lang="en-US" dirty="0">
              <a:latin typeface="Times New Roman" pitchFamily="18" charset="0"/>
              <a:cs typeface="Times New Roman" pitchFamily="18" charset="0"/>
            </a:endParaRPr>
          </a:p>
          <a:p>
            <a:pPr algn="just" rtl="0">
              <a:buNone/>
            </a:pPr>
            <a:r>
              <a:rPr lang="en-US" dirty="0" smtClean="0">
                <a:latin typeface="Times New Roman" pitchFamily="18" charset="0"/>
                <a:cs typeface="Times New Roman" pitchFamily="18" charset="0"/>
              </a:rPr>
              <a:t> h</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 -----------= 0.5</a:t>
            </a:r>
          </a:p>
          <a:p>
            <a:pPr algn="just" rtl="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S                2</a:t>
            </a:r>
            <a:endParaRPr lang="ar-S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54032"/>
          </a:xfrm>
        </p:spPr>
        <p:txBody>
          <a:bodyPr>
            <a:normAutofit fontScale="90000"/>
          </a:bodyPr>
          <a:lstStyle/>
          <a:p>
            <a:pPr algn="l" rtl="0"/>
            <a:r>
              <a:rPr lang="en-US" dirty="0" smtClean="0">
                <a:solidFill>
                  <a:srgbClr val="00B0F0"/>
                </a:solidFill>
                <a:latin typeface="Times New Roman" pitchFamily="18" charset="0"/>
                <a:cs typeface="Times New Roman" pitchFamily="18" charset="0"/>
              </a:rPr>
              <a:t>2- </a:t>
            </a:r>
            <a:r>
              <a:rPr lang="en-US" b="1" dirty="0" smtClean="0">
                <a:solidFill>
                  <a:srgbClr val="00B0F0"/>
                </a:solidFill>
                <a:latin typeface="Times New Roman" pitchFamily="18" charset="0"/>
                <a:cs typeface="Times New Roman" pitchFamily="18" charset="0"/>
              </a:rPr>
              <a:t>likeness of relatives</a:t>
            </a:r>
            <a:endParaRPr lang="ar-SA"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928670"/>
            <a:ext cx="9144000" cy="5929330"/>
          </a:xfrm>
        </p:spPr>
        <p:txBody>
          <a:bodyPr/>
          <a:lstStyle/>
          <a:p>
            <a:pPr algn="just" rtl="0">
              <a:buNone/>
            </a:pPr>
            <a:r>
              <a:rPr lang="en-US" dirty="0" smtClean="0">
                <a:latin typeface="Times New Roman" pitchFamily="18" charset="0"/>
                <a:cs typeface="Times New Roman" pitchFamily="18" charset="0"/>
              </a:rPr>
              <a:t>       The heritability is estimated from the degree of resemblance between relatives .The following table show the composition of the phenotypic covariance derived previously .</a:t>
            </a:r>
          </a:p>
          <a:p>
            <a:pPr algn="l" rtl="0">
              <a:buNone/>
            </a:pPr>
            <a:r>
              <a:rPr lang="en-US" dirty="0" smtClean="0"/>
              <a:t>Relative                        </a:t>
            </a:r>
            <a:r>
              <a:rPr lang="en-US" dirty="0" err="1" smtClean="0"/>
              <a:t>cov</a:t>
            </a:r>
            <a:r>
              <a:rPr lang="en-US" dirty="0" smtClean="0"/>
              <a:t>              </a:t>
            </a:r>
            <a:r>
              <a:rPr lang="en-US" dirty="0" err="1" smtClean="0"/>
              <a:t>reg</a:t>
            </a:r>
            <a:r>
              <a:rPr lang="en-US" dirty="0" smtClean="0"/>
              <a:t> or </a:t>
            </a:r>
            <a:r>
              <a:rPr lang="en-US" dirty="0" err="1" smtClean="0"/>
              <a:t>corr</a:t>
            </a:r>
            <a:r>
              <a:rPr lang="en-US" dirty="0" smtClean="0"/>
              <a:t>            h</a:t>
            </a:r>
            <a:r>
              <a:rPr lang="en-US" baseline="30000" dirty="0" smtClean="0"/>
              <a:t>2</a:t>
            </a:r>
            <a:r>
              <a:rPr lang="en-US" dirty="0" smtClean="0"/>
              <a:t>      </a:t>
            </a:r>
          </a:p>
          <a:p>
            <a:pPr algn="l" rtl="0">
              <a:buNone/>
            </a:pPr>
            <a:r>
              <a:rPr lang="en-US" sz="2400" dirty="0" smtClean="0"/>
              <a:t>Offspring and one parent      1/2VA                     b=1/2 h</a:t>
            </a:r>
            <a:r>
              <a:rPr lang="en-US" sz="2400" baseline="30000" dirty="0" smtClean="0"/>
              <a:t>2</a:t>
            </a:r>
            <a:r>
              <a:rPr lang="en-US" sz="2400" dirty="0" smtClean="0"/>
              <a:t>                 </a:t>
            </a:r>
            <a:r>
              <a:rPr lang="en-US" sz="2400" dirty="0" err="1" smtClean="0"/>
              <a:t>h</a:t>
            </a:r>
            <a:r>
              <a:rPr lang="en-US" sz="2400" baseline="30000" dirty="0" err="1" smtClean="0"/>
              <a:t>2</a:t>
            </a:r>
            <a:r>
              <a:rPr lang="en-US" sz="2400" dirty="0" smtClean="0"/>
              <a:t> =2b</a:t>
            </a:r>
          </a:p>
          <a:p>
            <a:pPr algn="l" rtl="0">
              <a:buNone/>
            </a:pPr>
            <a:r>
              <a:rPr lang="en-US" sz="2400" dirty="0" smtClean="0"/>
              <a:t>Offspring and mid parent      1/2VA                      b= h</a:t>
            </a:r>
            <a:r>
              <a:rPr lang="en-US" sz="2400" baseline="30000" dirty="0" smtClean="0"/>
              <a:t>2</a:t>
            </a:r>
            <a:r>
              <a:rPr lang="en-US" sz="2400" dirty="0" smtClean="0"/>
              <a:t>                       </a:t>
            </a:r>
            <a:r>
              <a:rPr lang="en-US" sz="2400" dirty="0" err="1" smtClean="0"/>
              <a:t>h</a:t>
            </a:r>
            <a:r>
              <a:rPr lang="en-US" sz="2400" baseline="30000" dirty="0" err="1" smtClean="0"/>
              <a:t>2</a:t>
            </a:r>
            <a:r>
              <a:rPr lang="en-US" sz="2400" dirty="0" smtClean="0"/>
              <a:t> =b</a:t>
            </a:r>
          </a:p>
          <a:p>
            <a:pPr algn="l" rtl="0">
              <a:buNone/>
            </a:pPr>
            <a:r>
              <a:rPr lang="en-US" sz="2400" dirty="0" smtClean="0"/>
              <a:t>Half sibs                                     1/4VA                     t=1/2 h</a:t>
            </a:r>
            <a:r>
              <a:rPr lang="en-US" sz="2400" baseline="30000" dirty="0" smtClean="0"/>
              <a:t>2</a:t>
            </a:r>
            <a:r>
              <a:rPr lang="en-US" sz="2400" dirty="0" smtClean="0"/>
              <a:t>                   </a:t>
            </a:r>
            <a:r>
              <a:rPr lang="en-US" sz="2400" dirty="0" err="1" smtClean="0"/>
              <a:t>h</a:t>
            </a:r>
            <a:r>
              <a:rPr lang="en-US" sz="2400" baseline="30000" dirty="0" err="1" smtClean="0"/>
              <a:t>2</a:t>
            </a:r>
            <a:r>
              <a:rPr lang="en-US" sz="2400" dirty="0" smtClean="0"/>
              <a:t> =4t</a:t>
            </a:r>
          </a:p>
          <a:p>
            <a:pPr algn="l" rtl="0">
              <a:buNone/>
            </a:pPr>
            <a:r>
              <a:rPr lang="en-US" sz="2400" dirty="0" smtClean="0"/>
              <a:t>Full sibs                               1/2VA+1/4VD+VEG     t&gt;1/2 h</a:t>
            </a:r>
            <a:r>
              <a:rPr lang="en-US" sz="2400" baseline="30000" dirty="0" smtClean="0"/>
              <a:t>2      </a:t>
            </a:r>
            <a:r>
              <a:rPr lang="en-US" sz="2400" dirty="0" smtClean="0"/>
              <a:t>              </a:t>
            </a:r>
            <a:r>
              <a:rPr lang="en-US" sz="2400" dirty="0" err="1" smtClean="0"/>
              <a:t>h</a:t>
            </a:r>
            <a:r>
              <a:rPr lang="en-US" sz="2400" baseline="30000" dirty="0" err="1" smtClean="0"/>
              <a:t>2</a:t>
            </a:r>
            <a:r>
              <a:rPr lang="en-US" sz="2400" baseline="30000" dirty="0" smtClean="0"/>
              <a:t> </a:t>
            </a:r>
            <a:r>
              <a:rPr lang="en-US" sz="2400" dirty="0" smtClean="0"/>
              <a:t>=2t</a:t>
            </a:r>
          </a:p>
          <a:p>
            <a:pPr algn="l" rtl="0">
              <a:buNone/>
            </a:pPr>
            <a:endParaRPr lang="en-US" sz="2400" dirty="0" smtClean="0"/>
          </a:p>
          <a:p>
            <a:pPr algn="l" rtl="0">
              <a:buNone/>
            </a:pPr>
            <a:r>
              <a:rPr lang="en-US" dirty="0" smtClean="0"/>
              <a:t>   </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00858"/>
          </a:xfrm>
        </p:spPr>
        <p:txBody>
          <a:bodyPr>
            <a:normAutofit fontScale="92500" lnSpcReduction="10000"/>
          </a:bodyPr>
          <a:lstStyle/>
          <a:p>
            <a:pPr algn="l" rtl="0"/>
            <a:r>
              <a:rPr lang="en-US" dirty="0" smtClean="0">
                <a:solidFill>
                  <a:srgbClr val="FF0000"/>
                </a:solidFill>
                <a:latin typeface="Times New Roman" pitchFamily="18" charset="0"/>
                <a:cs typeface="Times New Roman" pitchFamily="18" charset="0"/>
              </a:rPr>
              <a:t>1-Example  of offspring and one parent</a:t>
            </a:r>
          </a:p>
          <a:p>
            <a:pPr algn="just" rtl="0"/>
            <a:r>
              <a:rPr lang="en-US" dirty="0" smtClean="0">
                <a:latin typeface="Times New Roman" pitchFamily="18" charset="0"/>
                <a:cs typeface="Times New Roman" pitchFamily="18" charset="0"/>
              </a:rPr>
              <a:t>The reference population consisted of large non-inbreeding  flock of lamb </a:t>
            </a:r>
            <a:r>
              <a:rPr lang="en-US" dirty="0" err="1" smtClean="0">
                <a:latin typeface="Times New Roman" pitchFamily="18" charset="0"/>
                <a:cs typeface="Times New Roman" pitchFamily="18" charset="0"/>
              </a:rPr>
              <a:t>karadi</a:t>
            </a:r>
            <a:r>
              <a:rPr lang="en-US" dirty="0" smtClean="0">
                <a:latin typeface="Times New Roman" pitchFamily="18" charset="0"/>
                <a:cs typeface="Times New Roman" pitchFamily="18" charset="0"/>
              </a:rPr>
              <a:t> individual were weight gain at 48 weeks of age when mature seventeen male were random mated and their male progeny weighted at 48 weeks the sire weights and the means of the  male progeny are given below.</a:t>
            </a:r>
          </a:p>
          <a:p>
            <a:pPr algn="just" rtl="0"/>
            <a:r>
              <a:rPr lang="en-US" dirty="0" smtClean="0">
                <a:latin typeface="Times New Roman" pitchFamily="18" charset="0"/>
                <a:cs typeface="Times New Roman" pitchFamily="18" charset="0"/>
              </a:rPr>
              <a:t>Sire weight                  progeny weight</a:t>
            </a:r>
          </a:p>
          <a:p>
            <a:pPr algn="just" rtl="0"/>
            <a:r>
              <a:rPr lang="en-US" dirty="0" smtClean="0">
                <a:latin typeface="Times New Roman" pitchFamily="18" charset="0"/>
                <a:cs typeface="Times New Roman" pitchFamily="18" charset="0"/>
              </a:rPr>
              <a:t>      x                                             y</a:t>
            </a:r>
          </a:p>
          <a:p>
            <a:pPr algn="just" rtl="0"/>
            <a:r>
              <a:rPr lang="en-US" dirty="0" smtClean="0">
                <a:latin typeface="Times New Roman" pitchFamily="18" charset="0"/>
                <a:cs typeface="Times New Roman" pitchFamily="18" charset="0"/>
              </a:rPr>
              <a:t>      601                                         91    </a:t>
            </a:r>
          </a:p>
          <a:p>
            <a:pPr algn="just" rtl="0"/>
            <a:r>
              <a:rPr lang="en-US" dirty="0" smtClean="0">
                <a:latin typeface="Times New Roman" pitchFamily="18" charset="0"/>
                <a:cs typeface="Times New Roman" pitchFamily="18" charset="0"/>
              </a:rPr>
              <a:t>     733                                          983    </a:t>
            </a:r>
          </a:p>
          <a:p>
            <a:pPr algn="just" rtl="0"/>
            <a:r>
              <a:rPr lang="en-US" dirty="0" smtClean="0">
                <a:latin typeface="Times New Roman" pitchFamily="18" charset="0"/>
                <a:cs typeface="Times New Roman" pitchFamily="18" charset="0"/>
              </a:rPr>
              <a:t>      793                                         976      </a:t>
            </a:r>
          </a:p>
          <a:p>
            <a:pPr algn="just" rtl="0"/>
            <a:r>
              <a:rPr lang="en-US" dirty="0" smtClean="0">
                <a:latin typeface="Times New Roman" pitchFamily="18" charset="0"/>
                <a:cs typeface="Times New Roman" pitchFamily="18" charset="0"/>
              </a:rPr>
              <a:t>      795                                           105    </a:t>
            </a:r>
          </a:p>
          <a:p>
            <a:pPr algn="just" rtl="0"/>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929718" cy="6286544"/>
          </a:xfrm>
        </p:spPr>
        <p:txBody>
          <a:bodyPr>
            <a:normAutofit fontScale="25000" lnSpcReduction="20000"/>
          </a:bodyPr>
          <a:lstStyle/>
          <a:p>
            <a:pPr algn="l" rtl="0"/>
            <a:r>
              <a:rPr lang="en-US" sz="11200" dirty="0" smtClean="0">
                <a:latin typeface="Times New Roman" pitchFamily="18" charset="0"/>
                <a:cs typeface="Times New Roman" pitchFamily="18" charset="0"/>
              </a:rPr>
              <a:t>818                                        108    </a:t>
            </a:r>
          </a:p>
          <a:p>
            <a:pPr algn="l" rtl="0"/>
            <a:r>
              <a:rPr lang="en-US" sz="11200" dirty="0" smtClean="0">
                <a:latin typeface="Times New Roman" pitchFamily="18" charset="0"/>
                <a:cs typeface="Times New Roman" pitchFamily="18" charset="0"/>
              </a:rPr>
              <a:t>838                                        104     </a:t>
            </a:r>
          </a:p>
          <a:p>
            <a:pPr marL="0" indent="0" algn="l" rtl="0">
              <a:buNone/>
            </a:pPr>
            <a:r>
              <a:rPr lang="en-US" sz="11200" dirty="0" smtClean="0">
                <a:latin typeface="Times New Roman" pitchFamily="18" charset="0"/>
                <a:cs typeface="Times New Roman" pitchFamily="18" charset="0"/>
              </a:rPr>
              <a:t>    854                                        104      </a:t>
            </a:r>
          </a:p>
          <a:p>
            <a:pPr algn="l" rtl="0"/>
            <a:r>
              <a:rPr lang="en-US" sz="11200" dirty="0" smtClean="0">
                <a:latin typeface="Times New Roman" pitchFamily="18" charset="0"/>
                <a:cs typeface="Times New Roman" pitchFamily="18" charset="0"/>
              </a:rPr>
              <a:t>880                                         1025                                        </a:t>
            </a:r>
          </a:p>
          <a:p>
            <a:pPr algn="l" rtl="0"/>
            <a:r>
              <a:rPr lang="en-US" sz="11200" dirty="0" smtClean="0">
                <a:latin typeface="Times New Roman" pitchFamily="18" charset="0"/>
                <a:cs typeface="Times New Roman" pitchFamily="18" charset="0"/>
              </a:rPr>
              <a:t>882                                         994</a:t>
            </a:r>
          </a:p>
          <a:p>
            <a:pPr algn="l" rtl="0"/>
            <a:r>
              <a:rPr lang="en-US" sz="11200" dirty="0" smtClean="0">
                <a:latin typeface="Times New Roman" pitchFamily="18" charset="0"/>
                <a:cs typeface="Times New Roman" pitchFamily="18" charset="0"/>
              </a:rPr>
              <a:t>895                                         103</a:t>
            </a:r>
          </a:p>
          <a:p>
            <a:pPr algn="l" rtl="0"/>
            <a:r>
              <a:rPr lang="en-US" sz="11200" dirty="0" smtClean="0">
                <a:latin typeface="Times New Roman" pitchFamily="18" charset="0"/>
                <a:cs typeface="Times New Roman" pitchFamily="18" charset="0"/>
              </a:rPr>
              <a:t>952                                         1021</a:t>
            </a:r>
          </a:p>
          <a:p>
            <a:pPr algn="l" rtl="0"/>
            <a:r>
              <a:rPr lang="en-US" sz="11200" dirty="0" smtClean="0">
                <a:latin typeface="Times New Roman" pitchFamily="18" charset="0"/>
                <a:cs typeface="Times New Roman" pitchFamily="18" charset="0"/>
              </a:rPr>
              <a:t>953                                         1078</a:t>
            </a:r>
          </a:p>
          <a:p>
            <a:pPr algn="l" rtl="0"/>
            <a:r>
              <a:rPr lang="en-US" sz="11200" dirty="0" smtClean="0">
                <a:latin typeface="Times New Roman" pitchFamily="18" charset="0"/>
                <a:cs typeface="Times New Roman" pitchFamily="18" charset="0"/>
              </a:rPr>
              <a:t>961                                          964</a:t>
            </a:r>
          </a:p>
          <a:p>
            <a:pPr algn="l" rtl="0"/>
            <a:r>
              <a:rPr lang="en-US" sz="11200" dirty="0" smtClean="0">
                <a:latin typeface="Times New Roman" pitchFamily="18" charset="0"/>
                <a:cs typeface="Times New Roman" pitchFamily="18" charset="0"/>
              </a:rPr>
              <a:t>979                                          976</a:t>
            </a:r>
          </a:p>
          <a:p>
            <a:pPr algn="l" rtl="0"/>
            <a:r>
              <a:rPr lang="en-US" sz="11200" dirty="0" smtClean="0">
                <a:latin typeface="Times New Roman" pitchFamily="18" charset="0"/>
                <a:cs typeface="Times New Roman" pitchFamily="18" charset="0"/>
              </a:rPr>
              <a:t>997                                          111</a:t>
            </a:r>
          </a:p>
          <a:p>
            <a:pPr algn="l" rtl="0"/>
            <a:r>
              <a:rPr lang="en-US" sz="11200" dirty="0" smtClean="0">
                <a:latin typeface="Times New Roman" pitchFamily="18" charset="0"/>
                <a:cs typeface="Times New Roman" pitchFamily="18" charset="0"/>
              </a:rPr>
              <a:t>997                                          1041</a:t>
            </a:r>
          </a:p>
          <a:p>
            <a:pPr algn="l" rtl="0"/>
            <a:r>
              <a:rPr lang="en-US" sz="11200" dirty="0" smtClean="0">
                <a:latin typeface="Times New Roman" pitchFamily="18" charset="0"/>
                <a:cs typeface="Times New Roman" pitchFamily="18" charset="0"/>
              </a:rPr>
              <a:t>104                                          1035</a:t>
            </a:r>
          </a:p>
          <a:p>
            <a:pPr algn="l" rtl="0"/>
            <a:r>
              <a:rPr lang="en-US" sz="11200" dirty="0" smtClean="0">
                <a:latin typeface="Times New Roman" pitchFamily="18" charset="0"/>
                <a:cs typeface="Times New Roman" pitchFamily="18" charset="0"/>
              </a:rPr>
              <a:t>--------                                     -------------</a:t>
            </a:r>
          </a:p>
          <a:p>
            <a:pPr algn="l" rtl="0"/>
            <a:r>
              <a:rPr lang="en-US" sz="11200" dirty="0" smtClean="0">
                <a:latin typeface="Times New Roman" pitchFamily="18" charset="0"/>
                <a:cs typeface="Times New Roman" pitchFamily="18" charset="0"/>
              </a:rPr>
              <a:t>∑xi= 14966                             ∑</a:t>
            </a:r>
            <a:r>
              <a:rPr lang="en-US" sz="11200" dirty="0" err="1" smtClean="0">
                <a:latin typeface="Times New Roman" pitchFamily="18" charset="0"/>
                <a:cs typeface="Times New Roman" pitchFamily="18" charset="0"/>
              </a:rPr>
              <a:t>yi</a:t>
            </a:r>
            <a:r>
              <a:rPr lang="en-US" sz="11200" dirty="0" smtClean="0">
                <a:latin typeface="Times New Roman" pitchFamily="18" charset="0"/>
                <a:cs typeface="Times New Roman" pitchFamily="18" charset="0"/>
              </a:rPr>
              <a:t> = 17353               </a:t>
            </a:r>
          </a:p>
          <a:p>
            <a:pPr algn="l" rtl="0"/>
            <a:endParaRPr lang="en-US" sz="11200" dirty="0" smtClean="0">
              <a:latin typeface="Times New Roman" pitchFamily="18" charset="0"/>
              <a:cs typeface="Times New Roman" pitchFamily="18" charset="0"/>
            </a:endParaRPr>
          </a:p>
          <a:p>
            <a:pPr algn="l" rtl="0"/>
            <a:endParaRPr lang="en-US" sz="11200" dirty="0" smtClean="0">
              <a:latin typeface="Times New Roman" pitchFamily="18" charset="0"/>
              <a:cs typeface="Times New Roman" pitchFamily="18" charset="0"/>
            </a:endParaRPr>
          </a:p>
          <a:p>
            <a:pPr algn="l" rtl="0"/>
            <a:endParaRPr lang="en-US" sz="11200" dirty="0" smtClean="0"/>
          </a:p>
          <a:p>
            <a:pPr algn="l" rtl="0"/>
            <a:endParaRPr lang="en-US" sz="11200" dirty="0" smtClean="0"/>
          </a:p>
          <a:p>
            <a:pPr algn="l" rtl="0"/>
            <a:r>
              <a:rPr lang="en-US" sz="11200" dirty="0" smtClean="0"/>
              <a:t>-------                               ---------</a:t>
            </a:r>
          </a:p>
          <a:p>
            <a:pPr algn="l" rtl="0">
              <a:buNone/>
            </a:pPr>
            <a:endParaRPr lang="en-US" dirty="0" smtClean="0"/>
          </a:p>
          <a:p>
            <a:pPr algn="l" rtl="0">
              <a:buNone/>
            </a:pPr>
            <a:endParaRPr lang="en-US" dirty="0" smtClean="0"/>
          </a:p>
          <a:p>
            <a:pPr algn="l" rtl="0">
              <a:buNone/>
            </a:pPr>
            <a:endParaRPr lang="en-US" dirty="0" smtClean="0"/>
          </a:p>
          <a:p>
            <a:pPr algn="l" rtl="0">
              <a:buNone/>
            </a:pPr>
            <a:r>
              <a:rPr lang="en-US" dirty="0" smtClean="0"/>
              <a:t>       </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2293</TotalTime>
  <Words>839</Words>
  <Application>Microsoft Office PowerPoint</Application>
  <PresentationFormat>On-screen Show (4:3)</PresentationFormat>
  <Paragraphs>160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(Heritability (h2</vt:lpstr>
      <vt:lpstr>1-Heritability in narrow sense </vt:lpstr>
      <vt:lpstr>2-Heritability in the broad sense: Is the ratio of genotypic variance (VG) to the phenotypic variance (VP).  </vt:lpstr>
      <vt:lpstr>Method of estimating heritability </vt:lpstr>
      <vt:lpstr>PowerPoint Presentation</vt:lpstr>
      <vt:lpstr>2- likeness of relatives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Ϭ2w= MSw=2334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(Heritability (h2</dc:title>
  <dc:creator>MY Center</dc:creator>
  <cp:lastModifiedBy>Sayd 4 Computer</cp:lastModifiedBy>
  <cp:revision>169</cp:revision>
  <dcterms:created xsi:type="dcterms:W3CDTF">2015-04-02T11:21:03Z</dcterms:created>
  <dcterms:modified xsi:type="dcterms:W3CDTF">2023-03-19T14:10:50Z</dcterms:modified>
</cp:coreProperties>
</file>