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43"/>
  </p:notesMasterIdLst>
  <p:sldIdLst>
    <p:sldId id="296" r:id="rId3"/>
    <p:sldId id="257" r:id="rId4"/>
    <p:sldId id="297" r:id="rId5"/>
    <p:sldId id="298" r:id="rId6"/>
    <p:sldId id="260" r:id="rId7"/>
    <p:sldId id="261" r:id="rId8"/>
    <p:sldId id="262" r:id="rId9"/>
    <p:sldId id="263" r:id="rId10"/>
    <p:sldId id="264" r:id="rId11"/>
    <p:sldId id="265" r:id="rId12"/>
    <p:sldId id="266" r:id="rId13"/>
    <p:sldId id="299" r:id="rId14"/>
    <p:sldId id="268" r:id="rId15"/>
    <p:sldId id="269" r:id="rId16"/>
    <p:sldId id="270" r:id="rId17"/>
    <p:sldId id="271" r:id="rId18"/>
    <p:sldId id="273" r:id="rId19"/>
    <p:sldId id="274" r:id="rId20"/>
    <p:sldId id="300" r:id="rId21"/>
    <p:sldId id="276" r:id="rId22"/>
    <p:sldId id="277" r:id="rId23"/>
    <p:sldId id="278" r:id="rId24"/>
    <p:sldId id="279" r:id="rId25"/>
    <p:sldId id="280" r:id="rId26"/>
    <p:sldId id="281" r:id="rId27"/>
    <p:sldId id="282" r:id="rId28"/>
    <p:sldId id="283" r:id="rId29"/>
    <p:sldId id="284" r:id="rId30"/>
    <p:sldId id="288" r:id="rId31"/>
    <p:sldId id="290" r:id="rId32"/>
    <p:sldId id="287" r:id="rId33"/>
    <p:sldId id="291" r:id="rId34"/>
    <p:sldId id="292" r:id="rId35"/>
    <p:sldId id="293" r:id="rId36"/>
    <p:sldId id="294" r:id="rId37"/>
    <p:sldId id="301" r:id="rId38"/>
    <p:sldId id="302" r:id="rId39"/>
    <p:sldId id="303" r:id="rId40"/>
    <p:sldId id="304" r:id="rId41"/>
    <p:sldId id="305" r:id="rId42"/>
  </p:sldIdLst>
  <p:sldSz cx="6858000" cy="9144000" type="screen4x3"/>
  <p:notesSz cx="6858000" cy="994568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p15:guide id="1" orient="horz" pos="2880">
          <p15:clr>
            <a:srgbClr val="000000"/>
          </p15:clr>
        </p15:guide>
        <p15:guide id="2" pos="2160">
          <p15:clr>
            <a:srgbClr val="000000"/>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4" roundtripDataSignature="AMtx7mhOOprhlFW7jLMu2YOMG9lU9Zqxow=="/>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292" y="-102"/>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customschemas.google.com/relationships/presentationmetadata" Target="meta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notesMaster" Target="notesMasters/notesMaster1.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3886200" y="0"/>
            <a:ext cx="2971800" cy="497284"/>
          </a:xfrm>
          <a:prstGeom prst="rect">
            <a:avLst/>
          </a:prstGeom>
          <a:noFill/>
          <a:ln>
            <a:noFill/>
          </a:ln>
        </p:spPr>
        <p:txBody>
          <a:bodyPr spcFirstLastPara="1" wrap="square" lIns="91425" tIns="45700" rIns="91425" bIns="45700" anchor="t" anchorCtr="0">
            <a:noAutofit/>
          </a:bodyPr>
          <a:lstStyle>
            <a:lvl1pPr marR="0" lvl="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1588" y="0"/>
            <a:ext cx="2971800" cy="497284"/>
          </a:xfrm>
          <a:prstGeom prst="rect">
            <a:avLst/>
          </a:prstGeom>
          <a:noFill/>
          <a:ln>
            <a:noFill/>
          </a:ln>
        </p:spPr>
        <p:txBody>
          <a:bodyPr spcFirstLastPara="1" wrap="square" lIns="91425" tIns="45700" rIns="91425" bIns="45700" anchor="t" anchorCtr="0">
            <a:noAutofit/>
          </a:bodyPr>
          <a:lstStyle>
            <a:lvl1pPr marR="0" lvl="0" algn="l"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724202"/>
            <a:ext cx="5486400" cy="4475560"/>
          </a:xfrm>
          <a:prstGeom prst="rect">
            <a:avLst/>
          </a:prstGeom>
          <a:noFill/>
          <a:ln>
            <a:noFill/>
          </a:ln>
        </p:spPr>
        <p:txBody>
          <a:bodyPr spcFirstLastPara="1" wrap="square" lIns="91425" tIns="45700" rIns="91425" bIns="45700" anchor="t" anchorCtr="0">
            <a:noAutofit/>
          </a:bodyPr>
          <a:lstStyle>
            <a:lvl1pPr marL="457200" marR="0" lvl="0"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3886200" y="9446678"/>
            <a:ext cx="2971800" cy="497284"/>
          </a:xfrm>
          <a:prstGeom prst="rect">
            <a:avLst/>
          </a:prstGeom>
          <a:noFill/>
          <a:ln>
            <a:noFill/>
          </a:ln>
        </p:spPr>
        <p:txBody>
          <a:bodyPr spcFirstLastPara="1" wrap="square" lIns="91425" tIns="45700" rIns="91425" bIns="45700" anchor="b" anchorCtr="0">
            <a:noAutofit/>
          </a:bodyPr>
          <a:lstStyle>
            <a:lvl1pPr marR="0" lvl="0" algn="r" rtl="1">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1588" y="9446678"/>
            <a:ext cx="2971800" cy="497284"/>
          </a:xfrm>
          <a:prstGeom prst="rect">
            <a:avLst/>
          </a:prstGeom>
          <a:noFill/>
          <a:ln>
            <a:noFill/>
          </a:ln>
        </p:spPr>
        <p:txBody>
          <a:bodyPr spcFirstLastPara="1" wrap="square" lIns="91425" tIns="45700" rIns="91425" bIns="45700" anchor="b" anchorCtr="0">
            <a:noAutofit/>
          </a:bodyPr>
          <a:lstStyle/>
          <a:p>
            <a:pPr marL="0" marR="0" lvl="0" indent="0" algn="l" rtl="1">
              <a:spcBef>
                <a:spcPts val="0"/>
              </a:spcBef>
              <a:spcAft>
                <a:spcPts val="0"/>
              </a:spcAft>
              <a:buNone/>
            </a:pPr>
            <a:fld id="{00000000-1234-1234-1234-123412341234}" type="slidenum">
              <a:rPr lang="ar-IQ"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4415603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p14: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4" name="Google Shape;164;p14: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5: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p15: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16: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16: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8: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8: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9: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p19: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p21: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6" name="Google Shape;206;p21: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22: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p22: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Google Shape;217;p23: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8" name="Google Shape;218;p23: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p24: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4" name="Google Shape;224;p24:notes"/>
          <p:cNvSpPr txBox="1">
            <a:spLocks noGrp="1"/>
          </p:cNvSpPr>
          <p:nvPr>
            <p:ph type="body" idx="1"/>
          </p:nvPr>
        </p:nvSpPr>
        <p:spPr>
          <a:xfrm>
            <a:off x="685800" y="4724202"/>
            <a:ext cx="5486400" cy="4475560"/>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None/>
            </a:pPr>
            <a:endParaRPr/>
          </a:p>
        </p:txBody>
      </p:sp>
      <p:sp>
        <p:nvSpPr>
          <p:cNvPr id="225" name="Google Shape;225;p24:notes"/>
          <p:cNvSpPr txBox="1">
            <a:spLocks noGrp="1"/>
          </p:cNvSpPr>
          <p:nvPr>
            <p:ph type="sldNum" idx="12"/>
          </p:nvPr>
        </p:nvSpPr>
        <p:spPr>
          <a:xfrm>
            <a:off x="1588" y="9446678"/>
            <a:ext cx="2971800" cy="497284"/>
          </a:xfrm>
          <a:prstGeom prst="rect">
            <a:avLst/>
          </a:prstGeom>
          <a:noFill/>
          <a:ln>
            <a:noFill/>
          </a:ln>
        </p:spPr>
        <p:txBody>
          <a:bodyPr spcFirstLastPara="1" wrap="square" lIns="91425" tIns="45700" rIns="91425" bIns="45700" anchor="b" anchorCtr="0">
            <a:noAutofit/>
          </a:bodyPr>
          <a:lstStyle/>
          <a:p>
            <a:pPr marL="0" lvl="0" indent="0" algn="l" rtl="1">
              <a:spcBef>
                <a:spcPts val="0"/>
              </a:spcBef>
              <a:spcAft>
                <a:spcPts val="0"/>
              </a:spcAft>
              <a:buNone/>
            </a:pPr>
            <a:fld id="{00000000-1234-1234-1234-123412341234}" type="slidenum">
              <a:rPr lang="ar-IQ"/>
              <a:t>23</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p25: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1" name="Google Shape;231;p25: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0" name="Google Shape;110;p5: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p26: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7" name="Google Shape;237;p26: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p27: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p27:notes"/>
          <p:cNvSpPr txBox="1">
            <a:spLocks noGrp="1"/>
          </p:cNvSpPr>
          <p:nvPr>
            <p:ph type="body" idx="1"/>
          </p:nvPr>
        </p:nvSpPr>
        <p:spPr>
          <a:xfrm>
            <a:off x="685800" y="4724202"/>
            <a:ext cx="5486400" cy="4475560"/>
          </a:xfrm>
          <a:prstGeom prst="rect">
            <a:avLst/>
          </a:prstGeom>
          <a:noFill/>
          <a:ln>
            <a:noFill/>
          </a:ln>
        </p:spPr>
        <p:txBody>
          <a:bodyPr spcFirstLastPara="1" wrap="square" lIns="91425" tIns="45700" rIns="91425" bIns="45700" anchor="t" anchorCtr="0">
            <a:noAutofit/>
          </a:bodyPr>
          <a:lstStyle/>
          <a:p>
            <a:pPr marL="0" lvl="0" indent="0" algn="r" rtl="1">
              <a:spcBef>
                <a:spcPts val="0"/>
              </a:spcBef>
              <a:spcAft>
                <a:spcPts val="0"/>
              </a:spcAft>
              <a:buNone/>
            </a:pPr>
            <a:endParaRPr/>
          </a:p>
        </p:txBody>
      </p:sp>
      <p:sp>
        <p:nvSpPr>
          <p:cNvPr id="244" name="Google Shape;244;p27:notes"/>
          <p:cNvSpPr txBox="1">
            <a:spLocks noGrp="1"/>
          </p:cNvSpPr>
          <p:nvPr>
            <p:ph type="sldNum" idx="12"/>
          </p:nvPr>
        </p:nvSpPr>
        <p:spPr>
          <a:xfrm>
            <a:off x="1588" y="9446678"/>
            <a:ext cx="2971800" cy="497284"/>
          </a:xfrm>
          <a:prstGeom prst="rect">
            <a:avLst/>
          </a:prstGeom>
          <a:noFill/>
          <a:ln>
            <a:noFill/>
          </a:ln>
        </p:spPr>
        <p:txBody>
          <a:bodyPr spcFirstLastPara="1" wrap="square" lIns="91425" tIns="45700" rIns="91425" bIns="45700" anchor="b" anchorCtr="0">
            <a:noAutofit/>
          </a:bodyPr>
          <a:lstStyle/>
          <a:p>
            <a:pPr marL="0" lvl="0" indent="0" algn="l" rtl="1">
              <a:spcBef>
                <a:spcPts val="0"/>
              </a:spcBef>
              <a:spcAft>
                <a:spcPts val="0"/>
              </a:spcAft>
              <a:buNone/>
            </a:pPr>
            <a:fld id="{00000000-1234-1234-1234-123412341234}" type="slidenum">
              <a:rPr lang="ar-IQ"/>
              <a:t>26</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p28: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0" name="Google Shape;250;p28: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29: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56" name="Google Shape;256;p29: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6: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6" name="Google Shape;116;p6: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p7: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2" name="Google Shape;122;p7: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8: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8: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Google Shape;133;p9: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4" name="Google Shape;134;p9: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10: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0" name="Google Shape;140;p10: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p11: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6" name="Google Shape;146;p11: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p13:notes"/>
          <p:cNvSpPr txBox="1">
            <a:spLocks noGrp="1"/>
          </p:cNvSpPr>
          <p:nvPr>
            <p:ph type="body" idx="1"/>
          </p:nvPr>
        </p:nvSpPr>
        <p:spPr>
          <a:xfrm>
            <a:off x="685800" y="4724202"/>
            <a:ext cx="5486400" cy="447556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8" name="Google Shape;158;p13:notes"/>
          <p:cNvSpPr>
            <a:spLocks noGrp="1" noRot="1" noChangeAspect="1"/>
          </p:cNvSpPr>
          <p:nvPr>
            <p:ph type="sldImg" idx="2"/>
          </p:nvPr>
        </p:nvSpPr>
        <p:spPr>
          <a:xfrm>
            <a:off x="2032000" y="746125"/>
            <a:ext cx="2794000" cy="3729038"/>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عنوان ومحتوى" type="obj">
  <p:cSld name="OBJECT">
    <p:spTree>
      <p:nvGrpSpPr>
        <p:cNvPr id="1" name="Shape 21"/>
        <p:cNvGrpSpPr/>
        <p:nvPr/>
      </p:nvGrpSpPr>
      <p:grpSpPr>
        <a:xfrm>
          <a:off x="0" y="0"/>
          <a:ext cx="0" cy="0"/>
          <a:chOff x="0" y="0"/>
          <a:chExt cx="0" cy="0"/>
        </a:xfrm>
      </p:grpSpPr>
      <p:sp>
        <p:nvSpPr>
          <p:cNvPr id="22" name="Google Shape;22;p32"/>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2"/>
          <p:cNvSpPr txBox="1">
            <a:spLocks noGrp="1"/>
          </p:cNvSpPr>
          <p:nvPr>
            <p:ph type="body" idx="1"/>
          </p:nvPr>
        </p:nvSpPr>
        <p:spPr>
          <a:xfrm>
            <a:off x="342900" y="2133601"/>
            <a:ext cx="6172200" cy="6034617"/>
          </a:xfrm>
          <a:prstGeom prst="rect">
            <a:avLst/>
          </a:prstGeom>
          <a:noFill/>
          <a:ln>
            <a:noFill/>
          </a:ln>
        </p:spPr>
        <p:txBody>
          <a:bodyPr spcFirstLastPara="1" wrap="square" lIns="91425" tIns="45700" rIns="91425" bIns="45700" anchor="t" anchorCtr="0">
            <a:norm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24" name="Google Shape;24;p32"/>
          <p:cNvSpPr txBox="1">
            <a:spLocks noGrp="1"/>
          </p:cNvSpPr>
          <p:nvPr>
            <p:ph type="dt" idx="10"/>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5" name="Google Shape;25;p32"/>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26" name="Google Shape;26;p32"/>
          <p:cNvSpPr txBox="1">
            <a:spLocks noGrp="1"/>
          </p:cNvSpPr>
          <p:nvPr>
            <p:ph type="sldNum" idx="12"/>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solidFill>
                  <a:prstClr val="black">
                    <a:tint val="75000"/>
                  </a:prstClr>
                </a:solidFill>
              </a:rPr>
              <a:pPr/>
              <a:t>4/16/2022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99711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solidFill>
                  <a:prstClr val="black">
                    <a:tint val="75000"/>
                  </a:prstClr>
                </a:solidFill>
              </a:rPr>
              <a:pPr/>
              <a:t>4/16/2022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4377841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467916" y="6119285"/>
            <a:ext cx="5915025" cy="200024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solidFill>
                  <a:prstClr val="black">
                    <a:tint val="75000"/>
                  </a:prstClr>
                </a:solidFill>
              </a:rPr>
              <a:pPr/>
              <a:t>4/16/2022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623771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solidFill>
                  <a:prstClr val="black">
                    <a:tint val="75000"/>
                  </a:prstClr>
                </a:solidFill>
              </a:rPr>
              <a:pPr/>
              <a:t>4/16/2022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656701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solidFill>
                  <a:prstClr val="black">
                    <a:tint val="75000"/>
                  </a:prstClr>
                </a:solidFill>
              </a:rPr>
              <a:pPr/>
              <a:t>4/16/2022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1397376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solidFill>
                  <a:prstClr val="black">
                    <a:tint val="75000"/>
                  </a:prstClr>
                </a:solidFill>
              </a:rPr>
              <a:pPr/>
              <a:t>4/16/2022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903610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solidFill>
                  <a:prstClr val="black">
                    <a:tint val="75000"/>
                  </a:prstClr>
                </a:solidFill>
              </a:rPr>
              <a:pPr/>
              <a:t>4/16/2022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450388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2915543" y="1316567"/>
            <a:ext cx="3471863" cy="64981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solidFill>
                  <a:prstClr val="black">
                    <a:tint val="75000"/>
                  </a:prstClr>
                </a:solidFill>
              </a:rPr>
              <a:pPr/>
              <a:t>4/16/2022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795472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7"/>
            <a:ext cx="3471863" cy="6498167"/>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solidFill>
                  <a:prstClr val="black">
                    <a:tint val="75000"/>
                  </a:prstClr>
                </a:solidFill>
              </a:rPr>
              <a:pPr/>
              <a:t>4/16/2022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974967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solidFill>
                  <a:prstClr val="black">
                    <a:tint val="75000"/>
                  </a:prstClr>
                </a:solidFill>
              </a:rPr>
              <a:pPr/>
              <a:t>4/16/2022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01134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عنوان المقطع" type="secHead">
  <p:cSld name="SECTION_HEADER">
    <p:spTree>
      <p:nvGrpSpPr>
        <p:cNvPr id="1" name="Shape 27"/>
        <p:cNvGrpSpPr/>
        <p:nvPr/>
      </p:nvGrpSpPr>
      <p:grpSpPr>
        <a:xfrm>
          <a:off x="0" y="0"/>
          <a:ext cx="0" cy="0"/>
          <a:chOff x="0" y="0"/>
          <a:chExt cx="0" cy="0"/>
        </a:xfrm>
      </p:grpSpPr>
      <p:sp>
        <p:nvSpPr>
          <p:cNvPr id="28" name="Google Shape;28;p33"/>
          <p:cNvSpPr txBox="1">
            <a:spLocks noGrp="1"/>
          </p:cNvSpPr>
          <p:nvPr>
            <p:ph type="title"/>
          </p:nvPr>
        </p:nvSpPr>
        <p:spPr>
          <a:xfrm>
            <a:off x="541735" y="5875867"/>
            <a:ext cx="5829300" cy="1816100"/>
          </a:xfrm>
          <a:prstGeom prst="rect">
            <a:avLst/>
          </a:prstGeom>
          <a:noFill/>
          <a:ln>
            <a:noFill/>
          </a:ln>
        </p:spPr>
        <p:txBody>
          <a:bodyPr spcFirstLastPara="1" wrap="square" lIns="91425" tIns="45700" rIns="91425" bIns="45700" anchor="t" anchorCtr="0">
            <a:normAutofit/>
          </a:bodyPr>
          <a:lstStyle>
            <a:lvl1pPr lvl="0" algn="r" rtl="1">
              <a:spcBef>
                <a:spcPts val="0"/>
              </a:spcBef>
              <a:spcAft>
                <a:spcPts val="0"/>
              </a:spcAft>
              <a:buClr>
                <a:schemeClr val="dk1"/>
              </a:buClr>
              <a:buSzPts val="4000"/>
              <a:buFont typeface="Calibri"/>
              <a:buNone/>
              <a:defRPr sz="4000" b="1"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33"/>
          <p:cNvSpPr txBox="1">
            <a:spLocks noGrp="1"/>
          </p:cNvSpPr>
          <p:nvPr>
            <p:ph type="body" idx="1"/>
          </p:nvPr>
        </p:nvSpPr>
        <p:spPr>
          <a:xfrm>
            <a:off x="541735" y="3875618"/>
            <a:ext cx="5829300" cy="2000249"/>
          </a:xfrm>
          <a:prstGeom prst="rect">
            <a:avLst/>
          </a:prstGeom>
          <a:noFill/>
          <a:ln>
            <a:noFill/>
          </a:ln>
        </p:spPr>
        <p:txBody>
          <a:bodyPr spcFirstLastPara="1" wrap="square" lIns="91425" tIns="45700" rIns="91425" bIns="45700" anchor="b" anchorCtr="0">
            <a:normAutofit/>
          </a:bodyPr>
          <a:lstStyle>
            <a:lvl1pPr marL="457200" lvl="0" indent="-228600" algn="r" rtl="1">
              <a:spcBef>
                <a:spcPts val="400"/>
              </a:spcBef>
              <a:spcAft>
                <a:spcPts val="0"/>
              </a:spcAft>
              <a:buClr>
                <a:srgbClr val="888888"/>
              </a:buClr>
              <a:buSzPts val="2000"/>
              <a:buNone/>
              <a:defRPr sz="2000">
                <a:solidFill>
                  <a:srgbClr val="888888"/>
                </a:solidFill>
              </a:defRPr>
            </a:lvl1pPr>
            <a:lvl2pPr marL="914400" lvl="1" indent="-228600" algn="r" rtl="1">
              <a:spcBef>
                <a:spcPts val="360"/>
              </a:spcBef>
              <a:spcAft>
                <a:spcPts val="0"/>
              </a:spcAft>
              <a:buClr>
                <a:srgbClr val="888888"/>
              </a:buClr>
              <a:buSzPts val="1800"/>
              <a:buNone/>
              <a:defRPr sz="1800">
                <a:solidFill>
                  <a:srgbClr val="888888"/>
                </a:solidFill>
              </a:defRPr>
            </a:lvl2pPr>
            <a:lvl3pPr marL="1371600" lvl="2" indent="-228600" algn="r" rtl="1">
              <a:spcBef>
                <a:spcPts val="320"/>
              </a:spcBef>
              <a:spcAft>
                <a:spcPts val="0"/>
              </a:spcAft>
              <a:buClr>
                <a:srgbClr val="888888"/>
              </a:buClr>
              <a:buSzPts val="1600"/>
              <a:buNone/>
              <a:defRPr sz="1600">
                <a:solidFill>
                  <a:srgbClr val="888888"/>
                </a:solidFill>
              </a:defRPr>
            </a:lvl3pPr>
            <a:lvl4pPr marL="1828800" lvl="3" indent="-228600" algn="r" rtl="1">
              <a:spcBef>
                <a:spcPts val="280"/>
              </a:spcBef>
              <a:spcAft>
                <a:spcPts val="0"/>
              </a:spcAft>
              <a:buClr>
                <a:srgbClr val="888888"/>
              </a:buClr>
              <a:buSzPts val="1400"/>
              <a:buNone/>
              <a:defRPr sz="1400">
                <a:solidFill>
                  <a:srgbClr val="888888"/>
                </a:solidFill>
              </a:defRPr>
            </a:lvl4pPr>
            <a:lvl5pPr marL="2286000" lvl="4" indent="-228600" algn="r" rtl="1">
              <a:spcBef>
                <a:spcPts val="280"/>
              </a:spcBef>
              <a:spcAft>
                <a:spcPts val="0"/>
              </a:spcAft>
              <a:buClr>
                <a:srgbClr val="888888"/>
              </a:buClr>
              <a:buSzPts val="1400"/>
              <a:buNone/>
              <a:defRPr sz="1400">
                <a:solidFill>
                  <a:srgbClr val="888888"/>
                </a:solidFill>
              </a:defRPr>
            </a:lvl5pPr>
            <a:lvl6pPr marL="2743200" lvl="5" indent="-228600" algn="r" rtl="1">
              <a:spcBef>
                <a:spcPts val="280"/>
              </a:spcBef>
              <a:spcAft>
                <a:spcPts val="0"/>
              </a:spcAft>
              <a:buClr>
                <a:srgbClr val="888888"/>
              </a:buClr>
              <a:buSzPts val="1400"/>
              <a:buNone/>
              <a:defRPr sz="1400">
                <a:solidFill>
                  <a:srgbClr val="888888"/>
                </a:solidFill>
              </a:defRPr>
            </a:lvl6pPr>
            <a:lvl7pPr marL="3200400" lvl="6" indent="-228600" algn="r" rtl="1">
              <a:spcBef>
                <a:spcPts val="280"/>
              </a:spcBef>
              <a:spcAft>
                <a:spcPts val="0"/>
              </a:spcAft>
              <a:buClr>
                <a:srgbClr val="888888"/>
              </a:buClr>
              <a:buSzPts val="1400"/>
              <a:buNone/>
              <a:defRPr sz="1400">
                <a:solidFill>
                  <a:srgbClr val="888888"/>
                </a:solidFill>
              </a:defRPr>
            </a:lvl7pPr>
            <a:lvl8pPr marL="3657600" lvl="7" indent="-228600" algn="r" rtl="1">
              <a:spcBef>
                <a:spcPts val="280"/>
              </a:spcBef>
              <a:spcAft>
                <a:spcPts val="0"/>
              </a:spcAft>
              <a:buClr>
                <a:srgbClr val="888888"/>
              </a:buClr>
              <a:buSzPts val="1400"/>
              <a:buNone/>
              <a:defRPr sz="1400">
                <a:solidFill>
                  <a:srgbClr val="888888"/>
                </a:solidFill>
              </a:defRPr>
            </a:lvl8pPr>
            <a:lvl9pPr marL="4114800" lvl="8" indent="-228600" algn="r" rtl="1">
              <a:spcBef>
                <a:spcPts val="280"/>
              </a:spcBef>
              <a:spcAft>
                <a:spcPts val="0"/>
              </a:spcAft>
              <a:buClr>
                <a:srgbClr val="888888"/>
              </a:buClr>
              <a:buSzPts val="1400"/>
              <a:buNone/>
              <a:defRPr sz="1400">
                <a:solidFill>
                  <a:srgbClr val="888888"/>
                </a:solidFill>
              </a:defRPr>
            </a:lvl9pPr>
          </a:lstStyle>
          <a:p>
            <a:endParaRPr/>
          </a:p>
        </p:txBody>
      </p:sp>
      <p:sp>
        <p:nvSpPr>
          <p:cNvPr id="30" name="Google Shape;30;p33"/>
          <p:cNvSpPr txBox="1">
            <a:spLocks noGrp="1"/>
          </p:cNvSpPr>
          <p:nvPr>
            <p:ph type="dt" idx="10"/>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1" name="Google Shape;31;p33"/>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2" name="Google Shape;32;p33"/>
          <p:cNvSpPr txBox="1">
            <a:spLocks noGrp="1"/>
          </p:cNvSpPr>
          <p:nvPr>
            <p:ph type="sldNum" idx="12"/>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solidFill>
                  <a:prstClr val="black">
                    <a:tint val="75000"/>
                  </a:prstClr>
                </a:solidFill>
              </a:rPr>
              <a:pPr/>
              <a:t>4/16/2022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30EA680-D336-4FF7-8B7A-9848BB0A1C32}"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5670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محتويين" type="twoObj">
  <p:cSld name="TWO_OBJECTS">
    <p:spTree>
      <p:nvGrpSpPr>
        <p:cNvPr id="1" name="Shape 33"/>
        <p:cNvGrpSpPr/>
        <p:nvPr/>
      </p:nvGrpSpPr>
      <p:grpSpPr>
        <a:xfrm>
          <a:off x="0" y="0"/>
          <a:ext cx="0" cy="0"/>
          <a:chOff x="0" y="0"/>
          <a:chExt cx="0" cy="0"/>
        </a:xfrm>
      </p:grpSpPr>
      <p:sp>
        <p:nvSpPr>
          <p:cNvPr id="34" name="Google Shape;34;p34"/>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34"/>
          <p:cNvSpPr txBox="1">
            <a:spLocks noGrp="1"/>
          </p:cNvSpPr>
          <p:nvPr>
            <p:ph type="body" idx="1"/>
          </p:nvPr>
        </p:nvSpPr>
        <p:spPr>
          <a:xfrm>
            <a:off x="342900" y="2133601"/>
            <a:ext cx="3028950" cy="6034617"/>
          </a:xfrm>
          <a:prstGeom prst="rect">
            <a:avLst/>
          </a:prstGeom>
          <a:noFill/>
          <a:ln>
            <a:noFill/>
          </a:ln>
        </p:spPr>
        <p:txBody>
          <a:bodyPr spcFirstLastPara="1" wrap="square" lIns="91425" tIns="45700" rIns="91425" bIns="45700" anchor="t" anchorCtr="0">
            <a:norm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36" name="Google Shape;36;p34"/>
          <p:cNvSpPr txBox="1">
            <a:spLocks noGrp="1"/>
          </p:cNvSpPr>
          <p:nvPr>
            <p:ph type="body" idx="2"/>
          </p:nvPr>
        </p:nvSpPr>
        <p:spPr>
          <a:xfrm>
            <a:off x="3486150" y="2133601"/>
            <a:ext cx="3028950" cy="6034617"/>
          </a:xfrm>
          <a:prstGeom prst="rect">
            <a:avLst/>
          </a:prstGeom>
          <a:noFill/>
          <a:ln>
            <a:noFill/>
          </a:ln>
        </p:spPr>
        <p:txBody>
          <a:bodyPr spcFirstLastPara="1" wrap="square" lIns="91425" tIns="45700" rIns="91425" bIns="45700" anchor="t" anchorCtr="0">
            <a:normAutofit/>
          </a:bodyPr>
          <a:lstStyle>
            <a:lvl1pPr marL="457200" lvl="0" indent="-406400" algn="r" rtl="1">
              <a:spcBef>
                <a:spcPts val="560"/>
              </a:spcBef>
              <a:spcAft>
                <a:spcPts val="0"/>
              </a:spcAft>
              <a:buClr>
                <a:schemeClr val="dk1"/>
              </a:buClr>
              <a:buSzPts val="2800"/>
              <a:buChar char="•"/>
              <a:defRPr sz="2800"/>
            </a:lvl1pPr>
            <a:lvl2pPr marL="914400" lvl="1" indent="-381000" algn="r" rtl="1">
              <a:spcBef>
                <a:spcPts val="480"/>
              </a:spcBef>
              <a:spcAft>
                <a:spcPts val="0"/>
              </a:spcAft>
              <a:buClr>
                <a:schemeClr val="dk1"/>
              </a:buClr>
              <a:buSzPts val="2400"/>
              <a:buChar char="–"/>
              <a:defRPr sz="2400"/>
            </a:lvl2pPr>
            <a:lvl3pPr marL="1371600" lvl="2" indent="-355600" algn="r" rtl="1">
              <a:spcBef>
                <a:spcPts val="400"/>
              </a:spcBef>
              <a:spcAft>
                <a:spcPts val="0"/>
              </a:spcAft>
              <a:buClr>
                <a:schemeClr val="dk1"/>
              </a:buClr>
              <a:buSzPts val="2000"/>
              <a:buChar char="•"/>
              <a:defRPr sz="2000"/>
            </a:lvl3pPr>
            <a:lvl4pPr marL="1828800" lvl="3" indent="-342900" algn="r" rtl="1">
              <a:spcBef>
                <a:spcPts val="360"/>
              </a:spcBef>
              <a:spcAft>
                <a:spcPts val="0"/>
              </a:spcAft>
              <a:buClr>
                <a:schemeClr val="dk1"/>
              </a:buClr>
              <a:buSzPts val="1800"/>
              <a:buChar char="–"/>
              <a:defRPr sz="1800"/>
            </a:lvl4pPr>
            <a:lvl5pPr marL="2286000" lvl="4" indent="-342900" algn="r" rtl="1">
              <a:spcBef>
                <a:spcPts val="360"/>
              </a:spcBef>
              <a:spcAft>
                <a:spcPts val="0"/>
              </a:spcAft>
              <a:buClr>
                <a:schemeClr val="dk1"/>
              </a:buClr>
              <a:buSzPts val="1800"/>
              <a:buChar char="»"/>
              <a:defRPr sz="1800"/>
            </a:lvl5pPr>
            <a:lvl6pPr marL="2743200" lvl="5" indent="-342900" algn="r" rtl="1">
              <a:spcBef>
                <a:spcPts val="360"/>
              </a:spcBef>
              <a:spcAft>
                <a:spcPts val="0"/>
              </a:spcAft>
              <a:buClr>
                <a:schemeClr val="dk1"/>
              </a:buClr>
              <a:buSzPts val="1800"/>
              <a:buChar char="•"/>
              <a:defRPr sz="1800"/>
            </a:lvl6pPr>
            <a:lvl7pPr marL="3200400" lvl="6" indent="-342900" algn="r" rtl="1">
              <a:spcBef>
                <a:spcPts val="360"/>
              </a:spcBef>
              <a:spcAft>
                <a:spcPts val="0"/>
              </a:spcAft>
              <a:buClr>
                <a:schemeClr val="dk1"/>
              </a:buClr>
              <a:buSzPts val="1800"/>
              <a:buChar char="•"/>
              <a:defRPr sz="1800"/>
            </a:lvl7pPr>
            <a:lvl8pPr marL="3657600" lvl="7" indent="-342900" algn="r" rtl="1">
              <a:spcBef>
                <a:spcPts val="360"/>
              </a:spcBef>
              <a:spcAft>
                <a:spcPts val="0"/>
              </a:spcAft>
              <a:buClr>
                <a:schemeClr val="dk1"/>
              </a:buClr>
              <a:buSzPts val="1800"/>
              <a:buChar char="•"/>
              <a:defRPr sz="1800"/>
            </a:lvl8pPr>
            <a:lvl9pPr marL="4114800" lvl="8" indent="-342900" algn="r" rtl="1">
              <a:spcBef>
                <a:spcPts val="360"/>
              </a:spcBef>
              <a:spcAft>
                <a:spcPts val="0"/>
              </a:spcAft>
              <a:buClr>
                <a:schemeClr val="dk1"/>
              </a:buClr>
              <a:buSzPts val="1800"/>
              <a:buChar char="•"/>
              <a:defRPr sz="1800"/>
            </a:lvl9pPr>
          </a:lstStyle>
          <a:p>
            <a:endParaRPr/>
          </a:p>
        </p:txBody>
      </p:sp>
      <p:sp>
        <p:nvSpPr>
          <p:cNvPr id="37" name="Google Shape;37;p34"/>
          <p:cNvSpPr txBox="1">
            <a:spLocks noGrp="1"/>
          </p:cNvSpPr>
          <p:nvPr>
            <p:ph type="dt" idx="10"/>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8" name="Google Shape;38;p34"/>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39" name="Google Shape;39;p34"/>
          <p:cNvSpPr txBox="1">
            <a:spLocks noGrp="1"/>
          </p:cNvSpPr>
          <p:nvPr>
            <p:ph type="sldNum" idx="12"/>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مقارنة" type="twoTxTwoObj">
  <p:cSld name="TWO_OBJECTS_WITH_TEXT">
    <p:spTree>
      <p:nvGrpSpPr>
        <p:cNvPr id="1" name="Shape 40"/>
        <p:cNvGrpSpPr/>
        <p:nvPr/>
      </p:nvGrpSpPr>
      <p:grpSpPr>
        <a:xfrm>
          <a:off x="0" y="0"/>
          <a:ext cx="0" cy="0"/>
          <a:chOff x="0" y="0"/>
          <a:chExt cx="0" cy="0"/>
        </a:xfrm>
      </p:grpSpPr>
      <p:sp>
        <p:nvSpPr>
          <p:cNvPr id="41" name="Google Shape;41;p35"/>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35"/>
          <p:cNvSpPr txBox="1">
            <a:spLocks noGrp="1"/>
          </p:cNvSpPr>
          <p:nvPr>
            <p:ph type="body" idx="1"/>
          </p:nvPr>
        </p:nvSpPr>
        <p:spPr>
          <a:xfrm>
            <a:off x="342900" y="2046817"/>
            <a:ext cx="3030141" cy="853016"/>
          </a:xfrm>
          <a:prstGeom prst="rect">
            <a:avLst/>
          </a:prstGeom>
          <a:noFill/>
          <a:ln>
            <a:noFill/>
          </a:ln>
        </p:spPr>
        <p:txBody>
          <a:bodyPr spcFirstLastPara="1" wrap="square" lIns="91425" tIns="45700" rIns="91425" bIns="45700" anchor="b" anchorCtr="0">
            <a:norm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43" name="Google Shape;43;p35"/>
          <p:cNvSpPr txBox="1">
            <a:spLocks noGrp="1"/>
          </p:cNvSpPr>
          <p:nvPr>
            <p:ph type="body" idx="2"/>
          </p:nvPr>
        </p:nvSpPr>
        <p:spPr>
          <a:xfrm>
            <a:off x="342900" y="2899833"/>
            <a:ext cx="3030141" cy="5268384"/>
          </a:xfrm>
          <a:prstGeom prst="rect">
            <a:avLst/>
          </a:prstGeom>
          <a:noFill/>
          <a:ln>
            <a:noFill/>
          </a:ln>
        </p:spPr>
        <p:txBody>
          <a:bodyPr spcFirstLastPara="1" wrap="square" lIns="91425" tIns="45700" rIns="91425" bIns="45700" anchor="t" anchorCtr="0">
            <a:norm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4" name="Google Shape;44;p35"/>
          <p:cNvSpPr txBox="1">
            <a:spLocks noGrp="1"/>
          </p:cNvSpPr>
          <p:nvPr>
            <p:ph type="body" idx="3"/>
          </p:nvPr>
        </p:nvSpPr>
        <p:spPr>
          <a:xfrm>
            <a:off x="3483769" y="2046817"/>
            <a:ext cx="3031331" cy="853016"/>
          </a:xfrm>
          <a:prstGeom prst="rect">
            <a:avLst/>
          </a:prstGeom>
          <a:noFill/>
          <a:ln>
            <a:noFill/>
          </a:ln>
        </p:spPr>
        <p:txBody>
          <a:bodyPr spcFirstLastPara="1" wrap="square" lIns="91425" tIns="45700" rIns="91425" bIns="45700" anchor="b" anchorCtr="0">
            <a:normAutofit/>
          </a:bodyPr>
          <a:lstStyle>
            <a:lvl1pPr marL="457200" lvl="0" indent="-228600" algn="r" rtl="1">
              <a:spcBef>
                <a:spcPts val="480"/>
              </a:spcBef>
              <a:spcAft>
                <a:spcPts val="0"/>
              </a:spcAft>
              <a:buClr>
                <a:schemeClr val="dk1"/>
              </a:buClr>
              <a:buSzPts val="2400"/>
              <a:buNone/>
              <a:defRPr sz="2400" b="1"/>
            </a:lvl1pPr>
            <a:lvl2pPr marL="914400" lvl="1" indent="-228600" algn="r" rtl="1">
              <a:spcBef>
                <a:spcPts val="400"/>
              </a:spcBef>
              <a:spcAft>
                <a:spcPts val="0"/>
              </a:spcAft>
              <a:buClr>
                <a:schemeClr val="dk1"/>
              </a:buClr>
              <a:buSzPts val="2000"/>
              <a:buNone/>
              <a:defRPr sz="2000" b="1"/>
            </a:lvl2pPr>
            <a:lvl3pPr marL="1371600" lvl="2" indent="-228600" algn="r" rtl="1">
              <a:spcBef>
                <a:spcPts val="360"/>
              </a:spcBef>
              <a:spcAft>
                <a:spcPts val="0"/>
              </a:spcAft>
              <a:buClr>
                <a:schemeClr val="dk1"/>
              </a:buClr>
              <a:buSzPts val="1800"/>
              <a:buNone/>
              <a:defRPr sz="1800" b="1"/>
            </a:lvl3pPr>
            <a:lvl4pPr marL="1828800" lvl="3" indent="-228600" algn="r" rtl="1">
              <a:spcBef>
                <a:spcPts val="320"/>
              </a:spcBef>
              <a:spcAft>
                <a:spcPts val="0"/>
              </a:spcAft>
              <a:buClr>
                <a:schemeClr val="dk1"/>
              </a:buClr>
              <a:buSzPts val="1600"/>
              <a:buNone/>
              <a:defRPr sz="1600" b="1"/>
            </a:lvl4pPr>
            <a:lvl5pPr marL="2286000" lvl="4" indent="-228600" algn="r" rtl="1">
              <a:spcBef>
                <a:spcPts val="320"/>
              </a:spcBef>
              <a:spcAft>
                <a:spcPts val="0"/>
              </a:spcAft>
              <a:buClr>
                <a:schemeClr val="dk1"/>
              </a:buClr>
              <a:buSzPts val="1600"/>
              <a:buNone/>
              <a:defRPr sz="1600" b="1"/>
            </a:lvl5pPr>
            <a:lvl6pPr marL="2743200" lvl="5" indent="-228600" algn="r" rtl="1">
              <a:spcBef>
                <a:spcPts val="320"/>
              </a:spcBef>
              <a:spcAft>
                <a:spcPts val="0"/>
              </a:spcAft>
              <a:buClr>
                <a:schemeClr val="dk1"/>
              </a:buClr>
              <a:buSzPts val="1600"/>
              <a:buNone/>
              <a:defRPr sz="1600" b="1"/>
            </a:lvl6pPr>
            <a:lvl7pPr marL="3200400" lvl="6" indent="-228600" algn="r" rtl="1">
              <a:spcBef>
                <a:spcPts val="320"/>
              </a:spcBef>
              <a:spcAft>
                <a:spcPts val="0"/>
              </a:spcAft>
              <a:buClr>
                <a:schemeClr val="dk1"/>
              </a:buClr>
              <a:buSzPts val="1600"/>
              <a:buNone/>
              <a:defRPr sz="1600" b="1"/>
            </a:lvl7pPr>
            <a:lvl8pPr marL="3657600" lvl="7" indent="-228600" algn="r" rtl="1">
              <a:spcBef>
                <a:spcPts val="320"/>
              </a:spcBef>
              <a:spcAft>
                <a:spcPts val="0"/>
              </a:spcAft>
              <a:buClr>
                <a:schemeClr val="dk1"/>
              </a:buClr>
              <a:buSzPts val="1600"/>
              <a:buNone/>
              <a:defRPr sz="1600" b="1"/>
            </a:lvl8pPr>
            <a:lvl9pPr marL="4114800" lvl="8" indent="-228600" algn="r" rtl="1">
              <a:spcBef>
                <a:spcPts val="320"/>
              </a:spcBef>
              <a:spcAft>
                <a:spcPts val="0"/>
              </a:spcAft>
              <a:buClr>
                <a:schemeClr val="dk1"/>
              </a:buClr>
              <a:buSzPts val="1600"/>
              <a:buNone/>
              <a:defRPr sz="1600" b="1"/>
            </a:lvl9pPr>
          </a:lstStyle>
          <a:p>
            <a:endParaRPr/>
          </a:p>
        </p:txBody>
      </p:sp>
      <p:sp>
        <p:nvSpPr>
          <p:cNvPr id="45" name="Google Shape;45;p35"/>
          <p:cNvSpPr txBox="1">
            <a:spLocks noGrp="1"/>
          </p:cNvSpPr>
          <p:nvPr>
            <p:ph type="body" idx="4"/>
          </p:nvPr>
        </p:nvSpPr>
        <p:spPr>
          <a:xfrm>
            <a:off x="3483769" y="2899833"/>
            <a:ext cx="3031331" cy="5268384"/>
          </a:xfrm>
          <a:prstGeom prst="rect">
            <a:avLst/>
          </a:prstGeom>
          <a:noFill/>
          <a:ln>
            <a:noFill/>
          </a:ln>
        </p:spPr>
        <p:txBody>
          <a:bodyPr spcFirstLastPara="1" wrap="square" lIns="91425" tIns="45700" rIns="91425" bIns="45700" anchor="t" anchorCtr="0">
            <a:normAutofit/>
          </a:bodyPr>
          <a:lstStyle>
            <a:lvl1pPr marL="457200" lvl="0" indent="-381000" algn="r" rtl="1">
              <a:spcBef>
                <a:spcPts val="480"/>
              </a:spcBef>
              <a:spcAft>
                <a:spcPts val="0"/>
              </a:spcAft>
              <a:buClr>
                <a:schemeClr val="dk1"/>
              </a:buClr>
              <a:buSzPts val="2400"/>
              <a:buChar char="•"/>
              <a:defRPr sz="2400"/>
            </a:lvl1pPr>
            <a:lvl2pPr marL="914400" lvl="1" indent="-355600" algn="r" rtl="1">
              <a:spcBef>
                <a:spcPts val="400"/>
              </a:spcBef>
              <a:spcAft>
                <a:spcPts val="0"/>
              </a:spcAft>
              <a:buClr>
                <a:schemeClr val="dk1"/>
              </a:buClr>
              <a:buSzPts val="2000"/>
              <a:buChar char="–"/>
              <a:defRPr sz="2000"/>
            </a:lvl2pPr>
            <a:lvl3pPr marL="1371600" lvl="2" indent="-342900" algn="r" rtl="1">
              <a:spcBef>
                <a:spcPts val="360"/>
              </a:spcBef>
              <a:spcAft>
                <a:spcPts val="0"/>
              </a:spcAft>
              <a:buClr>
                <a:schemeClr val="dk1"/>
              </a:buClr>
              <a:buSzPts val="1800"/>
              <a:buChar char="•"/>
              <a:defRPr sz="1800"/>
            </a:lvl3pPr>
            <a:lvl4pPr marL="1828800" lvl="3" indent="-330200" algn="r" rtl="1">
              <a:spcBef>
                <a:spcPts val="320"/>
              </a:spcBef>
              <a:spcAft>
                <a:spcPts val="0"/>
              </a:spcAft>
              <a:buClr>
                <a:schemeClr val="dk1"/>
              </a:buClr>
              <a:buSzPts val="1600"/>
              <a:buChar char="–"/>
              <a:defRPr sz="1600"/>
            </a:lvl4pPr>
            <a:lvl5pPr marL="2286000" lvl="4" indent="-330200" algn="r" rtl="1">
              <a:spcBef>
                <a:spcPts val="320"/>
              </a:spcBef>
              <a:spcAft>
                <a:spcPts val="0"/>
              </a:spcAft>
              <a:buClr>
                <a:schemeClr val="dk1"/>
              </a:buClr>
              <a:buSzPts val="1600"/>
              <a:buChar char="»"/>
              <a:defRPr sz="1600"/>
            </a:lvl5pPr>
            <a:lvl6pPr marL="2743200" lvl="5" indent="-330200" algn="r" rtl="1">
              <a:spcBef>
                <a:spcPts val="320"/>
              </a:spcBef>
              <a:spcAft>
                <a:spcPts val="0"/>
              </a:spcAft>
              <a:buClr>
                <a:schemeClr val="dk1"/>
              </a:buClr>
              <a:buSzPts val="1600"/>
              <a:buChar char="•"/>
              <a:defRPr sz="1600"/>
            </a:lvl6pPr>
            <a:lvl7pPr marL="3200400" lvl="6" indent="-330200" algn="r" rtl="1">
              <a:spcBef>
                <a:spcPts val="320"/>
              </a:spcBef>
              <a:spcAft>
                <a:spcPts val="0"/>
              </a:spcAft>
              <a:buClr>
                <a:schemeClr val="dk1"/>
              </a:buClr>
              <a:buSzPts val="1600"/>
              <a:buChar char="•"/>
              <a:defRPr sz="1600"/>
            </a:lvl7pPr>
            <a:lvl8pPr marL="3657600" lvl="7" indent="-330200" algn="r" rtl="1">
              <a:spcBef>
                <a:spcPts val="320"/>
              </a:spcBef>
              <a:spcAft>
                <a:spcPts val="0"/>
              </a:spcAft>
              <a:buClr>
                <a:schemeClr val="dk1"/>
              </a:buClr>
              <a:buSzPts val="1600"/>
              <a:buChar char="•"/>
              <a:defRPr sz="1600"/>
            </a:lvl8pPr>
            <a:lvl9pPr marL="4114800" lvl="8" indent="-330200" algn="r" rtl="1">
              <a:spcBef>
                <a:spcPts val="320"/>
              </a:spcBef>
              <a:spcAft>
                <a:spcPts val="0"/>
              </a:spcAft>
              <a:buClr>
                <a:schemeClr val="dk1"/>
              </a:buClr>
              <a:buSzPts val="1600"/>
              <a:buChar char="•"/>
              <a:defRPr sz="1600"/>
            </a:lvl9pPr>
          </a:lstStyle>
          <a:p>
            <a:endParaRPr/>
          </a:p>
        </p:txBody>
      </p:sp>
      <p:sp>
        <p:nvSpPr>
          <p:cNvPr id="46" name="Google Shape;46;p35"/>
          <p:cNvSpPr txBox="1">
            <a:spLocks noGrp="1"/>
          </p:cNvSpPr>
          <p:nvPr>
            <p:ph type="dt" idx="10"/>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7" name="Google Shape;47;p35"/>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48" name="Google Shape;48;p35"/>
          <p:cNvSpPr txBox="1">
            <a:spLocks noGrp="1"/>
          </p:cNvSpPr>
          <p:nvPr>
            <p:ph type="sldNum" idx="12"/>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عنوان فقط" type="titleOnly">
  <p:cSld name="TITLE_ONLY">
    <p:spTree>
      <p:nvGrpSpPr>
        <p:cNvPr id="1" name="Shape 49"/>
        <p:cNvGrpSpPr/>
        <p:nvPr/>
      </p:nvGrpSpPr>
      <p:grpSpPr>
        <a:xfrm>
          <a:off x="0" y="0"/>
          <a:ext cx="0" cy="0"/>
          <a:chOff x="0" y="0"/>
          <a:chExt cx="0" cy="0"/>
        </a:xfrm>
      </p:grpSpPr>
      <p:sp>
        <p:nvSpPr>
          <p:cNvPr id="50" name="Google Shape;50;p36"/>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36"/>
          <p:cNvSpPr txBox="1">
            <a:spLocks noGrp="1"/>
          </p:cNvSpPr>
          <p:nvPr>
            <p:ph type="dt" idx="10"/>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2" name="Google Shape;52;p36"/>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53" name="Google Shape;53;p36"/>
          <p:cNvSpPr txBox="1">
            <a:spLocks noGrp="1"/>
          </p:cNvSpPr>
          <p:nvPr>
            <p:ph type="sldNum" idx="12"/>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محتوى ذو تسمية توضيحية" type="objTx">
  <p:cSld name="OBJECT_WITH_CAPTION_TEXT">
    <p:spTree>
      <p:nvGrpSpPr>
        <p:cNvPr id="1" name="Shape 58"/>
        <p:cNvGrpSpPr/>
        <p:nvPr/>
      </p:nvGrpSpPr>
      <p:grpSpPr>
        <a:xfrm>
          <a:off x="0" y="0"/>
          <a:ext cx="0" cy="0"/>
          <a:chOff x="0" y="0"/>
          <a:chExt cx="0" cy="0"/>
        </a:xfrm>
      </p:grpSpPr>
      <p:sp>
        <p:nvSpPr>
          <p:cNvPr id="59" name="Google Shape;59;p38"/>
          <p:cNvSpPr txBox="1">
            <a:spLocks noGrp="1"/>
          </p:cNvSpPr>
          <p:nvPr>
            <p:ph type="title"/>
          </p:nvPr>
        </p:nvSpPr>
        <p:spPr>
          <a:xfrm>
            <a:off x="342900" y="364067"/>
            <a:ext cx="2256235" cy="1549400"/>
          </a:xfrm>
          <a:prstGeom prst="rect">
            <a:avLst/>
          </a:prstGeom>
          <a:noFill/>
          <a:ln>
            <a:noFill/>
          </a:ln>
        </p:spPr>
        <p:txBody>
          <a:bodyPr spcFirstLastPara="1" wrap="square" lIns="91425" tIns="45700" rIns="91425" bIns="45700" anchor="b" anchorCtr="0">
            <a:norm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38"/>
          <p:cNvSpPr txBox="1">
            <a:spLocks noGrp="1"/>
          </p:cNvSpPr>
          <p:nvPr>
            <p:ph type="body" idx="1"/>
          </p:nvPr>
        </p:nvSpPr>
        <p:spPr>
          <a:xfrm>
            <a:off x="2681287" y="364067"/>
            <a:ext cx="3833813" cy="7804151"/>
          </a:xfrm>
          <a:prstGeom prst="rect">
            <a:avLst/>
          </a:prstGeom>
          <a:noFill/>
          <a:ln>
            <a:noFill/>
          </a:ln>
        </p:spPr>
        <p:txBody>
          <a:bodyPr spcFirstLastPara="1" wrap="square" lIns="91425" tIns="45700" rIns="91425" bIns="45700" anchor="t" anchorCtr="0">
            <a:normAutofit/>
          </a:bodyPr>
          <a:lstStyle>
            <a:lvl1pPr marL="457200" lvl="0" indent="-431800" algn="r" rtl="1">
              <a:spcBef>
                <a:spcPts val="640"/>
              </a:spcBef>
              <a:spcAft>
                <a:spcPts val="0"/>
              </a:spcAft>
              <a:buClr>
                <a:schemeClr val="dk1"/>
              </a:buClr>
              <a:buSzPts val="3200"/>
              <a:buChar char="•"/>
              <a:defRPr sz="3200"/>
            </a:lvl1pPr>
            <a:lvl2pPr marL="914400" lvl="1" indent="-406400" algn="r" rtl="1">
              <a:spcBef>
                <a:spcPts val="560"/>
              </a:spcBef>
              <a:spcAft>
                <a:spcPts val="0"/>
              </a:spcAft>
              <a:buClr>
                <a:schemeClr val="dk1"/>
              </a:buClr>
              <a:buSzPts val="2800"/>
              <a:buChar char="–"/>
              <a:defRPr sz="2800"/>
            </a:lvl2pPr>
            <a:lvl3pPr marL="1371600" lvl="2" indent="-381000" algn="r" rtl="1">
              <a:spcBef>
                <a:spcPts val="480"/>
              </a:spcBef>
              <a:spcAft>
                <a:spcPts val="0"/>
              </a:spcAft>
              <a:buClr>
                <a:schemeClr val="dk1"/>
              </a:buClr>
              <a:buSzPts val="2400"/>
              <a:buChar char="•"/>
              <a:defRPr sz="2400"/>
            </a:lvl3pPr>
            <a:lvl4pPr marL="1828800" lvl="3" indent="-355600" algn="r" rtl="1">
              <a:spcBef>
                <a:spcPts val="400"/>
              </a:spcBef>
              <a:spcAft>
                <a:spcPts val="0"/>
              </a:spcAft>
              <a:buClr>
                <a:schemeClr val="dk1"/>
              </a:buClr>
              <a:buSzPts val="2000"/>
              <a:buChar char="–"/>
              <a:defRPr sz="2000"/>
            </a:lvl4pPr>
            <a:lvl5pPr marL="2286000" lvl="4" indent="-355600" algn="r" rtl="1">
              <a:spcBef>
                <a:spcPts val="400"/>
              </a:spcBef>
              <a:spcAft>
                <a:spcPts val="0"/>
              </a:spcAft>
              <a:buClr>
                <a:schemeClr val="dk1"/>
              </a:buClr>
              <a:buSzPts val="2000"/>
              <a:buChar char="»"/>
              <a:defRPr sz="2000"/>
            </a:lvl5pPr>
            <a:lvl6pPr marL="2743200" lvl="5" indent="-355600" algn="r" rtl="1">
              <a:spcBef>
                <a:spcPts val="400"/>
              </a:spcBef>
              <a:spcAft>
                <a:spcPts val="0"/>
              </a:spcAft>
              <a:buClr>
                <a:schemeClr val="dk1"/>
              </a:buClr>
              <a:buSzPts val="2000"/>
              <a:buChar char="•"/>
              <a:defRPr sz="2000"/>
            </a:lvl6pPr>
            <a:lvl7pPr marL="3200400" lvl="6" indent="-355600" algn="r" rtl="1">
              <a:spcBef>
                <a:spcPts val="400"/>
              </a:spcBef>
              <a:spcAft>
                <a:spcPts val="0"/>
              </a:spcAft>
              <a:buClr>
                <a:schemeClr val="dk1"/>
              </a:buClr>
              <a:buSzPts val="2000"/>
              <a:buChar char="•"/>
              <a:defRPr sz="2000"/>
            </a:lvl7pPr>
            <a:lvl8pPr marL="3657600" lvl="7" indent="-355600" algn="r" rtl="1">
              <a:spcBef>
                <a:spcPts val="400"/>
              </a:spcBef>
              <a:spcAft>
                <a:spcPts val="0"/>
              </a:spcAft>
              <a:buClr>
                <a:schemeClr val="dk1"/>
              </a:buClr>
              <a:buSzPts val="2000"/>
              <a:buChar char="•"/>
              <a:defRPr sz="2000"/>
            </a:lvl8pPr>
            <a:lvl9pPr marL="4114800" lvl="8" indent="-355600" algn="r" rtl="1">
              <a:spcBef>
                <a:spcPts val="400"/>
              </a:spcBef>
              <a:spcAft>
                <a:spcPts val="0"/>
              </a:spcAft>
              <a:buClr>
                <a:schemeClr val="dk1"/>
              </a:buClr>
              <a:buSzPts val="2000"/>
              <a:buChar char="•"/>
              <a:defRPr sz="2000"/>
            </a:lvl9pPr>
          </a:lstStyle>
          <a:p>
            <a:endParaRPr/>
          </a:p>
        </p:txBody>
      </p:sp>
      <p:sp>
        <p:nvSpPr>
          <p:cNvPr id="61" name="Google Shape;61;p38"/>
          <p:cNvSpPr txBox="1">
            <a:spLocks noGrp="1"/>
          </p:cNvSpPr>
          <p:nvPr>
            <p:ph type="body" idx="2"/>
          </p:nvPr>
        </p:nvSpPr>
        <p:spPr>
          <a:xfrm>
            <a:off x="342900" y="1913467"/>
            <a:ext cx="2256235" cy="6254751"/>
          </a:xfrm>
          <a:prstGeom prst="rect">
            <a:avLst/>
          </a:prstGeom>
          <a:noFill/>
          <a:ln>
            <a:noFill/>
          </a:ln>
        </p:spPr>
        <p:txBody>
          <a:bodyPr spcFirstLastPara="1" wrap="square" lIns="91425" tIns="45700" rIns="91425" bIns="45700" anchor="t" anchorCtr="0">
            <a:norm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62" name="Google Shape;62;p38"/>
          <p:cNvSpPr txBox="1">
            <a:spLocks noGrp="1"/>
          </p:cNvSpPr>
          <p:nvPr>
            <p:ph type="dt" idx="10"/>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3" name="Google Shape;63;p38"/>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64" name="Google Shape;64;p38"/>
          <p:cNvSpPr txBox="1">
            <a:spLocks noGrp="1"/>
          </p:cNvSpPr>
          <p:nvPr>
            <p:ph type="sldNum" idx="12"/>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صورة ذو تسمية توضيحية" type="picTx">
  <p:cSld name="PICTURE_WITH_CAPTION_TEXT">
    <p:spTree>
      <p:nvGrpSpPr>
        <p:cNvPr id="1" name="Shape 65"/>
        <p:cNvGrpSpPr/>
        <p:nvPr/>
      </p:nvGrpSpPr>
      <p:grpSpPr>
        <a:xfrm>
          <a:off x="0" y="0"/>
          <a:ext cx="0" cy="0"/>
          <a:chOff x="0" y="0"/>
          <a:chExt cx="0" cy="0"/>
        </a:xfrm>
      </p:grpSpPr>
      <p:sp>
        <p:nvSpPr>
          <p:cNvPr id="66" name="Google Shape;66;p39"/>
          <p:cNvSpPr txBox="1">
            <a:spLocks noGrp="1"/>
          </p:cNvSpPr>
          <p:nvPr>
            <p:ph type="title"/>
          </p:nvPr>
        </p:nvSpPr>
        <p:spPr>
          <a:xfrm>
            <a:off x="1344216" y="6400800"/>
            <a:ext cx="4114800" cy="755651"/>
          </a:xfrm>
          <a:prstGeom prst="rect">
            <a:avLst/>
          </a:prstGeom>
          <a:noFill/>
          <a:ln>
            <a:noFill/>
          </a:ln>
        </p:spPr>
        <p:txBody>
          <a:bodyPr spcFirstLastPara="1" wrap="square" lIns="91425" tIns="45700" rIns="91425" bIns="45700" anchor="b" anchorCtr="0">
            <a:normAutofit/>
          </a:bodyPr>
          <a:lstStyle>
            <a:lvl1pPr lvl="0" algn="r" rtl="1">
              <a:spcBef>
                <a:spcPts val="0"/>
              </a:spcBef>
              <a:spcAft>
                <a:spcPts val="0"/>
              </a:spcAft>
              <a:buClr>
                <a:schemeClr val="dk1"/>
              </a:buClr>
              <a:buSzPts val="2000"/>
              <a:buFont typeface="Calibri"/>
              <a:buNone/>
              <a:defRPr sz="2000" b="1"/>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9"/>
          <p:cNvSpPr>
            <a:spLocks noGrp="1"/>
          </p:cNvSpPr>
          <p:nvPr>
            <p:ph type="pic" idx="2"/>
          </p:nvPr>
        </p:nvSpPr>
        <p:spPr>
          <a:xfrm>
            <a:off x="1344216" y="817033"/>
            <a:ext cx="4114800" cy="5486400"/>
          </a:xfrm>
          <a:prstGeom prst="rect">
            <a:avLst/>
          </a:prstGeom>
          <a:noFill/>
          <a:ln>
            <a:noFill/>
          </a:ln>
        </p:spPr>
        <p:txBody>
          <a:bodyPr spcFirstLastPara="1" wrap="square" lIns="91425" tIns="45700" rIns="91425" bIns="45700" anchor="t" anchorCtr="0">
            <a:normAutofit/>
          </a:bodyPr>
          <a:lstStyle>
            <a:lvl1pPr marR="0" lvl="0" algn="r" rtl="1">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r" rtl="1">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r" rtl="1">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r" rtl="1">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39"/>
          <p:cNvSpPr txBox="1">
            <a:spLocks noGrp="1"/>
          </p:cNvSpPr>
          <p:nvPr>
            <p:ph type="body" idx="1"/>
          </p:nvPr>
        </p:nvSpPr>
        <p:spPr>
          <a:xfrm>
            <a:off x="1344216" y="7156451"/>
            <a:ext cx="4114800" cy="1073149"/>
          </a:xfrm>
          <a:prstGeom prst="rect">
            <a:avLst/>
          </a:prstGeom>
          <a:noFill/>
          <a:ln>
            <a:noFill/>
          </a:ln>
        </p:spPr>
        <p:txBody>
          <a:bodyPr spcFirstLastPara="1" wrap="square" lIns="91425" tIns="45700" rIns="91425" bIns="45700" anchor="t" anchorCtr="0">
            <a:normAutofit/>
          </a:bodyPr>
          <a:lstStyle>
            <a:lvl1pPr marL="457200" lvl="0" indent="-228600" algn="r" rtl="1">
              <a:spcBef>
                <a:spcPts val="280"/>
              </a:spcBef>
              <a:spcAft>
                <a:spcPts val="0"/>
              </a:spcAft>
              <a:buClr>
                <a:schemeClr val="dk1"/>
              </a:buClr>
              <a:buSzPts val="1400"/>
              <a:buNone/>
              <a:defRPr sz="1400"/>
            </a:lvl1pPr>
            <a:lvl2pPr marL="914400" lvl="1" indent="-228600" algn="r" rtl="1">
              <a:spcBef>
                <a:spcPts val="240"/>
              </a:spcBef>
              <a:spcAft>
                <a:spcPts val="0"/>
              </a:spcAft>
              <a:buClr>
                <a:schemeClr val="dk1"/>
              </a:buClr>
              <a:buSzPts val="1200"/>
              <a:buNone/>
              <a:defRPr sz="1200"/>
            </a:lvl2pPr>
            <a:lvl3pPr marL="1371600" lvl="2" indent="-228600" algn="r" rtl="1">
              <a:spcBef>
                <a:spcPts val="200"/>
              </a:spcBef>
              <a:spcAft>
                <a:spcPts val="0"/>
              </a:spcAft>
              <a:buClr>
                <a:schemeClr val="dk1"/>
              </a:buClr>
              <a:buSzPts val="1000"/>
              <a:buNone/>
              <a:defRPr sz="1000"/>
            </a:lvl3pPr>
            <a:lvl4pPr marL="1828800" lvl="3" indent="-228600" algn="r" rtl="1">
              <a:spcBef>
                <a:spcPts val="180"/>
              </a:spcBef>
              <a:spcAft>
                <a:spcPts val="0"/>
              </a:spcAft>
              <a:buClr>
                <a:schemeClr val="dk1"/>
              </a:buClr>
              <a:buSzPts val="900"/>
              <a:buNone/>
              <a:defRPr sz="900"/>
            </a:lvl4pPr>
            <a:lvl5pPr marL="2286000" lvl="4" indent="-228600" algn="r" rtl="1">
              <a:spcBef>
                <a:spcPts val="180"/>
              </a:spcBef>
              <a:spcAft>
                <a:spcPts val="0"/>
              </a:spcAft>
              <a:buClr>
                <a:schemeClr val="dk1"/>
              </a:buClr>
              <a:buSzPts val="900"/>
              <a:buNone/>
              <a:defRPr sz="900"/>
            </a:lvl5pPr>
            <a:lvl6pPr marL="2743200" lvl="5" indent="-228600" algn="r" rtl="1">
              <a:spcBef>
                <a:spcPts val="180"/>
              </a:spcBef>
              <a:spcAft>
                <a:spcPts val="0"/>
              </a:spcAft>
              <a:buClr>
                <a:schemeClr val="dk1"/>
              </a:buClr>
              <a:buSzPts val="900"/>
              <a:buNone/>
              <a:defRPr sz="900"/>
            </a:lvl6pPr>
            <a:lvl7pPr marL="3200400" lvl="6" indent="-228600" algn="r" rtl="1">
              <a:spcBef>
                <a:spcPts val="180"/>
              </a:spcBef>
              <a:spcAft>
                <a:spcPts val="0"/>
              </a:spcAft>
              <a:buClr>
                <a:schemeClr val="dk1"/>
              </a:buClr>
              <a:buSzPts val="900"/>
              <a:buNone/>
              <a:defRPr sz="900"/>
            </a:lvl7pPr>
            <a:lvl8pPr marL="3657600" lvl="7" indent="-228600" algn="r" rtl="1">
              <a:spcBef>
                <a:spcPts val="180"/>
              </a:spcBef>
              <a:spcAft>
                <a:spcPts val="0"/>
              </a:spcAft>
              <a:buClr>
                <a:schemeClr val="dk1"/>
              </a:buClr>
              <a:buSzPts val="900"/>
              <a:buNone/>
              <a:defRPr sz="900"/>
            </a:lvl8pPr>
            <a:lvl9pPr marL="4114800" lvl="8" indent="-228600" algn="r" rtl="1">
              <a:spcBef>
                <a:spcPts val="180"/>
              </a:spcBef>
              <a:spcAft>
                <a:spcPts val="0"/>
              </a:spcAft>
              <a:buClr>
                <a:schemeClr val="dk1"/>
              </a:buClr>
              <a:buSzPts val="900"/>
              <a:buNone/>
              <a:defRPr sz="900"/>
            </a:lvl9pPr>
          </a:lstStyle>
          <a:p>
            <a:endParaRPr/>
          </a:p>
        </p:txBody>
      </p:sp>
      <p:sp>
        <p:nvSpPr>
          <p:cNvPr id="69" name="Google Shape;69;p39"/>
          <p:cNvSpPr txBox="1">
            <a:spLocks noGrp="1"/>
          </p:cNvSpPr>
          <p:nvPr>
            <p:ph type="dt" idx="10"/>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0" name="Google Shape;70;p39"/>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1" name="Google Shape;71;p39"/>
          <p:cNvSpPr txBox="1">
            <a:spLocks noGrp="1"/>
          </p:cNvSpPr>
          <p:nvPr>
            <p:ph type="sldNum" idx="12"/>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عنوان ونص عمودي" type="vertTx">
  <p:cSld name="VERTICAL_TEXT">
    <p:spTree>
      <p:nvGrpSpPr>
        <p:cNvPr id="1" name="Shape 72"/>
        <p:cNvGrpSpPr/>
        <p:nvPr/>
      </p:nvGrpSpPr>
      <p:grpSpPr>
        <a:xfrm>
          <a:off x="0" y="0"/>
          <a:ext cx="0" cy="0"/>
          <a:chOff x="0" y="0"/>
          <a:chExt cx="0" cy="0"/>
        </a:xfrm>
      </p:grpSpPr>
      <p:sp>
        <p:nvSpPr>
          <p:cNvPr id="73" name="Google Shape;73;p40"/>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40"/>
          <p:cNvSpPr txBox="1">
            <a:spLocks noGrp="1"/>
          </p:cNvSpPr>
          <p:nvPr>
            <p:ph type="body" idx="1"/>
          </p:nvPr>
        </p:nvSpPr>
        <p:spPr>
          <a:xfrm rot="5400000">
            <a:off x="411692" y="2064809"/>
            <a:ext cx="6034617" cy="6172200"/>
          </a:xfrm>
          <a:prstGeom prst="rect">
            <a:avLst/>
          </a:prstGeom>
          <a:noFill/>
          <a:ln>
            <a:noFill/>
          </a:ln>
        </p:spPr>
        <p:txBody>
          <a:bodyPr spcFirstLastPara="1" wrap="square" lIns="91425" tIns="45700" rIns="91425" bIns="45700" anchor="t" anchorCtr="0">
            <a:norm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75" name="Google Shape;75;p40"/>
          <p:cNvSpPr txBox="1">
            <a:spLocks noGrp="1"/>
          </p:cNvSpPr>
          <p:nvPr>
            <p:ph type="dt" idx="10"/>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6" name="Google Shape;76;p40"/>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77" name="Google Shape;77;p40"/>
          <p:cNvSpPr txBox="1">
            <a:spLocks noGrp="1"/>
          </p:cNvSpPr>
          <p:nvPr>
            <p:ph type="sldNum" idx="12"/>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عنوان ونص عموديان" type="vertTitleAndTx">
  <p:cSld name="VERTICAL_TITLE_AND_VERTICAL_TEXT">
    <p:spTree>
      <p:nvGrpSpPr>
        <p:cNvPr id="1" name="Shape 78"/>
        <p:cNvGrpSpPr/>
        <p:nvPr/>
      </p:nvGrpSpPr>
      <p:grpSpPr>
        <a:xfrm>
          <a:off x="0" y="0"/>
          <a:ext cx="0" cy="0"/>
          <a:chOff x="0" y="0"/>
          <a:chExt cx="0" cy="0"/>
        </a:xfrm>
      </p:grpSpPr>
      <p:sp>
        <p:nvSpPr>
          <p:cNvPr id="79" name="Google Shape;79;p41"/>
          <p:cNvSpPr txBox="1">
            <a:spLocks noGrp="1"/>
          </p:cNvSpPr>
          <p:nvPr>
            <p:ph type="title"/>
          </p:nvPr>
        </p:nvSpPr>
        <p:spPr>
          <a:xfrm rot="5400000">
            <a:off x="1842558" y="3495677"/>
            <a:ext cx="7802033" cy="1543050"/>
          </a:xfrm>
          <a:prstGeom prst="rect">
            <a:avLst/>
          </a:prstGeom>
          <a:noFill/>
          <a:ln>
            <a:noFill/>
          </a:ln>
        </p:spPr>
        <p:txBody>
          <a:bodyPr spcFirstLastPara="1" wrap="square" lIns="91425" tIns="45700" rIns="91425" bIns="45700" anchor="ctr" anchorCtr="0">
            <a:normAutofit/>
          </a:bodyPr>
          <a:lstStyle>
            <a:lvl1pPr lvl="0" algn="ctr" rtl="1">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41"/>
          <p:cNvSpPr txBox="1">
            <a:spLocks noGrp="1"/>
          </p:cNvSpPr>
          <p:nvPr>
            <p:ph type="body" idx="1"/>
          </p:nvPr>
        </p:nvSpPr>
        <p:spPr>
          <a:xfrm rot="5400000">
            <a:off x="-1300692" y="2009777"/>
            <a:ext cx="7802033" cy="4514850"/>
          </a:xfrm>
          <a:prstGeom prst="rect">
            <a:avLst/>
          </a:prstGeom>
          <a:noFill/>
          <a:ln>
            <a:noFill/>
          </a:ln>
        </p:spPr>
        <p:txBody>
          <a:bodyPr spcFirstLastPara="1" wrap="square" lIns="91425" tIns="45700" rIns="91425" bIns="45700" anchor="t" anchorCtr="0">
            <a:normAutofit/>
          </a:bodyPr>
          <a:lstStyle>
            <a:lvl1pPr marL="457200" lvl="0" indent="-342900" algn="r" rtl="1">
              <a:spcBef>
                <a:spcPts val="360"/>
              </a:spcBef>
              <a:spcAft>
                <a:spcPts val="0"/>
              </a:spcAft>
              <a:buClr>
                <a:schemeClr val="dk1"/>
              </a:buClr>
              <a:buSzPts val="1800"/>
              <a:buChar char="•"/>
              <a:defRPr/>
            </a:lvl1pPr>
            <a:lvl2pPr marL="914400" lvl="1" indent="-342900" algn="r" rtl="1">
              <a:spcBef>
                <a:spcPts val="360"/>
              </a:spcBef>
              <a:spcAft>
                <a:spcPts val="0"/>
              </a:spcAft>
              <a:buClr>
                <a:schemeClr val="dk1"/>
              </a:buClr>
              <a:buSzPts val="1800"/>
              <a:buChar char="–"/>
              <a:defRPr/>
            </a:lvl2pPr>
            <a:lvl3pPr marL="1371600" lvl="2" indent="-342900" algn="r" rtl="1">
              <a:spcBef>
                <a:spcPts val="360"/>
              </a:spcBef>
              <a:spcAft>
                <a:spcPts val="0"/>
              </a:spcAft>
              <a:buClr>
                <a:schemeClr val="dk1"/>
              </a:buClr>
              <a:buSzPts val="1800"/>
              <a:buChar char="•"/>
              <a:defRPr/>
            </a:lvl3pPr>
            <a:lvl4pPr marL="1828800" lvl="3" indent="-342900" algn="r" rtl="1">
              <a:spcBef>
                <a:spcPts val="360"/>
              </a:spcBef>
              <a:spcAft>
                <a:spcPts val="0"/>
              </a:spcAft>
              <a:buClr>
                <a:schemeClr val="dk1"/>
              </a:buClr>
              <a:buSzPts val="1800"/>
              <a:buChar char="–"/>
              <a:defRPr/>
            </a:lvl4pPr>
            <a:lvl5pPr marL="2286000" lvl="4" indent="-342900" algn="r" rtl="1">
              <a:spcBef>
                <a:spcPts val="360"/>
              </a:spcBef>
              <a:spcAft>
                <a:spcPts val="0"/>
              </a:spcAft>
              <a:buClr>
                <a:schemeClr val="dk1"/>
              </a:buClr>
              <a:buSzPts val="1800"/>
              <a:buChar char="»"/>
              <a:defRPr/>
            </a:lvl5pPr>
            <a:lvl6pPr marL="2743200" lvl="5" indent="-342900" algn="r" rtl="1">
              <a:spcBef>
                <a:spcPts val="360"/>
              </a:spcBef>
              <a:spcAft>
                <a:spcPts val="0"/>
              </a:spcAft>
              <a:buClr>
                <a:schemeClr val="dk1"/>
              </a:buClr>
              <a:buSzPts val="1800"/>
              <a:buChar char="•"/>
              <a:defRPr/>
            </a:lvl6pPr>
            <a:lvl7pPr marL="3200400" lvl="6" indent="-342900" algn="r" rtl="1">
              <a:spcBef>
                <a:spcPts val="360"/>
              </a:spcBef>
              <a:spcAft>
                <a:spcPts val="0"/>
              </a:spcAft>
              <a:buClr>
                <a:schemeClr val="dk1"/>
              </a:buClr>
              <a:buSzPts val="1800"/>
              <a:buChar char="•"/>
              <a:defRPr/>
            </a:lvl7pPr>
            <a:lvl8pPr marL="3657600" lvl="7" indent="-342900" algn="r" rtl="1">
              <a:spcBef>
                <a:spcPts val="360"/>
              </a:spcBef>
              <a:spcAft>
                <a:spcPts val="0"/>
              </a:spcAft>
              <a:buClr>
                <a:schemeClr val="dk1"/>
              </a:buClr>
              <a:buSzPts val="1800"/>
              <a:buChar char="•"/>
              <a:defRPr/>
            </a:lvl8pPr>
            <a:lvl9pPr marL="4114800" lvl="8" indent="-342900" algn="r" rtl="1">
              <a:spcBef>
                <a:spcPts val="360"/>
              </a:spcBef>
              <a:spcAft>
                <a:spcPts val="0"/>
              </a:spcAft>
              <a:buClr>
                <a:schemeClr val="dk1"/>
              </a:buClr>
              <a:buSzPts val="1800"/>
              <a:buChar char="•"/>
              <a:defRPr/>
            </a:lvl9pPr>
          </a:lstStyle>
          <a:p>
            <a:endParaRPr/>
          </a:p>
        </p:txBody>
      </p:sp>
      <p:sp>
        <p:nvSpPr>
          <p:cNvPr id="81" name="Google Shape;81;p41"/>
          <p:cNvSpPr txBox="1">
            <a:spLocks noGrp="1"/>
          </p:cNvSpPr>
          <p:nvPr>
            <p:ph type="dt" idx="10"/>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lvl="0" algn="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82" name="Google Shape;82;p41"/>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lvl="0" algn="ctr" rtl="1">
              <a:spcBef>
                <a:spcPts val="0"/>
              </a:spcBef>
              <a:spcAft>
                <a:spcPts val="0"/>
              </a:spcAft>
              <a:buSzPts val="1400"/>
              <a:buNone/>
              <a:defRPr/>
            </a:lvl1pPr>
            <a:lvl2pPr lvl="1" algn="r" rtl="1">
              <a:spcBef>
                <a:spcPts val="0"/>
              </a:spcBef>
              <a:spcAft>
                <a:spcPts val="0"/>
              </a:spcAft>
              <a:buSzPts val="1400"/>
              <a:buNone/>
              <a:defRPr/>
            </a:lvl2pPr>
            <a:lvl3pPr lvl="2" algn="r" rtl="1">
              <a:spcBef>
                <a:spcPts val="0"/>
              </a:spcBef>
              <a:spcAft>
                <a:spcPts val="0"/>
              </a:spcAft>
              <a:buSzPts val="1400"/>
              <a:buNone/>
              <a:defRPr/>
            </a:lvl3pPr>
            <a:lvl4pPr lvl="3" algn="r" rtl="1">
              <a:spcBef>
                <a:spcPts val="0"/>
              </a:spcBef>
              <a:spcAft>
                <a:spcPts val="0"/>
              </a:spcAft>
              <a:buSzPts val="1400"/>
              <a:buNone/>
              <a:defRPr/>
            </a:lvl4pPr>
            <a:lvl5pPr lvl="4" algn="r" rtl="1">
              <a:spcBef>
                <a:spcPts val="0"/>
              </a:spcBef>
              <a:spcAft>
                <a:spcPts val="0"/>
              </a:spcAft>
              <a:buSzPts val="1400"/>
              <a:buNone/>
              <a:defRPr/>
            </a:lvl5pPr>
            <a:lvl6pPr lvl="5" algn="r" rtl="1">
              <a:spcBef>
                <a:spcPts val="0"/>
              </a:spcBef>
              <a:spcAft>
                <a:spcPts val="0"/>
              </a:spcAft>
              <a:buSzPts val="1400"/>
              <a:buNone/>
              <a:defRPr/>
            </a:lvl6pPr>
            <a:lvl7pPr lvl="6" algn="r" rtl="1">
              <a:spcBef>
                <a:spcPts val="0"/>
              </a:spcBef>
              <a:spcAft>
                <a:spcPts val="0"/>
              </a:spcAft>
              <a:buSzPts val="1400"/>
              <a:buNone/>
              <a:defRPr/>
            </a:lvl7pPr>
            <a:lvl8pPr lvl="7" algn="r" rtl="1">
              <a:spcBef>
                <a:spcPts val="0"/>
              </a:spcBef>
              <a:spcAft>
                <a:spcPts val="0"/>
              </a:spcAft>
              <a:buSzPts val="1400"/>
              <a:buNone/>
              <a:defRPr/>
            </a:lvl8pPr>
            <a:lvl9pPr lvl="8" algn="r" rtl="1">
              <a:spcBef>
                <a:spcPts val="0"/>
              </a:spcBef>
              <a:spcAft>
                <a:spcPts val="0"/>
              </a:spcAft>
              <a:buSzPts val="1400"/>
              <a:buNone/>
              <a:defRPr/>
            </a:lvl9pPr>
          </a:lstStyle>
          <a:p>
            <a:endParaRPr/>
          </a:p>
        </p:txBody>
      </p:sp>
      <p:sp>
        <p:nvSpPr>
          <p:cNvPr id="83" name="Google Shape;83;p41"/>
          <p:cNvSpPr txBox="1">
            <a:spLocks noGrp="1"/>
          </p:cNvSpPr>
          <p:nvPr>
            <p:ph type="sldNum" idx="12"/>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marL="0" lvl="0" indent="0" algn="l" rtl="1">
              <a:spcBef>
                <a:spcPts val="0"/>
              </a:spcBef>
              <a:buNone/>
              <a:defRPr/>
            </a:lvl1pPr>
            <a:lvl2pPr marL="0" lvl="1" indent="0" algn="l" rtl="1">
              <a:spcBef>
                <a:spcPts val="0"/>
              </a:spcBef>
              <a:buNone/>
              <a:defRPr/>
            </a:lvl2pPr>
            <a:lvl3pPr marL="0" lvl="2" indent="0" algn="l" rtl="1">
              <a:spcBef>
                <a:spcPts val="0"/>
              </a:spcBef>
              <a:buNone/>
              <a:defRPr/>
            </a:lvl3pPr>
            <a:lvl4pPr marL="0" lvl="3" indent="0" algn="l" rtl="1">
              <a:spcBef>
                <a:spcPts val="0"/>
              </a:spcBef>
              <a:buNone/>
              <a:defRPr/>
            </a:lvl4pPr>
            <a:lvl5pPr marL="0" lvl="4" indent="0" algn="l" rtl="1">
              <a:spcBef>
                <a:spcPts val="0"/>
              </a:spcBef>
              <a:buNone/>
              <a:defRPr/>
            </a:lvl5pPr>
            <a:lvl6pPr marL="0" lvl="5" indent="0" algn="l" rtl="1">
              <a:spcBef>
                <a:spcPts val="0"/>
              </a:spcBef>
              <a:buNone/>
              <a:defRPr/>
            </a:lvl6pPr>
            <a:lvl7pPr marL="0" lvl="6" indent="0" algn="l" rtl="1">
              <a:spcBef>
                <a:spcPts val="0"/>
              </a:spcBef>
              <a:buNone/>
              <a:defRPr/>
            </a:lvl7pPr>
            <a:lvl8pPr marL="0" lvl="7" indent="0" algn="l" rtl="1">
              <a:spcBef>
                <a:spcPts val="0"/>
              </a:spcBef>
              <a:buNone/>
              <a:defRPr/>
            </a:lvl8pPr>
            <a:lvl9pPr marL="0" lvl="8" indent="0" algn="l" rtl="1">
              <a:spcBef>
                <a:spcPts val="0"/>
              </a:spcBef>
              <a:buNone/>
              <a:defRPr/>
            </a:lvl9pPr>
          </a:lstStyle>
          <a:p>
            <a:pPr marL="0" lvl="0" indent="0" algn="l" rtl="1">
              <a:spcBef>
                <a:spcPts val="0"/>
              </a:spcBef>
              <a:spcAft>
                <a:spcPts val="0"/>
              </a:spcAft>
              <a:buNone/>
            </a:pPr>
            <a:fld id="{00000000-1234-1234-1234-123412341234}" type="slidenum">
              <a:rPr lang="ar-IQ"/>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30"/>
          <p:cNvSpPr txBox="1">
            <a:spLocks noGrp="1"/>
          </p:cNvSpPr>
          <p:nvPr>
            <p:ph type="title"/>
          </p:nvPr>
        </p:nvSpPr>
        <p:spPr>
          <a:xfrm>
            <a:off x="342900" y="366184"/>
            <a:ext cx="6172200" cy="1524000"/>
          </a:xfrm>
          <a:prstGeom prst="rect">
            <a:avLst/>
          </a:prstGeom>
          <a:noFill/>
          <a:ln>
            <a:noFill/>
          </a:ln>
        </p:spPr>
        <p:txBody>
          <a:bodyPr spcFirstLastPara="1" wrap="square" lIns="91425" tIns="45700" rIns="91425" bIns="45700" anchor="ctr" anchorCtr="0">
            <a:normAutofit/>
          </a:bodyPr>
          <a:lstStyle>
            <a:lvl1pPr marR="0" lvl="0" algn="ctr" rtl="1">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30"/>
          <p:cNvSpPr txBox="1">
            <a:spLocks noGrp="1"/>
          </p:cNvSpPr>
          <p:nvPr>
            <p:ph type="body" idx="1"/>
          </p:nvPr>
        </p:nvSpPr>
        <p:spPr>
          <a:xfrm>
            <a:off x="342900" y="2133601"/>
            <a:ext cx="6172200" cy="6034617"/>
          </a:xfrm>
          <a:prstGeom prst="rect">
            <a:avLst/>
          </a:prstGeom>
          <a:noFill/>
          <a:ln>
            <a:noFill/>
          </a:ln>
        </p:spPr>
        <p:txBody>
          <a:bodyPr spcFirstLastPara="1" wrap="square" lIns="91425" tIns="45700" rIns="91425" bIns="45700" anchor="t" anchorCtr="0">
            <a:normAutofit/>
          </a:bodyPr>
          <a:lstStyle>
            <a:lvl1pPr marL="457200" marR="0" lvl="0" indent="-431800" algn="r" rtl="1">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r" rtl="1">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r" rtl="1">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r" rtl="1">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30"/>
          <p:cNvSpPr txBox="1">
            <a:spLocks noGrp="1"/>
          </p:cNvSpPr>
          <p:nvPr>
            <p:ph type="dt" idx="10"/>
          </p:nvPr>
        </p:nvSpPr>
        <p:spPr>
          <a:xfrm>
            <a:off x="4914900" y="8475134"/>
            <a:ext cx="1600200" cy="486833"/>
          </a:xfrm>
          <a:prstGeom prst="rect">
            <a:avLst/>
          </a:prstGeom>
          <a:noFill/>
          <a:ln>
            <a:noFill/>
          </a:ln>
        </p:spPr>
        <p:txBody>
          <a:bodyPr spcFirstLastPara="1" wrap="square" lIns="91425" tIns="45700" rIns="91425" bIns="45700" anchor="ctr" anchorCtr="0">
            <a:noAutofit/>
          </a:bodyPr>
          <a:lstStyle>
            <a:lvl1pPr marR="0" lvl="0" algn="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30"/>
          <p:cNvSpPr txBox="1">
            <a:spLocks noGrp="1"/>
          </p:cNvSpPr>
          <p:nvPr>
            <p:ph type="ftr" idx="11"/>
          </p:nvPr>
        </p:nvSpPr>
        <p:spPr>
          <a:xfrm>
            <a:off x="2343150" y="8475134"/>
            <a:ext cx="2171700" cy="486833"/>
          </a:xfrm>
          <a:prstGeom prst="rect">
            <a:avLst/>
          </a:prstGeom>
          <a:noFill/>
          <a:ln>
            <a:noFill/>
          </a:ln>
        </p:spPr>
        <p:txBody>
          <a:bodyPr spcFirstLastPara="1" wrap="square" lIns="91425" tIns="45700" rIns="91425" bIns="45700" anchor="ctr" anchorCtr="0">
            <a:noAutofit/>
          </a:bodyPr>
          <a:lstStyle>
            <a:lvl1pPr marR="0" lvl="0" algn="ctr" rtl="1">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r" rtl="1">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30"/>
          <p:cNvSpPr txBox="1">
            <a:spLocks noGrp="1"/>
          </p:cNvSpPr>
          <p:nvPr>
            <p:ph type="sldNum" idx="12"/>
          </p:nvPr>
        </p:nvSpPr>
        <p:spPr>
          <a:xfrm>
            <a:off x="342900" y="8475134"/>
            <a:ext cx="1600200" cy="486833"/>
          </a:xfrm>
          <a:prstGeom prst="rect">
            <a:avLst/>
          </a:prstGeom>
          <a:noFill/>
          <a:ln>
            <a:noFill/>
          </a:ln>
        </p:spPr>
        <p:txBody>
          <a:bodyPr spcFirstLastPara="1" wrap="square" lIns="91425" tIns="45700" rIns="91425" bIns="45700" anchor="ctr" anchorCtr="0">
            <a:noAutofit/>
          </a:bodyPr>
          <a:lstStyle>
            <a:lvl1pPr marL="0" marR="0" lvl="0" indent="0" algn="l" rtl="1">
              <a:spcBef>
                <a:spcPts val="0"/>
              </a:spcBef>
              <a:buNone/>
              <a:defRPr sz="1200" b="0" i="0" u="none" strike="noStrike" cap="none">
                <a:solidFill>
                  <a:srgbClr val="888888"/>
                </a:solidFill>
                <a:latin typeface="Calibri"/>
                <a:ea typeface="Calibri"/>
                <a:cs typeface="Calibri"/>
                <a:sym typeface="Calibri"/>
              </a:defRPr>
            </a:lvl1pPr>
            <a:lvl2pPr marL="0" marR="0" lvl="1" indent="0" algn="l" rtl="1">
              <a:spcBef>
                <a:spcPts val="0"/>
              </a:spcBef>
              <a:buNone/>
              <a:defRPr sz="1200" b="0" i="0" u="none" strike="noStrike" cap="none">
                <a:solidFill>
                  <a:srgbClr val="888888"/>
                </a:solidFill>
                <a:latin typeface="Calibri"/>
                <a:ea typeface="Calibri"/>
                <a:cs typeface="Calibri"/>
                <a:sym typeface="Calibri"/>
              </a:defRPr>
            </a:lvl2pPr>
            <a:lvl3pPr marL="0" marR="0" lvl="2" indent="0" algn="l" rtl="1">
              <a:spcBef>
                <a:spcPts val="0"/>
              </a:spcBef>
              <a:buNone/>
              <a:defRPr sz="1200" b="0" i="0" u="none" strike="noStrike" cap="none">
                <a:solidFill>
                  <a:srgbClr val="888888"/>
                </a:solidFill>
                <a:latin typeface="Calibri"/>
                <a:ea typeface="Calibri"/>
                <a:cs typeface="Calibri"/>
                <a:sym typeface="Calibri"/>
              </a:defRPr>
            </a:lvl3pPr>
            <a:lvl4pPr marL="0" marR="0" lvl="3" indent="0" algn="l" rtl="1">
              <a:spcBef>
                <a:spcPts val="0"/>
              </a:spcBef>
              <a:buNone/>
              <a:defRPr sz="1200" b="0" i="0" u="none" strike="noStrike" cap="none">
                <a:solidFill>
                  <a:srgbClr val="888888"/>
                </a:solidFill>
                <a:latin typeface="Calibri"/>
                <a:ea typeface="Calibri"/>
                <a:cs typeface="Calibri"/>
                <a:sym typeface="Calibri"/>
              </a:defRPr>
            </a:lvl4pPr>
            <a:lvl5pPr marL="0" marR="0" lvl="4" indent="0" algn="l" rtl="1">
              <a:spcBef>
                <a:spcPts val="0"/>
              </a:spcBef>
              <a:buNone/>
              <a:defRPr sz="1200" b="0" i="0" u="none" strike="noStrike" cap="none">
                <a:solidFill>
                  <a:srgbClr val="888888"/>
                </a:solidFill>
                <a:latin typeface="Calibri"/>
                <a:ea typeface="Calibri"/>
                <a:cs typeface="Calibri"/>
                <a:sym typeface="Calibri"/>
              </a:defRPr>
            </a:lvl5pPr>
            <a:lvl6pPr marL="0" marR="0" lvl="5" indent="0" algn="l" rtl="1">
              <a:spcBef>
                <a:spcPts val="0"/>
              </a:spcBef>
              <a:buNone/>
              <a:defRPr sz="1200" b="0" i="0" u="none" strike="noStrike" cap="none">
                <a:solidFill>
                  <a:srgbClr val="888888"/>
                </a:solidFill>
                <a:latin typeface="Calibri"/>
                <a:ea typeface="Calibri"/>
                <a:cs typeface="Calibri"/>
                <a:sym typeface="Calibri"/>
              </a:defRPr>
            </a:lvl6pPr>
            <a:lvl7pPr marL="0" marR="0" lvl="6" indent="0" algn="l" rtl="1">
              <a:spcBef>
                <a:spcPts val="0"/>
              </a:spcBef>
              <a:buNone/>
              <a:defRPr sz="1200" b="0" i="0" u="none" strike="noStrike" cap="none">
                <a:solidFill>
                  <a:srgbClr val="888888"/>
                </a:solidFill>
                <a:latin typeface="Calibri"/>
                <a:ea typeface="Calibri"/>
                <a:cs typeface="Calibri"/>
                <a:sym typeface="Calibri"/>
              </a:defRPr>
            </a:lvl7pPr>
            <a:lvl8pPr marL="0" marR="0" lvl="7" indent="0" algn="l" rtl="1">
              <a:spcBef>
                <a:spcPts val="0"/>
              </a:spcBef>
              <a:buNone/>
              <a:defRPr sz="1200" b="0" i="0" u="none" strike="noStrike" cap="none">
                <a:solidFill>
                  <a:srgbClr val="888888"/>
                </a:solidFill>
                <a:latin typeface="Calibri"/>
                <a:ea typeface="Calibri"/>
                <a:cs typeface="Calibri"/>
                <a:sym typeface="Calibri"/>
              </a:defRPr>
            </a:lvl8pPr>
            <a:lvl9pPr marL="0" marR="0" lvl="8" indent="0" algn="l" rtl="1">
              <a:spcBef>
                <a:spcPts val="0"/>
              </a:spcBef>
              <a:buNone/>
              <a:defRPr sz="1200" b="0" i="0" u="none" strike="noStrike" cap="none">
                <a:solidFill>
                  <a:srgbClr val="888888"/>
                </a:solidFill>
                <a:latin typeface="Calibri"/>
                <a:ea typeface="Calibri"/>
                <a:cs typeface="Calibri"/>
                <a:sym typeface="Calibri"/>
              </a:defRPr>
            </a:lvl9pPr>
          </a:lstStyle>
          <a:p>
            <a:pPr marL="0" lvl="0" indent="0" algn="l" rtl="1">
              <a:spcBef>
                <a:spcPts val="0"/>
              </a:spcBef>
              <a:spcAft>
                <a:spcPts val="0"/>
              </a:spcAft>
              <a:buNone/>
            </a:pPr>
            <a:fld id="{00000000-1234-1234-1234-123412341234}" type="slidenum">
              <a:rPr lang="ar-IQ"/>
              <a:t>‹#›</a:t>
            </a:fld>
            <a:endParaRPr/>
          </a:p>
        </p:txBody>
      </p:sp>
    </p:spTree>
  </p:cSld>
  <p:clrMap bg1="lt1" tx1="dk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6" r:id="rId6"/>
    <p:sldLayoutId id="2147483657" r:id="rId7"/>
    <p:sldLayoutId id="2147483658" r:id="rId8"/>
    <p:sldLayoutId id="214748365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1200">
                <a:solidFill>
                  <a:schemeClr val="tx1">
                    <a:tint val="75000"/>
                  </a:schemeClr>
                </a:solidFill>
              </a:defRPr>
            </a:lvl1pPr>
          </a:lstStyle>
          <a:p>
            <a:pPr>
              <a:buClrTx/>
              <a:buFontTx/>
              <a:buNone/>
            </a:pPr>
            <a:fld id="{846CE7D5-CF57-46EF-B807-FDD0502418D4}" type="datetimeFigureOut">
              <a:rPr lang="en-US" kern="1200" smtClean="0">
                <a:solidFill>
                  <a:prstClr val="black">
                    <a:tint val="75000"/>
                  </a:prstClr>
                </a:solidFill>
                <a:latin typeface="Calibri"/>
                <a:ea typeface="+mn-ea"/>
                <a:cs typeface="+mn-cs"/>
              </a:rPr>
              <a:pPr>
                <a:buClrTx/>
                <a:buFontTx/>
                <a:buNone/>
              </a:pPr>
              <a:t>4/16/2022</a:t>
            </a:fld>
            <a:endParaRPr lang="en-US" kern="1200">
              <a:solidFill>
                <a:prstClr val="black">
                  <a:tint val="75000"/>
                </a:prstClr>
              </a:solidFill>
              <a:latin typeface="Calibri"/>
              <a:ea typeface="+mn-ea"/>
              <a:cs typeface="+mn-cs"/>
            </a:endParaRPr>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pPr>
              <a:buClrTx/>
              <a:buFontTx/>
              <a:buNone/>
            </a:pPr>
            <a:endParaRPr lang="en-US" kern="1200">
              <a:solidFill>
                <a:prstClr val="black">
                  <a:tint val="75000"/>
                </a:prstClr>
              </a:solidFill>
              <a:latin typeface="Calibri"/>
              <a:ea typeface="+mn-ea"/>
              <a:cs typeface="+mn-cs"/>
            </a:endParaRPr>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1200">
                <a:solidFill>
                  <a:schemeClr val="tx1">
                    <a:tint val="75000"/>
                  </a:schemeClr>
                </a:solidFill>
              </a:defRPr>
            </a:lvl1pPr>
          </a:lstStyle>
          <a:p>
            <a:pPr>
              <a:buClrTx/>
              <a:buFontTx/>
              <a:buNone/>
            </a:pPr>
            <a:fld id="{330EA680-D336-4FF7-8B7A-9848BB0A1C32}" type="slidenum">
              <a:rPr lang="en-US" kern="1200" smtClean="0">
                <a:solidFill>
                  <a:prstClr val="black">
                    <a:tint val="75000"/>
                  </a:prstClr>
                </a:solidFill>
                <a:latin typeface="Calibri"/>
                <a:ea typeface="+mn-ea"/>
                <a:cs typeface="+mn-cs"/>
              </a:rPr>
              <a:pPr>
                <a:buClrTx/>
                <a:buFontTx/>
                <a:buNone/>
              </a:pPr>
              <a:t>‹#›</a:t>
            </a:fld>
            <a:endParaRPr lang="en-US" kern="1200">
              <a:solidFill>
                <a:prstClr val="black">
                  <a:tint val="75000"/>
                </a:prstClr>
              </a:solidFill>
              <a:latin typeface="Calibri"/>
              <a:ea typeface="+mn-ea"/>
              <a:cs typeface="+mn-cs"/>
            </a:endParaRPr>
          </a:p>
        </p:txBody>
      </p:sp>
    </p:spTree>
    <p:extLst>
      <p:ext uri="{BB962C8B-B14F-4D97-AF65-F5344CB8AC3E}">
        <p14:creationId xmlns:p14="http://schemas.microsoft.com/office/powerpoint/2010/main" val="169403437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b="1" dirty="0" smtClean="0"/>
              <a:t>الصـَّرف</a:t>
            </a:r>
            <a:endParaRPr lang="en-GB" b="1" dirty="0"/>
          </a:p>
        </p:txBody>
      </p:sp>
      <p:sp>
        <p:nvSpPr>
          <p:cNvPr id="3" name="Text Placeholder 2"/>
          <p:cNvSpPr>
            <a:spLocks noGrp="1"/>
          </p:cNvSpPr>
          <p:nvPr>
            <p:ph type="body" idx="1"/>
          </p:nvPr>
        </p:nvSpPr>
        <p:spPr>
          <a:xfrm>
            <a:off x="342900" y="1660849"/>
            <a:ext cx="6244512" cy="6507369"/>
          </a:xfrm>
        </p:spPr>
        <p:txBody>
          <a:bodyPr>
            <a:normAutofit/>
          </a:bodyPr>
          <a:lstStyle/>
          <a:p>
            <a:pPr marL="0" lvl="0" indent="0">
              <a:spcBef>
                <a:spcPts val="0"/>
              </a:spcBef>
              <a:buClr>
                <a:srgbClr val="FF0000"/>
              </a:buClr>
              <a:buSzPts val="2800"/>
              <a:buNone/>
            </a:pPr>
            <a:r>
              <a:rPr lang="ar-IQ" sz="2800" b="1" dirty="0">
                <a:solidFill>
                  <a:srgbClr val="FF0000"/>
                </a:solidFill>
              </a:rPr>
              <a:t>الصّرفُ </a:t>
            </a:r>
            <a:r>
              <a:rPr lang="ar-IQ" sz="2800" b="1" dirty="0" smtClean="0">
                <a:solidFill>
                  <a:srgbClr val="FF0000"/>
                </a:solidFill>
              </a:rPr>
              <a:t>لغةً :</a:t>
            </a:r>
            <a:r>
              <a:rPr lang="ar-IQ" sz="2800" dirty="0" smtClean="0">
                <a:solidFill>
                  <a:srgbClr val="000000"/>
                </a:solidFill>
              </a:rPr>
              <a:t> </a:t>
            </a:r>
            <a:r>
              <a:rPr lang="ar-IQ" sz="2800" dirty="0">
                <a:solidFill>
                  <a:srgbClr val="000000"/>
                </a:solidFill>
              </a:rPr>
              <a:t>التغيير والتقليب من حال إلى حال ، ومنه تصريف الرياح ، أي تغييرها .</a:t>
            </a:r>
            <a:endParaRPr lang="ar-IQ" dirty="0">
              <a:solidFill>
                <a:srgbClr val="888888"/>
              </a:solidFill>
            </a:endParaRPr>
          </a:p>
          <a:p>
            <a:pPr marL="0" lvl="0" indent="0">
              <a:spcBef>
                <a:spcPts val="560"/>
              </a:spcBef>
              <a:buClr>
                <a:srgbClr val="FF0000"/>
              </a:buClr>
              <a:buSzPts val="2800"/>
              <a:buNone/>
            </a:pPr>
            <a:r>
              <a:rPr lang="ar-IQ" sz="2800" b="1" dirty="0" smtClean="0">
                <a:solidFill>
                  <a:srgbClr val="FF0000"/>
                </a:solidFill>
              </a:rPr>
              <a:t>واصطلاحًا :</a:t>
            </a:r>
            <a:r>
              <a:rPr lang="ar-IQ" sz="2800" dirty="0" smtClean="0">
                <a:solidFill>
                  <a:srgbClr val="000000"/>
                </a:solidFill>
              </a:rPr>
              <a:t> </a:t>
            </a:r>
            <a:r>
              <a:rPr lang="ar-IQ" sz="2800" dirty="0">
                <a:solidFill>
                  <a:srgbClr val="000000"/>
                </a:solidFill>
              </a:rPr>
              <a:t>هو تحويل الأصل الواحد إلى أمثلة مختلفة ، لمعان ٍمقصودة لا تحصل إلاّ بها ، كاسمَي الفاعل والمفعول ، واسم التفضيل ، والتثنية والجمع ، إلى غير ذلك .</a:t>
            </a:r>
            <a:endParaRPr lang="ar-IQ" dirty="0">
              <a:solidFill>
                <a:srgbClr val="888888"/>
              </a:solidFill>
            </a:endParaRPr>
          </a:p>
          <a:p>
            <a:pPr marL="0" lvl="0" indent="0">
              <a:spcBef>
                <a:spcPts val="560"/>
              </a:spcBef>
              <a:buClr>
                <a:srgbClr val="FF0000"/>
              </a:buClr>
              <a:buSzPts val="2800"/>
              <a:buNone/>
            </a:pPr>
            <a:r>
              <a:rPr lang="ar-IQ" sz="2800" b="1" dirty="0">
                <a:solidFill>
                  <a:srgbClr val="FF0000"/>
                </a:solidFill>
              </a:rPr>
              <a:t>وعلمُ الصّرفِ : </a:t>
            </a:r>
            <a:r>
              <a:rPr lang="ar-IQ" sz="2800" dirty="0">
                <a:solidFill>
                  <a:srgbClr val="000000"/>
                </a:solidFill>
              </a:rPr>
              <a:t>هو علمٌ بأصول يُعرَف بها أحوال أبنية الكلمة ، التي ليست بإعراب ولا بناء </a:t>
            </a:r>
            <a:endParaRPr lang="ar-IQ" dirty="0">
              <a:solidFill>
                <a:srgbClr val="888888"/>
              </a:solidFill>
            </a:endParaRPr>
          </a:p>
          <a:p>
            <a:pPr marL="0" lvl="0" indent="0">
              <a:spcBef>
                <a:spcPts val="560"/>
              </a:spcBef>
              <a:buClr>
                <a:srgbClr val="FF0000"/>
              </a:buClr>
              <a:buSzPts val="2800"/>
              <a:buNone/>
            </a:pPr>
            <a:r>
              <a:rPr lang="ar-IQ" sz="2800" b="1" dirty="0">
                <a:solidFill>
                  <a:srgbClr val="FF0000"/>
                </a:solidFill>
              </a:rPr>
              <a:t>موضوعهُ : </a:t>
            </a:r>
            <a:r>
              <a:rPr lang="ar-IQ" sz="2800" dirty="0">
                <a:solidFill>
                  <a:srgbClr val="000000"/>
                </a:solidFill>
              </a:rPr>
              <a:t>الألفاظ العربية من حيثُ تلك الأحوال ، كالصّحة والإعلال ، والأصالة ، والزيادة ، ونحوها .</a:t>
            </a:r>
            <a:endParaRPr lang="ar-IQ" dirty="0">
              <a:solidFill>
                <a:srgbClr val="888888"/>
              </a:solidFill>
            </a:endParaRPr>
          </a:p>
          <a:p>
            <a:pPr marL="0" lvl="0" indent="0">
              <a:spcBef>
                <a:spcPts val="560"/>
              </a:spcBef>
              <a:buClr>
                <a:srgbClr val="7030A0"/>
              </a:buClr>
              <a:buSzPts val="2800"/>
              <a:buNone/>
            </a:pPr>
            <a:r>
              <a:rPr lang="ar-IQ" sz="2800" dirty="0">
                <a:solidFill>
                  <a:srgbClr val="7030A0"/>
                </a:solidFill>
              </a:rPr>
              <a:t>ويختصّ بالأسماء المتمكـّنة ، والأفعال المتصرّفة ، وما ورد من تثنية بعض الأسماء الموصولة وأسماء الإشارة ، وجمعها وتصغيرها ، فصوريّ لا حقيقيّ </a:t>
            </a:r>
            <a:r>
              <a:rPr lang="ar-IQ" sz="2800" dirty="0">
                <a:solidFill>
                  <a:srgbClr val="000000"/>
                </a:solidFill>
              </a:rPr>
              <a:t>.</a:t>
            </a:r>
            <a:endParaRPr lang="ar-IQ" dirty="0">
              <a:solidFill>
                <a:srgbClr val="888888"/>
              </a:solidFill>
            </a:endParaRPr>
          </a:p>
          <a:p>
            <a:pPr marL="114300" indent="0">
              <a:buNone/>
            </a:pPr>
            <a:endParaRPr lang="en-GB" dirty="0"/>
          </a:p>
        </p:txBody>
      </p:sp>
    </p:spTree>
    <p:extLst>
      <p:ext uri="{BB962C8B-B14F-4D97-AF65-F5344CB8AC3E}">
        <p14:creationId xmlns:p14="http://schemas.microsoft.com/office/powerpoint/2010/main" val="2752625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10"/>
          <p:cNvSpPr txBox="1">
            <a:spLocks noGrp="1"/>
          </p:cNvSpPr>
          <p:nvPr>
            <p:ph type="title"/>
          </p:nvPr>
        </p:nvSpPr>
        <p:spPr>
          <a:xfrm>
            <a:off x="342900" y="366184"/>
            <a:ext cx="6218448" cy="269379"/>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143" name="Google Shape;143;p10"/>
          <p:cNvSpPr txBox="1">
            <a:spLocks noGrp="1"/>
          </p:cNvSpPr>
          <p:nvPr>
            <p:ph type="body" idx="1"/>
          </p:nvPr>
        </p:nvSpPr>
        <p:spPr>
          <a:xfrm>
            <a:off x="342900" y="923595"/>
            <a:ext cx="6254452" cy="7752861"/>
          </a:xfrm>
          <a:prstGeom prst="rect">
            <a:avLst/>
          </a:prstGeom>
          <a:noFill/>
          <a:ln>
            <a:noFill/>
          </a:ln>
        </p:spPr>
        <p:txBody>
          <a:bodyPr spcFirstLastPara="1" wrap="square" lIns="91425" tIns="45700" rIns="91425" bIns="45700" anchor="t" anchorCtr="0">
            <a:normAutofit lnSpcReduction="10000"/>
          </a:bodyPr>
          <a:lstStyle/>
          <a:p>
            <a:pPr marL="0" lvl="0" indent="0" algn="just" rtl="1">
              <a:spcBef>
                <a:spcPts val="0"/>
              </a:spcBef>
              <a:spcAft>
                <a:spcPts val="0"/>
              </a:spcAft>
              <a:buClr>
                <a:srgbClr val="000000"/>
              </a:buClr>
              <a:buSzPct val="100000"/>
              <a:buNone/>
            </a:pPr>
            <a:r>
              <a:rPr lang="ar-IQ" dirty="0">
                <a:solidFill>
                  <a:srgbClr val="000000"/>
                </a:solidFill>
              </a:rPr>
              <a:t>وأيضاً : قـِسـِيّ ، وزنها : فـُلـُوع</a:t>
            </a:r>
            <a:endParaRPr dirty="0"/>
          </a:p>
          <a:p>
            <a:pPr marL="0" lvl="0" indent="0" algn="just" rtl="1">
              <a:spcBef>
                <a:spcPts val="592"/>
              </a:spcBef>
              <a:spcAft>
                <a:spcPts val="0"/>
              </a:spcAft>
              <a:buClr>
                <a:srgbClr val="000000"/>
              </a:buClr>
              <a:buSzPct val="100000"/>
              <a:buNone/>
            </a:pPr>
            <a:r>
              <a:rPr lang="ar-IQ" dirty="0">
                <a:solidFill>
                  <a:srgbClr val="000000"/>
                </a:solidFill>
              </a:rPr>
              <a:t>وكلمة قـِسِيّ ، جمع ، وورود مفردها : قـَوْس ، دليل على أنّ (قِسِيّ) هو مقلوب (قـُووس) ، فالأصل في (قـِسيّ) هو(قـُ</a:t>
            </a:r>
            <a:r>
              <a:rPr lang="ar-IQ" dirty="0">
                <a:solidFill>
                  <a:srgbClr val="FF0000"/>
                </a:solidFill>
              </a:rPr>
              <a:t>وُ</a:t>
            </a:r>
            <a:r>
              <a:rPr lang="ar-IQ" dirty="0">
                <a:solidFill>
                  <a:srgbClr val="000000"/>
                </a:solidFill>
              </a:rPr>
              <a:t>وْ</a:t>
            </a:r>
            <a:r>
              <a:rPr lang="ar-IQ" dirty="0">
                <a:solidFill>
                  <a:srgbClr val="FF0000"/>
                </a:solidFill>
              </a:rPr>
              <a:t>س</a:t>
            </a:r>
            <a:r>
              <a:rPr lang="ar-IQ" dirty="0">
                <a:solidFill>
                  <a:srgbClr val="000000"/>
                </a:solidFill>
              </a:rPr>
              <a:t>)، على وزن (فـُعـُول) ، فحدث قلب مكاني بين الواو الأولى (عين الكلمة) والسين (لام الكلمة) ، فصارت:</a:t>
            </a:r>
            <a:endParaRPr dirty="0"/>
          </a:p>
          <a:p>
            <a:pPr marL="0" lvl="0" indent="0" algn="just" rtl="1">
              <a:spcBef>
                <a:spcPts val="592"/>
              </a:spcBef>
              <a:spcAft>
                <a:spcPts val="0"/>
              </a:spcAft>
              <a:buClr>
                <a:srgbClr val="000000"/>
              </a:buClr>
              <a:buSzPct val="100000"/>
              <a:buNone/>
            </a:pPr>
            <a:r>
              <a:rPr lang="ar-IQ" dirty="0">
                <a:solidFill>
                  <a:srgbClr val="000000"/>
                </a:solidFill>
              </a:rPr>
              <a:t>(قـُ</a:t>
            </a:r>
            <a:r>
              <a:rPr lang="ar-IQ" dirty="0">
                <a:solidFill>
                  <a:srgbClr val="FF0000"/>
                </a:solidFill>
              </a:rPr>
              <a:t>سُ</a:t>
            </a:r>
            <a:r>
              <a:rPr lang="ar-IQ" dirty="0">
                <a:solidFill>
                  <a:srgbClr val="000000"/>
                </a:solidFill>
              </a:rPr>
              <a:t>وْ</a:t>
            </a:r>
            <a:r>
              <a:rPr lang="ar-IQ" dirty="0">
                <a:solidFill>
                  <a:srgbClr val="FF0000"/>
                </a:solidFill>
              </a:rPr>
              <a:t>وٌ</a:t>
            </a:r>
            <a:r>
              <a:rPr lang="ar-IQ" dirty="0">
                <a:solidFill>
                  <a:srgbClr val="000000"/>
                </a:solidFill>
              </a:rPr>
              <a:t>) ، على وزن : (فـُلـُوْعٌ) ، ثمّ قلبت الواو الثانية ياءً</a:t>
            </a:r>
            <a:endParaRPr dirty="0"/>
          </a:p>
          <a:p>
            <a:pPr marL="0" lvl="0" indent="0" algn="just" rtl="1">
              <a:spcBef>
                <a:spcPts val="592"/>
              </a:spcBef>
              <a:spcAft>
                <a:spcPts val="0"/>
              </a:spcAft>
              <a:buClr>
                <a:srgbClr val="000000"/>
              </a:buClr>
              <a:buSzPct val="100000"/>
              <a:buNone/>
            </a:pPr>
            <a:r>
              <a:rPr lang="ar-IQ" dirty="0">
                <a:solidFill>
                  <a:srgbClr val="000000"/>
                </a:solidFill>
              </a:rPr>
              <a:t>لوقوعها طرفاً فصارت :(قـُ</a:t>
            </a:r>
            <a:r>
              <a:rPr lang="ar-IQ" dirty="0">
                <a:solidFill>
                  <a:srgbClr val="FF0000"/>
                </a:solidFill>
              </a:rPr>
              <a:t>سُ</a:t>
            </a:r>
            <a:r>
              <a:rPr lang="ar-IQ" dirty="0">
                <a:solidFill>
                  <a:srgbClr val="000000"/>
                </a:solidFill>
              </a:rPr>
              <a:t>وْ</a:t>
            </a:r>
            <a:r>
              <a:rPr lang="ar-IQ" dirty="0">
                <a:solidFill>
                  <a:srgbClr val="FF0000"/>
                </a:solidFill>
              </a:rPr>
              <a:t>يٌ</a:t>
            </a:r>
            <a:r>
              <a:rPr lang="ar-IQ" dirty="0">
                <a:solidFill>
                  <a:srgbClr val="000000"/>
                </a:solidFill>
              </a:rPr>
              <a:t>) فاجتمعت الواو والياء ، والواو جاءت ساكنة فقلبت الواو ياءً وأدغمت في الياء فصارت (قـُسُيّ) ثمّ كـُسرت السين لمناسبة الياء ، وكذلك كـُسرت القاف لصعوبة الانتقال من ضم الى كسر فصارت (قِسِيّ)على وزن (فـُلـُوع) . وأيضاً في (حادي) ، وزنها (عالِف) ، فورود (وحْدة) دليل على أنـّه مقلوب (واحد) .</a:t>
            </a:r>
            <a:endParaRPr dirty="0"/>
          </a:p>
          <a:p>
            <a:pPr marL="0" lvl="0" indent="0" algn="just" rtl="1">
              <a:spcBef>
                <a:spcPts val="592"/>
              </a:spcBef>
              <a:spcAft>
                <a:spcPts val="0"/>
              </a:spcAft>
              <a:buClr>
                <a:schemeClr val="dk1"/>
              </a:buClr>
              <a:buSzPct val="100000"/>
              <a:buNone/>
            </a:pPr>
            <a:endParaRPr dirty="0">
              <a:solidFill>
                <a:srgbClr val="000000"/>
              </a:solidFill>
            </a:endParaRPr>
          </a:p>
          <a:p>
            <a:pPr marL="0" lvl="0" indent="0" algn="r" rtl="1">
              <a:spcBef>
                <a:spcPts val="592"/>
              </a:spcBef>
              <a:spcAft>
                <a:spcPts val="0"/>
              </a:spcAft>
              <a:buClr>
                <a:schemeClr val="dk1"/>
              </a:buClr>
              <a:buSzPct val="100000"/>
              <a:buNone/>
            </a:pPr>
            <a:endParaRPr dirty="0">
              <a:solidFill>
                <a:srgbClr val="000000"/>
              </a:solidFill>
            </a:endParaRPr>
          </a:p>
          <a:p>
            <a:pPr marL="0" lvl="0" indent="0" algn="r" rtl="1">
              <a:spcBef>
                <a:spcPts val="592"/>
              </a:spcBef>
              <a:spcAft>
                <a:spcPts val="0"/>
              </a:spcAft>
              <a:buClr>
                <a:schemeClr val="dk1"/>
              </a:buClr>
              <a:buSzPct val="100000"/>
              <a:buNone/>
            </a:pPr>
            <a:endParaRPr dirty="0">
              <a:solidFill>
                <a:srgbClr val="000000"/>
              </a:solidFill>
            </a:endParaRPr>
          </a:p>
          <a:p>
            <a:pPr marL="0" lvl="0" indent="0" algn="r" rtl="1">
              <a:spcBef>
                <a:spcPts val="592"/>
              </a:spcBef>
              <a:spcAft>
                <a:spcPts val="0"/>
              </a:spcAft>
              <a:buClr>
                <a:schemeClr val="dk1"/>
              </a:buClr>
              <a:buSzPct val="100000"/>
              <a:buNone/>
            </a:pPr>
            <a:endParaRPr dirty="0">
              <a:solidFill>
                <a:srgbClr val="000000"/>
              </a:solidFill>
            </a:endParaRPr>
          </a:p>
          <a:p>
            <a:pPr marL="0" lvl="0" indent="0" algn="r" rtl="1">
              <a:spcBef>
                <a:spcPts val="555"/>
              </a:spcBef>
              <a:spcAft>
                <a:spcPts val="0"/>
              </a:spcAft>
              <a:buClr>
                <a:schemeClr val="dk1"/>
              </a:buClr>
              <a:buSzPct val="100000"/>
              <a:buNone/>
            </a:pPr>
            <a:endParaRPr sz="3000" dirty="0">
              <a:solidFill>
                <a:srgbClr val="000000"/>
              </a:solidFill>
            </a:endParaRPr>
          </a:p>
          <a:p>
            <a:pPr marL="0" lvl="0" indent="0" algn="r" rtl="1">
              <a:spcBef>
                <a:spcPts val="592"/>
              </a:spcBef>
              <a:spcAft>
                <a:spcPts val="0"/>
              </a:spcAft>
              <a:buClr>
                <a:schemeClr val="dk1"/>
              </a:buClr>
              <a:buSzPct val="100000"/>
              <a:buNone/>
            </a:pPr>
            <a:endParaRP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11"/>
          <p:cNvSpPr txBox="1">
            <a:spLocks noGrp="1"/>
          </p:cNvSpPr>
          <p:nvPr>
            <p:ph type="title"/>
          </p:nvPr>
        </p:nvSpPr>
        <p:spPr>
          <a:xfrm>
            <a:off x="342900" y="155509"/>
            <a:ext cx="6164442" cy="288032"/>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149" name="Google Shape;149;p11"/>
          <p:cNvSpPr txBox="1">
            <a:spLocks noGrp="1"/>
          </p:cNvSpPr>
          <p:nvPr>
            <p:ph type="body" idx="1"/>
          </p:nvPr>
        </p:nvSpPr>
        <p:spPr>
          <a:xfrm>
            <a:off x="342900" y="731574"/>
            <a:ext cx="6218448" cy="7436644"/>
          </a:xfrm>
          <a:prstGeom prst="rect">
            <a:avLst/>
          </a:prstGeom>
          <a:noFill/>
          <a:ln>
            <a:noFill/>
          </a:ln>
        </p:spPr>
        <p:txBody>
          <a:bodyPr spcFirstLastPara="1" wrap="square" lIns="91425" tIns="45700" rIns="91425" bIns="45700" anchor="t" anchorCtr="0">
            <a:normAutofit lnSpcReduction="10000"/>
          </a:bodyPr>
          <a:lstStyle/>
          <a:p>
            <a:pPr marL="0" lvl="0" indent="0" algn="r" rtl="1">
              <a:spcBef>
                <a:spcPts val="0"/>
              </a:spcBef>
              <a:spcAft>
                <a:spcPts val="0"/>
              </a:spcAft>
              <a:buClr>
                <a:srgbClr val="FF0000"/>
              </a:buClr>
              <a:buSzPct val="100000"/>
              <a:buNone/>
            </a:pPr>
            <a:r>
              <a:rPr lang="ar-IQ" sz="2800" b="1" dirty="0" smtClean="0">
                <a:solidFill>
                  <a:srgbClr val="FF0000"/>
                </a:solidFill>
              </a:rPr>
              <a:t>ــ</a:t>
            </a:r>
            <a:r>
              <a:rPr lang="ar-IQ" dirty="0" smtClean="0">
                <a:solidFill>
                  <a:srgbClr val="000000"/>
                </a:solidFill>
              </a:rPr>
              <a:t>أمـّا </a:t>
            </a:r>
            <a:r>
              <a:rPr lang="ar-IQ" dirty="0">
                <a:solidFill>
                  <a:srgbClr val="000000"/>
                </a:solidFill>
              </a:rPr>
              <a:t>إذا حصل تغيير في حروف العلة وهو ما يسمـّى بـ(الإعلال) ، فإنّ الحرف الذي يحدث فيه إعلال يوزن حسب أصله قبل الإعلال ، فكلمة (دار) ليست على وزن (فال) ، وإنما وزنها على (فـَعـَل) ،لأنّ أصلها قبل الإعلال (دَوَرَ) . </a:t>
            </a:r>
            <a:endParaRPr dirty="0"/>
          </a:p>
          <a:p>
            <a:pPr marL="0" lvl="0" indent="0" algn="r" rtl="1">
              <a:spcBef>
                <a:spcPts val="592"/>
              </a:spcBef>
              <a:spcAft>
                <a:spcPts val="0"/>
              </a:spcAft>
              <a:buClr>
                <a:srgbClr val="000000"/>
              </a:buClr>
              <a:buSzPct val="100000"/>
              <a:buNone/>
            </a:pPr>
            <a:r>
              <a:rPr lang="ar-IQ" dirty="0">
                <a:solidFill>
                  <a:srgbClr val="000000"/>
                </a:solidFill>
              </a:rPr>
              <a:t>ومنه أيضاً (قال ، دعا ، مضى) فكلها على (فـَعـَلَ) من : قـَوَلَ، دَعَوَ، مَضَيَ . </a:t>
            </a:r>
            <a:endParaRPr dirty="0"/>
          </a:p>
          <a:p>
            <a:pPr marL="0" lvl="0" indent="0" algn="r" rtl="1">
              <a:spcBef>
                <a:spcPts val="592"/>
              </a:spcBef>
              <a:spcAft>
                <a:spcPts val="0"/>
              </a:spcAft>
              <a:buClr>
                <a:srgbClr val="FF0000"/>
              </a:buClr>
              <a:buSzPct val="100000"/>
              <a:buNone/>
            </a:pPr>
            <a:r>
              <a:rPr lang="ar-IQ" b="1" dirty="0">
                <a:solidFill>
                  <a:srgbClr val="FF0000"/>
                </a:solidFill>
              </a:rPr>
              <a:t>ــ</a:t>
            </a:r>
            <a:r>
              <a:rPr lang="ar-IQ" dirty="0">
                <a:solidFill>
                  <a:srgbClr val="000000"/>
                </a:solidFill>
              </a:rPr>
              <a:t> </a:t>
            </a:r>
            <a:r>
              <a:rPr lang="ar-IQ" dirty="0">
                <a:solidFill>
                  <a:srgbClr val="FF0000"/>
                </a:solidFill>
              </a:rPr>
              <a:t>وأمـّا الكلمات التي يحدث فيها تغيير بسبب الإدغام فإنها توزن على أصلها قبل حدوث التغيير ،</a:t>
            </a:r>
            <a:r>
              <a:rPr lang="ar-IQ" dirty="0">
                <a:solidFill>
                  <a:srgbClr val="000000"/>
                </a:solidFill>
              </a:rPr>
              <a:t> </a:t>
            </a:r>
            <a:r>
              <a:rPr lang="ar-IQ" dirty="0">
                <a:solidFill>
                  <a:srgbClr val="FF0000"/>
                </a:solidFill>
              </a:rPr>
              <a:t>نحو : </a:t>
            </a:r>
            <a:endParaRPr dirty="0"/>
          </a:p>
          <a:p>
            <a:pPr marL="0" lvl="0" indent="0" algn="r" rtl="1">
              <a:spcBef>
                <a:spcPts val="592"/>
              </a:spcBef>
              <a:spcAft>
                <a:spcPts val="0"/>
              </a:spcAft>
              <a:buClr>
                <a:srgbClr val="000000"/>
              </a:buClr>
              <a:buSzPct val="100000"/>
              <a:buNone/>
            </a:pPr>
            <a:r>
              <a:rPr lang="ar-IQ" dirty="0">
                <a:solidFill>
                  <a:srgbClr val="000000"/>
                </a:solidFill>
              </a:rPr>
              <a:t>شـَدَّ ، فإن وزنها هو : فـَعـَلَ ، وذلك بفكّ الإدغام ، فأصل شَدَّ هو شَدَدَ ، لذا يكون وزن شَدَّ هو فـَعـَلَ على الأصل .</a:t>
            </a:r>
            <a:endParaRPr dirty="0"/>
          </a:p>
          <a:p>
            <a:pPr marL="0" lvl="0" indent="0" algn="r" rtl="1">
              <a:spcBef>
                <a:spcPts val="592"/>
              </a:spcBef>
              <a:spcAft>
                <a:spcPts val="0"/>
              </a:spcAft>
              <a:buClr>
                <a:srgbClr val="00B050"/>
              </a:buClr>
              <a:buSzPct val="100000"/>
              <a:buNone/>
            </a:pPr>
            <a:r>
              <a:rPr lang="ar-IQ" dirty="0">
                <a:solidFill>
                  <a:srgbClr val="00B050"/>
                </a:solidFill>
              </a:rPr>
              <a:t>وكذلك الحال في : مَدَّ ، وعَدَّ، فإنّ وزنهما هو (فـَعـَلَ) لأن أصلهما : مـَدَدَ ، وعـَدَدَ .</a:t>
            </a:r>
            <a:endParaRPr dirty="0"/>
          </a:p>
          <a:p>
            <a:pPr marL="0" lvl="0" indent="0" algn="r" rtl="1">
              <a:spcBef>
                <a:spcPts val="592"/>
              </a:spcBef>
              <a:spcAft>
                <a:spcPts val="0"/>
              </a:spcAft>
              <a:buClr>
                <a:schemeClr val="dk1"/>
              </a:buClr>
              <a:buSzPct val="100000"/>
              <a:buNone/>
            </a:pPr>
            <a:endParaRPr dirty="0">
              <a:solidFill>
                <a:srgbClr val="00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070730"/>
          </a:xfrm>
        </p:spPr>
        <p:txBody>
          <a:bodyPr>
            <a:normAutofit fontScale="90000"/>
          </a:bodyPr>
          <a:lstStyle/>
          <a:p>
            <a:r>
              <a:rPr lang="ar-IQ" b="1" dirty="0" smtClean="0"/>
              <a:t>التقسيم الأوّل للفعل</a:t>
            </a:r>
            <a:br>
              <a:rPr lang="ar-IQ" b="1" dirty="0" smtClean="0"/>
            </a:br>
            <a:r>
              <a:rPr lang="ar-IQ" b="1" dirty="0" smtClean="0"/>
              <a:t>إلى ماضٍ ومضارع وأمر</a:t>
            </a:r>
            <a:endParaRPr lang="en-GB" b="1" dirty="0"/>
          </a:p>
        </p:txBody>
      </p:sp>
      <p:sp>
        <p:nvSpPr>
          <p:cNvPr id="3" name="Text Placeholder 2"/>
          <p:cNvSpPr>
            <a:spLocks noGrp="1"/>
          </p:cNvSpPr>
          <p:nvPr>
            <p:ph type="body" idx="1"/>
          </p:nvPr>
        </p:nvSpPr>
        <p:spPr>
          <a:xfrm>
            <a:off x="342900" y="1642189"/>
            <a:ext cx="6172200" cy="6526030"/>
          </a:xfrm>
        </p:spPr>
        <p:txBody>
          <a:bodyPr/>
          <a:lstStyle/>
          <a:p>
            <a:pPr marL="0" lvl="0" indent="0">
              <a:spcBef>
                <a:spcPts val="0"/>
              </a:spcBef>
              <a:buClr>
                <a:srgbClr val="000000"/>
              </a:buClr>
              <a:buSzPts val="3200"/>
              <a:buNone/>
            </a:pPr>
            <a:r>
              <a:rPr lang="ar-IQ" dirty="0">
                <a:solidFill>
                  <a:srgbClr val="000000"/>
                </a:solidFill>
              </a:rPr>
              <a:t>ينقسم الفعل إلى ماض ٍومضارع ٍوأمر .</a:t>
            </a:r>
          </a:p>
          <a:p>
            <a:pPr marL="0" lvl="0" indent="0">
              <a:spcBef>
                <a:spcPts val="640"/>
              </a:spcBef>
              <a:buClr>
                <a:srgbClr val="FF0000"/>
              </a:buClr>
              <a:buSzPts val="3200"/>
              <a:buNone/>
            </a:pPr>
            <a:r>
              <a:rPr lang="ar-IQ" dirty="0">
                <a:solidFill>
                  <a:srgbClr val="FF0000"/>
                </a:solidFill>
              </a:rPr>
              <a:t>الماضي : </a:t>
            </a:r>
            <a:r>
              <a:rPr lang="ar-IQ" dirty="0">
                <a:solidFill>
                  <a:srgbClr val="000000"/>
                </a:solidFill>
              </a:rPr>
              <a:t>ما دلّ على حدوث شيءٍ قبل زمن التكلـّم ، نحو: قامَ ، وقعدَ ، وأكلَ ، وشربَ .</a:t>
            </a:r>
          </a:p>
          <a:p>
            <a:pPr marL="0" lvl="0" indent="0">
              <a:spcBef>
                <a:spcPts val="640"/>
              </a:spcBef>
              <a:buClr>
                <a:srgbClr val="FF0000"/>
              </a:buClr>
              <a:buSzPts val="3200"/>
              <a:buNone/>
            </a:pPr>
            <a:r>
              <a:rPr lang="ar-IQ" dirty="0">
                <a:solidFill>
                  <a:srgbClr val="FF0000"/>
                </a:solidFill>
              </a:rPr>
              <a:t>وعلامته : </a:t>
            </a:r>
            <a:r>
              <a:rPr lang="ar-IQ" dirty="0">
                <a:solidFill>
                  <a:srgbClr val="000000"/>
                </a:solidFill>
              </a:rPr>
              <a:t>ــ قبول تاء الفاعل ، نحو : قرأتُ .</a:t>
            </a:r>
          </a:p>
          <a:p>
            <a:pPr marL="0" lvl="0" indent="0">
              <a:spcBef>
                <a:spcPts val="640"/>
              </a:spcBef>
              <a:buClr>
                <a:srgbClr val="000000"/>
              </a:buClr>
              <a:buSzPts val="3200"/>
              <a:buNone/>
            </a:pPr>
            <a:r>
              <a:rPr lang="ar-IQ" dirty="0">
                <a:solidFill>
                  <a:srgbClr val="000000"/>
                </a:solidFill>
              </a:rPr>
              <a:t>            ــ قبول تاء التأنيث الساكنة ، نحو :قرأتْ هند .  </a:t>
            </a:r>
          </a:p>
          <a:p>
            <a:pPr marL="0" lvl="0" indent="0">
              <a:spcBef>
                <a:spcPts val="640"/>
              </a:spcBef>
              <a:buClr>
                <a:srgbClr val="000000"/>
              </a:buClr>
              <a:buSzPts val="3200"/>
              <a:buNone/>
            </a:pPr>
            <a:r>
              <a:rPr lang="ar-IQ" dirty="0">
                <a:solidFill>
                  <a:srgbClr val="000000"/>
                </a:solidFill>
              </a:rPr>
              <a:t>              وقد تحرّك هذه التاء  لالتقاء الساكنين ، نحو : قرأتِ الطالبة ُ .</a:t>
            </a:r>
          </a:p>
          <a:p>
            <a:pPr marL="0" lvl="0" indent="0">
              <a:spcBef>
                <a:spcPts val="640"/>
              </a:spcBef>
              <a:buClr>
                <a:srgbClr val="FF0000"/>
              </a:buClr>
              <a:buSzPts val="3200"/>
              <a:buNone/>
            </a:pPr>
            <a:r>
              <a:rPr lang="ar-IQ" dirty="0">
                <a:solidFill>
                  <a:srgbClr val="FF0000"/>
                </a:solidFill>
              </a:rPr>
              <a:t>المضارع : </a:t>
            </a:r>
            <a:r>
              <a:rPr lang="ar-IQ" dirty="0">
                <a:solidFill>
                  <a:srgbClr val="000000"/>
                </a:solidFill>
              </a:rPr>
              <a:t>ما دلّ على حدوث شيءٍ في زمن التكلم أو بعده ، نحو : يقرأ ُ ، ويكتبُ . فهو صالح للحال والاستقبال . </a:t>
            </a:r>
          </a:p>
          <a:p>
            <a:pPr marL="0" lvl="0" indent="0" algn="ctr">
              <a:spcBef>
                <a:spcPts val="640"/>
              </a:spcBef>
              <a:buClr>
                <a:srgbClr val="000000"/>
              </a:buClr>
              <a:buSzPts val="3200"/>
              <a:buNone/>
            </a:pPr>
            <a:r>
              <a:rPr lang="ar-IQ" dirty="0" smtClean="0">
                <a:solidFill>
                  <a:srgbClr val="000000"/>
                </a:solidFill>
              </a:rPr>
              <a:t> </a:t>
            </a:r>
            <a:endParaRPr lang="ar-IQ" dirty="0">
              <a:solidFill>
                <a:srgbClr val="000000"/>
              </a:solidFill>
            </a:endParaRPr>
          </a:p>
          <a:p>
            <a:endParaRPr lang="en-GB" dirty="0"/>
          </a:p>
        </p:txBody>
      </p:sp>
    </p:spTree>
    <p:extLst>
      <p:ext uri="{BB962C8B-B14F-4D97-AF65-F5344CB8AC3E}">
        <p14:creationId xmlns:p14="http://schemas.microsoft.com/office/powerpoint/2010/main" val="2838453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13"/>
          <p:cNvSpPr txBox="1">
            <a:spLocks noGrp="1"/>
          </p:cNvSpPr>
          <p:nvPr>
            <p:ph type="title"/>
          </p:nvPr>
        </p:nvSpPr>
        <p:spPr>
          <a:xfrm>
            <a:off x="342900" y="366184"/>
            <a:ext cx="6218448" cy="269379"/>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161" name="Google Shape;161;p13"/>
          <p:cNvSpPr txBox="1">
            <a:spLocks noGrp="1"/>
          </p:cNvSpPr>
          <p:nvPr>
            <p:ph type="body" idx="1"/>
          </p:nvPr>
        </p:nvSpPr>
        <p:spPr>
          <a:xfrm>
            <a:off x="342900" y="731574"/>
            <a:ext cx="6218448" cy="7436644"/>
          </a:xfrm>
          <a:prstGeom prst="rect">
            <a:avLst/>
          </a:prstGeom>
          <a:noFill/>
          <a:ln>
            <a:noFill/>
          </a:ln>
        </p:spPr>
        <p:txBody>
          <a:bodyPr spcFirstLastPara="1" wrap="square" lIns="91425" tIns="45700" rIns="91425" bIns="45700" anchor="t" anchorCtr="0">
            <a:normAutofit/>
          </a:bodyPr>
          <a:lstStyle/>
          <a:p>
            <a:pPr marL="0" lvl="0" indent="0" algn="r" rtl="1">
              <a:spcBef>
                <a:spcPts val="0"/>
              </a:spcBef>
              <a:spcAft>
                <a:spcPts val="0"/>
              </a:spcAft>
              <a:buClr>
                <a:srgbClr val="FF0000"/>
              </a:buClr>
              <a:buSzPts val="3200"/>
              <a:buNone/>
            </a:pPr>
            <a:r>
              <a:rPr lang="ar-IQ" dirty="0">
                <a:solidFill>
                  <a:srgbClr val="FF0000"/>
                </a:solidFill>
              </a:rPr>
              <a:t>وعلامته للحال: </a:t>
            </a:r>
            <a:endParaRPr dirty="0"/>
          </a:p>
          <a:p>
            <a:pPr marL="0" lvl="0" indent="0" algn="r" rtl="1">
              <a:spcBef>
                <a:spcPts val="640"/>
              </a:spcBef>
              <a:spcAft>
                <a:spcPts val="0"/>
              </a:spcAft>
              <a:buClr>
                <a:schemeClr val="dk1"/>
              </a:buClr>
              <a:buSzPts val="3200"/>
              <a:buNone/>
            </a:pPr>
            <a:r>
              <a:rPr lang="ar-IQ" dirty="0"/>
              <a:t>1ــ دخول لام الابتداء عليه ، نحو : ( إنـّي لـَيحزُنـُني أنْ تذهبوا به ) .</a:t>
            </a:r>
            <a:endParaRPr dirty="0"/>
          </a:p>
          <a:p>
            <a:pPr marL="0" lvl="0" indent="0" algn="r" rtl="1">
              <a:spcBef>
                <a:spcPts val="640"/>
              </a:spcBef>
              <a:spcAft>
                <a:spcPts val="0"/>
              </a:spcAft>
              <a:buClr>
                <a:srgbClr val="000000"/>
              </a:buClr>
              <a:buSzPts val="3200"/>
              <a:buNone/>
            </a:pPr>
            <a:r>
              <a:rPr lang="ar-IQ" dirty="0">
                <a:solidFill>
                  <a:srgbClr val="000000"/>
                </a:solidFill>
              </a:rPr>
              <a:t>2ـ (لا) النافية ، نحو : (لا يحبُّ الله الجهر بالسّوء من القول) .</a:t>
            </a:r>
            <a:endParaRPr dirty="0"/>
          </a:p>
          <a:p>
            <a:pPr marL="0" lvl="0" indent="0" algn="r" rtl="1">
              <a:spcBef>
                <a:spcPts val="640"/>
              </a:spcBef>
              <a:spcAft>
                <a:spcPts val="0"/>
              </a:spcAft>
              <a:buClr>
                <a:srgbClr val="000000"/>
              </a:buClr>
              <a:buSzPts val="3200"/>
              <a:buNone/>
            </a:pPr>
            <a:r>
              <a:rPr lang="ar-IQ" dirty="0">
                <a:solidFill>
                  <a:srgbClr val="000000"/>
                </a:solidFill>
              </a:rPr>
              <a:t>3ـ (ما) النافية ، نحو : (وما تدري نفسٌ ماذا تكسبُ غداً) .</a:t>
            </a:r>
            <a:endParaRPr dirty="0"/>
          </a:p>
          <a:p>
            <a:pPr marL="0" lvl="0" indent="0" algn="r" rtl="1">
              <a:spcBef>
                <a:spcPts val="640"/>
              </a:spcBef>
              <a:spcAft>
                <a:spcPts val="0"/>
              </a:spcAft>
              <a:buClr>
                <a:srgbClr val="FF0000"/>
              </a:buClr>
              <a:buSzPts val="3200"/>
              <a:buNone/>
            </a:pPr>
            <a:r>
              <a:rPr lang="ar-IQ" dirty="0">
                <a:solidFill>
                  <a:srgbClr val="FF0000"/>
                </a:solidFill>
              </a:rPr>
              <a:t>وأمـّا علامته للاستقبال :</a:t>
            </a:r>
            <a:endParaRPr dirty="0"/>
          </a:p>
          <a:p>
            <a:pPr marL="0" lvl="0" indent="0" algn="r" rtl="1">
              <a:spcBef>
                <a:spcPts val="640"/>
              </a:spcBef>
              <a:spcAft>
                <a:spcPts val="0"/>
              </a:spcAft>
              <a:buClr>
                <a:srgbClr val="000000"/>
              </a:buClr>
              <a:buSzPts val="3200"/>
              <a:buNone/>
            </a:pPr>
            <a:r>
              <a:rPr lang="ar-IQ" dirty="0">
                <a:solidFill>
                  <a:srgbClr val="000000"/>
                </a:solidFill>
              </a:rPr>
              <a:t>قبوله : السين ، وسوف ، ولن ، وأنْ ، وإنْ .</a:t>
            </a:r>
            <a:endParaRPr dirty="0"/>
          </a:p>
          <a:p>
            <a:pPr marL="0" lvl="0" indent="0" algn="r" rtl="1">
              <a:spcBef>
                <a:spcPts val="640"/>
              </a:spcBef>
              <a:spcAft>
                <a:spcPts val="0"/>
              </a:spcAft>
              <a:buClr>
                <a:srgbClr val="FF0000"/>
              </a:buClr>
              <a:buSzPts val="3200"/>
              <a:buNone/>
            </a:pPr>
            <a:r>
              <a:rPr lang="ar-IQ" dirty="0">
                <a:solidFill>
                  <a:srgbClr val="FF0000"/>
                </a:solidFill>
              </a:rPr>
              <a:t>وكذلك علامته : </a:t>
            </a:r>
            <a:endParaRPr dirty="0"/>
          </a:p>
          <a:p>
            <a:pPr marL="0" lvl="0" indent="0" algn="r" rtl="1">
              <a:spcBef>
                <a:spcPts val="640"/>
              </a:spcBef>
              <a:spcAft>
                <a:spcPts val="0"/>
              </a:spcAft>
              <a:buClr>
                <a:srgbClr val="000000"/>
              </a:buClr>
              <a:buSzPts val="3200"/>
              <a:buNone/>
            </a:pPr>
            <a:r>
              <a:rPr lang="ar-IQ" dirty="0">
                <a:solidFill>
                  <a:srgbClr val="000000"/>
                </a:solidFill>
              </a:rPr>
              <a:t>ان يصحّ وقوعه بعد (لم) . </a:t>
            </a:r>
            <a:endParaRPr dirty="0"/>
          </a:p>
          <a:p>
            <a:pPr marL="0" lvl="0" indent="0" algn="r" rtl="1">
              <a:spcBef>
                <a:spcPts val="640"/>
              </a:spcBef>
              <a:spcAft>
                <a:spcPts val="0"/>
              </a:spcAft>
              <a:buClr>
                <a:schemeClr val="dk1"/>
              </a:buClr>
              <a:buSzPts val="3200"/>
              <a:buNone/>
            </a:pPr>
            <a:endParaRPr dirty="0">
              <a:solidFill>
                <a:srgbClr val="000000"/>
              </a:solidFill>
            </a:endParaRPr>
          </a:p>
          <a:p>
            <a:pPr marL="0" lvl="0" indent="0" algn="ctr" rtl="1">
              <a:spcBef>
                <a:spcPts val="640"/>
              </a:spcBef>
              <a:spcAft>
                <a:spcPts val="0"/>
              </a:spcAft>
              <a:buClr>
                <a:srgbClr val="000000"/>
              </a:buClr>
              <a:buSzPts val="3200"/>
              <a:buNone/>
            </a:pPr>
            <a:r>
              <a:rPr lang="ar-IQ" dirty="0" smtClean="0">
                <a:solidFill>
                  <a:srgbClr val="000000"/>
                </a:solidFill>
              </a:rPr>
              <a:t>  </a:t>
            </a:r>
            <a:endParaRPr dirty="0">
              <a:solidFill>
                <a:srgbClr val="000000"/>
              </a:solidFill>
            </a:endParaRPr>
          </a:p>
          <a:p>
            <a:pPr marL="0" lvl="0" indent="0" algn="r" rtl="1">
              <a:spcBef>
                <a:spcPts val="640"/>
              </a:spcBef>
              <a:spcAft>
                <a:spcPts val="0"/>
              </a:spcAft>
              <a:buClr>
                <a:schemeClr val="dk1"/>
              </a:buClr>
              <a:buSzPts val="3200"/>
              <a:buNone/>
            </a:pPr>
            <a:endParaRPr dirty="0">
              <a:solidFill>
                <a:srgbClr val="00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4"/>
          <p:cNvSpPr txBox="1">
            <a:spLocks noGrp="1"/>
          </p:cNvSpPr>
          <p:nvPr>
            <p:ph type="title"/>
          </p:nvPr>
        </p:nvSpPr>
        <p:spPr>
          <a:xfrm>
            <a:off x="342900" y="366184"/>
            <a:ext cx="6164442" cy="173368"/>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167" name="Google Shape;167;p14"/>
          <p:cNvSpPr txBox="1">
            <a:spLocks noGrp="1"/>
          </p:cNvSpPr>
          <p:nvPr>
            <p:ph type="body" idx="1"/>
          </p:nvPr>
        </p:nvSpPr>
        <p:spPr>
          <a:xfrm>
            <a:off x="342900" y="635563"/>
            <a:ext cx="6164442" cy="7532655"/>
          </a:xfrm>
          <a:prstGeom prst="rect">
            <a:avLst/>
          </a:prstGeom>
          <a:noFill/>
          <a:ln>
            <a:noFill/>
          </a:ln>
        </p:spPr>
        <p:txBody>
          <a:bodyPr spcFirstLastPara="1" wrap="square" lIns="91425" tIns="45700" rIns="91425" bIns="45700" anchor="t" anchorCtr="0">
            <a:normAutofit/>
          </a:bodyPr>
          <a:lstStyle/>
          <a:p>
            <a:pPr marL="0" lvl="0" indent="0" algn="just" rtl="1">
              <a:spcBef>
                <a:spcPts val="0"/>
              </a:spcBef>
              <a:spcAft>
                <a:spcPts val="0"/>
              </a:spcAft>
              <a:buClr>
                <a:schemeClr val="dk1"/>
              </a:buClr>
              <a:buSzPts val="3200"/>
              <a:buNone/>
            </a:pPr>
            <a:r>
              <a:rPr lang="ar-IQ" dirty="0"/>
              <a:t>ويعرف الفعل المضارع بأن يكون مبدوءاً بأحد أحرف المضارعة (أنيت)</a:t>
            </a:r>
            <a:endParaRPr dirty="0"/>
          </a:p>
          <a:p>
            <a:pPr marL="0" lvl="0" indent="0" algn="just" rtl="1">
              <a:spcBef>
                <a:spcPts val="640"/>
              </a:spcBef>
              <a:spcAft>
                <a:spcPts val="0"/>
              </a:spcAft>
              <a:buClr>
                <a:schemeClr val="dk1"/>
              </a:buClr>
              <a:buSzPts val="3200"/>
              <a:buNone/>
            </a:pPr>
            <a:r>
              <a:rPr lang="ar-IQ" dirty="0"/>
              <a:t>ــ فالهمزة ، للمتكلم وحده ، نحو : أنا أقرأ .</a:t>
            </a:r>
            <a:endParaRPr dirty="0"/>
          </a:p>
          <a:p>
            <a:pPr marL="0" lvl="0" indent="0" algn="just" rtl="1">
              <a:spcBef>
                <a:spcPts val="640"/>
              </a:spcBef>
              <a:spcAft>
                <a:spcPts val="0"/>
              </a:spcAft>
              <a:buClr>
                <a:schemeClr val="dk1"/>
              </a:buClr>
              <a:buSzPts val="3200"/>
              <a:buNone/>
            </a:pPr>
            <a:r>
              <a:rPr lang="ar-IQ" dirty="0"/>
              <a:t>ــ النون ، للمتكلم مع غيره ، أو للمعظـّم نفسه نحو : نحنُ نقرأ .</a:t>
            </a:r>
            <a:endParaRPr dirty="0"/>
          </a:p>
          <a:p>
            <a:pPr marL="0" lvl="0" indent="0" algn="just" rtl="1">
              <a:spcBef>
                <a:spcPts val="640"/>
              </a:spcBef>
              <a:spcAft>
                <a:spcPts val="0"/>
              </a:spcAft>
              <a:buClr>
                <a:schemeClr val="dk1"/>
              </a:buClr>
              <a:buSzPts val="3200"/>
              <a:buNone/>
            </a:pPr>
            <a:r>
              <a:rPr lang="ar-IQ" dirty="0"/>
              <a:t>الياء ، للغائب المذكر وجمع الغائبة ، نحو : محمد يقرأ ، النسوة يقرأ ْنَ .</a:t>
            </a:r>
            <a:endParaRPr dirty="0"/>
          </a:p>
          <a:p>
            <a:pPr marL="0" lvl="0" indent="0" algn="just" rtl="1">
              <a:spcBef>
                <a:spcPts val="640"/>
              </a:spcBef>
              <a:spcAft>
                <a:spcPts val="0"/>
              </a:spcAft>
              <a:buClr>
                <a:schemeClr val="dk1"/>
              </a:buClr>
              <a:buSzPts val="3200"/>
              <a:buNone/>
            </a:pPr>
            <a:r>
              <a:rPr lang="ar-IQ" dirty="0"/>
              <a:t>ــ التاء ، للمخاطـَب مطلقاً ، ومفرد الغائبة ومثنـّاها ، نحو : انت تقرأ يا محمد ، أنتما تقرآن ، أنتم تقرؤون ، وانتِ تقرئين ، وفاطمة تقرأ ، والهندان تقرآن .    </a:t>
            </a:r>
            <a:endParaRPr dirty="0"/>
          </a:p>
          <a:p>
            <a:pPr marL="0" lvl="0" indent="0" algn="just" rtl="1">
              <a:spcBef>
                <a:spcPts val="640"/>
              </a:spcBef>
              <a:spcAft>
                <a:spcPts val="0"/>
              </a:spcAft>
              <a:buClr>
                <a:schemeClr val="dk1"/>
              </a:buClr>
              <a:buSzPts val="3200"/>
              <a:buNone/>
            </a:pPr>
            <a:endParaRPr dirty="0"/>
          </a:p>
          <a:p>
            <a:pPr marL="0" lvl="0" indent="0" algn="just" rtl="1">
              <a:spcBef>
                <a:spcPts val="640"/>
              </a:spcBef>
              <a:spcAft>
                <a:spcPts val="0"/>
              </a:spcAft>
              <a:buClr>
                <a:schemeClr val="dk1"/>
              </a:buClr>
              <a:buSzPts val="3200"/>
              <a:buNone/>
            </a:pPr>
            <a:r>
              <a:rPr lang="ar-IQ" dirty="0" smtClean="0"/>
              <a:t> </a:t>
            </a:r>
            <a:endParaRP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15"/>
          <p:cNvSpPr txBox="1">
            <a:spLocks noGrp="1"/>
          </p:cNvSpPr>
          <p:nvPr>
            <p:ph type="title"/>
          </p:nvPr>
        </p:nvSpPr>
        <p:spPr>
          <a:xfrm>
            <a:off x="342900" y="366184"/>
            <a:ext cx="6218448" cy="269379"/>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173" name="Google Shape;173;p15"/>
          <p:cNvSpPr txBox="1">
            <a:spLocks noGrp="1"/>
          </p:cNvSpPr>
          <p:nvPr>
            <p:ph type="body" idx="1"/>
          </p:nvPr>
        </p:nvSpPr>
        <p:spPr>
          <a:xfrm>
            <a:off x="342900" y="539553"/>
            <a:ext cx="6218448" cy="7628665"/>
          </a:xfrm>
          <a:prstGeom prst="rect">
            <a:avLst/>
          </a:prstGeom>
          <a:noFill/>
          <a:ln>
            <a:noFill/>
          </a:ln>
        </p:spPr>
        <p:txBody>
          <a:bodyPr spcFirstLastPara="1" wrap="square" lIns="91425" tIns="45700" rIns="91425" bIns="45700" anchor="t" anchorCtr="0">
            <a:normAutofit/>
          </a:bodyPr>
          <a:lstStyle/>
          <a:p>
            <a:pPr marL="0" lvl="0" indent="0" algn="just" rtl="1">
              <a:spcBef>
                <a:spcPts val="0"/>
              </a:spcBef>
              <a:spcAft>
                <a:spcPts val="0"/>
              </a:spcAft>
              <a:buClr>
                <a:srgbClr val="FF0000"/>
              </a:buClr>
              <a:buSzPct val="100000"/>
              <a:buNone/>
            </a:pPr>
            <a:r>
              <a:rPr lang="ar-IQ" dirty="0">
                <a:solidFill>
                  <a:srgbClr val="FF0000"/>
                </a:solidFill>
              </a:rPr>
              <a:t>فعل الأمر: </a:t>
            </a:r>
            <a:r>
              <a:rPr lang="ar-IQ" dirty="0"/>
              <a:t>وهو ما يطلَب به حصول شيء بعد زمن التكلـّم ، نحو : اجتـَهـِدْ .</a:t>
            </a:r>
            <a:endParaRPr dirty="0"/>
          </a:p>
          <a:p>
            <a:pPr marL="0" lvl="0" indent="0" algn="just" rtl="1">
              <a:spcBef>
                <a:spcPts val="592"/>
              </a:spcBef>
              <a:spcAft>
                <a:spcPts val="0"/>
              </a:spcAft>
              <a:buClr>
                <a:srgbClr val="FF0000"/>
              </a:buClr>
              <a:buSzPct val="100000"/>
              <a:buNone/>
            </a:pPr>
            <a:r>
              <a:rPr lang="ar-IQ" dirty="0">
                <a:solidFill>
                  <a:srgbClr val="FF0000"/>
                </a:solidFill>
              </a:rPr>
              <a:t>وعلامته : </a:t>
            </a:r>
            <a:r>
              <a:rPr lang="ar-IQ" dirty="0"/>
              <a:t>أن</a:t>
            </a:r>
            <a:r>
              <a:rPr lang="ar-IQ" dirty="0">
                <a:solidFill>
                  <a:srgbClr val="FF0000"/>
                </a:solidFill>
              </a:rPr>
              <a:t> </a:t>
            </a:r>
            <a:r>
              <a:rPr lang="ar-IQ" dirty="0"/>
              <a:t>يقبل نون التوكيد ، وياء المخاطبة ، مع دلالته على الطلب .</a:t>
            </a:r>
            <a:endParaRPr dirty="0"/>
          </a:p>
          <a:p>
            <a:pPr marL="0" lvl="0" indent="0" algn="just" rtl="1">
              <a:spcBef>
                <a:spcPts val="592"/>
              </a:spcBef>
              <a:spcAft>
                <a:spcPts val="0"/>
              </a:spcAft>
              <a:buClr>
                <a:srgbClr val="FF0000"/>
              </a:buClr>
              <a:buSzPct val="100000"/>
              <a:buNone/>
            </a:pPr>
            <a:r>
              <a:rPr lang="ar-IQ" dirty="0">
                <a:solidFill>
                  <a:srgbClr val="FF0000"/>
                </a:solidFill>
              </a:rPr>
              <a:t>أسماء الأفعال :  </a:t>
            </a:r>
            <a:r>
              <a:rPr lang="ar-IQ" dirty="0"/>
              <a:t>كل  ما يدلّ على معاني الأفعال ، ولا يقبل علاماتها ، فيقال له : اسم فعل .</a:t>
            </a:r>
            <a:endParaRPr dirty="0"/>
          </a:p>
          <a:p>
            <a:pPr marL="0" lvl="0" indent="0" algn="just" rtl="1">
              <a:spcBef>
                <a:spcPts val="592"/>
              </a:spcBef>
              <a:spcAft>
                <a:spcPts val="0"/>
              </a:spcAft>
              <a:buClr>
                <a:schemeClr val="dk1"/>
              </a:buClr>
              <a:buSzPct val="100000"/>
              <a:buNone/>
            </a:pPr>
            <a:r>
              <a:rPr lang="ar-IQ" dirty="0"/>
              <a:t>ويأتي اسم الفعل على ثلاثة أقسام :</a:t>
            </a:r>
            <a:endParaRPr dirty="0"/>
          </a:p>
          <a:p>
            <a:pPr marL="0" lvl="0" indent="0" algn="just" rtl="1">
              <a:spcBef>
                <a:spcPts val="592"/>
              </a:spcBef>
              <a:spcAft>
                <a:spcPts val="0"/>
              </a:spcAft>
              <a:buClr>
                <a:schemeClr val="dk1"/>
              </a:buClr>
              <a:buSzPct val="100000"/>
              <a:buNone/>
            </a:pPr>
            <a:r>
              <a:rPr lang="ar-IQ" dirty="0"/>
              <a:t>1ــ اسم فعل ماض : نحو : هيهات ، بمعنى : بعُدَ . وشـَتـّان ، بمعنى : افترقَ .</a:t>
            </a:r>
            <a:endParaRPr dirty="0"/>
          </a:p>
          <a:p>
            <a:pPr marL="0" lvl="0" indent="0" algn="just" rtl="1">
              <a:spcBef>
                <a:spcPts val="592"/>
              </a:spcBef>
              <a:spcAft>
                <a:spcPts val="0"/>
              </a:spcAft>
              <a:buClr>
                <a:schemeClr val="dk1"/>
              </a:buClr>
              <a:buSzPct val="100000"/>
              <a:buNone/>
            </a:pPr>
            <a:r>
              <a:rPr lang="ar-IQ" dirty="0"/>
              <a:t>2ـ اسم فعل مضارع : نحو : وَيْ ، بمعنى اتعجـّب . و أفّ ، بمعنى : أتضجـّر .</a:t>
            </a:r>
            <a:endParaRPr dirty="0"/>
          </a:p>
          <a:p>
            <a:pPr marL="0" lvl="0" indent="0" algn="just" rtl="1">
              <a:spcBef>
                <a:spcPts val="592"/>
              </a:spcBef>
              <a:spcAft>
                <a:spcPts val="0"/>
              </a:spcAft>
              <a:buClr>
                <a:schemeClr val="dk1"/>
              </a:buClr>
              <a:buSzPct val="100000"/>
              <a:buNone/>
            </a:pPr>
            <a:r>
              <a:rPr lang="ar-IQ" dirty="0"/>
              <a:t>3ـ اسم فعل أمر : نحو : صهْ ، بمعنى : اسكت وآمينَ ، بمعنى : استجبْ . وهو أكثرها </a:t>
            </a:r>
            <a:r>
              <a:rPr lang="ar-IQ" dirty="0" smtClean="0"/>
              <a:t>وجوداً.</a:t>
            </a:r>
            <a:endParaRPr dirty="0"/>
          </a:p>
          <a:p>
            <a:pPr marL="0" lvl="0" indent="0" algn="just" rtl="1">
              <a:spcBef>
                <a:spcPts val="592"/>
              </a:spcBef>
              <a:spcAft>
                <a:spcPts val="0"/>
              </a:spcAft>
              <a:buClr>
                <a:schemeClr val="dk1"/>
              </a:buClr>
              <a:buSzPct val="100000"/>
              <a:buNone/>
            </a:pPr>
            <a:r>
              <a:rPr lang="ar-IQ" dirty="0"/>
              <a:t> </a:t>
            </a:r>
            <a:endParaRP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16"/>
          <p:cNvSpPr txBox="1">
            <a:spLocks noGrp="1"/>
          </p:cNvSpPr>
          <p:nvPr>
            <p:ph type="title"/>
          </p:nvPr>
        </p:nvSpPr>
        <p:spPr>
          <a:xfrm>
            <a:off x="342900" y="366184"/>
            <a:ext cx="6218448" cy="365389"/>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179" name="Google Shape;179;p16"/>
          <p:cNvSpPr txBox="1">
            <a:spLocks noGrp="1"/>
          </p:cNvSpPr>
          <p:nvPr>
            <p:ph type="body" idx="1"/>
          </p:nvPr>
        </p:nvSpPr>
        <p:spPr>
          <a:xfrm>
            <a:off x="342900" y="731574"/>
            <a:ext cx="6218448" cy="7436644"/>
          </a:xfrm>
          <a:prstGeom prst="rect">
            <a:avLst/>
          </a:prstGeom>
          <a:noFill/>
          <a:ln>
            <a:noFill/>
          </a:ln>
        </p:spPr>
        <p:txBody>
          <a:bodyPr spcFirstLastPara="1" wrap="square" lIns="91425" tIns="45700" rIns="91425" bIns="45700" anchor="t" anchorCtr="0">
            <a:normAutofit/>
          </a:bodyPr>
          <a:lstStyle/>
          <a:p>
            <a:pPr marL="0" lvl="0" indent="0" algn="r" rtl="1">
              <a:spcBef>
                <a:spcPts val="0"/>
              </a:spcBef>
              <a:spcAft>
                <a:spcPts val="0"/>
              </a:spcAft>
              <a:buClr>
                <a:schemeClr val="dk1"/>
              </a:buClr>
              <a:buSzPts val="3200"/>
              <a:buNone/>
            </a:pPr>
            <a:r>
              <a:rPr lang="ar-IQ" dirty="0"/>
              <a:t>ويأتي اسم الفعل على نوعين : </a:t>
            </a:r>
            <a:endParaRPr dirty="0"/>
          </a:p>
          <a:p>
            <a:pPr marL="0" lvl="0" indent="0" algn="r" rtl="1">
              <a:spcBef>
                <a:spcPts val="640"/>
              </a:spcBef>
              <a:spcAft>
                <a:spcPts val="0"/>
              </a:spcAft>
              <a:buClr>
                <a:srgbClr val="FF0000"/>
              </a:buClr>
              <a:buSzPts val="3200"/>
              <a:buNone/>
            </a:pPr>
            <a:r>
              <a:rPr lang="ar-IQ" dirty="0">
                <a:solidFill>
                  <a:srgbClr val="FF0000"/>
                </a:solidFill>
              </a:rPr>
              <a:t>أحدهما : </a:t>
            </a:r>
            <a:r>
              <a:rPr lang="ar-IQ" dirty="0">
                <a:solidFill>
                  <a:srgbClr val="CC00CC"/>
                </a:solidFill>
              </a:rPr>
              <a:t>ما وُضع من أول الأمر كذلك ، نحو : شتـّان ، صه ، وَي.</a:t>
            </a:r>
            <a:endParaRPr dirty="0"/>
          </a:p>
          <a:p>
            <a:pPr marL="0" lvl="0" indent="0" algn="r" rtl="1">
              <a:spcBef>
                <a:spcPts val="640"/>
              </a:spcBef>
              <a:spcAft>
                <a:spcPts val="0"/>
              </a:spcAft>
              <a:buClr>
                <a:srgbClr val="FF0000"/>
              </a:buClr>
              <a:buSzPts val="3200"/>
              <a:buNone/>
            </a:pPr>
            <a:r>
              <a:rPr lang="ar-IQ" dirty="0">
                <a:solidFill>
                  <a:srgbClr val="FF0000"/>
                </a:solidFill>
              </a:rPr>
              <a:t>الثاني : </a:t>
            </a:r>
            <a:r>
              <a:rPr lang="ar-IQ" dirty="0"/>
              <a:t>ــ </a:t>
            </a:r>
            <a:r>
              <a:rPr lang="ar-IQ" dirty="0">
                <a:solidFill>
                  <a:srgbClr val="CC00CC"/>
                </a:solidFill>
              </a:rPr>
              <a:t>ما نـُقل من ظرف أو جار ومجرور ، نحو : دونكَ بمعنى : خذْ .</a:t>
            </a:r>
            <a:endParaRPr dirty="0"/>
          </a:p>
          <a:p>
            <a:pPr marL="0" lvl="0" indent="0" algn="r" rtl="1">
              <a:spcBef>
                <a:spcPts val="640"/>
              </a:spcBef>
              <a:spcAft>
                <a:spcPts val="0"/>
              </a:spcAft>
              <a:buClr>
                <a:schemeClr val="dk1"/>
              </a:buClr>
              <a:buSzPts val="3200"/>
              <a:buNone/>
            </a:pPr>
            <a:r>
              <a:rPr lang="ar-IQ" dirty="0"/>
              <a:t>ــ </a:t>
            </a:r>
            <a:r>
              <a:rPr lang="ar-IQ" dirty="0">
                <a:solidFill>
                  <a:srgbClr val="00B050"/>
                </a:solidFill>
              </a:rPr>
              <a:t>ما نـُقل من مصدر ،</a:t>
            </a:r>
            <a:r>
              <a:rPr lang="ar-IQ" u="sng" dirty="0">
                <a:solidFill>
                  <a:srgbClr val="00B050"/>
                </a:solidFill>
              </a:rPr>
              <a:t>سواء استـُعمل </a:t>
            </a:r>
            <a:r>
              <a:rPr lang="ar-IQ" dirty="0">
                <a:solidFill>
                  <a:srgbClr val="00B050"/>
                </a:solidFill>
              </a:rPr>
              <a:t>فعله نحو : رويدَ زيداً ، بمعنى أمهلهُ ،فإنـّهم قالوا أروِدْهُ إرواداً .</a:t>
            </a:r>
            <a:endParaRPr dirty="0"/>
          </a:p>
          <a:p>
            <a:pPr marL="0" lvl="0" indent="0" algn="r" rtl="1">
              <a:spcBef>
                <a:spcPts val="640"/>
              </a:spcBef>
              <a:spcAft>
                <a:spcPts val="0"/>
              </a:spcAft>
              <a:buClr>
                <a:srgbClr val="00B0F0"/>
              </a:buClr>
              <a:buSzPts val="3200"/>
              <a:buNone/>
            </a:pPr>
            <a:r>
              <a:rPr lang="ar-IQ" u="sng" dirty="0">
                <a:solidFill>
                  <a:srgbClr val="00B0F0"/>
                </a:solidFill>
              </a:rPr>
              <a:t>أم لم يـُستعمل فعله </a:t>
            </a:r>
            <a:r>
              <a:rPr lang="ar-IQ" dirty="0">
                <a:solidFill>
                  <a:srgbClr val="00B0F0"/>
                </a:solidFill>
              </a:rPr>
              <a:t>، نحو: بلهَ زيدٌ أو زيداً ، بمعنى : تـُركَ زيدٌ ، أو اتركْ زيداً .</a:t>
            </a:r>
            <a:endParaRPr dirty="0"/>
          </a:p>
          <a:p>
            <a:pPr marL="0" lvl="0" indent="0" algn="ctr" rtl="1">
              <a:spcBef>
                <a:spcPts val="640"/>
              </a:spcBef>
              <a:spcAft>
                <a:spcPts val="0"/>
              </a:spcAft>
              <a:buClr>
                <a:srgbClr val="00B0F0"/>
              </a:buClr>
              <a:buSzPts val="3200"/>
              <a:buNone/>
            </a:pPr>
            <a:r>
              <a:rPr lang="ar-IQ" b="1" dirty="0">
                <a:solidFill>
                  <a:srgbClr val="00B0F0"/>
                </a:solidFill>
              </a:rPr>
              <a:t>ـــ ـــ ـــ ـــ ـــ ـــ ـــ ـــ ـــ ـــ</a:t>
            </a:r>
            <a:endParaRPr dirty="0"/>
          </a:p>
          <a:p>
            <a:pPr marL="0" lvl="0" indent="0" algn="ctr" rtl="1">
              <a:spcBef>
                <a:spcPts val="640"/>
              </a:spcBef>
              <a:spcAft>
                <a:spcPts val="0"/>
              </a:spcAft>
              <a:buClr>
                <a:schemeClr val="dk1"/>
              </a:buClr>
              <a:buSzPts val="3200"/>
              <a:buNone/>
            </a:pPr>
            <a:endParaRPr b="1" dirty="0">
              <a:solidFill>
                <a:srgbClr val="00B0F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8"/>
          <p:cNvSpPr txBox="1">
            <a:spLocks noGrp="1"/>
          </p:cNvSpPr>
          <p:nvPr>
            <p:ph type="title"/>
          </p:nvPr>
        </p:nvSpPr>
        <p:spPr>
          <a:xfrm>
            <a:off x="401215" y="391886"/>
            <a:ext cx="6456785" cy="1628926"/>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rmAutofit/>
          </a:bodyPr>
          <a:lstStyle/>
          <a:p>
            <a:pPr marL="0" lvl="0" indent="0" algn="ctr" rtl="1">
              <a:spcBef>
                <a:spcPts val="0"/>
              </a:spcBef>
              <a:spcAft>
                <a:spcPts val="0"/>
              </a:spcAft>
              <a:buClr>
                <a:srgbClr val="CC00CC"/>
              </a:buClr>
              <a:buSzPts val="4400"/>
              <a:buFont typeface="Calibri"/>
              <a:buNone/>
            </a:pPr>
            <a:r>
              <a:rPr lang="ar-IQ" b="1" dirty="0">
                <a:solidFill>
                  <a:schemeClr val="tx1"/>
                </a:solidFill>
                <a:sym typeface="Calibri"/>
              </a:rPr>
              <a:t>التقسيم الثاني للفعل </a:t>
            </a:r>
            <a:br>
              <a:rPr lang="ar-IQ" b="1" dirty="0">
                <a:solidFill>
                  <a:schemeClr val="tx1"/>
                </a:solidFill>
                <a:sym typeface="Calibri"/>
              </a:rPr>
            </a:br>
            <a:r>
              <a:rPr lang="ar-IQ" b="1" dirty="0">
                <a:solidFill>
                  <a:schemeClr val="tx1"/>
                </a:solidFill>
                <a:sym typeface="Calibri"/>
              </a:rPr>
              <a:t>إلى صحيح ومعتلّ</a:t>
            </a:r>
            <a:endParaRPr b="1" dirty="0">
              <a:solidFill>
                <a:schemeClr val="tx1"/>
              </a:solidFill>
            </a:endParaRPr>
          </a:p>
        </p:txBody>
      </p:sp>
      <p:sp>
        <p:nvSpPr>
          <p:cNvPr id="191" name="Google Shape;191;p18"/>
          <p:cNvSpPr txBox="1">
            <a:spLocks noGrp="1"/>
          </p:cNvSpPr>
          <p:nvPr>
            <p:ph type="body" idx="1"/>
          </p:nvPr>
        </p:nvSpPr>
        <p:spPr>
          <a:xfrm>
            <a:off x="342900" y="1979713"/>
            <a:ext cx="6254452" cy="6696743"/>
          </a:xfrm>
          <a:prstGeom prst="rect">
            <a:avLst/>
          </a:prstGeom>
          <a:noFill/>
          <a:ln>
            <a:noFill/>
          </a:ln>
        </p:spPr>
        <p:txBody>
          <a:bodyPr spcFirstLastPara="1" wrap="square" lIns="91425" tIns="45700" rIns="91425" bIns="45700" anchor="t" anchorCtr="0">
            <a:normAutofit fontScale="92500" lnSpcReduction="10000"/>
          </a:bodyPr>
          <a:lstStyle/>
          <a:p>
            <a:pPr marL="0" lvl="0" indent="0" algn="just" rtl="1">
              <a:spcBef>
                <a:spcPts val="0"/>
              </a:spcBef>
              <a:spcAft>
                <a:spcPts val="0"/>
              </a:spcAft>
              <a:buClr>
                <a:srgbClr val="00B0F0"/>
              </a:buClr>
              <a:buSzPct val="100000"/>
              <a:buNone/>
            </a:pPr>
            <a:r>
              <a:rPr lang="ar-IQ" b="1" dirty="0">
                <a:solidFill>
                  <a:srgbClr val="00B0F0"/>
                </a:solidFill>
              </a:rPr>
              <a:t>ينقسم الفعل إلى : صحيح ، ومعتل .</a:t>
            </a:r>
            <a:endParaRPr dirty="0"/>
          </a:p>
          <a:p>
            <a:pPr marL="0" lvl="0" indent="0" algn="just" rtl="1">
              <a:spcBef>
                <a:spcPts val="592"/>
              </a:spcBef>
              <a:spcAft>
                <a:spcPts val="0"/>
              </a:spcAft>
              <a:buClr>
                <a:srgbClr val="FF0000"/>
              </a:buClr>
              <a:buSzPct val="100000"/>
              <a:buNone/>
            </a:pPr>
            <a:r>
              <a:rPr lang="ar-IQ" b="1" dirty="0">
                <a:solidFill>
                  <a:srgbClr val="FF0000"/>
                </a:solidFill>
              </a:rPr>
              <a:t>فالصحيح :</a:t>
            </a:r>
            <a:r>
              <a:rPr lang="ar-IQ" b="1" dirty="0"/>
              <a:t> </a:t>
            </a:r>
            <a:r>
              <a:rPr lang="ar-IQ" dirty="0"/>
              <a:t>ما خلتْ أصوله من أحرف العلـّة ، وهي : الألف ، والواو ، والياء ، نحو : كـَتـَبَ ، وجَلـَسَ .</a:t>
            </a:r>
            <a:endParaRPr dirty="0"/>
          </a:p>
          <a:p>
            <a:pPr marL="0" lvl="0" indent="0" algn="just" rtl="1">
              <a:spcBef>
                <a:spcPts val="592"/>
              </a:spcBef>
              <a:spcAft>
                <a:spcPts val="0"/>
              </a:spcAft>
              <a:buClr>
                <a:schemeClr val="dk1"/>
              </a:buClr>
              <a:buSzPct val="100000"/>
              <a:buNone/>
            </a:pPr>
            <a:r>
              <a:rPr lang="ar-IQ" dirty="0"/>
              <a:t>ويسمـّى حرف العلـّة </a:t>
            </a:r>
            <a:r>
              <a:rPr lang="ar-IQ" dirty="0">
                <a:solidFill>
                  <a:srgbClr val="FF0000"/>
                </a:solidFill>
              </a:rPr>
              <a:t>حرف لين </a:t>
            </a:r>
            <a:r>
              <a:rPr lang="ar-IQ" dirty="0"/>
              <a:t>: إذا كان ساكناً ، وما قبله مفتوح ، نحو : ثـَوْب ، وسـَيـْف .</a:t>
            </a:r>
            <a:endParaRPr dirty="0"/>
          </a:p>
          <a:p>
            <a:pPr marL="0" lvl="0" indent="0" algn="just" rtl="1">
              <a:spcBef>
                <a:spcPts val="592"/>
              </a:spcBef>
              <a:spcAft>
                <a:spcPts val="0"/>
              </a:spcAft>
              <a:buClr>
                <a:schemeClr val="dk1"/>
              </a:buClr>
              <a:buSzPct val="100000"/>
              <a:buNone/>
            </a:pPr>
            <a:r>
              <a:rPr lang="ar-IQ" dirty="0"/>
              <a:t>ويسمـّى حرف العلـّة </a:t>
            </a:r>
            <a:r>
              <a:rPr lang="ar-IQ" dirty="0">
                <a:solidFill>
                  <a:srgbClr val="FF0000"/>
                </a:solidFill>
              </a:rPr>
              <a:t>حرف مد </a:t>
            </a:r>
            <a:r>
              <a:rPr lang="ar-IQ" dirty="0"/>
              <a:t>: إن جانسه ما قبله من الحركات نحو : قـَال ، يقـُول ، قـِيلا ً.</a:t>
            </a:r>
            <a:endParaRPr dirty="0"/>
          </a:p>
          <a:p>
            <a:pPr marL="0" lvl="0" indent="0" algn="just" rtl="1">
              <a:spcBef>
                <a:spcPts val="592"/>
              </a:spcBef>
              <a:spcAft>
                <a:spcPts val="0"/>
              </a:spcAft>
              <a:buClr>
                <a:schemeClr val="dk1"/>
              </a:buClr>
              <a:buSzPct val="100000"/>
              <a:buNone/>
            </a:pPr>
            <a:r>
              <a:rPr lang="ar-IQ" dirty="0"/>
              <a:t>ودائماً تكون الألف حرف مدّ ، وعلـّة ، ولين ، لسكونها وفتح ما قبلها دائماً . بخلاف الواو والياء .</a:t>
            </a:r>
            <a:endParaRPr dirty="0"/>
          </a:p>
          <a:p>
            <a:pPr marL="0" lvl="0" indent="0" algn="just" rtl="1">
              <a:spcBef>
                <a:spcPts val="592"/>
              </a:spcBef>
              <a:spcAft>
                <a:spcPts val="0"/>
              </a:spcAft>
              <a:buClr>
                <a:srgbClr val="FF0000"/>
              </a:buClr>
              <a:buSzPct val="100000"/>
              <a:buNone/>
            </a:pPr>
            <a:r>
              <a:rPr lang="ar-IQ" b="1" dirty="0">
                <a:solidFill>
                  <a:srgbClr val="FF0000"/>
                </a:solidFill>
              </a:rPr>
              <a:t>والمعتلّ : </a:t>
            </a:r>
            <a:r>
              <a:rPr lang="ar-IQ" dirty="0"/>
              <a:t>ما كان أحد أصوله حرف علــّة ، نحو : وجدَ ، وقالَ ، وسعى .</a:t>
            </a:r>
            <a:endParaRPr dirty="0"/>
          </a:p>
          <a:p>
            <a:pPr marL="0" lvl="0" indent="0" algn="just" rtl="1">
              <a:spcBef>
                <a:spcPts val="592"/>
              </a:spcBef>
              <a:spcAft>
                <a:spcPts val="0"/>
              </a:spcAft>
              <a:buClr>
                <a:schemeClr val="dk1"/>
              </a:buClr>
              <a:buSzPct val="100000"/>
              <a:buNone/>
            </a:pPr>
            <a:r>
              <a:rPr lang="ar-IQ" dirty="0"/>
              <a:t>ولكلّ من الصحيح والمعتل أقسام :</a:t>
            </a:r>
            <a:endParaRPr dirty="0"/>
          </a:p>
          <a:p>
            <a:pPr marL="0" lvl="0" indent="0" algn="ctr" rtl="1">
              <a:spcBef>
                <a:spcPts val="592"/>
              </a:spcBef>
              <a:spcAft>
                <a:spcPts val="0"/>
              </a:spcAft>
              <a:buClr>
                <a:schemeClr val="dk1"/>
              </a:buClr>
              <a:buSzPct val="100000"/>
              <a:buNone/>
            </a:pPr>
            <a:r>
              <a:rPr lang="ar-IQ" dirty="0"/>
              <a:t> </a:t>
            </a:r>
            <a:endParaRPr b="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9"/>
          <p:cNvSpPr txBox="1">
            <a:spLocks noGrp="1"/>
          </p:cNvSpPr>
          <p:nvPr>
            <p:ph type="title"/>
          </p:nvPr>
        </p:nvSpPr>
        <p:spPr>
          <a:xfrm>
            <a:off x="342900" y="366185"/>
            <a:ext cx="6164442" cy="821440"/>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rmAutofit/>
          </a:bodyPr>
          <a:lstStyle/>
          <a:p>
            <a:pPr marL="0" lvl="0" indent="0" algn="ctr" rtl="1">
              <a:spcBef>
                <a:spcPts val="0"/>
              </a:spcBef>
              <a:spcAft>
                <a:spcPts val="0"/>
              </a:spcAft>
              <a:buClr>
                <a:srgbClr val="CC00CC"/>
              </a:buClr>
              <a:buSzPts val="4400"/>
              <a:buFont typeface="Calibri"/>
              <a:buNone/>
            </a:pPr>
            <a:r>
              <a:rPr lang="ar-IQ" b="1" dirty="0">
                <a:solidFill>
                  <a:schemeClr val="tx1"/>
                </a:solidFill>
                <a:sym typeface="Calibri"/>
              </a:rPr>
              <a:t>أقسام الصحيح </a:t>
            </a:r>
            <a:endParaRPr b="1" dirty="0">
              <a:solidFill>
                <a:schemeClr val="tx1"/>
              </a:solidFill>
            </a:endParaRPr>
          </a:p>
        </p:txBody>
      </p:sp>
      <p:sp>
        <p:nvSpPr>
          <p:cNvPr id="197" name="Google Shape;197;p19"/>
          <p:cNvSpPr txBox="1">
            <a:spLocks noGrp="1"/>
          </p:cNvSpPr>
          <p:nvPr>
            <p:ph type="body" idx="1"/>
          </p:nvPr>
        </p:nvSpPr>
        <p:spPr>
          <a:xfrm>
            <a:off x="342900" y="1403649"/>
            <a:ext cx="6164442" cy="6764569"/>
          </a:xfrm>
          <a:prstGeom prst="rect">
            <a:avLst/>
          </a:prstGeom>
          <a:noFill/>
          <a:ln>
            <a:noFill/>
          </a:ln>
        </p:spPr>
        <p:txBody>
          <a:bodyPr spcFirstLastPara="1" wrap="square" lIns="91425" tIns="45700" rIns="91425" bIns="45700" anchor="t" anchorCtr="0">
            <a:normAutofit fontScale="85000" lnSpcReduction="10000"/>
          </a:bodyPr>
          <a:lstStyle/>
          <a:p>
            <a:pPr marL="0" lvl="0" indent="0" algn="just" rtl="1">
              <a:spcBef>
                <a:spcPts val="0"/>
              </a:spcBef>
              <a:spcAft>
                <a:spcPts val="0"/>
              </a:spcAft>
              <a:buClr>
                <a:schemeClr val="dk1"/>
              </a:buClr>
              <a:buSzPct val="100000"/>
              <a:buNone/>
            </a:pPr>
            <a:r>
              <a:rPr lang="ar-IQ" dirty="0"/>
              <a:t>ينقسم الصحيح إلى : سالم ، ومضعـّف ، ومهموز .</a:t>
            </a:r>
            <a:endParaRPr dirty="0"/>
          </a:p>
          <a:p>
            <a:pPr marL="0" lvl="0" indent="0" algn="just" rtl="1">
              <a:spcBef>
                <a:spcPts val="544"/>
              </a:spcBef>
              <a:spcAft>
                <a:spcPts val="0"/>
              </a:spcAft>
              <a:buClr>
                <a:srgbClr val="FF0000"/>
              </a:buClr>
              <a:buSzPct val="100000"/>
              <a:buNone/>
            </a:pPr>
            <a:r>
              <a:rPr lang="ar-IQ" b="1" dirty="0">
                <a:solidFill>
                  <a:srgbClr val="FF0000"/>
                </a:solidFill>
              </a:rPr>
              <a:t>السالم : </a:t>
            </a:r>
            <a:r>
              <a:rPr lang="ar-IQ" dirty="0"/>
              <a:t>ما سلمتْ أصوله من أحرف العلة ، والهمزة ، والتضعيف ، نحو : ضربَ ، ونصرَ ، وجلسَ . فإذن يكون كلّ سالم صحيحاً , وليس العكس .</a:t>
            </a:r>
            <a:endParaRPr dirty="0"/>
          </a:p>
          <a:p>
            <a:pPr marL="0" lvl="0" indent="0" algn="just" rtl="1">
              <a:spcBef>
                <a:spcPts val="544"/>
              </a:spcBef>
              <a:spcAft>
                <a:spcPts val="0"/>
              </a:spcAft>
              <a:buClr>
                <a:srgbClr val="FF0000"/>
              </a:buClr>
              <a:buSzPct val="100000"/>
              <a:buNone/>
            </a:pPr>
            <a:r>
              <a:rPr lang="ar-IQ" b="1" dirty="0">
                <a:solidFill>
                  <a:srgbClr val="FF0000"/>
                </a:solidFill>
              </a:rPr>
              <a:t>المضعـّف : </a:t>
            </a:r>
            <a:r>
              <a:rPr lang="ar-IQ" dirty="0"/>
              <a:t>ويقال له الأصمّ لشدّتهِ ، وينقسم على قسمين : </a:t>
            </a:r>
            <a:endParaRPr dirty="0"/>
          </a:p>
          <a:p>
            <a:pPr marL="0" lvl="0" indent="0" algn="just" rtl="1">
              <a:spcBef>
                <a:spcPts val="544"/>
              </a:spcBef>
              <a:spcAft>
                <a:spcPts val="0"/>
              </a:spcAft>
              <a:buClr>
                <a:schemeClr val="dk1"/>
              </a:buClr>
              <a:buSzPct val="100000"/>
              <a:buNone/>
            </a:pPr>
            <a:r>
              <a:rPr lang="ar-IQ" dirty="0"/>
              <a:t>مضعـّف الثلاثي ومزيده ، ومضعـّف الرباعي .</a:t>
            </a:r>
            <a:endParaRPr dirty="0"/>
          </a:p>
          <a:p>
            <a:pPr marL="0" lvl="0" indent="0" algn="just" rtl="1">
              <a:spcBef>
                <a:spcPts val="544"/>
              </a:spcBef>
              <a:spcAft>
                <a:spcPts val="0"/>
              </a:spcAft>
              <a:buClr>
                <a:srgbClr val="00B050"/>
              </a:buClr>
              <a:buSzPct val="100000"/>
              <a:buNone/>
            </a:pPr>
            <a:r>
              <a:rPr lang="ar-IQ" b="1" dirty="0">
                <a:solidFill>
                  <a:srgbClr val="00B050"/>
                </a:solidFill>
              </a:rPr>
              <a:t>ــ مضعـّف الثلاثي ومزيده : </a:t>
            </a:r>
            <a:r>
              <a:rPr lang="ar-IQ" dirty="0"/>
              <a:t>ما كانت عينه ولامه من جنس واحد ، نحو : فـَرَّ ، ومـَدَّ (مضعـّف ثلاثي مجرّد).</a:t>
            </a:r>
            <a:endParaRPr dirty="0"/>
          </a:p>
          <a:p>
            <a:pPr marL="0" lvl="0" indent="0" algn="just" rtl="1">
              <a:spcBef>
                <a:spcPts val="544"/>
              </a:spcBef>
              <a:spcAft>
                <a:spcPts val="0"/>
              </a:spcAft>
              <a:buClr>
                <a:schemeClr val="dk1"/>
              </a:buClr>
              <a:buSzPct val="100000"/>
              <a:buNone/>
            </a:pPr>
            <a:r>
              <a:rPr lang="ar-IQ" dirty="0"/>
              <a:t>                امتـَدَّ ، واستـَمـَدَّ (مضعـّف ثلاثي مزيد) .</a:t>
            </a:r>
            <a:endParaRPr dirty="0"/>
          </a:p>
          <a:p>
            <a:pPr marL="0" lvl="0" indent="0" algn="just" rtl="1">
              <a:spcBef>
                <a:spcPts val="544"/>
              </a:spcBef>
              <a:spcAft>
                <a:spcPts val="0"/>
              </a:spcAft>
              <a:buClr>
                <a:srgbClr val="00B050"/>
              </a:buClr>
              <a:buSzPct val="100000"/>
              <a:buNone/>
            </a:pPr>
            <a:r>
              <a:rPr lang="ar-IQ" b="1" dirty="0">
                <a:solidFill>
                  <a:srgbClr val="00B050"/>
                </a:solidFill>
              </a:rPr>
              <a:t>ــ مضعـّف الرباعي : </a:t>
            </a:r>
            <a:r>
              <a:rPr lang="ar-IQ" dirty="0"/>
              <a:t>ما كانت فاؤه ولامه الأولى من جنس ، وعينه ولامه الثانية من جنس ، نحو: زَلـْزَلَ ، وعـَسْعـَسَ . </a:t>
            </a:r>
            <a:endParaRPr dirty="0"/>
          </a:p>
          <a:p>
            <a:pPr marL="0" lvl="0" indent="0" algn="just" rtl="1">
              <a:spcBef>
                <a:spcPts val="544"/>
              </a:spcBef>
              <a:spcAft>
                <a:spcPts val="0"/>
              </a:spcAft>
              <a:buClr>
                <a:srgbClr val="FF0000"/>
              </a:buClr>
              <a:buSzPct val="100000"/>
              <a:buNone/>
            </a:pPr>
            <a:r>
              <a:rPr lang="ar-IQ" b="1" dirty="0">
                <a:solidFill>
                  <a:srgbClr val="FF0000"/>
                </a:solidFill>
              </a:rPr>
              <a:t>المهموز : </a:t>
            </a:r>
            <a:r>
              <a:rPr lang="ar-IQ" dirty="0"/>
              <a:t>ما كان أحد أصوله همزة ، نحو : أخـَذ َ، سألَ ، قرأ </a:t>
            </a:r>
            <a:endParaRP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734828"/>
          </a:xfrm>
        </p:spPr>
        <p:txBody>
          <a:bodyPr>
            <a:normAutofit fontScale="90000"/>
          </a:bodyPr>
          <a:lstStyle/>
          <a:p>
            <a:r>
              <a:rPr lang="ar-IQ" b="1" dirty="0" smtClean="0">
                <a:solidFill>
                  <a:schemeClr val="tx1"/>
                </a:solidFill>
              </a:rPr>
              <a:t>أقسام المعتلّ</a:t>
            </a:r>
            <a:endParaRPr lang="en-GB" b="1" dirty="0">
              <a:solidFill>
                <a:schemeClr val="tx1"/>
              </a:solidFill>
            </a:endParaRPr>
          </a:p>
        </p:txBody>
      </p:sp>
      <p:sp>
        <p:nvSpPr>
          <p:cNvPr id="3" name="Text Placeholder 2"/>
          <p:cNvSpPr>
            <a:spLocks noGrp="1"/>
          </p:cNvSpPr>
          <p:nvPr>
            <p:ph type="body" idx="1"/>
          </p:nvPr>
        </p:nvSpPr>
        <p:spPr>
          <a:xfrm>
            <a:off x="342900" y="1026367"/>
            <a:ext cx="6172200" cy="7141851"/>
          </a:xfrm>
        </p:spPr>
        <p:txBody>
          <a:bodyPr/>
          <a:lstStyle/>
          <a:p>
            <a:pPr marL="0" lvl="0" indent="0" algn="just">
              <a:spcBef>
                <a:spcPts val="0"/>
              </a:spcBef>
              <a:buClr>
                <a:srgbClr val="000000"/>
              </a:buClr>
              <a:buSzPts val="3200"/>
              <a:buNone/>
            </a:pPr>
            <a:endParaRPr lang="ar-IQ" dirty="0" smtClean="0">
              <a:solidFill>
                <a:srgbClr val="000000"/>
              </a:solidFill>
            </a:endParaRPr>
          </a:p>
          <a:p>
            <a:pPr marL="0" lvl="0" indent="0" algn="just">
              <a:spcBef>
                <a:spcPts val="0"/>
              </a:spcBef>
              <a:buClr>
                <a:srgbClr val="000000"/>
              </a:buClr>
              <a:buSzPts val="3200"/>
              <a:buNone/>
            </a:pPr>
            <a:r>
              <a:rPr lang="ar-IQ" dirty="0" smtClean="0">
                <a:solidFill>
                  <a:srgbClr val="000000"/>
                </a:solidFill>
              </a:rPr>
              <a:t>ينقسم </a:t>
            </a:r>
            <a:r>
              <a:rPr lang="ar-IQ" dirty="0">
                <a:solidFill>
                  <a:srgbClr val="000000"/>
                </a:solidFill>
              </a:rPr>
              <a:t>المعتل إلى أربعة أقسام : مثال ، وأجوف ، وناقص ، ولفيف .</a:t>
            </a:r>
          </a:p>
          <a:p>
            <a:pPr marL="0" lvl="0" indent="0" algn="just">
              <a:spcBef>
                <a:spcPts val="640"/>
              </a:spcBef>
              <a:buClr>
                <a:srgbClr val="FF0000"/>
              </a:buClr>
              <a:buSzPts val="3200"/>
              <a:buNone/>
            </a:pPr>
            <a:r>
              <a:rPr lang="ar-IQ" b="1" dirty="0">
                <a:solidFill>
                  <a:srgbClr val="FF0000"/>
                </a:solidFill>
              </a:rPr>
              <a:t>المثال : </a:t>
            </a:r>
            <a:r>
              <a:rPr lang="ar-IQ" dirty="0">
                <a:solidFill>
                  <a:srgbClr val="000000"/>
                </a:solidFill>
              </a:rPr>
              <a:t>ما كان فاؤه (حرفه الأول) حرف علـّة ، وسمـّي بذلك لأنـّه يماثل الصحيح في عدم إعلال ماضيه ، نحو : وَعَدَ ، ويَسَرَ .</a:t>
            </a:r>
          </a:p>
          <a:p>
            <a:pPr marL="0" lvl="0" indent="0" algn="just">
              <a:spcBef>
                <a:spcPts val="640"/>
              </a:spcBef>
              <a:buClr>
                <a:srgbClr val="FF0000"/>
              </a:buClr>
              <a:buSzPts val="3200"/>
              <a:buNone/>
            </a:pPr>
            <a:r>
              <a:rPr lang="ar-IQ" b="1" dirty="0">
                <a:solidFill>
                  <a:srgbClr val="FF0000"/>
                </a:solidFill>
              </a:rPr>
              <a:t>الأجوف : </a:t>
            </a:r>
            <a:r>
              <a:rPr lang="ar-IQ" dirty="0">
                <a:solidFill>
                  <a:srgbClr val="000000"/>
                </a:solidFill>
              </a:rPr>
              <a:t>ما كان عينه (حرفه الثاني) حرف علـّة ، وسمـّي بذلك لخلوّ جوفهِ ، أي وسطه ، من الحرف الصحيح . ويسمـّى أيضاً ذا الثلاثة ، لأنـّه عند إسناده لتاء الفاعل ، يصير معها على ثلاثة أحرف ، نحو : قالَ ، باعَ ، عند الإسناد يصبح : قلتُ ، وبعتُ .</a:t>
            </a:r>
          </a:p>
          <a:p>
            <a:pPr marL="114300" indent="0">
              <a:buNone/>
            </a:pPr>
            <a:endParaRPr lang="en-GB" dirty="0"/>
          </a:p>
        </p:txBody>
      </p:sp>
    </p:spTree>
    <p:extLst>
      <p:ext uri="{BB962C8B-B14F-4D97-AF65-F5344CB8AC3E}">
        <p14:creationId xmlns:p14="http://schemas.microsoft.com/office/powerpoint/2010/main" val="19259551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title"/>
          </p:nvPr>
        </p:nvSpPr>
        <p:spPr>
          <a:xfrm>
            <a:off x="342900" y="366184"/>
            <a:ext cx="6164442" cy="269379"/>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95" name="Google Shape;95;p2"/>
          <p:cNvSpPr txBox="1">
            <a:spLocks noGrp="1"/>
          </p:cNvSpPr>
          <p:nvPr>
            <p:ph type="body" idx="1"/>
          </p:nvPr>
        </p:nvSpPr>
        <p:spPr>
          <a:xfrm>
            <a:off x="342900" y="731574"/>
            <a:ext cx="6110436" cy="7436644"/>
          </a:xfrm>
          <a:prstGeom prst="rect">
            <a:avLst/>
          </a:prstGeom>
          <a:noFill/>
          <a:ln>
            <a:noFill/>
          </a:ln>
        </p:spPr>
        <p:txBody>
          <a:bodyPr spcFirstLastPara="1" wrap="square" lIns="91425" tIns="45700" rIns="91425" bIns="45700" anchor="t" anchorCtr="0">
            <a:normAutofit/>
          </a:bodyPr>
          <a:lstStyle/>
          <a:p>
            <a:pPr marL="0" lvl="0" indent="0" algn="r" rtl="1">
              <a:spcBef>
                <a:spcPts val="0"/>
              </a:spcBef>
              <a:spcAft>
                <a:spcPts val="0"/>
              </a:spcAft>
              <a:buClr>
                <a:srgbClr val="FF0000"/>
              </a:buClr>
              <a:buSzPts val="2800"/>
              <a:buNone/>
            </a:pPr>
            <a:r>
              <a:rPr lang="ar-IQ" sz="2800" b="1" dirty="0">
                <a:solidFill>
                  <a:srgbClr val="FF0000"/>
                </a:solidFill>
              </a:rPr>
              <a:t>واضعهُ :</a:t>
            </a:r>
            <a:r>
              <a:rPr lang="ar-IQ" sz="2800" b="1" dirty="0">
                <a:solidFill>
                  <a:srgbClr val="000000"/>
                </a:solidFill>
              </a:rPr>
              <a:t> </a:t>
            </a:r>
            <a:r>
              <a:rPr lang="ar-IQ" sz="2800" dirty="0">
                <a:solidFill>
                  <a:srgbClr val="000000"/>
                </a:solidFill>
              </a:rPr>
              <a:t>مُعاذ بن مسلم الهرّاء ، وقيل سيّدنا الإمام عليّ (كرّم الله وجهه) .</a:t>
            </a:r>
            <a:endParaRPr dirty="0"/>
          </a:p>
          <a:p>
            <a:pPr marL="0" lvl="0" indent="0" algn="r" rtl="1">
              <a:spcBef>
                <a:spcPts val="560"/>
              </a:spcBef>
              <a:spcAft>
                <a:spcPts val="0"/>
              </a:spcAft>
              <a:buClr>
                <a:srgbClr val="FF0000"/>
              </a:buClr>
              <a:buSzPts val="2800"/>
              <a:buNone/>
            </a:pPr>
            <a:r>
              <a:rPr lang="ar-IQ" sz="2800" b="1" dirty="0">
                <a:solidFill>
                  <a:srgbClr val="FF0000"/>
                </a:solidFill>
              </a:rPr>
              <a:t>فائدتهُ : </a:t>
            </a:r>
            <a:r>
              <a:rPr lang="ar-IQ" sz="2800" dirty="0">
                <a:solidFill>
                  <a:srgbClr val="000000"/>
                </a:solidFill>
              </a:rPr>
              <a:t>صَون اللسان عن الخطأ في المفردات ، ومراعاة قانون اللغة في الكتابة .</a:t>
            </a:r>
            <a:endParaRPr dirty="0"/>
          </a:p>
          <a:p>
            <a:pPr marL="0" lvl="0" indent="0" algn="r" rtl="1">
              <a:spcBef>
                <a:spcPts val="560"/>
              </a:spcBef>
              <a:spcAft>
                <a:spcPts val="0"/>
              </a:spcAft>
              <a:buClr>
                <a:srgbClr val="FF0000"/>
              </a:buClr>
              <a:buSzPts val="2800"/>
              <a:buNone/>
            </a:pPr>
            <a:r>
              <a:rPr lang="ar-IQ" sz="2800" b="1" dirty="0">
                <a:solidFill>
                  <a:srgbClr val="FF0000"/>
                </a:solidFill>
              </a:rPr>
              <a:t>استمداده : </a:t>
            </a:r>
            <a:r>
              <a:rPr lang="ar-IQ" sz="2800" dirty="0"/>
              <a:t>من كلام الله تعالى ، وكلام رسوله صلـّى الله عليه وسلـّم وكلام العرب .</a:t>
            </a:r>
            <a:endParaRPr dirty="0"/>
          </a:p>
          <a:p>
            <a:pPr marL="0" lvl="0" indent="0" algn="r" rtl="1">
              <a:spcBef>
                <a:spcPts val="560"/>
              </a:spcBef>
              <a:spcAft>
                <a:spcPts val="0"/>
              </a:spcAft>
              <a:buClr>
                <a:srgbClr val="FF0000"/>
              </a:buClr>
              <a:buSzPts val="2800"/>
              <a:buNone/>
            </a:pPr>
            <a:r>
              <a:rPr lang="ar-IQ" sz="2800" b="1" dirty="0">
                <a:solidFill>
                  <a:srgbClr val="FF0000"/>
                </a:solidFill>
              </a:rPr>
              <a:t>والأبنية : </a:t>
            </a:r>
            <a:r>
              <a:rPr lang="ar-IQ" sz="2800" dirty="0"/>
              <a:t>جمع بناء ، وهي هيئة الكلمة الملحوظة ، من حركة وسكون ، وعدد حروف ، وترتيب . </a:t>
            </a:r>
            <a:endParaRPr sz="2800" b="1" dirty="0">
              <a:solidFill>
                <a:srgbClr val="FF0000"/>
              </a:solidFill>
            </a:endParaRPr>
          </a:p>
          <a:p>
            <a:pPr marL="0" lvl="0" indent="0" algn="r" rtl="1">
              <a:spcBef>
                <a:spcPts val="560"/>
              </a:spcBef>
              <a:spcAft>
                <a:spcPts val="0"/>
              </a:spcAft>
              <a:buClr>
                <a:srgbClr val="FF0000"/>
              </a:buClr>
              <a:buSzPts val="2800"/>
              <a:buNone/>
            </a:pPr>
            <a:r>
              <a:rPr lang="ar-IQ" sz="2800" b="1" dirty="0">
                <a:solidFill>
                  <a:srgbClr val="FF0000"/>
                </a:solidFill>
              </a:rPr>
              <a:t> والكلمة :</a:t>
            </a:r>
            <a:r>
              <a:rPr lang="ar-IQ" sz="2800" dirty="0">
                <a:solidFill>
                  <a:srgbClr val="FF0000"/>
                </a:solidFill>
              </a:rPr>
              <a:t> </a:t>
            </a:r>
            <a:r>
              <a:rPr lang="ar-IQ" sz="2800" dirty="0">
                <a:solidFill>
                  <a:srgbClr val="00B050"/>
                </a:solidFill>
              </a:rPr>
              <a:t>لفظ مفرد وُضع ليدلّ على معنى ً، بحيث متى ما ذ ُكر ذلك اللفظ، فـُهـِم منه ذلك المعنى الموضوع  له  .</a:t>
            </a:r>
            <a:endParaRPr sz="2800" b="1" dirty="0">
              <a:solidFill>
                <a:srgbClr val="00B050"/>
              </a:solidFill>
            </a:endParaRPr>
          </a:p>
          <a:p>
            <a:pPr marL="0" lvl="0" indent="0" algn="r" rtl="1">
              <a:spcBef>
                <a:spcPts val="640"/>
              </a:spcBef>
              <a:spcAft>
                <a:spcPts val="0"/>
              </a:spcAft>
              <a:buClr>
                <a:schemeClr val="dk1"/>
              </a:buClr>
              <a:buSzPts val="3200"/>
              <a:buNone/>
            </a:pPr>
            <a:endParaRPr dirty="0"/>
          </a:p>
          <a:p>
            <a:pPr marL="0" lvl="0" indent="0" algn="r" rtl="1">
              <a:spcBef>
                <a:spcPts val="640"/>
              </a:spcBef>
              <a:spcAft>
                <a:spcPts val="0"/>
              </a:spcAft>
              <a:buClr>
                <a:schemeClr val="dk1"/>
              </a:buClr>
              <a:buSzPts val="3200"/>
              <a:buNone/>
            </a:pPr>
            <a:endParaRP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p21"/>
          <p:cNvSpPr txBox="1">
            <a:spLocks noGrp="1"/>
          </p:cNvSpPr>
          <p:nvPr>
            <p:ph type="title"/>
          </p:nvPr>
        </p:nvSpPr>
        <p:spPr>
          <a:xfrm>
            <a:off x="342900" y="366184"/>
            <a:ext cx="6164442" cy="269379"/>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209" name="Google Shape;209;p21"/>
          <p:cNvSpPr txBox="1">
            <a:spLocks noGrp="1"/>
          </p:cNvSpPr>
          <p:nvPr>
            <p:ph type="body" idx="1"/>
          </p:nvPr>
        </p:nvSpPr>
        <p:spPr>
          <a:xfrm>
            <a:off x="342900" y="899592"/>
            <a:ext cx="6038428" cy="7848872"/>
          </a:xfrm>
          <a:prstGeom prst="rect">
            <a:avLst/>
          </a:prstGeom>
          <a:noFill/>
          <a:ln>
            <a:noFill/>
          </a:ln>
        </p:spPr>
        <p:txBody>
          <a:bodyPr spcFirstLastPara="1" wrap="square" lIns="91425" tIns="45700" rIns="91425" bIns="45700" anchor="t" anchorCtr="0">
            <a:normAutofit fontScale="70000" lnSpcReduction="20000"/>
          </a:bodyPr>
          <a:lstStyle/>
          <a:p>
            <a:pPr marL="0" lvl="0" indent="0" algn="just" rtl="1">
              <a:spcBef>
                <a:spcPts val="0"/>
              </a:spcBef>
              <a:spcAft>
                <a:spcPts val="0"/>
              </a:spcAft>
              <a:buClr>
                <a:srgbClr val="FF0000"/>
              </a:buClr>
              <a:buSzPct val="100000"/>
              <a:buNone/>
            </a:pPr>
            <a:r>
              <a:rPr lang="ar-IQ" sz="4300" b="1" dirty="0">
                <a:solidFill>
                  <a:srgbClr val="FF0000"/>
                </a:solidFill>
              </a:rPr>
              <a:t>الناقص : </a:t>
            </a:r>
            <a:r>
              <a:rPr lang="ar-IQ" sz="4300" dirty="0"/>
              <a:t>ما كان (لامه) حرفه الثالث حرف علـّة ، نحو : غزا ، و رمى . وسمـّي بذلك لنقصانه ، وذلك بحذف آخره في بعض التصاريف ، نحو : غَزَتْ ، ورَمَتْ . ويسمـّى أيضاً ذا الأربعة ، لأنـّه عند إسناده لتاء الفاعل يصير معها على أربعة أحرف ، نحو : غَزَوتُ ، ورَمَيْتُ .</a:t>
            </a:r>
            <a:endParaRPr dirty="0"/>
          </a:p>
          <a:p>
            <a:pPr marL="0" lvl="0" indent="0" algn="just" rtl="1">
              <a:spcBef>
                <a:spcPts val="537"/>
              </a:spcBef>
              <a:spcAft>
                <a:spcPts val="0"/>
              </a:spcAft>
              <a:buClr>
                <a:srgbClr val="FF0000"/>
              </a:buClr>
              <a:buSzPct val="100000"/>
              <a:buNone/>
            </a:pPr>
            <a:r>
              <a:rPr lang="ar-IQ" sz="4300" b="1" dirty="0">
                <a:solidFill>
                  <a:srgbClr val="FF0000"/>
                </a:solidFill>
              </a:rPr>
              <a:t>اللفيف : </a:t>
            </a:r>
            <a:r>
              <a:rPr lang="ar-IQ" sz="4300" dirty="0"/>
              <a:t>وهو قسمان :</a:t>
            </a:r>
            <a:endParaRPr dirty="0"/>
          </a:p>
          <a:p>
            <a:pPr marL="0" lvl="0" indent="0" algn="just" rtl="1">
              <a:spcBef>
                <a:spcPts val="537"/>
              </a:spcBef>
              <a:spcAft>
                <a:spcPts val="0"/>
              </a:spcAft>
              <a:buClr>
                <a:srgbClr val="FF0000"/>
              </a:buClr>
              <a:buSzPct val="100000"/>
              <a:buNone/>
            </a:pPr>
            <a:r>
              <a:rPr lang="ar-IQ" sz="4300" b="1" dirty="0">
                <a:solidFill>
                  <a:srgbClr val="FF0000"/>
                </a:solidFill>
              </a:rPr>
              <a:t>اللفيف المفروق : </a:t>
            </a:r>
            <a:r>
              <a:rPr lang="ar-IQ" sz="4300" dirty="0"/>
              <a:t>وهو ما كان فاؤه ولامه (حرفه الأول والأخير) حرف علـّة ، وسمـّي بذلك لكون الحرف الصحيح فارقاً بين حرفـَي العلة ، نحو : وَفـَى ، و وَعى . </a:t>
            </a:r>
            <a:endParaRPr dirty="0"/>
          </a:p>
          <a:p>
            <a:pPr marL="0" lvl="0" indent="0" algn="just" rtl="1">
              <a:spcBef>
                <a:spcPts val="537"/>
              </a:spcBef>
              <a:spcAft>
                <a:spcPts val="0"/>
              </a:spcAft>
              <a:buClr>
                <a:srgbClr val="FF0000"/>
              </a:buClr>
              <a:buSzPct val="100000"/>
              <a:buNone/>
            </a:pPr>
            <a:r>
              <a:rPr lang="ar-IQ" sz="4300" b="1" dirty="0">
                <a:solidFill>
                  <a:srgbClr val="FF0000"/>
                </a:solidFill>
              </a:rPr>
              <a:t>اللفيف المقرون : </a:t>
            </a:r>
            <a:r>
              <a:rPr lang="ar-IQ" sz="4300" dirty="0"/>
              <a:t>وهو ما كان عينه ولامه (حرفه الثاني والثالث) حرف علـّة ، وسمـّي بذلك لاقتران حرفـَي العلـّة بعضهما ببعض .</a:t>
            </a:r>
            <a:endParaRPr dirty="0"/>
          </a:p>
          <a:p>
            <a:pPr marL="0" lvl="0" indent="0" algn="just" rtl="1">
              <a:spcBef>
                <a:spcPts val="537"/>
              </a:spcBef>
              <a:spcAft>
                <a:spcPts val="0"/>
              </a:spcAft>
              <a:buClr>
                <a:schemeClr val="dk1"/>
              </a:buClr>
              <a:buSzPct val="100000"/>
              <a:buNone/>
            </a:pPr>
            <a:r>
              <a:rPr lang="ar-IQ" sz="4300" dirty="0"/>
              <a:t>نحو : طوى ، شوى ، نوى .</a:t>
            </a:r>
            <a:endParaRPr dirty="0"/>
          </a:p>
          <a:p>
            <a:pPr marL="0" lvl="0" indent="0" algn="just" rtl="1">
              <a:spcBef>
                <a:spcPts val="537"/>
              </a:spcBef>
              <a:spcAft>
                <a:spcPts val="0"/>
              </a:spcAft>
              <a:buClr>
                <a:schemeClr val="dk1"/>
              </a:buClr>
              <a:buSzPct val="100000"/>
              <a:buNone/>
            </a:pPr>
            <a:endParaRPr sz="4300" dirty="0"/>
          </a:p>
          <a:p>
            <a:pPr marL="0" lvl="0" indent="0" algn="just" rtl="1">
              <a:spcBef>
                <a:spcPts val="537"/>
              </a:spcBef>
              <a:spcAft>
                <a:spcPts val="0"/>
              </a:spcAft>
              <a:buClr>
                <a:srgbClr val="00B050"/>
              </a:buClr>
              <a:buSzPct val="100000"/>
              <a:buNone/>
            </a:pPr>
            <a:r>
              <a:rPr lang="ar-IQ" sz="4300" dirty="0">
                <a:solidFill>
                  <a:srgbClr val="00B050"/>
                </a:solidFill>
              </a:rPr>
              <a:t>وهذه التقاسيم التي جرت في الفعل ، تجري أيضاً في الاسم ، نحو : شمس ، وجه ، يـُمن ، قوْل ، سيْف ، دلـْو ، ظبْي ... الخ .   </a:t>
            </a:r>
            <a:endParaRPr sz="4300" dirty="0">
              <a:solidFill>
                <a:srgbClr val="00B050"/>
              </a:solidFill>
            </a:endParaRPr>
          </a:p>
          <a:p>
            <a:pPr marL="0" lvl="0" indent="0" algn="just" rtl="1">
              <a:spcBef>
                <a:spcPts val="400"/>
              </a:spcBef>
              <a:spcAft>
                <a:spcPts val="0"/>
              </a:spcAft>
              <a:buClr>
                <a:schemeClr val="dk1"/>
              </a:buClr>
              <a:buSzPct val="100000"/>
              <a:buNone/>
            </a:pPr>
            <a:endParaRPr dirty="0">
              <a:solidFill>
                <a:srgbClr val="00B050"/>
              </a:solidFill>
            </a:endParaRPr>
          </a:p>
          <a:p>
            <a:pPr marL="0" lvl="0" indent="0" algn="just" rtl="1">
              <a:spcBef>
                <a:spcPts val="400"/>
              </a:spcBef>
              <a:spcAft>
                <a:spcPts val="0"/>
              </a:spcAft>
              <a:buClr>
                <a:schemeClr val="dk1"/>
              </a:buClr>
              <a:buSzPct val="100000"/>
              <a:buNone/>
            </a:pPr>
            <a:endParaRPr b="1" dirty="0">
              <a:solidFill>
                <a:srgbClr val="00B05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2"/>
          <p:cNvSpPr txBox="1">
            <a:spLocks noGrp="1"/>
          </p:cNvSpPr>
          <p:nvPr>
            <p:ph type="title"/>
          </p:nvPr>
        </p:nvSpPr>
        <p:spPr>
          <a:xfrm>
            <a:off x="342900" y="366184"/>
            <a:ext cx="6172200" cy="1469512"/>
          </a:xfrm>
          <a:prstGeom prst="rect">
            <a:avLst/>
          </a:prstGeom>
          <a:solidFill>
            <a:schemeClr val="lt1"/>
          </a:solidFill>
          <a:ln w="25400" cap="flat" cmpd="sng">
            <a:solidFill>
              <a:schemeClr val="lt1"/>
            </a:solidFill>
            <a:prstDash val="solid"/>
            <a:round/>
            <a:headEnd type="none" w="sm" len="sm"/>
            <a:tailEnd type="none" w="sm" len="sm"/>
          </a:ln>
        </p:spPr>
        <p:txBody>
          <a:bodyPr spcFirstLastPara="1" wrap="square" lIns="91425" tIns="45700" rIns="91425" bIns="45700" anchor="ctr" anchorCtr="0">
            <a:normAutofit/>
          </a:bodyPr>
          <a:lstStyle/>
          <a:p>
            <a:pPr marL="0" lvl="0" indent="0" algn="ctr" rtl="1">
              <a:spcBef>
                <a:spcPts val="0"/>
              </a:spcBef>
              <a:spcAft>
                <a:spcPts val="0"/>
              </a:spcAft>
              <a:buClr>
                <a:srgbClr val="CC00CC"/>
              </a:buClr>
              <a:buSzPts val="4400"/>
              <a:buFont typeface="Calibri"/>
              <a:buNone/>
            </a:pPr>
            <a:r>
              <a:rPr lang="ar-IQ" b="1" dirty="0">
                <a:solidFill>
                  <a:schemeClr val="tx1"/>
                </a:solidFill>
                <a:sym typeface="Calibri"/>
              </a:rPr>
              <a:t>التقسيم الثالث للفعل </a:t>
            </a:r>
            <a:br>
              <a:rPr lang="ar-IQ" b="1" dirty="0">
                <a:solidFill>
                  <a:schemeClr val="tx1"/>
                </a:solidFill>
                <a:sym typeface="Calibri"/>
              </a:rPr>
            </a:br>
            <a:r>
              <a:rPr lang="ar-IQ" b="1" dirty="0">
                <a:solidFill>
                  <a:schemeClr val="tx1"/>
                </a:solidFill>
                <a:sym typeface="Calibri"/>
              </a:rPr>
              <a:t>بحسب التجرّد والزيادة</a:t>
            </a:r>
            <a:endParaRPr b="1" dirty="0">
              <a:solidFill>
                <a:schemeClr val="tx1"/>
              </a:solidFill>
            </a:endParaRPr>
          </a:p>
        </p:txBody>
      </p:sp>
      <p:sp>
        <p:nvSpPr>
          <p:cNvPr id="215" name="Google Shape;215;p22"/>
          <p:cNvSpPr txBox="1">
            <a:spLocks noGrp="1"/>
          </p:cNvSpPr>
          <p:nvPr>
            <p:ph type="body" idx="1"/>
          </p:nvPr>
        </p:nvSpPr>
        <p:spPr>
          <a:xfrm>
            <a:off x="342900" y="2133601"/>
            <a:ext cx="6172200" cy="6034617"/>
          </a:xfrm>
          <a:prstGeom prst="rect">
            <a:avLst/>
          </a:prstGeom>
          <a:noFill/>
          <a:ln>
            <a:noFill/>
          </a:ln>
        </p:spPr>
        <p:txBody>
          <a:bodyPr spcFirstLastPara="1" wrap="square" lIns="91425" tIns="45700" rIns="91425" bIns="45700" anchor="t" anchorCtr="0">
            <a:normAutofit fontScale="92500" lnSpcReduction="20000"/>
          </a:bodyPr>
          <a:lstStyle/>
          <a:p>
            <a:pPr marL="0" lvl="0" indent="0" algn="r" rtl="1">
              <a:spcBef>
                <a:spcPts val="0"/>
              </a:spcBef>
              <a:spcAft>
                <a:spcPts val="0"/>
              </a:spcAft>
              <a:buClr>
                <a:srgbClr val="FF0000"/>
              </a:buClr>
              <a:buSzPct val="100000"/>
              <a:buNone/>
            </a:pPr>
            <a:r>
              <a:rPr lang="ar-IQ" dirty="0">
                <a:solidFill>
                  <a:srgbClr val="FF0000"/>
                </a:solidFill>
              </a:rPr>
              <a:t>ينقسم الفعل إلى مجرّد ومزيد .</a:t>
            </a:r>
            <a:endParaRPr dirty="0"/>
          </a:p>
          <a:p>
            <a:pPr marL="0" lvl="0" indent="0" algn="r" rtl="1">
              <a:spcBef>
                <a:spcPts val="544"/>
              </a:spcBef>
              <a:spcAft>
                <a:spcPts val="0"/>
              </a:spcAft>
              <a:buClr>
                <a:srgbClr val="000000"/>
              </a:buClr>
              <a:buSzPct val="100000"/>
              <a:buNone/>
            </a:pPr>
            <a:r>
              <a:rPr lang="ar-IQ" dirty="0">
                <a:solidFill>
                  <a:srgbClr val="000000"/>
                </a:solidFill>
              </a:rPr>
              <a:t>فالمجرّد : ما كانت جميع حروفه أصلية ، لا يسقط حرف منها في تصاريف الكلمة بغير علّة .</a:t>
            </a:r>
            <a:endParaRPr dirty="0"/>
          </a:p>
          <a:p>
            <a:pPr marL="0" lvl="0" indent="0" algn="r" rtl="1">
              <a:spcBef>
                <a:spcPts val="544"/>
              </a:spcBef>
              <a:spcAft>
                <a:spcPts val="0"/>
              </a:spcAft>
              <a:buClr>
                <a:srgbClr val="000000"/>
              </a:buClr>
              <a:buSzPct val="100000"/>
              <a:buNone/>
            </a:pPr>
            <a:r>
              <a:rPr lang="ar-IQ" dirty="0">
                <a:solidFill>
                  <a:srgbClr val="000000"/>
                </a:solidFill>
              </a:rPr>
              <a:t>والمزيد : ما زيد فيه حرف أو أكثر على حروفه الأصلية .</a:t>
            </a:r>
            <a:endParaRPr dirty="0"/>
          </a:p>
          <a:p>
            <a:pPr marL="0" lvl="0" indent="0" algn="r" rtl="1">
              <a:spcBef>
                <a:spcPts val="544"/>
              </a:spcBef>
              <a:spcAft>
                <a:spcPts val="0"/>
              </a:spcAft>
              <a:buClr>
                <a:srgbClr val="000000"/>
              </a:buClr>
              <a:buSzPct val="100000"/>
              <a:buNone/>
            </a:pPr>
            <a:r>
              <a:rPr lang="ar-IQ" dirty="0">
                <a:solidFill>
                  <a:srgbClr val="000000"/>
                </a:solidFill>
              </a:rPr>
              <a:t>والمجرّد قسمان : ثلاثيّ ، ورباعيّ .</a:t>
            </a:r>
            <a:endParaRPr dirty="0"/>
          </a:p>
          <a:p>
            <a:pPr marL="0" lvl="0" indent="0" algn="r" rtl="1">
              <a:spcBef>
                <a:spcPts val="544"/>
              </a:spcBef>
              <a:spcAft>
                <a:spcPts val="0"/>
              </a:spcAft>
              <a:buClr>
                <a:srgbClr val="000000"/>
              </a:buClr>
              <a:buSzPct val="100000"/>
              <a:buNone/>
            </a:pPr>
            <a:r>
              <a:rPr lang="ar-IQ" dirty="0">
                <a:solidFill>
                  <a:srgbClr val="000000"/>
                </a:solidFill>
              </a:rPr>
              <a:t>والمزيد قسمان : مزيد الثلاثي ومزيد الرباعي . </a:t>
            </a:r>
            <a:endParaRPr dirty="0">
              <a:solidFill>
                <a:srgbClr val="000000"/>
              </a:solidFill>
            </a:endParaRPr>
          </a:p>
          <a:p>
            <a:pPr marL="0" lvl="0" indent="0" algn="r" rtl="1">
              <a:spcBef>
                <a:spcPts val="544"/>
              </a:spcBef>
              <a:spcAft>
                <a:spcPts val="0"/>
              </a:spcAft>
              <a:buClr>
                <a:srgbClr val="FF0000"/>
              </a:buClr>
              <a:buSzPct val="100000"/>
              <a:buNone/>
            </a:pPr>
            <a:r>
              <a:rPr lang="ar-IQ" dirty="0">
                <a:solidFill>
                  <a:srgbClr val="FF0000"/>
                </a:solidFill>
              </a:rPr>
              <a:t>أمّا الثلاثي المجرّد فله باعتبار ماضيه ثلاثة أبواب فقط </a:t>
            </a:r>
            <a:r>
              <a:rPr lang="ar-IQ" dirty="0">
                <a:solidFill>
                  <a:srgbClr val="000000"/>
                </a:solidFill>
              </a:rPr>
              <a:t>، لأنه دائماً مفتوح الفاء ، وعينه إمّا أن تكون مفتوحة ، أو مكسورة ، أو مضمومة ، نحو : ضَرَبَ ، وفَتَحَ ، ونحو : فـَرِحَ ، وحَسِبَ ، ونحو: كَرُمَ .</a:t>
            </a:r>
            <a:endParaRPr dirty="0"/>
          </a:p>
          <a:p>
            <a:pPr marL="0" lvl="0" indent="0" algn="r" rtl="1">
              <a:spcBef>
                <a:spcPts val="544"/>
              </a:spcBef>
              <a:spcAft>
                <a:spcPts val="0"/>
              </a:spcAft>
              <a:buClr>
                <a:srgbClr val="FF0000"/>
              </a:buClr>
              <a:buSzPct val="100000"/>
              <a:buNone/>
            </a:pPr>
            <a:r>
              <a:rPr lang="ar-IQ" dirty="0">
                <a:solidFill>
                  <a:srgbClr val="FF0000"/>
                </a:solidFill>
              </a:rPr>
              <a:t>وباعتبار الماضي مع المضارع  له ستة أبواب </a:t>
            </a:r>
            <a:r>
              <a:rPr lang="ar-IQ" dirty="0">
                <a:solidFill>
                  <a:srgbClr val="000000"/>
                </a:solidFill>
              </a:rPr>
              <a:t>، لأنّ عين المضارع إمّا مضمومة أو مفتوحة أو مكسورة .</a:t>
            </a:r>
            <a:endParaRPr dirty="0"/>
          </a:p>
          <a:p>
            <a:pPr marL="0" lvl="0" indent="0" algn="r" rtl="1">
              <a:spcBef>
                <a:spcPts val="544"/>
              </a:spcBef>
              <a:spcAft>
                <a:spcPts val="0"/>
              </a:spcAft>
              <a:buClr>
                <a:schemeClr val="dk1"/>
              </a:buClr>
              <a:buSzPct val="100000"/>
              <a:buNone/>
            </a:pPr>
            <a:endParaRPr dirty="0">
              <a:solidFill>
                <a:srgbClr val="000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Google Shape;220;p23"/>
          <p:cNvSpPr txBox="1">
            <a:spLocks noGrp="1"/>
          </p:cNvSpPr>
          <p:nvPr>
            <p:ph type="title"/>
          </p:nvPr>
        </p:nvSpPr>
        <p:spPr>
          <a:xfrm>
            <a:off x="342900" y="366184"/>
            <a:ext cx="6164442" cy="173368"/>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221" name="Google Shape;221;p23"/>
          <p:cNvSpPr txBox="1">
            <a:spLocks noGrp="1"/>
          </p:cNvSpPr>
          <p:nvPr>
            <p:ph type="body" idx="1"/>
          </p:nvPr>
        </p:nvSpPr>
        <p:spPr>
          <a:xfrm>
            <a:off x="342900" y="539553"/>
            <a:ext cx="6038428" cy="8424935"/>
          </a:xfrm>
          <a:prstGeom prst="rect">
            <a:avLst/>
          </a:prstGeom>
          <a:noFill/>
          <a:ln>
            <a:noFill/>
          </a:ln>
        </p:spPr>
        <p:txBody>
          <a:bodyPr spcFirstLastPara="1" wrap="square" lIns="91425" tIns="45700" rIns="91425" bIns="45700" anchor="t" anchorCtr="0">
            <a:noAutofit/>
          </a:bodyPr>
          <a:lstStyle/>
          <a:p>
            <a:pPr marL="0" lvl="0" indent="0" algn="just" rtl="1">
              <a:spcBef>
                <a:spcPts val="0"/>
              </a:spcBef>
              <a:spcAft>
                <a:spcPts val="0"/>
              </a:spcAft>
              <a:buClr>
                <a:srgbClr val="FF0000"/>
              </a:buClr>
              <a:buSzPts val="2200"/>
              <a:buNone/>
            </a:pPr>
            <a:r>
              <a:rPr lang="ar-IQ" sz="2200" dirty="0">
                <a:solidFill>
                  <a:srgbClr val="FF0000"/>
                </a:solidFill>
              </a:rPr>
              <a:t>الباب الأول : (فَعَلَ ــ يَفعُل) ، ويسمّى باب : نصَر ينصُر</a:t>
            </a:r>
            <a:endParaRPr dirty="0"/>
          </a:p>
          <a:p>
            <a:pPr marL="0" lvl="0" indent="0" algn="just" rtl="1">
              <a:spcBef>
                <a:spcPts val="440"/>
              </a:spcBef>
              <a:spcAft>
                <a:spcPts val="0"/>
              </a:spcAft>
              <a:buClr>
                <a:srgbClr val="00B050"/>
              </a:buClr>
              <a:buSzPts val="2200"/>
              <a:buNone/>
            </a:pPr>
            <a:r>
              <a:rPr lang="ar-IQ" sz="2200" b="1" dirty="0">
                <a:solidFill>
                  <a:srgbClr val="00B050"/>
                </a:solidFill>
              </a:rPr>
              <a:t>بفتح العين في الماضي وضمها في المضارع ، كنصَر ينصُر، قعَد يقعُد ، أخَذَ يأخُذ ، برَأ يبرُؤ ، قال يقول ، غزا يغزو ، مرَّ يمُرّ .</a:t>
            </a:r>
            <a:endParaRPr dirty="0"/>
          </a:p>
          <a:p>
            <a:pPr marL="0" lvl="0" indent="0" algn="just" rtl="1">
              <a:spcBef>
                <a:spcPts val="440"/>
              </a:spcBef>
              <a:spcAft>
                <a:spcPts val="0"/>
              </a:spcAft>
              <a:buClr>
                <a:srgbClr val="FF0000"/>
              </a:buClr>
              <a:buSzPts val="2200"/>
              <a:buNone/>
            </a:pPr>
            <a:r>
              <a:rPr lang="ar-IQ" sz="2200" dirty="0">
                <a:solidFill>
                  <a:srgbClr val="FF0000"/>
                </a:solidFill>
              </a:rPr>
              <a:t>الباب الثاني : (فَعَلَ ــ يَفعِل) ، ويسمّى باب : ضرَب يضرِب</a:t>
            </a:r>
            <a:endParaRPr dirty="0"/>
          </a:p>
          <a:p>
            <a:pPr marL="0" lvl="0" indent="0" algn="just" rtl="1">
              <a:spcBef>
                <a:spcPts val="440"/>
              </a:spcBef>
              <a:spcAft>
                <a:spcPts val="0"/>
              </a:spcAft>
              <a:buClr>
                <a:srgbClr val="CC00CC"/>
              </a:buClr>
              <a:buSzPts val="2200"/>
              <a:buNone/>
            </a:pPr>
            <a:r>
              <a:rPr lang="ar-IQ" sz="2200" b="1" dirty="0">
                <a:solidFill>
                  <a:srgbClr val="CC00CC"/>
                </a:solidFill>
              </a:rPr>
              <a:t>بفتح العين في الماضي وكسرها في المضارع ، كضَرب يضرِب ، جلَس يجلِس ، وعَد يعِد ، باع يبيع ، رمَى يرمِي ، وقَى يقِي ، طوَى يطوِي ، فرَّ يفِرّ ، أتَى يأتِي ، جاء يجيء ، أبَرَ يأبِر ، هنَأ يهنِئ ،أوَى يأوِي ، وأَى يئِي </a:t>
            </a:r>
            <a:endParaRPr dirty="0"/>
          </a:p>
          <a:p>
            <a:pPr marL="0" lvl="0" indent="0" algn="just" rtl="1">
              <a:spcBef>
                <a:spcPts val="440"/>
              </a:spcBef>
              <a:spcAft>
                <a:spcPts val="0"/>
              </a:spcAft>
              <a:buClr>
                <a:srgbClr val="FF0000"/>
              </a:buClr>
              <a:buSzPts val="2200"/>
              <a:buNone/>
            </a:pPr>
            <a:r>
              <a:rPr lang="ar-IQ" sz="2200" dirty="0">
                <a:solidFill>
                  <a:srgbClr val="FF0000"/>
                </a:solidFill>
              </a:rPr>
              <a:t>الباب الثالث : (فَعَلَ ــ يَفعَل) ، ويسمّى باب : فتَح يفتَح</a:t>
            </a:r>
            <a:endParaRPr dirty="0"/>
          </a:p>
          <a:p>
            <a:pPr marL="0" lvl="0" indent="0" algn="just" rtl="1">
              <a:spcBef>
                <a:spcPts val="440"/>
              </a:spcBef>
              <a:spcAft>
                <a:spcPts val="0"/>
              </a:spcAft>
              <a:buClr>
                <a:schemeClr val="dk1"/>
              </a:buClr>
              <a:buSzPts val="2200"/>
              <a:buNone/>
            </a:pPr>
            <a:r>
              <a:rPr lang="ar-IQ" sz="2200" b="1" dirty="0"/>
              <a:t>بفتح العين في الماضي والمضارع ، كفتَح يفتَح ، ذهَب يذهَب ، سعَى يسعَى ، وضَع يضَع ، يفَع ييفَع ، وهـَل يوهـَل ، ألَه يألـَه ، سأَل يسأَل ، قرَأ يقرَأ .</a:t>
            </a:r>
            <a:endParaRPr b="1" dirty="0"/>
          </a:p>
          <a:p>
            <a:pPr marL="0" lvl="0" indent="0" algn="just" rtl="1">
              <a:spcBef>
                <a:spcPts val="440"/>
              </a:spcBef>
              <a:spcAft>
                <a:spcPts val="0"/>
              </a:spcAft>
              <a:buClr>
                <a:schemeClr val="dk1"/>
              </a:buClr>
              <a:buSzPts val="2200"/>
              <a:buNone/>
            </a:pPr>
            <a:r>
              <a:rPr lang="ar-IQ" sz="2200" dirty="0"/>
              <a:t>وكل ما كانت عينه مفتوحة في الماضي والمضارع (أي ماكان من الباب الثالث)فهو حلقي العين أو اللام ، وليس كل ما كان حلقيا كان من الباب الثالث .</a:t>
            </a:r>
            <a:endParaRPr dirty="0"/>
          </a:p>
          <a:p>
            <a:pPr marL="0" lvl="0" indent="0" algn="just" rtl="1">
              <a:spcBef>
                <a:spcPts val="440"/>
              </a:spcBef>
              <a:spcAft>
                <a:spcPts val="0"/>
              </a:spcAft>
              <a:buClr>
                <a:schemeClr val="dk1"/>
              </a:buClr>
              <a:buSzPts val="2200"/>
              <a:buNone/>
            </a:pPr>
            <a:r>
              <a:rPr lang="ar-IQ" sz="2200" dirty="0"/>
              <a:t>وأحرف الحلق ستة وهي : الهمزة والهاء ، والحاء والخاء ، والعين والغين.وما جاء من هذا الباب بدون حرف حلقي فشاذ ، كأبَى يأبى ، هلَك يهلَك .</a:t>
            </a:r>
            <a:endParaRPr dirty="0"/>
          </a:p>
          <a:p>
            <a:pPr marL="0" lvl="0" indent="0" algn="just" rtl="1">
              <a:spcBef>
                <a:spcPts val="440"/>
              </a:spcBef>
              <a:spcAft>
                <a:spcPts val="0"/>
              </a:spcAft>
              <a:buClr>
                <a:schemeClr val="dk1"/>
              </a:buClr>
              <a:buSzPts val="2200"/>
              <a:buNone/>
            </a:pPr>
            <a:r>
              <a:rPr lang="ar-IQ" sz="2200" dirty="0"/>
              <a:t>أو من تداخل اللغات ، نحو : ركَن يركَن ، قلَى يقلَى وهو غير فصيح ، والفصيح بكسر عين مضارعه ، وبقَى يبقَى ، وهي لغة طيء ، ولأصل كسر العين في الماضي ، ولكنهم قلبوه فتحة تخفيفاً ، وهذا قياس عندهم . </a:t>
            </a:r>
            <a:endParaRPr dirty="0"/>
          </a:p>
          <a:p>
            <a:pPr marL="0" lvl="0" indent="0" algn="just" rtl="1">
              <a:spcBef>
                <a:spcPts val="440"/>
              </a:spcBef>
              <a:spcAft>
                <a:spcPts val="0"/>
              </a:spcAft>
              <a:buClr>
                <a:schemeClr val="dk1"/>
              </a:buClr>
              <a:buSzPts val="2200"/>
              <a:buNone/>
            </a:pPr>
            <a:r>
              <a:rPr lang="ar-IQ" sz="2200" dirty="0" smtClean="0"/>
              <a:t>    </a:t>
            </a:r>
            <a:endParaRPr sz="2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sp>
        <p:nvSpPr>
          <p:cNvPr id="227" name="Google Shape;227;p24"/>
          <p:cNvSpPr txBox="1">
            <a:spLocks noGrp="1"/>
          </p:cNvSpPr>
          <p:nvPr>
            <p:ph type="title"/>
          </p:nvPr>
        </p:nvSpPr>
        <p:spPr>
          <a:xfrm>
            <a:off x="342900" y="366184"/>
            <a:ext cx="6164442" cy="173368"/>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228" name="Google Shape;228;p24"/>
          <p:cNvSpPr txBox="1">
            <a:spLocks noGrp="1"/>
          </p:cNvSpPr>
          <p:nvPr>
            <p:ph type="body" idx="1"/>
          </p:nvPr>
        </p:nvSpPr>
        <p:spPr>
          <a:xfrm>
            <a:off x="342900" y="611560"/>
            <a:ext cx="6254452" cy="8136904"/>
          </a:xfrm>
          <a:prstGeom prst="rect">
            <a:avLst/>
          </a:prstGeom>
          <a:noFill/>
          <a:ln>
            <a:noFill/>
          </a:ln>
        </p:spPr>
        <p:txBody>
          <a:bodyPr spcFirstLastPara="1" wrap="square" lIns="91425" tIns="45700" rIns="91425" bIns="45700" anchor="t" anchorCtr="0">
            <a:normAutofit fontScale="70000" lnSpcReduction="20000"/>
          </a:bodyPr>
          <a:lstStyle/>
          <a:p>
            <a:pPr marL="0" lvl="0" indent="0" algn="just" rtl="1">
              <a:spcBef>
                <a:spcPts val="0"/>
              </a:spcBef>
              <a:spcAft>
                <a:spcPts val="0"/>
              </a:spcAft>
              <a:buClr>
                <a:srgbClr val="FF0000"/>
              </a:buClr>
              <a:buSzPct val="100000"/>
              <a:buNone/>
            </a:pPr>
            <a:r>
              <a:rPr lang="ar-IQ" b="1" dirty="0">
                <a:solidFill>
                  <a:srgbClr val="FF0000"/>
                </a:solidFill>
              </a:rPr>
              <a:t>الباب الرابع : (فَعِل ــ يَفعَل) ، ويسمّى باب : فرِح يفرَح </a:t>
            </a:r>
            <a:endParaRPr dirty="0"/>
          </a:p>
          <a:p>
            <a:pPr marL="0" lvl="0" indent="0" algn="just" rtl="1">
              <a:spcBef>
                <a:spcPts val="448"/>
              </a:spcBef>
              <a:spcAft>
                <a:spcPts val="0"/>
              </a:spcAft>
              <a:buClr>
                <a:schemeClr val="dk1"/>
              </a:buClr>
              <a:buSzPct val="100000"/>
              <a:buNone/>
            </a:pPr>
            <a:r>
              <a:rPr lang="ar-IQ" b="1" dirty="0"/>
              <a:t>بكسر العين في الماضي وفتحها في المضارع ، كفرِح يفرَح ، علِم يعلَم ، وجِل يوجَل ، يبَس ييبَس ، خاف يخاف ، هاب يهاب ، رضِي يرضَى ، قوَي يقوَى ، أمِن يأمَن ،سئِم يسأَم ، صدِأ يصدَأ .</a:t>
            </a:r>
            <a:endParaRPr dirty="0"/>
          </a:p>
          <a:p>
            <a:pPr marL="0" lvl="0" indent="0" algn="just" rtl="1">
              <a:spcBef>
                <a:spcPts val="448"/>
              </a:spcBef>
              <a:spcAft>
                <a:spcPts val="0"/>
              </a:spcAft>
              <a:buClr>
                <a:schemeClr val="dk1"/>
              </a:buClr>
              <a:buSzPct val="100000"/>
              <a:buNone/>
            </a:pPr>
            <a:r>
              <a:rPr lang="ar-IQ" b="1" dirty="0"/>
              <a:t>ويأتي من هذا الباب الأفعال الدالة على الفرح وتوابعه ، والامتلاء والخلوّ، والألوان والعيوب ، والخِلق الظاهرة التي تذكر لتحلية الانسان في الغزل : كفرِح وطرِب ، وبطِر وأشِر ، وغضِب وحزِن....</a:t>
            </a:r>
            <a:endParaRPr dirty="0"/>
          </a:p>
          <a:p>
            <a:pPr marL="0" lvl="0" indent="0" algn="just" rtl="1">
              <a:spcBef>
                <a:spcPts val="448"/>
              </a:spcBef>
              <a:spcAft>
                <a:spcPts val="0"/>
              </a:spcAft>
              <a:buClr>
                <a:srgbClr val="FF0000"/>
              </a:buClr>
              <a:buSzPct val="100000"/>
              <a:buNone/>
            </a:pPr>
            <a:r>
              <a:rPr lang="ar-IQ" b="1" dirty="0">
                <a:solidFill>
                  <a:srgbClr val="FF0000"/>
                </a:solidFill>
              </a:rPr>
              <a:t>الباب الخامس : (فَعُل ــ يَفعُل) ، ويسمّى باب : كرُم يكرُمُ </a:t>
            </a:r>
            <a:endParaRPr dirty="0"/>
          </a:p>
          <a:p>
            <a:pPr marL="0" lvl="0" indent="0" algn="just" rtl="1">
              <a:spcBef>
                <a:spcPts val="448"/>
              </a:spcBef>
              <a:spcAft>
                <a:spcPts val="0"/>
              </a:spcAft>
              <a:buClr>
                <a:schemeClr val="dk1"/>
              </a:buClr>
              <a:buSzPct val="100000"/>
              <a:buNone/>
            </a:pPr>
            <a:r>
              <a:rPr lang="ar-IQ" b="1" dirty="0"/>
              <a:t>بضمّ العين فيهما ، كشرُف يشرُف ، حسُن يحسُن ، وسُم يوسُم ،يمُن ييمُن ، جرُؤ يجرُؤ ، سرُوَ يسرو .</a:t>
            </a:r>
            <a:endParaRPr dirty="0"/>
          </a:p>
          <a:p>
            <a:pPr marL="0" lvl="0" indent="0" algn="just" rtl="1">
              <a:spcBef>
                <a:spcPts val="448"/>
              </a:spcBef>
              <a:spcAft>
                <a:spcPts val="0"/>
              </a:spcAft>
              <a:buClr>
                <a:schemeClr val="dk1"/>
              </a:buClr>
              <a:buSzPct val="100000"/>
              <a:buNone/>
            </a:pPr>
            <a:r>
              <a:rPr lang="ar-IQ" b="1" dirty="0"/>
              <a:t>ولم يرد من هذا الباب يائي العين الاّ لفظة : هّيُؤ : صار ذا هيئة . ولا يائي اللام وهو متصرف الاّ نَهُوَ ، من النُهية ، بمعنى العقل .</a:t>
            </a:r>
            <a:endParaRPr dirty="0"/>
          </a:p>
          <a:p>
            <a:pPr marL="0" lvl="0" indent="0" algn="just" rtl="1">
              <a:spcBef>
                <a:spcPts val="448"/>
              </a:spcBef>
              <a:spcAft>
                <a:spcPts val="0"/>
              </a:spcAft>
              <a:buClr>
                <a:schemeClr val="dk1"/>
              </a:buClr>
              <a:buSzPct val="100000"/>
              <a:buNone/>
            </a:pPr>
            <a:r>
              <a:rPr lang="ar-IQ" b="1" dirty="0"/>
              <a:t>ولا مضاعفاً الاّ قليلاً نحو : شَرُرْتُ ، ولَبُبْتُ ، بضم العين وكسرها ، والمضارع تَلَبُّ بفتح العين لا غير .</a:t>
            </a:r>
            <a:endParaRPr dirty="0"/>
          </a:p>
          <a:p>
            <a:pPr marL="0" lvl="0" indent="0" algn="just" rtl="1">
              <a:spcBef>
                <a:spcPts val="448"/>
              </a:spcBef>
              <a:spcAft>
                <a:spcPts val="0"/>
              </a:spcAft>
              <a:buClr>
                <a:schemeClr val="dk1"/>
              </a:buClr>
              <a:buSzPct val="100000"/>
              <a:buNone/>
            </a:pPr>
            <a:r>
              <a:rPr lang="ar-IQ" b="1" dirty="0"/>
              <a:t>وهذا الباب للأوصاف الخِلقية ، وهي التي لها مُكث .</a:t>
            </a:r>
            <a:endParaRPr dirty="0"/>
          </a:p>
          <a:p>
            <a:pPr marL="0" lvl="0" indent="0" algn="just" rtl="1">
              <a:spcBef>
                <a:spcPts val="448"/>
              </a:spcBef>
              <a:spcAft>
                <a:spcPts val="0"/>
              </a:spcAft>
              <a:buClr>
                <a:schemeClr val="dk1"/>
              </a:buClr>
              <a:buSzPct val="100000"/>
              <a:buNone/>
            </a:pPr>
            <a:r>
              <a:rPr lang="ar-IQ" b="1" dirty="0"/>
              <a:t>ولك ان تحوّل كل فعل ثلاثي الى هذا الباب، للدلالة على أن معناه صار كالغريزة في صاحبه وربما استعملت افعال هذا الباب للتعجب ، فتنسلخ عن الحدث .  </a:t>
            </a:r>
            <a:endParaRPr dirty="0"/>
          </a:p>
          <a:p>
            <a:pPr marL="0" lvl="0" indent="0" algn="just" rtl="1">
              <a:spcBef>
                <a:spcPts val="434"/>
              </a:spcBef>
              <a:spcAft>
                <a:spcPts val="0"/>
              </a:spcAft>
              <a:buClr>
                <a:srgbClr val="FF0000"/>
              </a:buClr>
              <a:buSzPct val="100000"/>
              <a:buNone/>
            </a:pPr>
            <a:r>
              <a:rPr lang="ar-IQ" sz="3100" b="1" dirty="0">
                <a:solidFill>
                  <a:srgbClr val="FF0000"/>
                </a:solidFill>
              </a:rPr>
              <a:t>الباب السادس : (فَعِلَ ـ يَفعِلُ) ، ويسمّى باب : حسِبَ يحسِبُ</a:t>
            </a:r>
            <a:endParaRPr dirty="0"/>
          </a:p>
          <a:p>
            <a:pPr marL="0" lvl="0" indent="0" algn="just" rtl="1">
              <a:spcBef>
                <a:spcPts val="434"/>
              </a:spcBef>
              <a:spcAft>
                <a:spcPts val="0"/>
              </a:spcAft>
              <a:buClr>
                <a:srgbClr val="000000"/>
              </a:buClr>
              <a:buSzPct val="100000"/>
              <a:buNone/>
            </a:pPr>
            <a:r>
              <a:rPr lang="ar-IQ" sz="3100" b="1" dirty="0">
                <a:solidFill>
                  <a:srgbClr val="000000"/>
                </a:solidFill>
              </a:rPr>
              <a:t>بكسر العين في الماضي والمضارع ، وأفعاله قليلة في الصحيح، ويأتي معظمها مثالاً أي (معتل الأول) .</a:t>
            </a:r>
            <a:endParaRPr dirty="0"/>
          </a:p>
          <a:p>
            <a:pPr marL="0" lvl="0" indent="0" algn="just" rtl="1">
              <a:spcBef>
                <a:spcPts val="434"/>
              </a:spcBef>
              <a:spcAft>
                <a:spcPts val="0"/>
              </a:spcAft>
              <a:buClr>
                <a:srgbClr val="000000"/>
              </a:buClr>
              <a:buSzPct val="100000"/>
              <a:buNone/>
            </a:pPr>
            <a:r>
              <a:rPr lang="ar-IQ" sz="3100" b="1" dirty="0">
                <a:solidFill>
                  <a:srgbClr val="000000"/>
                </a:solidFill>
              </a:rPr>
              <a:t>الصحيح منه نحو ، حسِب يحسِب ، نعِم ينعِم .</a:t>
            </a:r>
            <a:endParaRPr dirty="0"/>
          </a:p>
          <a:p>
            <a:pPr marL="0" lvl="0" indent="0" algn="just" rtl="1">
              <a:spcBef>
                <a:spcPts val="434"/>
              </a:spcBef>
              <a:spcAft>
                <a:spcPts val="0"/>
              </a:spcAft>
              <a:buClr>
                <a:srgbClr val="000000"/>
              </a:buClr>
              <a:buSzPct val="100000"/>
              <a:buNone/>
            </a:pPr>
            <a:r>
              <a:rPr lang="ar-IQ" sz="3100" b="1" dirty="0">
                <a:solidFill>
                  <a:srgbClr val="000000"/>
                </a:solidFill>
              </a:rPr>
              <a:t>المعتل منه نحو ، ورِث يرِث ، وثِق يثِق ، ورِع يرِع .</a:t>
            </a:r>
            <a:endParaRPr dirty="0"/>
          </a:p>
          <a:p>
            <a:pPr marL="0" lvl="0" indent="0" algn="just" rtl="1">
              <a:spcBef>
                <a:spcPts val="434"/>
              </a:spcBef>
              <a:spcAft>
                <a:spcPts val="0"/>
              </a:spcAft>
              <a:buClr>
                <a:schemeClr val="dk1"/>
              </a:buClr>
              <a:buSzPct val="100000"/>
              <a:buNone/>
            </a:pPr>
            <a:endParaRPr sz="3100" b="1" dirty="0">
              <a:solidFill>
                <a:srgbClr val="00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5"/>
          <p:cNvSpPr txBox="1">
            <a:spLocks noGrp="1"/>
          </p:cNvSpPr>
          <p:nvPr>
            <p:ph type="title"/>
          </p:nvPr>
        </p:nvSpPr>
        <p:spPr>
          <a:xfrm>
            <a:off x="342900" y="366184"/>
            <a:ext cx="6218448" cy="173368"/>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234" name="Google Shape;234;p25"/>
          <p:cNvSpPr txBox="1">
            <a:spLocks noGrp="1"/>
          </p:cNvSpPr>
          <p:nvPr>
            <p:ph type="body" idx="1"/>
          </p:nvPr>
        </p:nvSpPr>
        <p:spPr>
          <a:xfrm>
            <a:off x="342900" y="635563"/>
            <a:ext cx="6218448" cy="7532655"/>
          </a:xfrm>
          <a:prstGeom prst="rect">
            <a:avLst/>
          </a:prstGeom>
          <a:noFill/>
          <a:ln>
            <a:noFill/>
          </a:ln>
        </p:spPr>
        <p:txBody>
          <a:bodyPr spcFirstLastPara="1" wrap="square" lIns="91425" tIns="45700" rIns="91425" bIns="45700" anchor="t" anchorCtr="0">
            <a:normAutofit fontScale="92500" lnSpcReduction="10000"/>
          </a:bodyPr>
          <a:lstStyle/>
          <a:p>
            <a:pPr marL="0" lvl="0" indent="0" algn="ctr" rtl="1">
              <a:spcBef>
                <a:spcPts val="0"/>
              </a:spcBef>
              <a:spcAft>
                <a:spcPts val="0"/>
              </a:spcAft>
              <a:buClr>
                <a:srgbClr val="CC00CC"/>
              </a:buClr>
              <a:buSzPct val="100000"/>
              <a:buNone/>
            </a:pPr>
            <a:r>
              <a:rPr lang="ar-IQ" sz="4300" b="1" dirty="0">
                <a:solidFill>
                  <a:schemeClr val="tx1"/>
                </a:solidFill>
              </a:rPr>
              <a:t>تنبيهـــــــات</a:t>
            </a:r>
            <a:endParaRPr dirty="0">
              <a:solidFill>
                <a:schemeClr val="tx1"/>
              </a:solidFill>
            </a:endParaRPr>
          </a:p>
          <a:p>
            <a:pPr marL="0" lvl="0" indent="0" algn="just" rtl="1">
              <a:spcBef>
                <a:spcPts val="592"/>
              </a:spcBef>
              <a:spcAft>
                <a:spcPts val="0"/>
              </a:spcAft>
              <a:buClr>
                <a:srgbClr val="FF0000"/>
              </a:buClr>
              <a:buSzPct val="100000"/>
              <a:buNone/>
            </a:pPr>
            <a:r>
              <a:rPr lang="ar-IQ" b="1" dirty="0">
                <a:solidFill>
                  <a:srgbClr val="FF0000"/>
                </a:solidFill>
              </a:rPr>
              <a:t>الأول ــ </a:t>
            </a:r>
            <a:r>
              <a:rPr lang="ar-IQ" dirty="0">
                <a:solidFill>
                  <a:srgbClr val="00B0F0"/>
                </a:solidFill>
              </a:rPr>
              <a:t>كلّ أفعال هذه الأبواب تكون متعدية ولازمة ، إلاّ أفعال الباب الخامس ، فلا تكون إلاّ لازمة . والأبواب الثلاثة تسمّى دعائم الأبواب . وهي في الكثرة على ذلك الترتيب . </a:t>
            </a:r>
            <a:endParaRPr dirty="0"/>
          </a:p>
          <a:p>
            <a:pPr marL="0" lvl="0" indent="0" algn="just" rtl="1">
              <a:spcBef>
                <a:spcPts val="592"/>
              </a:spcBef>
              <a:spcAft>
                <a:spcPts val="0"/>
              </a:spcAft>
              <a:buClr>
                <a:srgbClr val="FF0000"/>
              </a:buClr>
              <a:buSzPct val="100000"/>
              <a:buNone/>
            </a:pPr>
            <a:r>
              <a:rPr lang="ar-IQ" b="1" dirty="0">
                <a:solidFill>
                  <a:srgbClr val="FF0000"/>
                </a:solidFill>
              </a:rPr>
              <a:t>الثاني ــ </a:t>
            </a:r>
            <a:r>
              <a:rPr lang="ar-IQ" dirty="0">
                <a:solidFill>
                  <a:srgbClr val="00B050"/>
                </a:solidFill>
              </a:rPr>
              <a:t>إنّ فعَل المفتوح العين ، إن كان أوّله همزة أو واواً ، فالغالب أنّه من باب ضرَب ، نحو ، أسَر يأسِر ، أتى يأتِي ، وعَد يعِد ،وزَن يزِن</a:t>
            </a:r>
            <a:endParaRPr dirty="0"/>
          </a:p>
          <a:p>
            <a:pPr marL="0" lvl="0" indent="0" algn="just" rtl="1">
              <a:spcBef>
                <a:spcPts val="592"/>
              </a:spcBef>
              <a:spcAft>
                <a:spcPts val="0"/>
              </a:spcAft>
              <a:buClr>
                <a:srgbClr val="00B050"/>
              </a:buClr>
              <a:buSzPct val="100000"/>
              <a:buNone/>
            </a:pPr>
            <a:r>
              <a:rPr lang="ar-IQ" dirty="0">
                <a:solidFill>
                  <a:srgbClr val="00B050"/>
                </a:solidFill>
              </a:rPr>
              <a:t>ومن غير الغالب أخذوا : أكَلَ ، وهَلَ .</a:t>
            </a:r>
            <a:endParaRPr dirty="0"/>
          </a:p>
          <a:p>
            <a:pPr marL="0" lvl="0" indent="0" algn="just" rtl="1">
              <a:spcBef>
                <a:spcPts val="592"/>
              </a:spcBef>
              <a:spcAft>
                <a:spcPts val="0"/>
              </a:spcAft>
              <a:buClr>
                <a:srgbClr val="00B050"/>
              </a:buClr>
              <a:buSzPct val="100000"/>
              <a:buNone/>
            </a:pPr>
            <a:r>
              <a:rPr lang="ar-IQ" dirty="0">
                <a:solidFill>
                  <a:srgbClr val="00B050"/>
                </a:solidFill>
              </a:rPr>
              <a:t>وإن كان مضاعفاً فالغالب أنّه من باب نصَر ، إن كان متعدّياً ، نحو:</a:t>
            </a:r>
            <a:endParaRPr dirty="0"/>
          </a:p>
          <a:p>
            <a:pPr marL="0" lvl="0" indent="0" algn="just" rtl="1">
              <a:spcBef>
                <a:spcPts val="592"/>
              </a:spcBef>
              <a:spcAft>
                <a:spcPts val="0"/>
              </a:spcAft>
              <a:buClr>
                <a:srgbClr val="00B050"/>
              </a:buClr>
              <a:buSzPct val="100000"/>
              <a:buNone/>
            </a:pPr>
            <a:r>
              <a:rPr lang="ar-IQ" dirty="0">
                <a:solidFill>
                  <a:srgbClr val="00B050"/>
                </a:solidFill>
              </a:rPr>
              <a:t>مدَّه يمُدُّه ، صدَّه يصُدُّهُ .</a:t>
            </a:r>
            <a:endParaRPr dirty="0"/>
          </a:p>
          <a:p>
            <a:pPr marL="0" lvl="0" indent="0" algn="just" rtl="1">
              <a:spcBef>
                <a:spcPts val="592"/>
              </a:spcBef>
              <a:spcAft>
                <a:spcPts val="0"/>
              </a:spcAft>
              <a:buClr>
                <a:srgbClr val="00B050"/>
              </a:buClr>
              <a:buSzPct val="100000"/>
              <a:buNone/>
            </a:pPr>
            <a:r>
              <a:rPr lang="ar-IQ" dirty="0">
                <a:solidFill>
                  <a:srgbClr val="00B050"/>
                </a:solidFill>
              </a:rPr>
              <a:t>ومن باب ضرَب إن كان لازماً ، نحو : خفَّ يخِفُّ ، شذَّ يشِذُّ .</a:t>
            </a:r>
            <a:endParaRPr dirty="0"/>
          </a:p>
          <a:p>
            <a:pPr marL="0" lvl="0" indent="0" algn="ctr" rtl="1">
              <a:spcBef>
                <a:spcPts val="592"/>
              </a:spcBef>
              <a:spcAft>
                <a:spcPts val="0"/>
              </a:spcAft>
              <a:buClr>
                <a:srgbClr val="000000"/>
              </a:buClr>
              <a:buSzPct val="100000"/>
              <a:buNone/>
            </a:pPr>
            <a:r>
              <a:rPr lang="ar-IQ" dirty="0">
                <a:solidFill>
                  <a:srgbClr val="000000"/>
                </a:solidFill>
              </a:rPr>
              <a:t>   </a:t>
            </a:r>
            <a:endParaRPr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26"/>
          <p:cNvSpPr txBox="1">
            <a:spLocks noGrp="1"/>
          </p:cNvSpPr>
          <p:nvPr>
            <p:ph type="title"/>
          </p:nvPr>
        </p:nvSpPr>
        <p:spPr>
          <a:xfrm>
            <a:off x="342900" y="366184"/>
            <a:ext cx="6218448" cy="77357"/>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240" name="Google Shape;240;p26"/>
          <p:cNvSpPr txBox="1">
            <a:spLocks noGrp="1"/>
          </p:cNvSpPr>
          <p:nvPr>
            <p:ph type="body" idx="1"/>
          </p:nvPr>
        </p:nvSpPr>
        <p:spPr>
          <a:xfrm>
            <a:off x="342900" y="539553"/>
            <a:ext cx="6182444" cy="8208911"/>
          </a:xfrm>
          <a:prstGeom prst="rect">
            <a:avLst/>
          </a:prstGeom>
          <a:noFill/>
          <a:ln>
            <a:noFill/>
          </a:ln>
        </p:spPr>
        <p:txBody>
          <a:bodyPr spcFirstLastPara="1" wrap="square" lIns="91425" tIns="45700" rIns="91425" bIns="45700" anchor="t" anchorCtr="0">
            <a:normAutofit fontScale="85000" lnSpcReduction="10000"/>
          </a:bodyPr>
          <a:lstStyle/>
          <a:p>
            <a:pPr marL="0" lvl="0" indent="0" algn="r" rtl="1">
              <a:spcBef>
                <a:spcPts val="0"/>
              </a:spcBef>
              <a:spcAft>
                <a:spcPts val="0"/>
              </a:spcAft>
              <a:buClr>
                <a:srgbClr val="FF0000"/>
              </a:buClr>
              <a:buSzPct val="100000"/>
              <a:buNone/>
            </a:pPr>
            <a:r>
              <a:rPr lang="ar-IQ" b="1" dirty="0">
                <a:solidFill>
                  <a:srgbClr val="FF0000"/>
                </a:solidFill>
              </a:rPr>
              <a:t>الثالث ــ </a:t>
            </a:r>
            <a:r>
              <a:rPr lang="ar-IQ" dirty="0">
                <a:solidFill>
                  <a:srgbClr val="000000"/>
                </a:solidFill>
              </a:rPr>
              <a:t>ممّا تقدّم من الأمثلة تعلم :</a:t>
            </a:r>
            <a:endParaRPr dirty="0">
              <a:solidFill>
                <a:srgbClr val="FF0000"/>
              </a:solidFill>
            </a:endParaRPr>
          </a:p>
          <a:p>
            <a:pPr marL="0" lvl="0" indent="0" algn="r" rtl="1">
              <a:spcBef>
                <a:spcPts val="544"/>
              </a:spcBef>
              <a:spcAft>
                <a:spcPts val="0"/>
              </a:spcAft>
              <a:buClr>
                <a:srgbClr val="FF0000"/>
              </a:buClr>
              <a:buSzPct val="100000"/>
              <a:buNone/>
            </a:pPr>
            <a:r>
              <a:rPr lang="ar-IQ" dirty="0">
                <a:solidFill>
                  <a:srgbClr val="FF0000"/>
                </a:solidFill>
              </a:rPr>
              <a:t>1ـ </a:t>
            </a:r>
            <a:r>
              <a:rPr lang="ar-IQ" dirty="0">
                <a:solidFill>
                  <a:srgbClr val="000000"/>
                </a:solidFill>
              </a:rPr>
              <a:t>أنّ المضاعف يجيء من ثلاثة أبواب : من باب نصَر ، وضرَب ، وفرِح ، نحو : سرَّه يسُرُّه ، فرَّ يفِرُّ ، عضَّه يعَضُّه .</a:t>
            </a:r>
            <a:endParaRPr dirty="0"/>
          </a:p>
          <a:p>
            <a:pPr marL="0" lvl="0" indent="0" algn="r" rtl="1">
              <a:spcBef>
                <a:spcPts val="544"/>
              </a:spcBef>
              <a:spcAft>
                <a:spcPts val="0"/>
              </a:spcAft>
              <a:buClr>
                <a:srgbClr val="FF0000"/>
              </a:buClr>
              <a:buSzPct val="100000"/>
              <a:buNone/>
            </a:pPr>
            <a:r>
              <a:rPr lang="ar-IQ" dirty="0">
                <a:solidFill>
                  <a:srgbClr val="FF0000"/>
                </a:solidFill>
              </a:rPr>
              <a:t>2ـ </a:t>
            </a:r>
            <a:r>
              <a:rPr lang="ar-IQ" dirty="0">
                <a:solidFill>
                  <a:srgbClr val="000000"/>
                </a:solidFill>
              </a:rPr>
              <a:t>مهموز الفاء يجيء من خمسة أبواب : من باب نصَر ، وضرَب ، وفتَح ، وفرِح ، وشرُف ، نحو : </a:t>
            </a:r>
            <a:endParaRPr dirty="0"/>
          </a:p>
          <a:p>
            <a:pPr marL="0" lvl="0" indent="0" algn="r" rtl="1">
              <a:spcBef>
                <a:spcPts val="544"/>
              </a:spcBef>
              <a:spcAft>
                <a:spcPts val="0"/>
              </a:spcAft>
              <a:buClr>
                <a:srgbClr val="000000"/>
              </a:buClr>
              <a:buSzPct val="100000"/>
              <a:buNone/>
            </a:pPr>
            <a:r>
              <a:rPr lang="ar-IQ" dirty="0">
                <a:solidFill>
                  <a:srgbClr val="000000"/>
                </a:solidFill>
              </a:rPr>
              <a:t>أخَذ يأخُذ ، أسَر يأسِر ، أهَب يأهَب ، أمِن يأمَن ، أسُل يأسُل .</a:t>
            </a:r>
            <a:endParaRPr dirty="0"/>
          </a:p>
          <a:p>
            <a:pPr marL="0" lvl="0" indent="0" algn="r" rtl="1">
              <a:spcBef>
                <a:spcPts val="544"/>
              </a:spcBef>
              <a:spcAft>
                <a:spcPts val="0"/>
              </a:spcAft>
              <a:buClr>
                <a:srgbClr val="FF0000"/>
              </a:buClr>
              <a:buSzPct val="100000"/>
              <a:buNone/>
            </a:pPr>
            <a:r>
              <a:rPr lang="ar-IQ" dirty="0">
                <a:solidFill>
                  <a:srgbClr val="FF0000"/>
                </a:solidFill>
              </a:rPr>
              <a:t>3ـ</a:t>
            </a:r>
            <a:r>
              <a:rPr lang="ar-IQ" dirty="0">
                <a:solidFill>
                  <a:srgbClr val="000000"/>
                </a:solidFill>
              </a:rPr>
              <a:t> مهموز العين يجيء من أربعة أبواب : من باب ضرَب ، وفتَح ، وفرِح ، وشرُف ، نحو : </a:t>
            </a:r>
            <a:endParaRPr dirty="0"/>
          </a:p>
          <a:p>
            <a:pPr marL="0" lvl="0" indent="0" algn="r" rtl="1">
              <a:spcBef>
                <a:spcPts val="544"/>
              </a:spcBef>
              <a:spcAft>
                <a:spcPts val="0"/>
              </a:spcAft>
              <a:buClr>
                <a:srgbClr val="000000"/>
              </a:buClr>
              <a:buSzPct val="100000"/>
              <a:buNone/>
            </a:pPr>
            <a:r>
              <a:rPr lang="ar-IQ" dirty="0">
                <a:solidFill>
                  <a:srgbClr val="000000"/>
                </a:solidFill>
              </a:rPr>
              <a:t>وأَي يَئي ، سأَل يسأَل ، سئِم يسأَم ، لؤُم يلؤُم .</a:t>
            </a:r>
            <a:endParaRPr dirty="0"/>
          </a:p>
          <a:p>
            <a:pPr marL="0" lvl="0" indent="0" algn="r" rtl="1">
              <a:spcBef>
                <a:spcPts val="544"/>
              </a:spcBef>
              <a:spcAft>
                <a:spcPts val="0"/>
              </a:spcAft>
              <a:buClr>
                <a:srgbClr val="FF0000"/>
              </a:buClr>
              <a:buSzPct val="100000"/>
              <a:buNone/>
            </a:pPr>
            <a:r>
              <a:rPr lang="ar-IQ" dirty="0">
                <a:solidFill>
                  <a:srgbClr val="FF0000"/>
                </a:solidFill>
              </a:rPr>
              <a:t>4ـ </a:t>
            </a:r>
            <a:r>
              <a:rPr lang="ar-IQ" dirty="0">
                <a:solidFill>
                  <a:srgbClr val="000000"/>
                </a:solidFill>
              </a:rPr>
              <a:t>ومهموز اللام يجيء من خمسة أبواب : من باب نصَر ، وضرَب، وفتَح ، وفرِح ، وشرُف ، نحو :</a:t>
            </a:r>
            <a:endParaRPr dirty="0"/>
          </a:p>
          <a:p>
            <a:pPr marL="0" lvl="0" indent="0" algn="r" rtl="1">
              <a:spcBef>
                <a:spcPts val="544"/>
              </a:spcBef>
              <a:spcAft>
                <a:spcPts val="0"/>
              </a:spcAft>
              <a:buClr>
                <a:srgbClr val="000000"/>
              </a:buClr>
              <a:buSzPct val="100000"/>
              <a:buNone/>
            </a:pPr>
            <a:r>
              <a:rPr lang="ar-IQ" dirty="0">
                <a:solidFill>
                  <a:srgbClr val="000000"/>
                </a:solidFill>
              </a:rPr>
              <a:t>برَأ يبرُؤ، هنَأ يهنِئ ، وقرَأ يقرَأ ،صدِئ يصدَأ ، جرُؤ يجرُؤ . </a:t>
            </a:r>
            <a:endParaRPr dirty="0"/>
          </a:p>
          <a:p>
            <a:pPr marL="0" lvl="0" indent="0" algn="r" rtl="1">
              <a:spcBef>
                <a:spcPts val="544"/>
              </a:spcBef>
              <a:spcAft>
                <a:spcPts val="0"/>
              </a:spcAft>
              <a:buClr>
                <a:srgbClr val="FF0000"/>
              </a:buClr>
              <a:buSzPct val="100000"/>
              <a:buNone/>
            </a:pPr>
            <a:r>
              <a:rPr lang="ar-IQ" dirty="0">
                <a:solidFill>
                  <a:srgbClr val="FF0000"/>
                </a:solidFill>
              </a:rPr>
              <a:t>5ـ </a:t>
            </a:r>
            <a:r>
              <a:rPr lang="ar-IQ" dirty="0">
                <a:solidFill>
                  <a:srgbClr val="000000"/>
                </a:solidFill>
              </a:rPr>
              <a:t>والمثال يجيء من خمسة أبواب : من باب  ضرَب ، وفتَح ، وفرِح ، وشرُف ، وحسِب ، نحو : </a:t>
            </a:r>
            <a:endParaRPr dirty="0"/>
          </a:p>
          <a:p>
            <a:pPr marL="0" lvl="0" indent="0" algn="r" rtl="1">
              <a:spcBef>
                <a:spcPts val="544"/>
              </a:spcBef>
              <a:spcAft>
                <a:spcPts val="0"/>
              </a:spcAft>
              <a:buClr>
                <a:srgbClr val="000000"/>
              </a:buClr>
              <a:buSzPct val="100000"/>
              <a:buNone/>
            </a:pPr>
            <a:r>
              <a:rPr lang="ar-IQ" dirty="0">
                <a:solidFill>
                  <a:srgbClr val="000000"/>
                </a:solidFill>
              </a:rPr>
              <a:t>وعَد يعِد ، وهَلَ يَوْهَل ، وجِل يَوْجَل ، وسُم يَوْسُم ، ورِث يرِث ، وقد ورد من باب نصُر لفظة واحدة في لغة عامرية وهي : وجَد يجُد , روي بضم الجيم </a:t>
            </a:r>
            <a:r>
              <a:rPr lang="ar-IQ" dirty="0" smtClean="0">
                <a:solidFill>
                  <a:srgbClr val="000000"/>
                </a:solidFill>
              </a:rPr>
              <a:t>وكسرها.</a:t>
            </a:r>
            <a:endParaRP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27"/>
          <p:cNvSpPr txBox="1">
            <a:spLocks noGrp="1"/>
          </p:cNvSpPr>
          <p:nvPr>
            <p:ph type="title"/>
          </p:nvPr>
        </p:nvSpPr>
        <p:spPr>
          <a:xfrm>
            <a:off x="342900" y="366184"/>
            <a:ext cx="6164442" cy="173368"/>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247" name="Google Shape;247;p27"/>
          <p:cNvSpPr txBox="1">
            <a:spLocks noGrp="1"/>
          </p:cNvSpPr>
          <p:nvPr>
            <p:ph type="body" idx="1"/>
          </p:nvPr>
        </p:nvSpPr>
        <p:spPr>
          <a:xfrm>
            <a:off x="342900" y="635563"/>
            <a:ext cx="5966420" cy="8112901"/>
          </a:xfrm>
          <a:prstGeom prst="rect">
            <a:avLst/>
          </a:prstGeom>
          <a:noFill/>
          <a:ln>
            <a:noFill/>
          </a:ln>
        </p:spPr>
        <p:txBody>
          <a:bodyPr spcFirstLastPara="1" wrap="square" lIns="91425" tIns="45700" rIns="91425" bIns="45700" anchor="t" anchorCtr="0">
            <a:normAutofit fontScale="92500" lnSpcReduction="20000"/>
          </a:bodyPr>
          <a:lstStyle/>
          <a:p>
            <a:pPr marL="0" lvl="0" indent="0" algn="just" rtl="1">
              <a:spcBef>
                <a:spcPts val="0"/>
              </a:spcBef>
              <a:spcAft>
                <a:spcPts val="0"/>
              </a:spcAft>
              <a:buClr>
                <a:srgbClr val="FF0000"/>
              </a:buClr>
              <a:buSzPct val="100000"/>
              <a:buNone/>
            </a:pPr>
            <a:r>
              <a:rPr lang="ar-IQ" dirty="0">
                <a:solidFill>
                  <a:srgbClr val="FF0000"/>
                </a:solidFill>
              </a:rPr>
              <a:t>6ـ </a:t>
            </a:r>
            <a:r>
              <a:rPr lang="ar-IQ" dirty="0">
                <a:solidFill>
                  <a:srgbClr val="000000"/>
                </a:solidFill>
              </a:rPr>
              <a:t>والأجوف يجيء من ثلاثة أبواب : من باب نصَر ، وضرَب، وفرِح ، نحو : </a:t>
            </a:r>
            <a:endParaRPr dirty="0"/>
          </a:p>
          <a:p>
            <a:pPr marL="0" lvl="0" indent="0" algn="just" rtl="1">
              <a:spcBef>
                <a:spcPts val="544"/>
              </a:spcBef>
              <a:spcAft>
                <a:spcPts val="0"/>
              </a:spcAft>
              <a:buClr>
                <a:srgbClr val="000000"/>
              </a:buClr>
              <a:buSzPct val="100000"/>
              <a:buNone/>
            </a:pPr>
            <a:r>
              <a:rPr lang="ar-IQ" dirty="0">
                <a:solidFill>
                  <a:srgbClr val="000000"/>
                </a:solidFill>
              </a:rPr>
              <a:t>قال يقول ، باع يبيع ، خاف يخاف ، غَيِد يغيَد ، عوِر يعوَر ، إلاّ أنّ شرطه أن يكون في الباب الأول واوياً ، وفي الثاني يائياً، وفي الثالث مطلقاً ، وجاء : طال يطول فقط من باب شرُف .</a:t>
            </a:r>
            <a:endParaRPr dirty="0"/>
          </a:p>
          <a:p>
            <a:pPr marL="0" lvl="0" indent="0" algn="just" rtl="1">
              <a:spcBef>
                <a:spcPts val="544"/>
              </a:spcBef>
              <a:spcAft>
                <a:spcPts val="0"/>
              </a:spcAft>
              <a:buClr>
                <a:srgbClr val="FF0000"/>
              </a:buClr>
              <a:buSzPct val="100000"/>
              <a:buNone/>
            </a:pPr>
            <a:r>
              <a:rPr lang="ar-IQ" dirty="0">
                <a:solidFill>
                  <a:srgbClr val="FF0000"/>
                </a:solidFill>
              </a:rPr>
              <a:t>7ـ </a:t>
            </a:r>
            <a:r>
              <a:rPr lang="ar-IQ" dirty="0">
                <a:solidFill>
                  <a:srgbClr val="000000"/>
                </a:solidFill>
              </a:rPr>
              <a:t>والناقص يجيء من خمسة أبواب : من باب نصَر ، وضرَب، وفتَح ، وفرِح ، وشرُف ، نحو :</a:t>
            </a:r>
            <a:endParaRPr dirty="0"/>
          </a:p>
          <a:p>
            <a:pPr marL="0" lvl="0" indent="0" algn="just" rtl="1">
              <a:spcBef>
                <a:spcPts val="544"/>
              </a:spcBef>
              <a:spcAft>
                <a:spcPts val="0"/>
              </a:spcAft>
              <a:buClr>
                <a:srgbClr val="000000"/>
              </a:buClr>
              <a:buSzPct val="100000"/>
              <a:buNone/>
            </a:pPr>
            <a:r>
              <a:rPr lang="ar-IQ" dirty="0">
                <a:solidFill>
                  <a:srgbClr val="000000"/>
                </a:solidFill>
              </a:rPr>
              <a:t>دعا ، ورمى ، وسعى ، ورضِي ، وسرُو . </a:t>
            </a:r>
            <a:endParaRPr dirty="0"/>
          </a:p>
          <a:p>
            <a:pPr marL="0" lvl="0" indent="0" algn="just" rtl="1">
              <a:spcBef>
                <a:spcPts val="544"/>
              </a:spcBef>
              <a:spcAft>
                <a:spcPts val="0"/>
              </a:spcAft>
              <a:buClr>
                <a:srgbClr val="000000"/>
              </a:buClr>
              <a:buSzPct val="100000"/>
              <a:buNone/>
            </a:pPr>
            <a:r>
              <a:rPr lang="ar-IQ" dirty="0">
                <a:solidFill>
                  <a:srgbClr val="000000"/>
                </a:solidFill>
              </a:rPr>
              <a:t>ويشترط في الناقص من الباب الأول والثاني ، ما اشترط في الأجوف منهما .</a:t>
            </a:r>
            <a:endParaRPr dirty="0"/>
          </a:p>
          <a:p>
            <a:pPr marL="0" lvl="0" indent="0" algn="just" rtl="1">
              <a:spcBef>
                <a:spcPts val="544"/>
              </a:spcBef>
              <a:spcAft>
                <a:spcPts val="0"/>
              </a:spcAft>
              <a:buClr>
                <a:srgbClr val="FF0000"/>
              </a:buClr>
              <a:buSzPct val="100000"/>
              <a:buNone/>
            </a:pPr>
            <a:r>
              <a:rPr lang="ar-IQ" dirty="0">
                <a:solidFill>
                  <a:srgbClr val="FF0000"/>
                </a:solidFill>
              </a:rPr>
              <a:t>8ـ </a:t>
            </a:r>
            <a:r>
              <a:rPr lang="ar-IQ" dirty="0">
                <a:solidFill>
                  <a:srgbClr val="000000"/>
                </a:solidFill>
              </a:rPr>
              <a:t>واللفيف المفروق يجيء من ثلاثة أبواب : من باب ضرَب ،</a:t>
            </a:r>
            <a:r>
              <a:rPr lang="ar-IQ" dirty="0">
                <a:solidFill>
                  <a:srgbClr val="FF0000"/>
                </a:solidFill>
              </a:rPr>
              <a:t> </a:t>
            </a:r>
            <a:r>
              <a:rPr lang="ar-IQ" dirty="0">
                <a:solidFill>
                  <a:srgbClr val="000000"/>
                </a:solidFill>
              </a:rPr>
              <a:t>وفرِح ، وحسِب ، نحو : </a:t>
            </a:r>
            <a:endParaRPr dirty="0"/>
          </a:p>
          <a:p>
            <a:pPr marL="0" lvl="0" indent="0" algn="just" rtl="1">
              <a:spcBef>
                <a:spcPts val="544"/>
              </a:spcBef>
              <a:spcAft>
                <a:spcPts val="0"/>
              </a:spcAft>
              <a:buClr>
                <a:srgbClr val="000000"/>
              </a:buClr>
              <a:buSzPct val="100000"/>
              <a:buNone/>
            </a:pPr>
            <a:r>
              <a:rPr lang="ar-IQ" dirty="0">
                <a:solidFill>
                  <a:srgbClr val="000000"/>
                </a:solidFill>
              </a:rPr>
              <a:t>وفَى يفِي ، وجِي يَوْجَى ، ولِي يلِي .</a:t>
            </a:r>
            <a:endParaRPr dirty="0"/>
          </a:p>
          <a:p>
            <a:pPr marL="0" lvl="0" indent="0" algn="just" rtl="1">
              <a:spcBef>
                <a:spcPts val="544"/>
              </a:spcBef>
              <a:spcAft>
                <a:spcPts val="0"/>
              </a:spcAft>
              <a:buClr>
                <a:srgbClr val="FF0000"/>
              </a:buClr>
              <a:buSzPct val="100000"/>
              <a:buNone/>
            </a:pPr>
            <a:r>
              <a:rPr lang="ar-IQ" dirty="0">
                <a:solidFill>
                  <a:srgbClr val="FF0000"/>
                </a:solidFill>
              </a:rPr>
              <a:t>9ـ </a:t>
            </a:r>
            <a:r>
              <a:rPr lang="ar-IQ" dirty="0">
                <a:solidFill>
                  <a:srgbClr val="000000"/>
                </a:solidFill>
              </a:rPr>
              <a:t>واللفيف المقرون يجيء من بابي : ضرَب ، وفرِح ، نحو :</a:t>
            </a:r>
            <a:endParaRPr dirty="0"/>
          </a:p>
          <a:p>
            <a:pPr marL="0" lvl="0" indent="0" algn="just" rtl="1">
              <a:spcBef>
                <a:spcPts val="544"/>
              </a:spcBef>
              <a:spcAft>
                <a:spcPts val="0"/>
              </a:spcAft>
              <a:buClr>
                <a:srgbClr val="000000"/>
              </a:buClr>
              <a:buSzPct val="100000"/>
              <a:buNone/>
            </a:pPr>
            <a:r>
              <a:rPr lang="ar-IQ" dirty="0">
                <a:solidFill>
                  <a:srgbClr val="000000"/>
                </a:solidFill>
              </a:rPr>
              <a:t>روَى يروي ، قوِي يقوَى ، ولم يرد يائي العين واللام إلاّ في كلمتين من باب فرِح، وهما : عيِي ، وحيِي .  </a:t>
            </a:r>
            <a:endParaRP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28"/>
          <p:cNvSpPr txBox="1">
            <a:spLocks noGrp="1"/>
          </p:cNvSpPr>
          <p:nvPr>
            <p:ph type="title"/>
          </p:nvPr>
        </p:nvSpPr>
        <p:spPr>
          <a:xfrm>
            <a:off x="342900" y="366184"/>
            <a:ext cx="6218448" cy="77357"/>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253" name="Google Shape;253;p28"/>
          <p:cNvSpPr txBox="1">
            <a:spLocks noGrp="1"/>
          </p:cNvSpPr>
          <p:nvPr>
            <p:ph type="body" idx="1"/>
          </p:nvPr>
        </p:nvSpPr>
        <p:spPr>
          <a:xfrm>
            <a:off x="342900" y="539553"/>
            <a:ext cx="6182444" cy="8208911"/>
          </a:xfrm>
          <a:prstGeom prst="rect">
            <a:avLst/>
          </a:prstGeom>
          <a:noFill/>
          <a:ln>
            <a:noFill/>
          </a:ln>
        </p:spPr>
        <p:txBody>
          <a:bodyPr spcFirstLastPara="1" wrap="square" lIns="91425" tIns="45700" rIns="91425" bIns="45700" anchor="t" anchorCtr="0">
            <a:normAutofit fontScale="85000" lnSpcReduction="10000"/>
          </a:bodyPr>
          <a:lstStyle/>
          <a:p>
            <a:pPr marL="0" lvl="0" indent="0" algn="just" rtl="1">
              <a:spcBef>
                <a:spcPts val="0"/>
              </a:spcBef>
              <a:spcAft>
                <a:spcPts val="0"/>
              </a:spcAft>
              <a:buClr>
                <a:srgbClr val="FF0000"/>
              </a:buClr>
              <a:buSzPct val="100000"/>
              <a:buNone/>
            </a:pPr>
            <a:r>
              <a:rPr lang="ar-IQ" b="1" dirty="0">
                <a:solidFill>
                  <a:srgbClr val="FF0000"/>
                </a:solidFill>
              </a:rPr>
              <a:t>الرابع ــ </a:t>
            </a:r>
            <a:r>
              <a:rPr lang="ar-IQ" dirty="0">
                <a:solidFill>
                  <a:srgbClr val="00B050"/>
                </a:solidFill>
              </a:rPr>
              <a:t>الفعل الأجوف ، إن كان بالألف في الماضي ، وبالواو في المضارع ، فهو من باب : نصَر ينصُر، نحو : قال يقول ، ما عدا طال يطول ، فإنه من باب شرُف .</a:t>
            </a:r>
            <a:endParaRPr dirty="0"/>
          </a:p>
          <a:p>
            <a:pPr marL="0" lvl="0" indent="0" algn="just" rtl="1">
              <a:spcBef>
                <a:spcPts val="544"/>
              </a:spcBef>
              <a:spcAft>
                <a:spcPts val="0"/>
              </a:spcAft>
              <a:buClr>
                <a:srgbClr val="00B050"/>
              </a:buClr>
              <a:buSzPct val="100000"/>
              <a:buNone/>
            </a:pPr>
            <a:r>
              <a:rPr lang="ar-IQ" dirty="0">
                <a:solidFill>
                  <a:srgbClr val="00B050"/>
                </a:solidFill>
              </a:rPr>
              <a:t>وإن كان بالألف في الماضي وبالياء في المضارع ، فهو من باب ضرَب ، نحو : باع يبيع .</a:t>
            </a:r>
            <a:endParaRPr dirty="0"/>
          </a:p>
          <a:p>
            <a:pPr marL="0" lvl="0" indent="0" algn="just" rtl="1">
              <a:spcBef>
                <a:spcPts val="544"/>
              </a:spcBef>
              <a:spcAft>
                <a:spcPts val="0"/>
              </a:spcAft>
              <a:buClr>
                <a:srgbClr val="000000"/>
              </a:buClr>
              <a:buSzPct val="100000"/>
              <a:buNone/>
            </a:pPr>
            <a:r>
              <a:rPr lang="ar-IQ" dirty="0">
                <a:solidFill>
                  <a:srgbClr val="000000"/>
                </a:solidFill>
              </a:rPr>
              <a:t>وإن كان بالألف ، أو بالواو ، أو بالياء فيهما ، فهو من باب فرِح نحو : خاف يخاف ، غَيِدَ يغيَد ، عوِر يعوَر .</a:t>
            </a:r>
            <a:endParaRPr dirty="0"/>
          </a:p>
          <a:p>
            <a:pPr marL="0" lvl="0" indent="0" algn="just" rtl="1">
              <a:spcBef>
                <a:spcPts val="544"/>
              </a:spcBef>
              <a:spcAft>
                <a:spcPts val="0"/>
              </a:spcAft>
              <a:buClr>
                <a:srgbClr val="000000"/>
              </a:buClr>
              <a:buSzPct val="100000"/>
              <a:buNone/>
            </a:pPr>
            <a:r>
              <a:rPr lang="ar-IQ" dirty="0">
                <a:solidFill>
                  <a:srgbClr val="000000"/>
                </a:solidFill>
              </a:rPr>
              <a:t>والناقص إن كان بالألف في الماضي وبالواو في المضارع فهو من باب نصَر ، نحو : دعا يدعو .</a:t>
            </a:r>
            <a:endParaRPr dirty="0"/>
          </a:p>
          <a:p>
            <a:pPr marL="0" lvl="0" indent="0" algn="just" rtl="1">
              <a:spcBef>
                <a:spcPts val="544"/>
              </a:spcBef>
              <a:spcAft>
                <a:spcPts val="0"/>
              </a:spcAft>
              <a:buClr>
                <a:srgbClr val="000000"/>
              </a:buClr>
              <a:buSzPct val="100000"/>
              <a:buNone/>
            </a:pPr>
            <a:r>
              <a:rPr lang="ar-IQ" dirty="0">
                <a:solidFill>
                  <a:srgbClr val="000000"/>
                </a:solidFill>
              </a:rPr>
              <a:t>وإن كان بالألف في الماضي وبالياء في المضارع فهو من باب ضرَب ، نحو : رمى يرمي .</a:t>
            </a:r>
            <a:endParaRPr dirty="0"/>
          </a:p>
          <a:p>
            <a:pPr marL="0" lvl="0" indent="0" algn="just" rtl="1">
              <a:spcBef>
                <a:spcPts val="544"/>
              </a:spcBef>
              <a:spcAft>
                <a:spcPts val="0"/>
              </a:spcAft>
              <a:buClr>
                <a:srgbClr val="000000"/>
              </a:buClr>
              <a:buSzPct val="100000"/>
              <a:buNone/>
            </a:pPr>
            <a:r>
              <a:rPr lang="ar-IQ" dirty="0">
                <a:solidFill>
                  <a:srgbClr val="000000"/>
                </a:solidFill>
              </a:rPr>
              <a:t>وإن كان بالألف فيهما ، فهو من باب فتَح ، نحو سعى يسعى .</a:t>
            </a:r>
            <a:endParaRPr dirty="0"/>
          </a:p>
          <a:p>
            <a:pPr marL="0" lvl="0" indent="0" algn="just" rtl="1">
              <a:spcBef>
                <a:spcPts val="544"/>
              </a:spcBef>
              <a:spcAft>
                <a:spcPts val="0"/>
              </a:spcAft>
              <a:buClr>
                <a:srgbClr val="000000"/>
              </a:buClr>
              <a:buSzPct val="100000"/>
              <a:buNone/>
            </a:pPr>
            <a:r>
              <a:rPr lang="ar-IQ" smtClean="0">
                <a:solidFill>
                  <a:srgbClr val="000000"/>
                </a:solidFill>
              </a:rPr>
              <a:t>وإن </a:t>
            </a:r>
            <a:r>
              <a:rPr lang="ar-IQ" dirty="0">
                <a:solidFill>
                  <a:srgbClr val="000000"/>
                </a:solidFill>
              </a:rPr>
              <a:t>كان بالواو فيهما ، فهو من باب شرُف ، نحو سرُو يسرُو .</a:t>
            </a:r>
            <a:endParaRPr dirty="0"/>
          </a:p>
          <a:p>
            <a:pPr marL="0" lvl="0" indent="0" algn="just" rtl="1">
              <a:spcBef>
                <a:spcPts val="544"/>
              </a:spcBef>
              <a:spcAft>
                <a:spcPts val="0"/>
              </a:spcAft>
              <a:buClr>
                <a:srgbClr val="000000"/>
              </a:buClr>
              <a:buSzPct val="100000"/>
              <a:buNone/>
            </a:pPr>
            <a:r>
              <a:rPr lang="ar-IQ" dirty="0">
                <a:solidFill>
                  <a:srgbClr val="000000"/>
                </a:solidFill>
              </a:rPr>
              <a:t>وإن كان بالياء فيهما فهو من باب حسِب ، نحو : ولِي يلي .</a:t>
            </a:r>
            <a:endParaRPr dirty="0"/>
          </a:p>
          <a:p>
            <a:pPr marL="0" lvl="0" indent="0" algn="just" rtl="1">
              <a:spcBef>
                <a:spcPts val="544"/>
              </a:spcBef>
              <a:spcAft>
                <a:spcPts val="0"/>
              </a:spcAft>
              <a:buClr>
                <a:srgbClr val="00B0F0"/>
              </a:buClr>
              <a:buSzPct val="100000"/>
              <a:buNone/>
            </a:pPr>
            <a:r>
              <a:rPr lang="ar-IQ" dirty="0">
                <a:solidFill>
                  <a:srgbClr val="00B0F0"/>
                </a:solidFill>
              </a:rPr>
              <a:t>وإن كان بالياء في الماضي وبالألف في المضارع فهو من باب فرِح ، نحو : رضِي يرضَى .  </a:t>
            </a:r>
            <a:endParaRPr dirty="0"/>
          </a:p>
          <a:p>
            <a:pPr marL="0" lvl="0" indent="0" algn="just" rtl="1">
              <a:spcBef>
                <a:spcPts val="544"/>
              </a:spcBef>
              <a:spcAft>
                <a:spcPts val="0"/>
              </a:spcAft>
              <a:buClr>
                <a:schemeClr val="dk1"/>
              </a:buClr>
              <a:buSzPct val="100000"/>
              <a:buNone/>
            </a:pPr>
            <a:endParaRPr dirty="0">
              <a:solidFill>
                <a:srgbClr val="00B0F0"/>
              </a:solidFill>
            </a:endParaRPr>
          </a:p>
          <a:p>
            <a:pPr marL="0" lvl="0" indent="0" algn="just" rtl="1">
              <a:spcBef>
                <a:spcPts val="544"/>
              </a:spcBef>
              <a:spcAft>
                <a:spcPts val="0"/>
              </a:spcAft>
              <a:buClr>
                <a:schemeClr val="dk1"/>
              </a:buClr>
              <a:buSzPct val="100000"/>
              <a:buNone/>
            </a:pPr>
            <a:endParaRPr dirty="0">
              <a:solidFill>
                <a:srgbClr val="00B0F0"/>
              </a:solidFill>
            </a:endParaRPr>
          </a:p>
          <a:p>
            <a:pPr marL="0" lvl="0" indent="0" algn="just" rtl="1">
              <a:spcBef>
                <a:spcPts val="544"/>
              </a:spcBef>
              <a:spcAft>
                <a:spcPts val="0"/>
              </a:spcAft>
              <a:buClr>
                <a:schemeClr val="dk1"/>
              </a:buClr>
              <a:buSzPct val="100000"/>
              <a:buNone/>
            </a:pPr>
            <a:endParaRPr dirty="0">
              <a:solidFill>
                <a:srgbClr val="00B0F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29"/>
          <p:cNvSpPr txBox="1">
            <a:spLocks noGrp="1"/>
          </p:cNvSpPr>
          <p:nvPr>
            <p:ph type="title"/>
          </p:nvPr>
        </p:nvSpPr>
        <p:spPr>
          <a:xfrm>
            <a:off x="342900" y="366184"/>
            <a:ext cx="6164442" cy="269379"/>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r>
              <a:rPr lang="ar-IQ"/>
              <a:t> </a:t>
            </a:r>
            <a:endParaRPr/>
          </a:p>
        </p:txBody>
      </p:sp>
      <p:sp>
        <p:nvSpPr>
          <p:cNvPr id="259" name="Google Shape;259;p29"/>
          <p:cNvSpPr txBox="1">
            <a:spLocks noGrp="1"/>
          </p:cNvSpPr>
          <p:nvPr>
            <p:ph type="body" idx="1"/>
          </p:nvPr>
        </p:nvSpPr>
        <p:spPr>
          <a:xfrm>
            <a:off x="342900" y="539553"/>
            <a:ext cx="6182444" cy="8208911"/>
          </a:xfrm>
          <a:prstGeom prst="rect">
            <a:avLst/>
          </a:prstGeom>
          <a:noFill/>
          <a:ln>
            <a:noFill/>
          </a:ln>
        </p:spPr>
        <p:txBody>
          <a:bodyPr spcFirstLastPara="1" wrap="square" lIns="91425" tIns="45700" rIns="91425" bIns="45700" anchor="t" anchorCtr="0">
            <a:normAutofit fontScale="85000" lnSpcReduction="10000"/>
          </a:bodyPr>
          <a:lstStyle/>
          <a:p>
            <a:pPr marL="0" lvl="0" indent="0" algn="just" rtl="1">
              <a:spcBef>
                <a:spcPts val="0"/>
              </a:spcBef>
              <a:spcAft>
                <a:spcPts val="0"/>
              </a:spcAft>
              <a:buClr>
                <a:srgbClr val="FF0000"/>
              </a:buClr>
              <a:buSzPct val="100000"/>
              <a:buNone/>
            </a:pPr>
            <a:r>
              <a:rPr lang="ar-IQ" b="1" dirty="0">
                <a:solidFill>
                  <a:srgbClr val="FF0000"/>
                </a:solidFill>
              </a:rPr>
              <a:t>الخامس ــ</a:t>
            </a:r>
            <a:r>
              <a:rPr lang="ar-IQ" b="1" dirty="0">
                <a:solidFill>
                  <a:srgbClr val="002060"/>
                </a:solidFill>
              </a:rPr>
              <a:t> </a:t>
            </a:r>
            <a:r>
              <a:rPr lang="ar-IQ" dirty="0"/>
              <a:t>لم يرد في اللغة ما يجب كسر عينه في الماضي والمضارع إلاّ ثلاثة عشر فعلاً وهي : وثِق به ، وجد عليه أي حزِن ، ورِث ، ورِع ، ورِك ،ورِم ، ورِي ، وعِق عليه، وفِق أمره ، وقِهَ ، وكِم ، ولِي ، ومِق .</a:t>
            </a:r>
            <a:endParaRPr dirty="0"/>
          </a:p>
          <a:p>
            <a:pPr marL="0" lvl="0" indent="0" algn="just" rtl="1">
              <a:spcBef>
                <a:spcPts val="544"/>
              </a:spcBef>
              <a:spcAft>
                <a:spcPts val="0"/>
              </a:spcAft>
              <a:buClr>
                <a:schemeClr val="dk1"/>
              </a:buClr>
              <a:buSzPct val="100000"/>
              <a:buNone/>
            </a:pPr>
            <a:r>
              <a:rPr lang="ar-IQ" dirty="0"/>
              <a:t>وورد أحد عشر فعلاً ، تُكسر عينها في الماضي ، ويجوز الكسر والفتح في المضارع ، وهي بَئِس ، حسِب ، وبِق ، وحِمتْ ، وحِر ، وغِر ، ولِغ ، وَلِهَ ، وَهِلَ ، يئِس ، يبِس .</a:t>
            </a:r>
            <a:endParaRPr dirty="0"/>
          </a:p>
          <a:p>
            <a:pPr marL="0" lvl="0" indent="0" algn="just" rtl="1">
              <a:spcBef>
                <a:spcPts val="544"/>
              </a:spcBef>
              <a:spcAft>
                <a:spcPts val="0"/>
              </a:spcAft>
              <a:buClr>
                <a:srgbClr val="FF0000"/>
              </a:buClr>
              <a:buSzPct val="100000"/>
              <a:buNone/>
            </a:pPr>
            <a:r>
              <a:rPr lang="ar-IQ" b="1" dirty="0">
                <a:solidFill>
                  <a:srgbClr val="FF0000"/>
                </a:solidFill>
              </a:rPr>
              <a:t>السادس ــ </a:t>
            </a:r>
            <a:r>
              <a:rPr lang="ar-IQ" dirty="0">
                <a:solidFill>
                  <a:srgbClr val="00B050"/>
                </a:solidFill>
              </a:rPr>
              <a:t>كون الثلاثي على وزن معيّن من الأوزان الستة المتقدمة سماعي ، فلا يعتمد في معرفتها على قاعدة ، غير إنه يمكن تقريبه بمراعاة هذه الضوابط . ويجب فيه مراعاة صورة الماضي والمضارع معاً ، لمخالفة صورة المضارع للماضي الواحد كما مرّ ، وفي غيره تراعى صورة الماضي فقط، لأنّ لكل ماضٍ مضارعاً لا تختلف صورته فيه .</a:t>
            </a:r>
            <a:endParaRPr dirty="0"/>
          </a:p>
          <a:p>
            <a:pPr marL="0" lvl="0" indent="0" algn="just" rtl="1">
              <a:spcBef>
                <a:spcPts val="544"/>
              </a:spcBef>
              <a:spcAft>
                <a:spcPts val="0"/>
              </a:spcAft>
              <a:buClr>
                <a:srgbClr val="FF0000"/>
              </a:buClr>
              <a:buSzPct val="100000"/>
              <a:buNone/>
            </a:pPr>
            <a:r>
              <a:rPr lang="ar-IQ" b="1" dirty="0">
                <a:solidFill>
                  <a:srgbClr val="FF0000"/>
                </a:solidFill>
              </a:rPr>
              <a:t>السابع ــ </a:t>
            </a:r>
            <a:r>
              <a:rPr lang="ar-IQ" dirty="0">
                <a:solidFill>
                  <a:srgbClr val="CC00CC"/>
                </a:solidFill>
              </a:rPr>
              <a:t>ما بُني من الأفعال مطلقاً للدلالة على الغَلَبة في المفاخرة ، فقياس مضارعه ضمّ عينه ، كسابقني زيدٌ فسبقته ، فأنا أسبقه ، مالم يكن واوي الفاء أو يائي العين او اللام ، فقياس مضارعه كسر عينه كواثبته فوثبته ، فأنا أثِبه ، وبايعته فبِعته ، فأنا أبيعه ، وراميته فرميته ، فأنا أرميه . </a:t>
            </a:r>
            <a:endParaRPr dirty="0"/>
          </a:p>
          <a:p>
            <a:pPr marL="0" lvl="0" indent="0" algn="ctr" rtl="1">
              <a:spcBef>
                <a:spcPts val="544"/>
              </a:spcBef>
              <a:spcAft>
                <a:spcPts val="0"/>
              </a:spcAft>
              <a:buClr>
                <a:schemeClr val="dk1"/>
              </a:buClr>
              <a:buSzPct val="100000"/>
              <a:buNone/>
            </a:pPr>
            <a:r>
              <a:rPr lang="ar-IQ" dirty="0" smtClean="0">
                <a:solidFill>
                  <a:srgbClr val="CC00CC"/>
                </a:solidFill>
              </a:rPr>
              <a:t> </a:t>
            </a:r>
            <a:endParaRPr dirty="0"/>
          </a:p>
          <a:p>
            <a:pPr marL="0" lvl="0" indent="0" algn="just" rtl="1">
              <a:spcBef>
                <a:spcPts val="544"/>
              </a:spcBef>
              <a:spcAft>
                <a:spcPts val="0"/>
              </a:spcAft>
              <a:buClr>
                <a:schemeClr val="dk1"/>
              </a:buClr>
              <a:buSzPct val="100000"/>
              <a:buNone/>
            </a:pPr>
            <a:endParaRPr dirty="0">
              <a:solidFill>
                <a:srgbClr val="CC00CC"/>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B76AC65F-A922-43E2-9F1C-E8629B03CDC3}"/>
              </a:ext>
            </a:extLst>
          </p:cNvPr>
          <p:cNvSpPr>
            <a:spLocks noGrp="1"/>
          </p:cNvSpPr>
          <p:nvPr>
            <p:ph idx="1"/>
          </p:nvPr>
        </p:nvSpPr>
        <p:spPr>
          <a:xfrm>
            <a:off x="410547" y="1268963"/>
            <a:ext cx="5975966" cy="6966989"/>
          </a:xfrm>
        </p:spPr>
        <p:txBody>
          <a:bodyPr vert="horz" lIns="91440" tIns="45720" rIns="91440" bIns="45720" rtlCol="0" anchor="t">
            <a:normAutofit fontScale="92500" lnSpcReduction="20000"/>
          </a:bodyPr>
          <a:lstStyle/>
          <a:p>
            <a:pPr marL="0" lvl="0" indent="0" algn="ctr">
              <a:spcBef>
                <a:spcPct val="0"/>
              </a:spcBef>
              <a:buNone/>
            </a:pPr>
            <a:r>
              <a:rPr lang="ar-IQ" sz="4000" b="1" dirty="0">
                <a:latin typeface="Calibri Light"/>
                <a:ea typeface="+mj-lt"/>
                <a:cs typeface="Calibri Light"/>
              </a:rPr>
              <a:t>التقسيم الرابع للفعل</a:t>
            </a:r>
            <a:r>
              <a:rPr lang="en-US" sz="4000" b="1" dirty="0">
                <a:latin typeface="Calibri Light"/>
                <a:ea typeface="+mj-lt"/>
                <a:cs typeface="Calibri Light"/>
              </a:rPr>
              <a:t> </a:t>
            </a:r>
            <a:endParaRPr lang="en-US" sz="4000" b="1" dirty="0">
              <a:latin typeface="Calibri Light"/>
              <a:ea typeface="+mj-ea"/>
              <a:cs typeface="Calibri Light"/>
            </a:endParaRPr>
          </a:p>
          <a:p>
            <a:pPr marL="0" lvl="0" indent="0" algn="ctr">
              <a:spcBef>
                <a:spcPct val="0"/>
              </a:spcBef>
              <a:buNone/>
            </a:pPr>
            <a:r>
              <a:rPr lang="ar-IQ" sz="4000" b="1" dirty="0">
                <a:solidFill>
                  <a:prstClr val="black"/>
                </a:solidFill>
                <a:latin typeface="Calibri Light"/>
                <a:ea typeface="+mj-lt"/>
                <a:cs typeface="Calibri Light"/>
              </a:rPr>
              <a:t>بحسب الجمود والتصرّف</a:t>
            </a:r>
            <a:r>
              <a:rPr lang="ar-IQ" dirty="0" smtClean="0">
                <a:ea typeface="+mn-lt"/>
                <a:cs typeface="+mn-lt"/>
              </a:rPr>
              <a:t>.</a:t>
            </a:r>
          </a:p>
          <a:p>
            <a:pPr marL="0" indent="0" algn="r">
              <a:buNone/>
            </a:pPr>
            <a:r>
              <a:rPr lang="ar-IQ" dirty="0" smtClean="0">
                <a:ea typeface="+mn-lt"/>
                <a:cs typeface="+mn-lt"/>
              </a:rPr>
              <a:t>ينقسم </a:t>
            </a:r>
            <a:r>
              <a:rPr lang="ar-IQ" dirty="0">
                <a:ea typeface="+mn-lt"/>
                <a:cs typeface="+mn-lt"/>
              </a:rPr>
              <a:t>الفعل الى جامد ومتصرّف  </a:t>
            </a:r>
            <a:r>
              <a:rPr lang="en-US" sz="3200" dirty="0">
                <a:ea typeface="+mn-lt"/>
                <a:cs typeface="+mn-lt"/>
              </a:rPr>
              <a:t> </a:t>
            </a:r>
            <a:endParaRPr lang="en-US" sz="3200" dirty="0">
              <a:cs typeface="Calibri" panose="020F0502020204030204"/>
            </a:endParaRPr>
          </a:p>
          <a:p>
            <a:pPr marL="0" indent="0" algn="r">
              <a:buNone/>
            </a:pPr>
            <a:r>
              <a:rPr lang="ar-IQ" sz="3200" dirty="0">
                <a:ea typeface="+mn-lt"/>
                <a:cs typeface="+mn-lt"/>
              </a:rPr>
              <a:t>فالجامد : ما لزم صورة واحدة، وهو إمّا أن يكون لازمًا للمضيّ كـ (ليس) من أخوات (كان)، وكـ (رُبَّ) من أفعال المقاربة ، وعَسَى وحَرَى واخلولق من أفعال الرجاء، وأنشأَ وطفِقَ ، وأخذَ وجعلَ وعَلِقَ، من أفعال الشروع، ونِعْمَ وحبَّذا في المدح، وبئس وساءَ في الذمّ، وخلا وعدا وحاشا في الاستثناء، على خلاف في بعضها ، وإمّا أن يكون ملازمًا </a:t>
            </a:r>
            <a:r>
              <a:rPr lang="ar-IQ" sz="3200" dirty="0" err="1">
                <a:ea typeface="+mn-lt"/>
                <a:cs typeface="+mn-lt"/>
              </a:rPr>
              <a:t>للأمرية</a:t>
            </a:r>
            <a:r>
              <a:rPr lang="ar-IQ" sz="3200" dirty="0">
                <a:ea typeface="+mn-lt"/>
                <a:cs typeface="+mn-lt"/>
              </a:rPr>
              <a:t> ، كـ (هَبْ) وتَعلَّم، ولا ثالث لهما </a:t>
            </a:r>
            <a:r>
              <a:rPr lang="en-US" sz="3200" dirty="0">
                <a:ea typeface="+mn-lt"/>
                <a:cs typeface="+mn-lt"/>
              </a:rPr>
              <a:t> </a:t>
            </a:r>
            <a:endParaRPr lang="en-US" sz="3200" dirty="0">
              <a:cs typeface="Calibri" panose="020F0502020204030204"/>
            </a:endParaRPr>
          </a:p>
          <a:p>
            <a:pPr marL="0" indent="0" algn="r">
              <a:buNone/>
            </a:pPr>
            <a:r>
              <a:rPr lang="ar-IQ" sz="3200" dirty="0">
                <a:ea typeface="+mn-lt"/>
                <a:cs typeface="+mn-lt"/>
              </a:rPr>
              <a:t>والمتصرّف : ما لا يلازم صورة واحدة ، </a:t>
            </a:r>
            <a:r>
              <a:rPr lang="ar-IQ" sz="3200" dirty="0" smtClean="0">
                <a:ea typeface="+mn-lt"/>
                <a:cs typeface="+mn-lt"/>
              </a:rPr>
              <a:t>وهو </a:t>
            </a:r>
            <a:r>
              <a:rPr lang="ar-IQ" sz="3200" dirty="0">
                <a:ea typeface="+mn-lt"/>
                <a:cs typeface="+mn-lt"/>
              </a:rPr>
              <a:t>إمّا أن يكون تامّ </a:t>
            </a:r>
            <a:r>
              <a:rPr lang="ar-IQ" sz="3200" dirty="0" smtClean="0">
                <a:ea typeface="+mn-lt"/>
                <a:cs typeface="+mn-lt"/>
              </a:rPr>
              <a:t>التصرّف وهو يأتي منه الماضي والمضارع والأمر ، كنصَر ودحرج </a:t>
            </a:r>
            <a:r>
              <a:rPr lang="ar-IQ" sz="3200" dirty="0">
                <a:ea typeface="+mn-lt"/>
                <a:cs typeface="+mn-lt"/>
              </a:rPr>
              <a:t>، </a:t>
            </a:r>
            <a:r>
              <a:rPr lang="ar-IQ" sz="3200" dirty="0" smtClean="0">
                <a:ea typeface="+mn-lt"/>
                <a:cs typeface="+mn-lt"/>
              </a:rPr>
              <a:t>أو ناقصًا وهو </a:t>
            </a:r>
            <a:r>
              <a:rPr lang="ar-IQ" sz="3200" dirty="0">
                <a:ea typeface="+mn-lt"/>
                <a:cs typeface="+mn-lt"/>
              </a:rPr>
              <a:t>ما يأتي منه الماضي والمضارع فقط، كـزال يزالُ، وبرِحَ يبرَحُ، وفتِئ يفتَأ، وانفكّ ينفكُّ، وكاد يكاد، وأوشك يوشِك</a:t>
            </a:r>
            <a:r>
              <a:rPr lang="ar-IQ" dirty="0">
                <a:ea typeface="+mn-lt"/>
                <a:cs typeface="+mn-lt"/>
              </a:rPr>
              <a:t> </a:t>
            </a:r>
            <a:endParaRPr lang="en-US" dirty="0">
              <a:cs typeface="Calibri" panose="020F0502020204030204"/>
            </a:endParaRPr>
          </a:p>
          <a:p>
            <a:pPr algn="r"/>
            <a:endParaRPr lang="en-US" dirty="0">
              <a:cs typeface="Calibri" panose="020F0502020204030204"/>
            </a:endParaRPr>
          </a:p>
          <a:p>
            <a:endParaRPr lang="en-US" dirty="0">
              <a:cs typeface="Calibri" panose="020F0502020204030204"/>
            </a:endParaRPr>
          </a:p>
        </p:txBody>
      </p:sp>
    </p:spTree>
    <p:extLst>
      <p:ext uri="{BB962C8B-B14F-4D97-AF65-F5344CB8AC3E}">
        <p14:creationId xmlns:p14="http://schemas.microsoft.com/office/powerpoint/2010/main" val="2553398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545" y="328861"/>
            <a:ext cx="6172200" cy="790812"/>
          </a:xfrm>
        </p:spPr>
        <p:txBody>
          <a:bodyPr/>
          <a:lstStyle/>
          <a:p>
            <a:r>
              <a:rPr lang="ar-IQ" b="1" dirty="0" smtClean="0"/>
              <a:t>تقسيم الكلمة</a:t>
            </a:r>
            <a:endParaRPr lang="en-GB" b="1" dirty="0"/>
          </a:p>
        </p:txBody>
      </p:sp>
      <p:sp>
        <p:nvSpPr>
          <p:cNvPr id="3" name="Text Placeholder 2"/>
          <p:cNvSpPr>
            <a:spLocks noGrp="1"/>
          </p:cNvSpPr>
          <p:nvPr>
            <p:ph type="body" idx="1"/>
          </p:nvPr>
        </p:nvSpPr>
        <p:spPr>
          <a:xfrm>
            <a:off x="342900" y="1026367"/>
            <a:ext cx="6207190" cy="7949682"/>
          </a:xfrm>
        </p:spPr>
        <p:txBody>
          <a:bodyPr>
            <a:normAutofit fontScale="77500" lnSpcReduction="20000"/>
          </a:bodyPr>
          <a:lstStyle/>
          <a:p>
            <a:pPr marL="0" lvl="0" indent="0">
              <a:spcBef>
                <a:spcPts val="0"/>
              </a:spcBef>
              <a:buClr>
                <a:srgbClr val="000000"/>
              </a:buClr>
              <a:buSzPct val="100000"/>
              <a:buNone/>
            </a:pPr>
            <a:r>
              <a:rPr lang="ar-IQ" sz="3800" dirty="0">
                <a:solidFill>
                  <a:srgbClr val="000000"/>
                </a:solidFill>
              </a:rPr>
              <a:t>تنقسم الكلمة إلى : اسم ، وفعل ، وحرف .</a:t>
            </a:r>
          </a:p>
          <a:p>
            <a:pPr marL="0" lvl="0" indent="0">
              <a:spcBef>
                <a:spcPts val="561"/>
              </a:spcBef>
              <a:buClr>
                <a:srgbClr val="FF0000"/>
              </a:buClr>
              <a:buSzPct val="100000"/>
              <a:buNone/>
            </a:pPr>
            <a:r>
              <a:rPr lang="ar-IQ" sz="3800" b="1" dirty="0">
                <a:solidFill>
                  <a:srgbClr val="FF0000"/>
                </a:solidFill>
              </a:rPr>
              <a:t>الاسم : </a:t>
            </a:r>
            <a:r>
              <a:rPr lang="ar-IQ" sz="3800" dirty="0">
                <a:solidFill>
                  <a:srgbClr val="000000"/>
                </a:solidFill>
              </a:rPr>
              <a:t>ما وُضع ليدلّ على معنىً مستقلّ بالفهم ،والزمن ليس جزءاً منه، مثل : رجل ، وكتاب .</a:t>
            </a:r>
          </a:p>
          <a:p>
            <a:pPr marL="0" lvl="0" indent="0">
              <a:spcBef>
                <a:spcPts val="561"/>
              </a:spcBef>
              <a:buClr>
                <a:srgbClr val="000000"/>
              </a:buClr>
              <a:buSzPct val="100000"/>
              <a:buNone/>
            </a:pPr>
            <a:r>
              <a:rPr lang="ar-IQ" sz="3800" dirty="0">
                <a:solidFill>
                  <a:srgbClr val="000000"/>
                </a:solidFill>
              </a:rPr>
              <a:t>ويختص الاسم بقبول : حرف الجر ، وأل ، وبلحوق التنوين له ، وبالإضافة ، وبالإسناد إليه ، وبالنداء .</a:t>
            </a:r>
          </a:p>
          <a:p>
            <a:pPr marL="0" lvl="0" indent="0">
              <a:spcBef>
                <a:spcPts val="561"/>
              </a:spcBef>
              <a:buClr>
                <a:srgbClr val="FF0000"/>
              </a:buClr>
              <a:buSzPct val="100000"/>
              <a:buNone/>
            </a:pPr>
            <a:r>
              <a:rPr lang="ar-IQ" sz="3800" b="1" dirty="0">
                <a:solidFill>
                  <a:srgbClr val="FF0000"/>
                </a:solidFill>
              </a:rPr>
              <a:t>الفعل : </a:t>
            </a:r>
            <a:r>
              <a:rPr lang="ar-IQ" sz="3800" dirty="0">
                <a:solidFill>
                  <a:srgbClr val="000000"/>
                </a:solidFill>
              </a:rPr>
              <a:t>ما وُضع ليدلّ على معنىً مستقلّ بالفهم ، والزمن جزء منه ، مثل : كـَتـَبَ ، يقرأ ، احفظ ْ .</a:t>
            </a:r>
          </a:p>
          <a:p>
            <a:pPr marL="0" lvl="0" indent="0">
              <a:spcBef>
                <a:spcPts val="561"/>
              </a:spcBef>
              <a:buClr>
                <a:srgbClr val="000000"/>
              </a:buClr>
              <a:buSzPct val="100000"/>
              <a:buNone/>
            </a:pPr>
            <a:r>
              <a:rPr lang="ar-IQ" sz="3800" dirty="0">
                <a:solidFill>
                  <a:srgbClr val="000000"/>
                </a:solidFill>
              </a:rPr>
              <a:t>ويختص الفعل بقبول : قدْ ، والسين ، وسوف ، والنواصب ، والجوازم ، وبلحوق تاء الفاعل ، وتاء التأنيث الساكنة ، ونون التوكيد ، وياء المخاطبة له . </a:t>
            </a:r>
          </a:p>
          <a:p>
            <a:pPr marL="0" lvl="0" indent="0">
              <a:spcBef>
                <a:spcPts val="561"/>
              </a:spcBef>
              <a:buClr>
                <a:srgbClr val="FF0000"/>
              </a:buClr>
              <a:buSzPct val="100000"/>
              <a:buNone/>
            </a:pPr>
            <a:r>
              <a:rPr lang="ar-IQ" sz="3800" b="1" dirty="0">
                <a:solidFill>
                  <a:srgbClr val="FF0000"/>
                </a:solidFill>
              </a:rPr>
              <a:t>الحرف : </a:t>
            </a:r>
            <a:r>
              <a:rPr lang="ar-IQ" sz="3800" dirty="0">
                <a:solidFill>
                  <a:srgbClr val="000000"/>
                </a:solidFill>
              </a:rPr>
              <a:t>ما وُضع ليدلّ على معنىً غير مستقلّ بالفهم ، مثل : هل ، في ، لم . </a:t>
            </a:r>
            <a:r>
              <a:rPr lang="ar-IQ" sz="3800" dirty="0">
                <a:solidFill>
                  <a:srgbClr val="FF0000"/>
                </a:solidFill>
              </a:rPr>
              <a:t>ولا دخل له هنا ، (أي لا يدخل الحرف ضمن الميزان الصرفيّ) .</a:t>
            </a:r>
            <a:endParaRPr lang="ar-IQ" sz="3800" dirty="0">
              <a:solidFill>
                <a:srgbClr val="000000"/>
              </a:solidFill>
            </a:endParaRPr>
          </a:p>
          <a:p>
            <a:pPr marL="0" lvl="0" indent="0">
              <a:spcBef>
                <a:spcPts val="561"/>
              </a:spcBef>
              <a:buClr>
                <a:srgbClr val="000000"/>
              </a:buClr>
              <a:buSzPct val="100000"/>
              <a:buNone/>
            </a:pPr>
            <a:r>
              <a:rPr lang="ar-IQ" sz="3800" dirty="0">
                <a:solidFill>
                  <a:srgbClr val="000000"/>
                </a:solidFill>
              </a:rPr>
              <a:t>ويختص الحرف بعدم قبول شيء من خصائص الاسم والفعل . </a:t>
            </a:r>
          </a:p>
          <a:p>
            <a:pPr marL="0" lvl="0" indent="0">
              <a:spcBef>
                <a:spcPts val="352"/>
              </a:spcBef>
              <a:buClr>
                <a:srgbClr val="000000"/>
              </a:buClr>
              <a:buSzPct val="100000"/>
              <a:buNone/>
            </a:pPr>
            <a:r>
              <a:rPr lang="ar-IQ" sz="3800" dirty="0">
                <a:solidFill>
                  <a:srgbClr val="000000"/>
                </a:solidFill>
              </a:rPr>
              <a:t> </a:t>
            </a:r>
          </a:p>
          <a:p>
            <a:endParaRPr lang="en-GB" dirty="0"/>
          </a:p>
        </p:txBody>
      </p:sp>
    </p:spTree>
    <p:extLst>
      <p:ext uri="{BB962C8B-B14F-4D97-AF65-F5344CB8AC3E}">
        <p14:creationId xmlns:p14="http://schemas.microsoft.com/office/powerpoint/2010/main" val="2562130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D531485-BE6E-4414-A048-70A803E010CE}"/>
              </a:ext>
            </a:extLst>
          </p:cNvPr>
          <p:cNvSpPr>
            <a:spLocks noGrp="1"/>
          </p:cNvSpPr>
          <p:nvPr>
            <p:ph type="title"/>
          </p:nvPr>
        </p:nvSpPr>
        <p:spPr/>
        <p:txBody>
          <a:bodyPr/>
          <a:lstStyle/>
          <a:p>
            <a:endParaRPr lang="en-US"/>
          </a:p>
        </p:txBody>
      </p:sp>
      <p:sp>
        <p:nvSpPr>
          <p:cNvPr id="3" name="Content Placeholder 2">
            <a:extLst>
              <a:ext uri="{FF2B5EF4-FFF2-40B4-BE49-F238E27FC236}">
                <a16:creationId xmlns="" xmlns:a16="http://schemas.microsoft.com/office/drawing/2014/main" id="{B471DA97-31CC-4593-B323-48C4B45BE963}"/>
              </a:ext>
            </a:extLst>
          </p:cNvPr>
          <p:cNvSpPr>
            <a:spLocks noGrp="1"/>
          </p:cNvSpPr>
          <p:nvPr>
            <p:ph idx="1"/>
          </p:nvPr>
        </p:nvSpPr>
        <p:spPr>
          <a:xfrm>
            <a:off x="471488" y="485192"/>
            <a:ext cx="5915025" cy="7750759"/>
          </a:xfrm>
        </p:spPr>
        <p:txBody>
          <a:bodyPr vert="horz" lIns="91440" tIns="45720" rIns="91440" bIns="45720" rtlCol="0" anchor="t">
            <a:normAutofit/>
          </a:bodyPr>
          <a:lstStyle/>
          <a:p>
            <a:pPr marL="0" indent="0" algn="ctr">
              <a:buNone/>
            </a:pPr>
            <a:r>
              <a:rPr lang="ar-IQ" sz="3200" b="1" dirty="0">
                <a:ea typeface="+mn-lt"/>
                <a:cs typeface="+mn-lt"/>
              </a:rPr>
              <a:t>التقسيم الخامس للفعل</a:t>
            </a:r>
            <a:r>
              <a:rPr lang="ar-IQ" dirty="0">
                <a:ea typeface="+mn-lt"/>
                <a:cs typeface="+mn-lt"/>
              </a:rPr>
              <a:t> </a:t>
            </a:r>
            <a:endParaRPr lang="en-US" sz="3200" b="1" dirty="0">
              <a:cs typeface="Calibri" panose="020F0502020204030204"/>
            </a:endParaRPr>
          </a:p>
          <a:p>
            <a:pPr marL="0" indent="0" algn="ctr">
              <a:buNone/>
            </a:pPr>
            <a:r>
              <a:rPr lang="ar-IQ" sz="3200" b="1" dirty="0">
                <a:ea typeface="+mn-lt"/>
                <a:cs typeface="+mn-lt"/>
              </a:rPr>
              <a:t>من حيث التعدّي واللزوم</a:t>
            </a:r>
            <a:r>
              <a:rPr lang="en-US" sz="3200" dirty="0">
                <a:ea typeface="+mn-lt"/>
                <a:cs typeface="+mn-lt"/>
              </a:rPr>
              <a:t> </a:t>
            </a:r>
            <a:endParaRPr lang="en-US" sz="3200" dirty="0">
              <a:cs typeface="Calibri" panose="020F0502020204030204"/>
            </a:endParaRPr>
          </a:p>
          <a:p>
            <a:pPr marL="0" indent="0" algn="r">
              <a:buNone/>
            </a:pPr>
            <a:r>
              <a:rPr lang="ar-IQ" sz="3200" dirty="0">
                <a:ea typeface="+mn-lt"/>
                <a:cs typeface="+mn-lt"/>
              </a:rPr>
              <a:t>ينقسم الفعل إلى متعدّ، ويسمّى مجازًا، والى لازم ويسمّى قاصرًا</a:t>
            </a:r>
            <a:r>
              <a:rPr lang="en-US" sz="3200" dirty="0">
                <a:ea typeface="+mn-lt"/>
                <a:cs typeface="+mn-lt"/>
              </a:rPr>
              <a:t> </a:t>
            </a:r>
            <a:endParaRPr lang="en-US" sz="3200" dirty="0">
              <a:cs typeface="Calibri" panose="020F0502020204030204"/>
            </a:endParaRPr>
          </a:p>
          <a:p>
            <a:pPr marL="457200" lvl="1" indent="0" algn="r">
              <a:buNone/>
            </a:pPr>
            <a:r>
              <a:rPr lang="ar-IQ" sz="3200" dirty="0">
                <a:ea typeface="+mn-lt"/>
                <a:cs typeface="+mn-lt"/>
              </a:rPr>
              <a:t>فالمتعدّي عند الإطلاق: ما يجاوز الفاعل الى المفعول به بنفسه، نحو : حفظ محمد الدرسَ. وعلامته أن تتصل به هاء تعود على غير المصدر، نحو: زيدٌ ضربَهُ عمرو، وأن يصاغ منه اسم مفعول تام، أي</a:t>
            </a:r>
            <a:r>
              <a:rPr lang="ar-IQ" sz="3200" dirty="0" smtClean="0">
                <a:ea typeface="+mn-lt"/>
                <a:cs typeface="+mn-lt"/>
              </a:rPr>
              <a:t>: غير </a:t>
            </a:r>
            <a:r>
              <a:rPr lang="ar-IQ" sz="3200" dirty="0">
                <a:ea typeface="+mn-lt"/>
                <a:cs typeface="+mn-lt"/>
              </a:rPr>
              <a:t>مقترن بحرف جرّ أو ظرف، نحو : </a:t>
            </a:r>
            <a:r>
              <a:rPr lang="ar-IQ" sz="3200" dirty="0" smtClean="0">
                <a:ea typeface="+mn-lt"/>
                <a:cs typeface="+mn-lt"/>
              </a:rPr>
              <a:t>مضروب</a:t>
            </a:r>
            <a:r>
              <a:rPr lang="ar-IQ" sz="3200" dirty="0">
                <a:cs typeface="Calibri" panose="020F0502020204030204"/>
              </a:rPr>
              <a:t> </a:t>
            </a:r>
            <a:r>
              <a:rPr lang="ar-IQ" sz="3200" dirty="0" smtClean="0">
                <a:ea typeface="+mn-lt"/>
                <a:cs typeface="+mn-lt"/>
              </a:rPr>
              <a:t>وهو </a:t>
            </a:r>
            <a:r>
              <a:rPr lang="ar-IQ" sz="3200" dirty="0">
                <a:ea typeface="+mn-lt"/>
                <a:cs typeface="+mn-lt"/>
              </a:rPr>
              <a:t>على ثلاثة </a:t>
            </a:r>
            <a:r>
              <a:rPr lang="ar-IQ" sz="3200" dirty="0" smtClean="0">
                <a:ea typeface="+mn-lt"/>
                <a:cs typeface="+mn-lt"/>
              </a:rPr>
              <a:t>أقسام:</a:t>
            </a:r>
            <a:r>
              <a:rPr lang="ar-IQ" dirty="0">
                <a:ea typeface="+mn-lt"/>
                <a:cs typeface="+mn-lt"/>
              </a:rPr>
              <a:t> </a:t>
            </a:r>
            <a:endParaRPr lang="en-US" dirty="0">
              <a:cs typeface="Calibri" panose="020F0502020204030204"/>
            </a:endParaRPr>
          </a:p>
        </p:txBody>
      </p:sp>
    </p:spTree>
    <p:extLst>
      <p:ext uri="{BB962C8B-B14F-4D97-AF65-F5344CB8AC3E}">
        <p14:creationId xmlns:p14="http://schemas.microsoft.com/office/powerpoint/2010/main" val="35302648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7159" y="1143000"/>
            <a:ext cx="5859625" cy="5016758"/>
          </a:xfrm>
          <a:prstGeom prst="rect">
            <a:avLst/>
          </a:prstGeom>
        </p:spPr>
        <p:txBody>
          <a:bodyPr wrap="square">
            <a:spAutoFit/>
          </a:bodyPr>
          <a:lstStyle/>
          <a:p>
            <a:pPr algn="r" rtl="1"/>
            <a:r>
              <a:rPr lang="ar-IQ" sz="3200" dirty="0">
                <a:latin typeface="Traditional Arabic"/>
                <a:ea typeface="Times New Roman"/>
                <a:cs typeface="Simplified Arabic"/>
              </a:rPr>
              <a:t>ــــ ما يتعدّى الى مفعول واحد ، وهو كثير ، نحو: حفظ محمد الدرسَ ، وفهم المسألةَ .</a:t>
            </a:r>
            <a:endParaRPr lang="en-GB" sz="3200" dirty="0">
              <a:latin typeface="Traditional Arabic"/>
              <a:ea typeface="Times New Roman"/>
            </a:endParaRPr>
          </a:p>
          <a:p>
            <a:pPr algn="r" rtl="1"/>
            <a:r>
              <a:rPr lang="ar-IQ" sz="3200" dirty="0">
                <a:latin typeface="Traditional Arabic"/>
                <a:ea typeface="Times New Roman"/>
                <a:cs typeface="Simplified Arabic"/>
              </a:rPr>
              <a:t>ـــ وما يتعدّى الى مفعولين، إمّا أن يكون أصلهما المبتدأ والخبر ، وهو ظنّ وأخواتها ، وإمّا لا (أي ليس أصلهما المبتدأ والخبر)، وهو أعطى وأخواتها .</a:t>
            </a:r>
            <a:endParaRPr lang="en-GB" sz="3200" dirty="0">
              <a:latin typeface="Traditional Arabic"/>
              <a:ea typeface="Times New Roman"/>
            </a:endParaRPr>
          </a:p>
          <a:p>
            <a:pPr algn="r" rtl="1"/>
            <a:r>
              <a:rPr lang="ar-IQ" sz="3200" dirty="0">
                <a:latin typeface="Traditional Arabic"/>
                <a:ea typeface="Times New Roman"/>
                <a:cs typeface="Simplified Arabic"/>
              </a:rPr>
              <a:t>ـــــ وما يتعدّى الى ثلاثة مفاعيل، وهو باب أعلم وأرى .</a:t>
            </a:r>
            <a:endParaRPr lang="en-GB" sz="3200" dirty="0">
              <a:latin typeface="Traditional Arabic"/>
              <a:ea typeface="Times New Roman"/>
            </a:endParaRPr>
          </a:p>
          <a:p>
            <a:pPr algn="r" rtl="1"/>
            <a:r>
              <a:rPr lang="ar-IQ" sz="3200" dirty="0">
                <a:latin typeface="Traditional Arabic"/>
                <a:ea typeface="Times New Roman"/>
                <a:cs typeface="Simplified Arabic"/>
              </a:rPr>
              <a:t>واللازم : ما لم يجاوز الفاعل الى المفعول به ، كقعد محمدٌ، وخرج عليٌّ .</a:t>
            </a:r>
            <a:endParaRPr lang="en-GB" sz="3200" dirty="0">
              <a:latin typeface="Traditional Arabic"/>
              <a:ea typeface="Times New Roman"/>
            </a:endParaRPr>
          </a:p>
        </p:txBody>
      </p:sp>
    </p:spTree>
    <p:extLst>
      <p:ext uri="{BB962C8B-B14F-4D97-AF65-F5344CB8AC3E}">
        <p14:creationId xmlns:p14="http://schemas.microsoft.com/office/powerpoint/2010/main" val="219779481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0547" y="447869"/>
            <a:ext cx="5691673" cy="6986528"/>
          </a:xfrm>
          <a:prstGeom prst="rect">
            <a:avLst/>
          </a:prstGeom>
        </p:spPr>
        <p:txBody>
          <a:bodyPr wrap="square">
            <a:spAutoFit/>
          </a:bodyPr>
          <a:lstStyle/>
          <a:p>
            <a:pPr algn="r" rtl="1"/>
            <a:r>
              <a:rPr lang="ar-IQ" sz="3200" dirty="0">
                <a:latin typeface="Traditional Arabic"/>
                <a:ea typeface="Times New Roman"/>
                <a:cs typeface="Simplified Arabic"/>
              </a:rPr>
              <a:t>وأسباب تعدّي الفعل اللازم أصالة ثمانية :</a:t>
            </a:r>
            <a:endParaRPr lang="en-GB" sz="3200" dirty="0">
              <a:latin typeface="Traditional Arabic"/>
              <a:ea typeface="Times New Roman"/>
            </a:endParaRPr>
          </a:p>
          <a:p>
            <a:pPr algn="r" rtl="1"/>
            <a:r>
              <a:rPr lang="ar-IQ" sz="3200" dirty="0">
                <a:latin typeface="Traditional Arabic"/>
                <a:ea typeface="Times New Roman"/>
                <a:cs typeface="Simplified Arabic"/>
              </a:rPr>
              <a:t>الأول : الهمزة كأكرمَ زيدٌ عمرًا.</a:t>
            </a:r>
            <a:endParaRPr lang="en-GB" sz="3200" dirty="0">
              <a:latin typeface="Traditional Arabic"/>
              <a:ea typeface="Times New Roman"/>
            </a:endParaRPr>
          </a:p>
          <a:p>
            <a:pPr algn="r" rtl="1"/>
            <a:r>
              <a:rPr lang="ar-IQ" sz="3200" dirty="0">
                <a:latin typeface="Traditional Arabic"/>
                <a:ea typeface="Times New Roman"/>
                <a:cs typeface="Simplified Arabic"/>
              </a:rPr>
              <a:t>الثاني : التضعيف كفرّحتُ زيدًا.</a:t>
            </a:r>
            <a:endParaRPr lang="en-GB" sz="3200" dirty="0">
              <a:latin typeface="Traditional Arabic"/>
              <a:ea typeface="Times New Roman"/>
            </a:endParaRPr>
          </a:p>
          <a:p>
            <a:pPr algn="r" rtl="1"/>
            <a:r>
              <a:rPr lang="ar-IQ" sz="3200" dirty="0">
                <a:latin typeface="Traditional Arabic"/>
                <a:ea typeface="Times New Roman"/>
                <a:cs typeface="Simplified Arabic"/>
              </a:rPr>
              <a:t>الثالث : زيادة ألف المفاعلة نحو: جالسَ زيدٌ العلماءَ.</a:t>
            </a:r>
            <a:endParaRPr lang="en-GB" sz="3200" dirty="0">
              <a:latin typeface="Traditional Arabic"/>
              <a:ea typeface="Times New Roman"/>
            </a:endParaRPr>
          </a:p>
          <a:p>
            <a:pPr algn="r" rtl="1"/>
            <a:r>
              <a:rPr lang="ar-IQ" sz="3200" dirty="0">
                <a:latin typeface="Traditional Arabic"/>
                <a:ea typeface="Times New Roman"/>
                <a:cs typeface="Simplified Arabic"/>
              </a:rPr>
              <a:t>الرابع : زيادة حرف الجرّ، نحو: ذهبتُ بعليّ.</a:t>
            </a:r>
            <a:endParaRPr lang="en-GB" sz="3200" dirty="0">
              <a:latin typeface="Traditional Arabic"/>
              <a:ea typeface="Times New Roman"/>
            </a:endParaRPr>
          </a:p>
          <a:p>
            <a:pPr algn="r" rtl="1"/>
            <a:r>
              <a:rPr lang="ar-IQ" sz="3200" dirty="0">
                <a:latin typeface="Traditional Arabic"/>
                <a:ea typeface="Times New Roman"/>
                <a:cs typeface="Simplified Arabic"/>
              </a:rPr>
              <a:t>الخامس : زيادة الهمزة والسين والتاء ، نحو : استخرجَ زيدٌ المالَ .</a:t>
            </a:r>
            <a:endParaRPr lang="en-GB" sz="3200" dirty="0">
              <a:latin typeface="Traditional Arabic"/>
              <a:ea typeface="Times New Roman"/>
            </a:endParaRPr>
          </a:p>
          <a:p>
            <a:pPr algn="r" rtl="1"/>
            <a:r>
              <a:rPr lang="ar-IQ" sz="3200" dirty="0">
                <a:latin typeface="Traditional Arabic"/>
                <a:ea typeface="Times New Roman"/>
                <a:cs typeface="Simplified Arabic"/>
              </a:rPr>
              <a:t>السادس : التضمين النحوي، وهو أن تُشرِبَ كلمة لازمة معنى كلمة متعدية ، لتتعدّى تعديتها ، نحو: (ولا تعزموا عقدة النكاح حتى يبلغ الكتاب أجله )، ضُمّن تعزموا معنى تَنْووا، فعُدّي تعديته .</a:t>
            </a:r>
            <a:endParaRPr lang="en-GB" sz="3200" dirty="0">
              <a:latin typeface="Traditional Arabic"/>
              <a:ea typeface="Times New Roman"/>
            </a:endParaRPr>
          </a:p>
        </p:txBody>
      </p:sp>
    </p:spTree>
    <p:extLst>
      <p:ext uri="{BB962C8B-B14F-4D97-AF65-F5344CB8AC3E}">
        <p14:creationId xmlns:p14="http://schemas.microsoft.com/office/powerpoint/2010/main" val="220263492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8498" y="634481"/>
            <a:ext cx="5784980" cy="4524315"/>
          </a:xfrm>
          <a:prstGeom prst="rect">
            <a:avLst/>
          </a:prstGeom>
        </p:spPr>
        <p:txBody>
          <a:bodyPr wrap="square">
            <a:spAutoFit/>
          </a:bodyPr>
          <a:lstStyle/>
          <a:p>
            <a:pPr algn="r" rtl="1"/>
            <a:r>
              <a:rPr lang="ar-IQ" sz="3200" dirty="0">
                <a:latin typeface="Traditional Arabic"/>
                <a:ea typeface="Times New Roman"/>
                <a:cs typeface="Simplified Arabic"/>
              </a:rPr>
              <a:t>السابع : حذف حرف الجرّ توسّعًا ، كقوله :</a:t>
            </a:r>
            <a:endParaRPr lang="en-GB" sz="3200" dirty="0">
              <a:latin typeface="Traditional Arabic"/>
              <a:ea typeface="Times New Roman"/>
            </a:endParaRPr>
          </a:p>
          <a:p>
            <a:pPr algn="r" rtl="1"/>
            <a:r>
              <a:rPr lang="ar-IQ" sz="3200" dirty="0">
                <a:latin typeface="Traditional Arabic"/>
                <a:ea typeface="Times New Roman"/>
                <a:cs typeface="Simplified Arabic"/>
              </a:rPr>
              <a:t>تمرّون الديارَ ولم تَعُوجوا  </a:t>
            </a:r>
            <a:endParaRPr lang="ar-IQ" sz="3200" dirty="0" smtClean="0">
              <a:latin typeface="Traditional Arabic"/>
              <a:ea typeface="Times New Roman"/>
              <a:cs typeface="Simplified Arabic"/>
            </a:endParaRPr>
          </a:p>
          <a:p>
            <a:pPr algn="r" rtl="1"/>
            <a:r>
              <a:rPr lang="ar-IQ" sz="3200" dirty="0">
                <a:latin typeface="Traditional Arabic"/>
                <a:ea typeface="Times New Roman"/>
                <a:cs typeface="Simplified Arabic"/>
              </a:rPr>
              <a:t> </a:t>
            </a:r>
            <a:r>
              <a:rPr lang="ar-IQ" sz="3200" dirty="0" smtClean="0">
                <a:latin typeface="Traditional Arabic"/>
                <a:ea typeface="Times New Roman"/>
                <a:cs typeface="Simplified Arabic"/>
              </a:rPr>
              <a:t>            </a:t>
            </a:r>
            <a:r>
              <a:rPr lang="ar-IQ" sz="3200" dirty="0">
                <a:latin typeface="Traditional Arabic"/>
                <a:ea typeface="Times New Roman"/>
                <a:cs typeface="Simplified Arabic"/>
              </a:rPr>
              <a:t>كلامُكُمُ عَلَيَّ إذَنْ حرامُ</a:t>
            </a:r>
            <a:endParaRPr lang="en-GB" sz="3200" dirty="0">
              <a:latin typeface="Traditional Arabic"/>
              <a:ea typeface="Times New Roman"/>
            </a:endParaRPr>
          </a:p>
          <a:p>
            <a:pPr algn="r" rtl="1"/>
            <a:r>
              <a:rPr lang="ar-IQ" sz="3200" dirty="0">
                <a:latin typeface="Traditional Arabic"/>
                <a:ea typeface="Times New Roman"/>
                <a:cs typeface="Simplified Arabic"/>
              </a:rPr>
              <a:t>ويطّرد حذفه مع أنَّ وأنْ، نحو قوله تعالى : (شهد الله </a:t>
            </a:r>
            <a:r>
              <a:rPr lang="ar-IQ" sz="3200" dirty="0" smtClean="0">
                <a:latin typeface="Traditional Arabic"/>
                <a:ea typeface="Times New Roman"/>
                <a:cs typeface="Simplified Arabic"/>
              </a:rPr>
              <a:t>أنّه </a:t>
            </a:r>
            <a:r>
              <a:rPr lang="ar-IQ" sz="3200" dirty="0">
                <a:latin typeface="Traditional Arabic"/>
                <a:ea typeface="Times New Roman"/>
                <a:cs typeface="Simplified Arabic"/>
              </a:rPr>
              <a:t>لا اله الا هو ) ( أوعجبتم </a:t>
            </a:r>
            <a:r>
              <a:rPr lang="ar-IQ" sz="3200" dirty="0" smtClean="0">
                <a:latin typeface="Traditional Arabic"/>
                <a:ea typeface="Times New Roman"/>
                <a:cs typeface="Simplified Arabic"/>
              </a:rPr>
              <a:t>أنْ </a:t>
            </a:r>
            <a:r>
              <a:rPr lang="ar-IQ" sz="3200" dirty="0">
                <a:latin typeface="Traditional Arabic"/>
                <a:ea typeface="Times New Roman"/>
                <a:cs typeface="Simplified Arabic"/>
              </a:rPr>
              <a:t>جاءكم ذكر من ربكم ).</a:t>
            </a:r>
            <a:endParaRPr lang="en-GB" sz="3200" dirty="0">
              <a:latin typeface="Traditional Arabic"/>
              <a:ea typeface="Times New Roman"/>
            </a:endParaRPr>
          </a:p>
          <a:p>
            <a:pPr algn="r" rtl="1"/>
            <a:r>
              <a:rPr lang="ar-IQ" sz="3200" dirty="0">
                <a:latin typeface="Traditional Arabic"/>
                <a:ea typeface="Times New Roman"/>
                <a:cs typeface="Simplified Arabic"/>
              </a:rPr>
              <a:t>الثامن : تحويل اللازم الى باب نصَرلقصد المبالغة ، نحو قاعدته فقعدته فأنا أقعُدُه، كما تقدّم </a:t>
            </a:r>
            <a:r>
              <a:rPr lang="ar-IQ" sz="3200" dirty="0" smtClean="0">
                <a:latin typeface="Traditional Arabic"/>
                <a:ea typeface="Times New Roman"/>
                <a:cs typeface="Simplified Arabic"/>
              </a:rPr>
              <a:t>.</a:t>
            </a:r>
            <a:endParaRPr lang="en-GB" sz="3200" dirty="0">
              <a:latin typeface="Traditional Arabic"/>
              <a:ea typeface="Times New Roman"/>
            </a:endParaRPr>
          </a:p>
        </p:txBody>
      </p:sp>
    </p:spTree>
    <p:extLst>
      <p:ext uri="{BB962C8B-B14F-4D97-AF65-F5344CB8AC3E}">
        <p14:creationId xmlns:p14="http://schemas.microsoft.com/office/powerpoint/2010/main" val="8699149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3852" y="615820"/>
            <a:ext cx="5673013" cy="8463855"/>
          </a:xfrm>
          <a:prstGeom prst="rect">
            <a:avLst/>
          </a:prstGeom>
        </p:spPr>
        <p:txBody>
          <a:bodyPr wrap="square">
            <a:spAutoFit/>
          </a:bodyPr>
          <a:lstStyle/>
          <a:p>
            <a:pPr lvl="0" algn="r" rtl="1"/>
            <a:r>
              <a:rPr lang="ar-IQ" sz="3200" dirty="0">
                <a:latin typeface="Traditional Arabic"/>
                <a:ea typeface="Times New Roman"/>
                <a:cs typeface="Simplified Arabic"/>
              </a:rPr>
              <a:t>وأسباب لزوم الفعل المتعدي أصالة خمسة : </a:t>
            </a:r>
            <a:endParaRPr lang="en-GB" sz="3200" dirty="0">
              <a:latin typeface="Traditional Arabic"/>
              <a:ea typeface="Times New Roman"/>
            </a:endParaRPr>
          </a:p>
          <a:p>
            <a:pPr lvl="0" algn="r" rtl="1"/>
            <a:r>
              <a:rPr lang="ar-IQ" sz="3200" dirty="0">
                <a:latin typeface="Traditional Arabic"/>
                <a:ea typeface="Times New Roman"/>
                <a:cs typeface="Simplified Arabic"/>
              </a:rPr>
              <a:t>الاول : التضمين، وهو ان تُشرَب كلمة متعدية معنى كلمة لازمة ، لتصير مثلها ، كقوله تعالى : ( فليحذر الذين يخالفون عن أمره ) ضُمّن يُخالف معنى </a:t>
            </a:r>
            <a:r>
              <a:rPr lang="ar-IQ" sz="3200" dirty="0" smtClean="0">
                <a:latin typeface="Traditional Arabic"/>
                <a:ea typeface="Times New Roman"/>
                <a:cs typeface="Simplified Arabic"/>
              </a:rPr>
              <a:t>يَخرُج</a:t>
            </a:r>
            <a:r>
              <a:rPr lang="en-GB" sz="3200" dirty="0" smtClean="0">
                <a:latin typeface="Traditional Arabic"/>
                <a:ea typeface="Times New Roman"/>
                <a:cs typeface="Simplified Arabic"/>
              </a:rPr>
              <a:t> </a:t>
            </a:r>
            <a:r>
              <a:rPr lang="ar-IQ" sz="3200" dirty="0" smtClean="0">
                <a:latin typeface="Traditional Arabic"/>
                <a:ea typeface="Times New Roman"/>
                <a:cs typeface="Simplified Arabic"/>
              </a:rPr>
              <a:t>فصار </a:t>
            </a:r>
            <a:r>
              <a:rPr lang="ar-IQ" sz="3200" dirty="0">
                <a:latin typeface="Traditional Arabic"/>
                <a:ea typeface="Times New Roman"/>
                <a:cs typeface="Simplified Arabic"/>
              </a:rPr>
              <a:t>لازمًا مثله .</a:t>
            </a:r>
            <a:endParaRPr lang="en-GB" sz="3200" dirty="0">
              <a:latin typeface="Traditional Arabic"/>
              <a:ea typeface="Times New Roman"/>
            </a:endParaRPr>
          </a:p>
          <a:p>
            <a:pPr lvl="0" algn="r" rtl="1"/>
            <a:r>
              <a:rPr lang="ar-IQ" sz="3200" dirty="0">
                <a:latin typeface="Traditional Arabic"/>
                <a:ea typeface="Times New Roman"/>
                <a:cs typeface="Simplified Arabic"/>
              </a:rPr>
              <a:t>الثاني : تحويل الفعل المتعدي الى فَعُل بضمّ العين ، لقصد التعجّب والمبالغة ، نحو: ضرُب زيدٌ، أي : ما أضرَبَه ! </a:t>
            </a:r>
            <a:r>
              <a:rPr lang="ar-IQ" sz="3200" dirty="0" smtClean="0">
                <a:latin typeface="Traditional Arabic"/>
                <a:ea typeface="Times New Roman"/>
                <a:cs typeface="Simplified Arabic"/>
              </a:rPr>
              <a:t>.</a:t>
            </a:r>
          </a:p>
          <a:p>
            <a:pPr lvl="0" algn="r" rtl="1"/>
            <a:r>
              <a:rPr lang="ar-IQ" sz="3200" dirty="0">
                <a:latin typeface="Traditional Arabic"/>
                <a:ea typeface="Times New Roman"/>
                <a:cs typeface="Simplified Arabic"/>
              </a:rPr>
              <a:t>الثالث : صيرورته مطاوعًا ، كَكَسرتُه فانكسر ، كما تقدّم .</a:t>
            </a:r>
            <a:endParaRPr lang="en-GB" sz="3200" dirty="0">
              <a:latin typeface="Traditional Arabic"/>
              <a:ea typeface="Times New Roman"/>
            </a:endParaRPr>
          </a:p>
          <a:p>
            <a:pPr lvl="0" algn="r" rtl="1"/>
            <a:endParaRPr lang="ar-IQ" sz="3200" dirty="0">
              <a:latin typeface="Traditional Arabic"/>
              <a:ea typeface="Times New Roman"/>
              <a:cs typeface="Simplified Arabic"/>
            </a:endParaRPr>
          </a:p>
          <a:p>
            <a:pPr lvl="0" algn="r" rtl="1"/>
            <a:endParaRPr lang="ar-IQ" sz="3200" dirty="0" smtClean="0">
              <a:latin typeface="Traditional Arabic"/>
              <a:ea typeface="Times New Roman"/>
              <a:cs typeface="Simplified Arabic"/>
            </a:endParaRPr>
          </a:p>
          <a:p>
            <a:pPr lvl="0" algn="r" rtl="1"/>
            <a:endParaRPr lang="ar-IQ" sz="3200" dirty="0">
              <a:latin typeface="Traditional Arabic"/>
              <a:ea typeface="Times New Roman"/>
              <a:cs typeface="Simplified Arabic"/>
            </a:endParaRPr>
          </a:p>
          <a:p>
            <a:pPr lvl="0" algn="r" rtl="1"/>
            <a:endParaRPr lang="ar-IQ" sz="3200" dirty="0" smtClean="0">
              <a:latin typeface="Traditional Arabic"/>
              <a:ea typeface="Times New Roman"/>
              <a:cs typeface="Simplified Arabic"/>
            </a:endParaRPr>
          </a:p>
          <a:p>
            <a:pPr lvl="0" algn="r" rtl="1"/>
            <a:endParaRPr lang="ar-IQ" sz="3200" dirty="0">
              <a:latin typeface="Traditional Arabic"/>
              <a:ea typeface="Times New Roman"/>
              <a:cs typeface="Simplified Arabic"/>
            </a:endParaRPr>
          </a:p>
          <a:p>
            <a:pPr lvl="0" algn="r" rtl="1"/>
            <a:endParaRPr lang="en-GB" sz="3200" dirty="0">
              <a:latin typeface="Traditional Arabic"/>
              <a:ea typeface="Times New Roman"/>
            </a:endParaRPr>
          </a:p>
        </p:txBody>
      </p:sp>
    </p:spTree>
    <p:extLst>
      <p:ext uri="{BB962C8B-B14F-4D97-AF65-F5344CB8AC3E}">
        <p14:creationId xmlns:p14="http://schemas.microsoft.com/office/powerpoint/2010/main" val="336208118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4563" y="709126"/>
            <a:ext cx="5728995" cy="3046988"/>
          </a:xfrm>
          <a:prstGeom prst="rect">
            <a:avLst/>
          </a:prstGeom>
        </p:spPr>
        <p:txBody>
          <a:bodyPr wrap="square">
            <a:spAutoFit/>
          </a:bodyPr>
          <a:lstStyle/>
          <a:p>
            <a:pPr lvl="0" algn="r" rtl="1"/>
            <a:r>
              <a:rPr lang="ar-IQ" sz="3200" dirty="0">
                <a:latin typeface="Traditional Arabic"/>
                <a:ea typeface="Times New Roman"/>
                <a:cs typeface="Simplified Arabic"/>
              </a:rPr>
              <a:t>الرابع : ضعف العامل بتأخيره، ، كقوله تعالى : (إن كنتم للرؤيا تعبرون ).</a:t>
            </a:r>
            <a:endParaRPr lang="en-GB" sz="3200" dirty="0">
              <a:latin typeface="Traditional Arabic"/>
              <a:ea typeface="Times New Roman"/>
            </a:endParaRPr>
          </a:p>
          <a:p>
            <a:pPr lvl="0" algn="r" rtl="1"/>
            <a:r>
              <a:rPr lang="ar-IQ" sz="3200" dirty="0">
                <a:latin typeface="Traditional Arabic"/>
                <a:ea typeface="Times New Roman"/>
                <a:cs typeface="Simplified Arabic"/>
              </a:rPr>
              <a:t>الخامس : الضرورة ، كقوله :</a:t>
            </a:r>
            <a:endParaRPr lang="en-GB" sz="3200" dirty="0">
              <a:latin typeface="Traditional Arabic"/>
              <a:ea typeface="Times New Roman"/>
            </a:endParaRPr>
          </a:p>
          <a:p>
            <a:pPr lvl="0" algn="r" rtl="1"/>
            <a:r>
              <a:rPr lang="ar-IQ" sz="3200" dirty="0">
                <a:latin typeface="Traditional Arabic"/>
                <a:ea typeface="Times New Roman"/>
                <a:cs typeface="Simplified Arabic"/>
              </a:rPr>
              <a:t>تبَلَتْ فؤادَكَ في المَنامِ خريدَةٌ </a:t>
            </a:r>
            <a:endParaRPr lang="ar-IQ" sz="3200" dirty="0" smtClean="0">
              <a:latin typeface="Traditional Arabic"/>
              <a:ea typeface="Times New Roman"/>
              <a:cs typeface="Simplified Arabic"/>
            </a:endParaRPr>
          </a:p>
          <a:p>
            <a:pPr lvl="0" algn="r" rtl="1"/>
            <a:r>
              <a:rPr lang="ar-IQ" sz="3200" dirty="0">
                <a:latin typeface="Traditional Arabic"/>
                <a:ea typeface="Times New Roman"/>
                <a:cs typeface="Simplified Arabic"/>
              </a:rPr>
              <a:t> </a:t>
            </a:r>
            <a:r>
              <a:rPr lang="ar-IQ" sz="3200" dirty="0" smtClean="0">
                <a:latin typeface="Traditional Arabic"/>
                <a:ea typeface="Times New Roman"/>
                <a:cs typeface="Simplified Arabic"/>
              </a:rPr>
              <a:t>            </a:t>
            </a:r>
            <a:r>
              <a:rPr lang="ar-IQ" sz="3200" dirty="0">
                <a:latin typeface="Traditional Arabic"/>
                <a:ea typeface="Times New Roman"/>
                <a:cs typeface="Simplified Arabic"/>
              </a:rPr>
              <a:t>تَسقي الضجيجَ بباردٍ بَسّامِ</a:t>
            </a:r>
            <a:endParaRPr lang="en-GB" sz="3200" dirty="0">
              <a:latin typeface="Traditional Arabic"/>
              <a:ea typeface="Times New Roman"/>
            </a:endParaRPr>
          </a:p>
          <a:p>
            <a:pPr lvl="0" algn="r" rtl="1"/>
            <a:r>
              <a:rPr lang="ar-IQ" sz="3200" dirty="0">
                <a:latin typeface="Traditional Arabic"/>
                <a:ea typeface="Times New Roman"/>
                <a:cs typeface="Simplified Arabic"/>
              </a:rPr>
              <a:t>أي تسقيه ريقًا باردًا .</a:t>
            </a:r>
            <a:endParaRPr lang="en-GB" sz="3200" dirty="0">
              <a:latin typeface="Traditional Arabic"/>
              <a:ea typeface="Times New Roman"/>
            </a:endParaRPr>
          </a:p>
        </p:txBody>
      </p:sp>
    </p:spTree>
    <p:extLst>
      <p:ext uri="{BB962C8B-B14F-4D97-AF65-F5344CB8AC3E}">
        <p14:creationId xmlns:p14="http://schemas.microsoft.com/office/powerpoint/2010/main" val="36611663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42597"/>
            <a:ext cx="6172200" cy="1754154"/>
          </a:xfrm>
        </p:spPr>
        <p:txBody>
          <a:bodyPr/>
          <a:lstStyle/>
          <a:p>
            <a:r>
              <a:rPr lang="ar-IQ" b="1" dirty="0" smtClean="0"/>
              <a:t>التقسيم السادس للفعل</a:t>
            </a:r>
            <a:endParaRPr lang="en-GB" b="1" dirty="0"/>
          </a:p>
        </p:txBody>
      </p:sp>
      <p:sp>
        <p:nvSpPr>
          <p:cNvPr id="3" name="Text Placeholder 2"/>
          <p:cNvSpPr>
            <a:spLocks noGrp="1"/>
          </p:cNvSpPr>
          <p:nvPr>
            <p:ph type="body" idx="1"/>
          </p:nvPr>
        </p:nvSpPr>
        <p:spPr>
          <a:xfrm>
            <a:off x="342900" y="1273629"/>
            <a:ext cx="6172200" cy="6894589"/>
          </a:xfrm>
        </p:spPr>
        <p:txBody>
          <a:bodyPr>
            <a:normAutofit lnSpcReduction="10000"/>
          </a:bodyPr>
          <a:lstStyle/>
          <a:p>
            <a:pPr marL="114300" indent="0" algn="ctr">
              <a:buNone/>
            </a:pPr>
            <a:r>
              <a:rPr lang="ar-IQ" sz="4000" b="1" dirty="0" smtClean="0"/>
              <a:t>من حيث بناؤه للفاعل أو المفعول</a:t>
            </a:r>
          </a:p>
          <a:p>
            <a:pPr marL="114300" indent="0" algn="l" rtl="0">
              <a:buNone/>
            </a:pPr>
            <a:endParaRPr lang="ar-IQ" b="1" dirty="0" smtClean="0"/>
          </a:p>
          <a:p>
            <a:pPr marL="114300" indent="0" rtl="0">
              <a:buNone/>
            </a:pPr>
            <a:r>
              <a:rPr lang="ar-IQ" dirty="0" smtClean="0"/>
              <a:t>ينقسم الفعل الى مبنيّ للفاعل ويسمّى معلومًا، وهو ما ذُكر معه فاعله، نحو : حَفِظَ محمدٌ الدرسَ . وإلى مبنيّ للمفعول ، ويسمّى مجهولًا ، وهو ما حُذف فاعله وأنيب عنه غيره، نحو: حُفِظَ الدرسُ . وفي هذه الحالة يجب أن تغيَّر صورة الفعل عن أصلها ، فإن كان ماضيًا غير مبدوء بهمزة وصل ولا تاء زائدة ، وليست عينه ألفًا ، ضُمّ أوّله وكُسِرَ ما قبل آخره ولو تقديرًا ، نحو : ضُرِبَ عليٌّ و رُدَّ المَبيعُ ، فإن كان مبدوءًا بتاء زائدة ، ضُمَّ الثاني مع الأول ، نحو : تُعُلِّمَ الحسابُ ، وتُقُوتِلَ مع زيدٍ ، وإن كان مبدوءًا بهمزة وصل ضُمَّ</a:t>
            </a:r>
            <a:endParaRPr lang="en-GB" dirty="0"/>
          </a:p>
        </p:txBody>
      </p:sp>
    </p:spTree>
    <p:extLst>
      <p:ext uri="{BB962C8B-B14F-4D97-AF65-F5344CB8AC3E}">
        <p14:creationId xmlns:p14="http://schemas.microsoft.com/office/powerpoint/2010/main" val="22971995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74992"/>
          </a:xfrm>
        </p:spPr>
        <p:txBody>
          <a:bodyPr>
            <a:normAutofit fontScale="90000"/>
          </a:bodyPr>
          <a:lstStyle/>
          <a:p>
            <a:endParaRPr lang="en-GB" dirty="0"/>
          </a:p>
        </p:txBody>
      </p:sp>
      <p:sp>
        <p:nvSpPr>
          <p:cNvPr id="3" name="Text Placeholder 2"/>
          <p:cNvSpPr>
            <a:spLocks noGrp="1"/>
          </p:cNvSpPr>
          <p:nvPr>
            <p:ph type="body" idx="1"/>
          </p:nvPr>
        </p:nvSpPr>
        <p:spPr>
          <a:xfrm>
            <a:off x="342900" y="597159"/>
            <a:ext cx="6172200" cy="7571059"/>
          </a:xfrm>
        </p:spPr>
        <p:txBody>
          <a:bodyPr>
            <a:normAutofit lnSpcReduction="10000"/>
          </a:bodyPr>
          <a:lstStyle/>
          <a:p>
            <a:pPr marL="114300" indent="0">
              <a:buNone/>
            </a:pPr>
            <a:r>
              <a:rPr lang="ar-IQ" dirty="0" smtClean="0"/>
              <a:t>الثالث مع الأول نحو : انطُلِقَ بزيدٍ ، واستُخرِجَ المعدنُ، وإن كانت عينه ألفًا قلبت ياء، وكُسر أوّله، بإخلاص الكسر أو إشمامه الضم ، كما في قال وباع واختار وانقاد، تقول : بِيعَ الثوبُ ، وقِيلَ القولُ ، واختِيرَ هذا ، وانْقِيدَ له ، وبعضهم يُبقي الضم، ويقلب الألف واوًا، كما في قوله : </a:t>
            </a:r>
          </a:p>
          <a:p>
            <a:pPr marL="114300" indent="0">
              <a:buNone/>
            </a:pPr>
            <a:r>
              <a:rPr lang="ar-IQ" dirty="0" smtClean="0"/>
              <a:t>لَيتَ وهل ينفعُ شيئًا ليتُ</a:t>
            </a:r>
          </a:p>
          <a:p>
            <a:pPr marL="114300" indent="0">
              <a:buNone/>
            </a:pPr>
            <a:r>
              <a:rPr lang="ar-IQ" dirty="0"/>
              <a:t> </a:t>
            </a:r>
            <a:r>
              <a:rPr lang="ar-IQ" dirty="0" smtClean="0"/>
              <a:t>              ليتَ شَبابًا بُوعَ فاشتريتُ</a:t>
            </a:r>
          </a:p>
          <a:p>
            <a:pPr marL="114300" indent="0">
              <a:buNone/>
            </a:pPr>
            <a:r>
              <a:rPr lang="ar-IQ" dirty="0" smtClean="0"/>
              <a:t>وقوله : </a:t>
            </a:r>
          </a:p>
          <a:p>
            <a:pPr marL="114300" indent="0">
              <a:buNone/>
            </a:pPr>
            <a:r>
              <a:rPr lang="ar-IQ" dirty="0" smtClean="0"/>
              <a:t>حُوكَتْ على نِيرَيْن إذ تُحَاكُ</a:t>
            </a:r>
          </a:p>
          <a:p>
            <a:pPr marL="114300" indent="0">
              <a:buNone/>
            </a:pPr>
            <a:r>
              <a:rPr lang="ar-IQ" dirty="0"/>
              <a:t> </a:t>
            </a:r>
            <a:r>
              <a:rPr lang="ar-IQ" dirty="0" smtClean="0"/>
              <a:t>              تَخْتَبِطُ الشَّوْكَ ولا تُشاكُ</a:t>
            </a:r>
          </a:p>
          <a:p>
            <a:pPr marL="114300" indent="0">
              <a:buNone/>
            </a:pPr>
            <a:r>
              <a:rPr lang="ar-IQ" dirty="0" smtClean="0"/>
              <a:t>رُوِيا بإخلاص الكسر، وبه مع إشمام الضم، وبالضم الخالص، وتُنسب اللغة الأخيرة لبني فَقْعسٍ ودُبَيْر، وادّعى بعضهم امتناعها في (انفَعَل و افْتَعَلَ ) . هذا إذا أُمِن اللبس ، </a:t>
            </a:r>
            <a:endParaRPr lang="en-GB" dirty="0"/>
          </a:p>
        </p:txBody>
      </p:sp>
    </p:spTree>
    <p:extLst>
      <p:ext uri="{BB962C8B-B14F-4D97-AF65-F5344CB8AC3E}">
        <p14:creationId xmlns:p14="http://schemas.microsoft.com/office/powerpoint/2010/main" val="342314259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88987"/>
          </a:xfrm>
        </p:spPr>
        <p:txBody>
          <a:bodyPr>
            <a:normAutofit fontScale="90000"/>
          </a:bodyPr>
          <a:lstStyle/>
          <a:p>
            <a:endParaRPr lang="en-GB" dirty="0"/>
          </a:p>
        </p:txBody>
      </p:sp>
      <p:sp>
        <p:nvSpPr>
          <p:cNvPr id="3" name="Text Placeholder 2"/>
          <p:cNvSpPr>
            <a:spLocks noGrp="1"/>
          </p:cNvSpPr>
          <p:nvPr>
            <p:ph type="body" idx="1"/>
          </p:nvPr>
        </p:nvSpPr>
        <p:spPr>
          <a:xfrm>
            <a:off x="342900" y="587829"/>
            <a:ext cx="6172200" cy="7580389"/>
          </a:xfrm>
        </p:spPr>
        <p:txBody>
          <a:bodyPr>
            <a:normAutofit fontScale="92500" lnSpcReduction="20000"/>
          </a:bodyPr>
          <a:lstStyle/>
          <a:p>
            <a:pPr marL="114300" indent="0">
              <a:buNone/>
            </a:pPr>
            <a:r>
              <a:rPr lang="ar-IQ" dirty="0" smtClean="0"/>
              <a:t>فإن لم يؤمن ، كُسِر أول الأجوف الواويّ ، إن كان مضارعه على </a:t>
            </a:r>
            <a:r>
              <a:rPr lang="ar-IQ" smtClean="0"/>
              <a:t>(</a:t>
            </a:r>
            <a:r>
              <a:rPr lang="ar-IQ" smtClean="0"/>
              <a:t>يفعُل) بضم العين كقول العبد : سِمت، اي سامني المشتري ، ولا تضمّه، لايهامه أنه فاعل السَّوم، مع ان فاعله غيره، وضُمّ أول الاجوف اليائي، وكذا الواوي، ان كان مضارعه على يفعَل </a:t>
            </a:r>
            <a:r>
              <a:rPr lang="ar-IQ" dirty="0" smtClean="0"/>
              <a:t>، بفتح العين، نحو: بُعتُ، أي: باعني سيدي، ولا يُكسَر ، لإيهامه أنه فاعل البيع، مع أن فاعله غيره، وكذا خُفْتُ، بضمّ الخاء، أي : أخافني الغير . </a:t>
            </a:r>
          </a:p>
          <a:p>
            <a:pPr marL="114300" indent="0">
              <a:buNone/>
            </a:pPr>
            <a:r>
              <a:rPr lang="ar-IQ" dirty="0" smtClean="0"/>
              <a:t>وأوجب الجمهور ضمّ فاء الثلاثي المضعّف، نحو: شُدَّ و مُدَّ ، والكوفيون أجازوا الكسر ، وهي لغة بني ضبّة، وقد قُرِئ ( هذه بضاعتنا رُدَّت إلينا) ( ولو رُدُّوا لَعادوا لِما نُهُوا عنه) بالكسر فيهما ، وذلك بنقل حركة العين إلى الفاء ، بعد توهّم سلب حركتها ، وجوّز ابن مالك الإشمام في المضعّف أيضًا حيث قال :</a:t>
            </a:r>
          </a:p>
          <a:p>
            <a:pPr marL="114300" indent="0">
              <a:buNone/>
            </a:pPr>
            <a:r>
              <a:rPr lang="ar-IQ" dirty="0"/>
              <a:t> </a:t>
            </a:r>
            <a:r>
              <a:rPr lang="ar-IQ" dirty="0" smtClean="0"/>
              <a:t>      وما لِبَاعَ قد يُرى لِنَحْوِ حَب</a:t>
            </a:r>
          </a:p>
          <a:p>
            <a:pPr marL="114300" indent="0">
              <a:buNone/>
            </a:pPr>
            <a:r>
              <a:rPr lang="ar-IQ" dirty="0" smtClean="0"/>
              <a:t>وإن كان مضارعًا ضُمَّ أوّله ، وفتح ما قبل آخره </a:t>
            </a:r>
            <a:endParaRPr lang="en-GB" dirty="0"/>
          </a:p>
        </p:txBody>
      </p:sp>
    </p:spTree>
    <p:extLst>
      <p:ext uri="{BB962C8B-B14F-4D97-AF65-F5344CB8AC3E}">
        <p14:creationId xmlns:p14="http://schemas.microsoft.com/office/powerpoint/2010/main" val="180441732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88987"/>
          </a:xfrm>
        </p:spPr>
        <p:txBody>
          <a:bodyPr>
            <a:normAutofit fontScale="90000"/>
          </a:bodyPr>
          <a:lstStyle/>
          <a:p>
            <a:endParaRPr lang="en-GB" dirty="0"/>
          </a:p>
        </p:txBody>
      </p:sp>
      <p:sp>
        <p:nvSpPr>
          <p:cNvPr id="3" name="Text Placeholder 2"/>
          <p:cNvSpPr>
            <a:spLocks noGrp="1"/>
          </p:cNvSpPr>
          <p:nvPr>
            <p:ph type="body" idx="1"/>
          </p:nvPr>
        </p:nvSpPr>
        <p:spPr>
          <a:xfrm>
            <a:off x="342900" y="522515"/>
            <a:ext cx="6172200" cy="7645704"/>
          </a:xfrm>
        </p:spPr>
        <p:txBody>
          <a:bodyPr>
            <a:normAutofit fontScale="92500" lnSpcReduction="10000"/>
          </a:bodyPr>
          <a:lstStyle/>
          <a:p>
            <a:pPr marL="114300" indent="0">
              <a:buNone/>
            </a:pPr>
            <a:r>
              <a:rPr lang="ar-IQ" dirty="0" smtClean="0"/>
              <a:t>ولو تقديرًا ، نحو: يُضْرَب عليَّ ، ويُرَدُّ المبيع .</a:t>
            </a:r>
          </a:p>
          <a:p>
            <a:pPr marL="114300" indent="0">
              <a:buNone/>
            </a:pPr>
            <a:r>
              <a:rPr lang="ar-IQ" dirty="0" smtClean="0"/>
              <a:t>فإن كان ما قبل آخر المضارع مدًّا ، كيقول و يبيع، قُلب ألفًا ، كيُقال، ويُباع .</a:t>
            </a:r>
          </a:p>
          <a:p>
            <a:pPr marL="114300" indent="0">
              <a:buNone/>
            </a:pPr>
            <a:r>
              <a:rPr lang="ar-IQ" dirty="0" smtClean="0"/>
              <a:t>ولا يُبنى الفعل اللازم للمجهول إلا مع الظرف أو المصدر المتصرّفين المختصَّين، أو المجرور الذي لم يلزم الجارّ له طريقة واحدة ، نحو : سِيرَ يومُ الجمعة ، ووُقِفَ أمام الأمير ، وجُلِسَ جلوسٌ حسَنٌ ، وفُرِحَ بقدومِ محمدٍ، بخلاف اللازم حالة واحدة، نحو: عندَ، وإذا، وسُبحان، ومَعاذ.</a:t>
            </a:r>
          </a:p>
          <a:p>
            <a:pPr marL="114300" indent="0">
              <a:buNone/>
            </a:pPr>
            <a:r>
              <a:rPr lang="ar-IQ" dirty="0" smtClean="0"/>
              <a:t>تنبيه: </a:t>
            </a:r>
          </a:p>
          <a:p>
            <a:pPr marL="114300" indent="0">
              <a:buNone/>
            </a:pPr>
            <a:r>
              <a:rPr lang="ar-IQ" dirty="0" smtClean="0"/>
              <a:t>ورد في اللغة عدة أفعال على صورة المبنيّ للمجهول ، منها : عُنيَ فلانٌ بحاجتك، أي: اهتمّ. و زُهِيَ علينا، أي: تكبَّرَ. و فُلِجَ: أصابه الفالج، و حُمَّ: استحَرَّ بدنه من الحُمّى . وسُلّ: أصابه السُّل . و جُنَّ عقله: استتر، و غُمَّ الهِلال : احتجب ، والخرُ: استعجم. و أُغمِي عليه: غُشِيَ . و شُدِهَ: </a:t>
            </a:r>
          </a:p>
          <a:p>
            <a:pPr marL="114300" indent="0">
              <a:buNone/>
            </a:pPr>
            <a:r>
              <a:rPr lang="ar-IQ" dirty="0" smtClean="0"/>
              <a:t>دَهِشَ و تَحَيَّر . و امتُقِع أو انتُقِعَ لونُهُ : تغيَّر .</a:t>
            </a:r>
          </a:p>
          <a:p>
            <a:pPr marL="114300" indent="0">
              <a:buNone/>
            </a:pPr>
            <a:endParaRPr lang="en-GB" dirty="0"/>
          </a:p>
        </p:txBody>
      </p:sp>
    </p:spTree>
    <p:extLst>
      <p:ext uri="{BB962C8B-B14F-4D97-AF65-F5344CB8AC3E}">
        <p14:creationId xmlns:p14="http://schemas.microsoft.com/office/powerpoint/2010/main" val="9275157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734828"/>
          </a:xfrm>
        </p:spPr>
        <p:txBody>
          <a:bodyPr>
            <a:normAutofit fontScale="90000"/>
          </a:bodyPr>
          <a:lstStyle/>
          <a:p>
            <a:r>
              <a:rPr lang="ar-IQ" b="1" dirty="0" smtClean="0"/>
              <a:t>الميزان الصرفيّ</a:t>
            </a:r>
            <a:endParaRPr lang="en-GB" b="1" dirty="0"/>
          </a:p>
        </p:txBody>
      </p:sp>
      <p:sp>
        <p:nvSpPr>
          <p:cNvPr id="3" name="Text Placeholder 2"/>
          <p:cNvSpPr>
            <a:spLocks noGrp="1"/>
          </p:cNvSpPr>
          <p:nvPr>
            <p:ph type="body" idx="1"/>
          </p:nvPr>
        </p:nvSpPr>
        <p:spPr>
          <a:xfrm>
            <a:off x="342900" y="1212981"/>
            <a:ext cx="6172200" cy="7483150"/>
          </a:xfrm>
        </p:spPr>
        <p:txBody>
          <a:bodyPr>
            <a:normAutofit fontScale="77500" lnSpcReduction="20000"/>
          </a:bodyPr>
          <a:lstStyle/>
          <a:p>
            <a:pPr marL="0" lvl="0" indent="0">
              <a:spcBef>
                <a:spcPts val="0"/>
              </a:spcBef>
              <a:buClr>
                <a:srgbClr val="CC00CC"/>
              </a:buClr>
              <a:buSzPct val="100000"/>
              <a:buNone/>
            </a:pPr>
            <a:r>
              <a:rPr lang="ar-IQ" sz="3500" b="1" dirty="0">
                <a:solidFill>
                  <a:srgbClr val="CC00CC"/>
                </a:solidFill>
              </a:rPr>
              <a:t>الميزان الصرفي : هو مقياس دقيق للكلمة تـُعرف به أحوالها ، وحركاتها ، والمجرّد والمزيد منها .</a:t>
            </a:r>
            <a:endParaRPr lang="ar-IQ" sz="3500" dirty="0">
              <a:solidFill>
                <a:srgbClr val="000000"/>
              </a:solidFill>
            </a:endParaRPr>
          </a:p>
          <a:p>
            <a:pPr marL="0" lvl="0" indent="0">
              <a:spcBef>
                <a:spcPts val="544"/>
              </a:spcBef>
              <a:buClr>
                <a:srgbClr val="FF0000"/>
              </a:buClr>
              <a:buSzPct val="100000"/>
              <a:buNone/>
            </a:pPr>
            <a:r>
              <a:rPr lang="ar-IQ" sz="3500" b="1" dirty="0">
                <a:solidFill>
                  <a:srgbClr val="FF0000"/>
                </a:solidFill>
              </a:rPr>
              <a:t>ـــ </a:t>
            </a:r>
            <a:r>
              <a:rPr lang="ar-IQ" sz="3500" dirty="0">
                <a:solidFill>
                  <a:srgbClr val="000000"/>
                </a:solidFill>
              </a:rPr>
              <a:t>إنّ أغلب  كلمات اللغة العربية ثلاثية في أصولها ، لهذا عدّ علماء الصرف أنّ أصول الكلمات ثلاثة أحرف ، وجعلوا الميزان الصرفي مكوّناً من ثلاثة احرف أصول أيضاً هي ( ف ع ل )، وجعلوا (الفاء) تقابل الحرف (الأول) ، و(العين) تقابل الحرف (الثاني) ، و(اللام) تقابل الحرف (الثالث) من كل كلمة ثلاثية الأصول  بحيث تكون الأحرف الثلاثة  مصوّرة بصورة الكلمة الموزونة من حيث : الحركات ، والسكنات ، وعدد الحروف ، وترتيبها  .</a:t>
            </a:r>
          </a:p>
          <a:p>
            <a:pPr marL="0" lvl="0" indent="0">
              <a:spcBef>
                <a:spcPts val="544"/>
              </a:spcBef>
              <a:buClr>
                <a:srgbClr val="000000"/>
              </a:buClr>
              <a:buSzPct val="100000"/>
              <a:buNone/>
            </a:pPr>
            <a:r>
              <a:rPr lang="ar-IQ" sz="3500" dirty="0">
                <a:solidFill>
                  <a:srgbClr val="000000"/>
                </a:solidFill>
              </a:rPr>
              <a:t>فيكون وزن (قـَمـَرٌ) : فـَعـَلٌ ، بتحريك الفاء والعين واللام .</a:t>
            </a:r>
          </a:p>
          <a:p>
            <a:pPr marL="0" lvl="0" indent="0">
              <a:spcBef>
                <a:spcPts val="544"/>
              </a:spcBef>
              <a:buClr>
                <a:srgbClr val="000000"/>
              </a:buClr>
              <a:buSzPct val="100000"/>
              <a:buNone/>
            </a:pPr>
            <a:r>
              <a:rPr lang="ar-IQ" sz="3500" dirty="0">
                <a:solidFill>
                  <a:srgbClr val="000000"/>
                </a:solidFill>
              </a:rPr>
              <a:t>ووزن (كـَرُمَ) : فـَعـُلَ : بفتح الفاء وضم العين وفتح اللام،وهكذا. </a:t>
            </a:r>
          </a:p>
          <a:p>
            <a:pPr marL="0" lvl="0" indent="0">
              <a:spcBef>
                <a:spcPts val="544"/>
              </a:spcBef>
              <a:buClr>
                <a:srgbClr val="002060"/>
              </a:buClr>
              <a:buSzPct val="100000"/>
              <a:buNone/>
            </a:pPr>
            <a:r>
              <a:rPr lang="ar-IQ" sz="3500" b="1" dirty="0">
                <a:solidFill>
                  <a:srgbClr val="002060"/>
                </a:solidFill>
              </a:rPr>
              <a:t>فالحرف الأول من الكلمة يقابلها الفاء في الوزن .</a:t>
            </a:r>
            <a:endParaRPr lang="ar-IQ" sz="3500" dirty="0">
              <a:solidFill>
                <a:srgbClr val="000000"/>
              </a:solidFill>
            </a:endParaRPr>
          </a:p>
          <a:p>
            <a:pPr marL="0" lvl="0" indent="0">
              <a:spcBef>
                <a:spcPts val="544"/>
              </a:spcBef>
              <a:buClr>
                <a:srgbClr val="002060"/>
              </a:buClr>
              <a:buSzPct val="100000"/>
              <a:buNone/>
            </a:pPr>
            <a:r>
              <a:rPr lang="ar-IQ" sz="3500" b="1" dirty="0">
                <a:solidFill>
                  <a:srgbClr val="002060"/>
                </a:solidFill>
              </a:rPr>
              <a:t>والحرف الثاني من الكلمة يقابلها العين في الوزن .</a:t>
            </a:r>
            <a:endParaRPr lang="ar-IQ" sz="3500" dirty="0">
              <a:solidFill>
                <a:srgbClr val="000000"/>
              </a:solidFill>
            </a:endParaRPr>
          </a:p>
          <a:p>
            <a:pPr marL="0" lvl="0" indent="0">
              <a:spcBef>
                <a:spcPts val="544"/>
              </a:spcBef>
              <a:buClr>
                <a:srgbClr val="002060"/>
              </a:buClr>
              <a:buSzPct val="100000"/>
              <a:buNone/>
            </a:pPr>
            <a:r>
              <a:rPr lang="ar-IQ" sz="3500" b="1" dirty="0">
                <a:solidFill>
                  <a:srgbClr val="002060"/>
                </a:solidFill>
              </a:rPr>
              <a:t>والحرف الثالث من الكلمة يقابلها اللام من الوزن .</a:t>
            </a:r>
            <a:endParaRPr lang="ar-IQ" sz="3500" dirty="0">
              <a:solidFill>
                <a:srgbClr val="000000"/>
              </a:solidFill>
            </a:endParaRPr>
          </a:p>
          <a:p>
            <a:pPr marL="114300" indent="0">
              <a:buNone/>
            </a:pPr>
            <a:endParaRPr lang="en-GB" dirty="0"/>
          </a:p>
        </p:txBody>
      </p:sp>
    </p:spTree>
    <p:extLst>
      <p:ext uri="{BB962C8B-B14F-4D97-AF65-F5344CB8AC3E}">
        <p14:creationId xmlns:p14="http://schemas.microsoft.com/office/powerpoint/2010/main" val="37046170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6330"/>
          </a:xfrm>
        </p:spPr>
        <p:txBody>
          <a:bodyPr>
            <a:normAutofit fontScale="90000"/>
          </a:bodyPr>
          <a:lstStyle/>
          <a:p>
            <a:endParaRPr lang="en-GB" dirty="0"/>
          </a:p>
        </p:txBody>
      </p:sp>
      <p:sp>
        <p:nvSpPr>
          <p:cNvPr id="3" name="Text Placeholder 2"/>
          <p:cNvSpPr>
            <a:spLocks noGrp="1"/>
          </p:cNvSpPr>
          <p:nvPr>
            <p:ph type="body" idx="1"/>
          </p:nvPr>
        </p:nvSpPr>
        <p:spPr>
          <a:xfrm>
            <a:off x="342900" y="359229"/>
            <a:ext cx="6172200" cy="8556171"/>
          </a:xfrm>
        </p:spPr>
        <p:txBody>
          <a:bodyPr>
            <a:normAutofit/>
          </a:bodyPr>
          <a:lstStyle/>
          <a:p>
            <a:pPr marL="114300" indent="0">
              <a:buNone/>
            </a:pPr>
            <a:r>
              <a:rPr lang="ar-IQ" dirty="0" smtClean="0"/>
              <a:t>وهذه الأفعال لا تنفك عن صورة المبني للمجهول ، ما دامت لازمة، والوصف منها على مفعول، كما يفهم من عباراتهم، وكأنّهم لاحظوا فيها وفي نظائرها أن تنطبق صورة الفعل على الوصف ، فأتوا به على فعُل بالضم وجعلوا المرفوع بعده فاعلًا .</a:t>
            </a:r>
          </a:p>
          <a:p>
            <a:pPr marL="114300" indent="0">
              <a:buNone/>
            </a:pPr>
            <a:r>
              <a:rPr lang="ar-IQ" dirty="0" smtClean="0"/>
              <a:t>ووردت أيضًا عدّة أفعال مبنيّة للمفعول في الاستعمال الفصيح، وللفاعل نادرًا أو شذوذُا، وهذه مرفوعها يكون بحسب البنية، فمن ذلك بُهِتَ الخصمُ وبَهِتَ، كفرِح وكرُمَ، وهُزِلَ وهزَلَهُ المرض، ونُخِي ونَخاه، من النَّخوة ، وزُكِمَ وزَكَمَهُ الله، ووُعِكَ و وَعَكَه، وطُلَّ </a:t>
            </a:r>
            <a:r>
              <a:rPr lang="ar-IQ" smtClean="0"/>
              <a:t>دَمُه وطَلّه </a:t>
            </a:r>
            <a:r>
              <a:rPr lang="ar-IQ" dirty="0" smtClean="0"/>
              <a:t>.</a:t>
            </a:r>
          </a:p>
          <a:p>
            <a:pPr marL="114300" indent="0">
              <a:buNone/>
            </a:pPr>
            <a:r>
              <a:rPr lang="ar-IQ" dirty="0" smtClean="0"/>
              <a:t>ورُهِصَت الدابة ورَهَصَها  الحَجَر، ونُتِجَت الناقة، ونَتَجَها أهلُها... إلى آخر ما جاء من ذلك ، وعدّه اللّغويون من باب عُنِيَ وعلاقة هذا المبحث باللغة أكثر منها بالصرف .</a:t>
            </a:r>
            <a:endParaRPr lang="en-GB" dirty="0"/>
          </a:p>
        </p:txBody>
      </p:sp>
    </p:spTree>
    <p:extLst>
      <p:ext uri="{BB962C8B-B14F-4D97-AF65-F5344CB8AC3E}">
        <p14:creationId xmlns:p14="http://schemas.microsoft.com/office/powerpoint/2010/main" val="5129990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5"/>
          <p:cNvSpPr txBox="1">
            <a:spLocks noGrp="1"/>
          </p:cNvSpPr>
          <p:nvPr>
            <p:ph type="title"/>
          </p:nvPr>
        </p:nvSpPr>
        <p:spPr>
          <a:xfrm>
            <a:off x="342900" y="155510"/>
            <a:ext cx="6110436" cy="480053"/>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113" name="Google Shape;113;p5"/>
          <p:cNvSpPr txBox="1">
            <a:spLocks noGrp="1"/>
          </p:cNvSpPr>
          <p:nvPr>
            <p:ph type="body" idx="1"/>
          </p:nvPr>
        </p:nvSpPr>
        <p:spPr>
          <a:xfrm>
            <a:off x="342900" y="635563"/>
            <a:ext cx="6326460" cy="8040893"/>
          </a:xfrm>
          <a:prstGeom prst="rect">
            <a:avLst/>
          </a:prstGeom>
          <a:noFill/>
          <a:ln>
            <a:noFill/>
          </a:ln>
        </p:spPr>
        <p:txBody>
          <a:bodyPr spcFirstLastPara="1" wrap="square" lIns="91425" tIns="45700" rIns="91425" bIns="45700" anchor="t" anchorCtr="0">
            <a:normAutofit/>
          </a:bodyPr>
          <a:lstStyle/>
          <a:p>
            <a:pPr marL="0" lvl="0" indent="0" algn="r" rtl="1">
              <a:spcBef>
                <a:spcPts val="0"/>
              </a:spcBef>
              <a:spcAft>
                <a:spcPts val="0"/>
              </a:spcAft>
              <a:buClr>
                <a:srgbClr val="000000"/>
              </a:buClr>
              <a:buSzPts val="2800"/>
              <a:buNone/>
            </a:pPr>
            <a:r>
              <a:rPr lang="ar-IQ" sz="2800" dirty="0">
                <a:solidFill>
                  <a:srgbClr val="000000"/>
                </a:solidFill>
              </a:rPr>
              <a:t>مثال :                 </a:t>
            </a:r>
            <a:r>
              <a:rPr lang="ar-IQ" sz="2800" u="sng" dirty="0">
                <a:solidFill>
                  <a:srgbClr val="FF0000"/>
                </a:solidFill>
              </a:rPr>
              <a:t>الموزون</a:t>
            </a:r>
            <a:r>
              <a:rPr lang="ar-IQ" sz="2800" dirty="0">
                <a:solidFill>
                  <a:srgbClr val="FF0000"/>
                </a:solidFill>
              </a:rPr>
              <a:t>    :      </a:t>
            </a:r>
            <a:r>
              <a:rPr lang="ar-IQ" sz="2800" u="sng" dirty="0">
                <a:solidFill>
                  <a:srgbClr val="FF0000"/>
                </a:solidFill>
              </a:rPr>
              <a:t>الوزن</a:t>
            </a:r>
            <a:endParaRPr dirty="0"/>
          </a:p>
          <a:p>
            <a:pPr marL="0" lvl="0" indent="0" algn="r" rtl="1">
              <a:spcBef>
                <a:spcPts val="560"/>
              </a:spcBef>
              <a:spcAft>
                <a:spcPts val="0"/>
              </a:spcAft>
              <a:buClr>
                <a:srgbClr val="000000"/>
              </a:buClr>
              <a:buSzPts val="2800"/>
              <a:buNone/>
            </a:pPr>
            <a:r>
              <a:rPr lang="ar-IQ" sz="2800" dirty="0">
                <a:solidFill>
                  <a:srgbClr val="000000"/>
                </a:solidFill>
              </a:rPr>
              <a:t>                          (كـَرُمَ)    :  </a:t>
            </a:r>
            <a:r>
              <a:rPr lang="ar-IQ" sz="2800" dirty="0">
                <a:solidFill>
                  <a:srgbClr val="C00000"/>
                </a:solidFill>
              </a:rPr>
              <a:t>وزنها (فـَعـُلَ)</a:t>
            </a:r>
            <a:endParaRPr dirty="0"/>
          </a:p>
          <a:p>
            <a:pPr marL="0" lvl="0" indent="0" algn="r" rtl="1">
              <a:spcBef>
                <a:spcPts val="560"/>
              </a:spcBef>
              <a:spcAft>
                <a:spcPts val="0"/>
              </a:spcAft>
              <a:buClr>
                <a:srgbClr val="000000"/>
              </a:buClr>
              <a:buSzPts val="2800"/>
              <a:buNone/>
            </a:pPr>
            <a:r>
              <a:rPr lang="ar-IQ" sz="2800" dirty="0">
                <a:solidFill>
                  <a:srgbClr val="000000"/>
                </a:solidFill>
              </a:rPr>
              <a:t>                 الكاف ( مفتوحة)  :  </a:t>
            </a:r>
            <a:r>
              <a:rPr lang="ar-IQ" sz="2800" dirty="0">
                <a:solidFill>
                  <a:srgbClr val="C00000"/>
                </a:solidFill>
              </a:rPr>
              <a:t>الفاء (مفتوحة) .</a:t>
            </a:r>
            <a:endParaRPr dirty="0"/>
          </a:p>
          <a:p>
            <a:pPr marL="0" lvl="0" indent="0" algn="r" rtl="1">
              <a:spcBef>
                <a:spcPts val="560"/>
              </a:spcBef>
              <a:spcAft>
                <a:spcPts val="0"/>
              </a:spcAft>
              <a:buClr>
                <a:srgbClr val="000000"/>
              </a:buClr>
              <a:buSzPts val="2800"/>
              <a:buNone/>
            </a:pPr>
            <a:r>
              <a:rPr lang="ar-IQ" sz="2800" dirty="0">
                <a:solidFill>
                  <a:srgbClr val="000000"/>
                </a:solidFill>
              </a:rPr>
              <a:t>                  الراء (مضمومة) :  </a:t>
            </a:r>
            <a:r>
              <a:rPr lang="ar-IQ" sz="2800" dirty="0">
                <a:solidFill>
                  <a:srgbClr val="C00000"/>
                </a:solidFill>
              </a:rPr>
              <a:t>العين (مضمومة) </a:t>
            </a:r>
            <a:r>
              <a:rPr lang="ar-IQ" sz="2800" dirty="0">
                <a:solidFill>
                  <a:srgbClr val="000000"/>
                </a:solidFill>
              </a:rPr>
              <a:t>.</a:t>
            </a:r>
            <a:endParaRPr dirty="0"/>
          </a:p>
          <a:p>
            <a:pPr marL="0" lvl="0" indent="0" algn="r" rtl="1">
              <a:spcBef>
                <a:spcPts val="560"/>
              </a:spcBef>
              <a:spcAft>
                <a:spcPts val="0"/>
              </a:spcAft>
              <a:buClr>
                <a:srgbClr val="000000"/>
              </a:buClr>
              <a:buSzPts val="2800"/>
              <a:buNone/>
            </a:pPr>
            <a:r>
              <a:rPr lang="ar-IQ" sz="2800" dirty="0">
                <a:solidFill>
                  <a:srgbClr val="000000"/>
                </a:solidFill>
              </a:rPr>
              <a:t>                  الميم (مفتوحة)    :  </a:t>
            </a:r>
            <a:r>
              <a:rPr lang="ar-IQ" sz="2800" dirty="0">
                <a:solidFill>
                  <a:srgbClr val="C00000"/>
                </a:solidFill>
              </a:rPr>
              <a:t>اللام (مفتوحة) . </a:t>
            </a:r>
            <a:endParaRPr sz="2800" dirty="0">
              <a:solidFill>
                <a:srgbClr val="C00000"/>
              </a:solidFill>
            </a:endParaRPr>
          </a:p>
          <a:p>
            <a:pPr marL="0" lvl="0" indent="0" algn="r" rtl="1">
              <a:spcBef>
                <a:spcPts val="560"/>
              </a:spcBef>
              <a:spcAft>
                <a:spcPts val="0"/>
              </a:spcAft>
              <a:buClr>
                <a:srgbClr val="000000"/>
              </a:buClr>
              <a:buSzPts val="2800"/>
              <a:buNone/>
            </a:pPr>
            <a:r>
              <a:rPr lang="ar-IQ" sz="2800" dirty="0">
                <a:solidFill>
                  <a:srgbClr val="000000"/>
                </a:solidFill>
              </a:rPr>
              <a:t> </a:t>
            </a:r>
            <a:endParaRPr dirty="0"/>
          </a:p>
          <a:p>
            <a:pPr marL="0" lvl="0" indent="0" algn="just" rtl="1">
              <a:spcBef>
                <a:spcPts val="560"/>
              </a:spcBef>
              <a:spcAft>
                <a:spcPts val="0"/>
              </a:spcAft>
              <a:buClr>
                <a:srgbClr val="FF0000"/>
              </a:buClr>
              <a:buSzPts val="2800"/>
              <a:buNone/>
            </a:pPr>
            <a:r>
              <a:rPr lang="ar-IQ" sz="2800" b="1" dirty="0">
                <a:solidFill>
                  <a:srgbClr val="FF0000"/>
                </a:solidFill>
              </a:rPr>
              <a:t>كيفية وزن الكلمات الزائدة على ثلاثة أحرف </a:t>
            </a:r>
            <a:endParaRPr dirty="0"/>
          </a:p>
          <a:p>
            <a:pPr marL="0" lvl="0" indent="0" algn="just" rtl="1">
              <a:spcBef>
                <a:spcPts val="560"/>
              </a:spcBef>
              <a:spcAft>
                <a:spcPts val="0"/>
              </a:spcAft>
              <a:buClr>
                <a:srgbClr val="CC00CC"/>
              </a:buClr>
              <a:buSzPts val="2800"/>
              <a:buNone/>
            </a:pPr>
            <a:r>
              <a:rPr lang="ar-IQ" sz="2800" b="1" dirty="0">
                <a:solidFill>
                  <a:srgbClr val="CC00CC"/>
                </a:solidFill>
              </a:rPr>
              <a:t>1ـ كل ما يطرأ على الكلمة من زيادة او نقص حرف او تغيير حركة يطرأ أيضاً  على الميزان الصرفي </a:t>
            </a:r>
            <a:endParaRPr dirty="0"/>
          </a:p>
          <a:p>
            <a:pPr marL="0" lvl="0" indent="0" algn="just" rtl="1">
              <a:spcBef>
                <a:spcPts val="560"/>
              </a:spcBef>
              <a:spcAft>
                <a:spcPts val="0"/>
              </a:spcAft>
              <a:buClr>
                <a:srgbClr val="CC00CC"/>
              </a:buClr>
              <a:buSzPts val="2800"/>
              <a:buNone/>
            </a:pPr>
            <a:r>
              <a:rPr lang="ar-IQ" sz="2800" b="1" dirty="0">
                <a:solidFill>
                  <a:srgbClr val="CC00CC"/>
                </a:solidFill>
              </a:rPr>
              <a:t>2ـ الكلمة اما ان تتكون من ثلاثة احرف أصلية فيسمى الثلاثي المجرد أو من اربعة احرف اصلية فيسمى الرباعي المجرد أو من خمسة أحرف فيسمى الخماسي المجرّد .</a:t>
            </a:r>
            <a:endParaRPr dirty="0"/>
          </a:p>
          <a:p>
            <a:pPr marL="0" lvl="0" indent="0" algn="just" rtl="1">
              <a:spcBef>
                <a:spcPts val="560"/>
              </a:spcBef>
              <a:spcAft>
                <a:spcPts val="0"/>
              </a:spcAft>
              <a:buClr>
                <a:schemeClr val="dk1"/>
              </a:buClr>
              <a:buSzPts val="2800"/>
              <a:buNone/>
            </a:pPr>
            <a:endParaRPr sz="2800" b="1" dirty="0">
              <a:solidFill>
                <a:srgbClr val="CC00CC"/>
              </a:solidFill>
            </a:endParaRPr>
          </a:p>
          <a:p>
            <a:pPr marL="0" lvl="0" indent="0" algn="r" rtl="1">
              <a:spcBef>
                <a:spcPts val="640"/>
              </a:spcBef>
              <a:spcAft>
                <a:spcPts val="0"/>
              </a:spcAft>
              <a:buClr>
                <a:schemeClr val="dk1"/>
              </a:buClr>
              <a:buSzPts val="3200"/>
              <a:buNone/>
            </a:pPr>
            <a:endParaRPr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6"/>
          <p:cNvSpPr txBox="1">
            <a:spLocks noGrp="1"/>
          </p:cNvSpPr>
          <p:nvPr>
            <p:ph type="title"/>
          </p:nvPr>
        </p:nvSpPr>
        <p:spPr>
          <a:xfrm>
            <a:off x="350658" y="347531"/>
            <a:ext cx="6102678" cy="480053"/>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119" name="Google Shape;119;p6"/>
          <p:cNvSpPr txBox="1">
            <a:spLocks noGrp="1"/>
          </p:cNvSpPr>
          <p:nvPr>
            <p:ph type="body" idx="1"/>
          </p:nvPr>
        </p:nvSpPr>
        <p:spPr>
          <a:xfrm>
            <a:off x="350658" y="827585"/>
            <a:ext cx="6174686" cy="7848871"/>
          </a:xfrm>
          <a:prstGeom prst="rect">
            <a:avLst/>
          </a:prstGeom>
          <a:noFill/>
          <a:ln>
            <a:noFill/>
          </a:ln>
        </p:spPr>
        <p:txBody>
          <a:bodyPr spcFirstLastPara="1" wrap="square" lIns="91425" tIns="45700" rIns="91425" bIns="45700" anchor="t" anchorCtr="0">
            <a:normAutofit/>
          </a:bodyPr>
          <a:lstStyle/>
          <a:p>
            <a:pPr marL="0" lvl="0" indent="0" algn="just" rtl="1">
              <a:spcBef>
                <a:spcPts val="0"/>
              </a:spcBef>
              <a:spcAft>
                <a:spcPts val="0"/>
              </a:spcAft>
              <a:buClr>
                <a:srgbClr val="FF0000"/>
              </a:buClr>
              <a:buSzPts val="3200"/>
              <a:buNone/>
            </a:pPr>
            <a:r>
              <a:rPr lang="ar-IQ" b="1" dirty="0">
                <a:solidFill>
                  <a:srgbClr val="FF0000"/>
                </a:solidFill>
              </a:rPr>
              <a:t>ــ</a:t>
            </a:r>
            <a:r>
              <a:rPr lang="ar-IQ" dirty="0"/>
              <a:t> إذا كانت الكلمة رباعية او خماسية ، وكانت كل حروفها أصلية أي ليس بينها حرف زائد قوبلت الحروف الثلاثة الاولى بالفاء ، والعين ، واللام ، وقوبل الحرف الرابع والخامس بتكرار اللام . مثال الرباعي :</a:t>
            </a:r>
            <a:endParaRPr dirty="0"/>
          </a:p>
          <a:p>
            <a:pPr marL="0" lvl="0" indent="0" algn="just" rtl="1">
              <a:spcBef>
                <a:spcPts val="640"/>
              </a:spcBef>
              <a:spcAft>
                <a:spcPts val="0"/>
              </a:spcAft>
              <a:buClr>
                <a:srgbClr val="00B050"/>
              </a:buClr>
              <a:buSzPts val="3200"/>
              <a:buNone/>
            </a:pPr>
            <a:r>
              <a:rPr lang="ar-IQ" b="1" dirty="0">
                <a:solidFill>
                  <a:srgbClr val="00B050"/>
                </a:solidFill>
              </a:rPr>
              <a:t>زَلْزَلَ : فـَعْلـَلَ . </a:t>
            </a:r>
            <a:endParaRPr dirty="0"/>
          </a:p>
          <a:p>
            <a:pPr marL="0" lvl="0" indent="0" algn="just" rtl="1">
              <a:spcBef>
                <a:spcPts val="640"/>
              </a:spcBef>
              <a:spcAft>
                <a:spcPts val="0"/>
              </a:spcAft>
              <a:buClr>
                <a:srgbClr val="00B050"/>
              </a:buClr>
              <a:buSzPts val="3200"/>
              <a:buNone/>
            </a:pPr>
            <a:r>
              <a:rPr lang="ar-IQ" b="1" dirty="0">
                <a:solidFill>
                  <a:srgbClr val="00B050"/>
                </a:solidFill>
              </a:rPr>
              <a:t>دَحْرَجَ : فـَعْلـَلَ . </a:t>
            </a:r>
            <a:endParaRPr dirty="0"/>
          </a:p>
          <a:p>
            <a:pPr marL="0" lvl="0" indent="0" algn="just" rtl="1">
              <a:spcBef>
                <a:spcPts val="640"/>
              </a:spcBef>
              <a:spcAft>
                <a:spcPts val="0"/>
              </a:spcAft>
              <a:buClr>
                <a:srgbClr val="00B050"/>
              </a:buClr>
              <a:buSzPts val="3200"/>
              <a:buNone/>
            </a:pPr>
            <a:r>
              <a:rPr lang="ar-IQ" b="1" dirty="0">
                <a:solidFill>
                  <a:srgbClr val="00B050"/>
                </a:solidFill>
              </a:rPr>
              <a:t>دِرْهَم : فـِعْلـَل .</a:t>
            </a:r>
            <a:endParaRPr dirty="0"/>
          </a:p>
          <a:p>
            <a:pPr marL="0" lvl="0" indent="0" algn="just" rtl="1">
              <a:spcBef>
                <a:spcPts val="640"/>
              </a:spcBef>
              <a:spcAft>
                <a:spcPts val="0"/>
              </a:spcAft>
              <a:buClr>
                <a:srgbClr val="00B050"/>
              </a:buClr>
              <a:buSzPts val="3200"/>
              <a:buNone/>
            </a:pPr>
            <a:r>
              <a:rPr lang="ar-IQ" b="1" dirty="0">
                <a:solidFill>
                  <a:srgbClr val="00B050"/>
                </a:solidFill>
              </a:rPr>
              <a:t>ومثال الخماسي :</a:t>
            </a:r>
            <a:endParaRPr dirty="0"/>
          </a:p>
          <a:p>
            <a:pPr marL="0" lvl="0" indent="0" algn="just" rtl="1">
              <a:spcBef>
                <a:spcPts val="640"/>
              </a:spcBef>
              <a:spcAft>
                <a:spcPts val="0"/>
              </a:spcAft>
              <a:buClr>
                <a:srgbClr val="00B050"/>
              </a:buClr>
              <a:buSzPts val="3200"/>
              <a:buNone/>
            </a:pPr>
            <a:r>
              <a:rPr lang="ar-IQ" b="1" dirty="0">
                <a:solidFill>
                  <a:srgbClr val="00B050"/>
                </a:solidFill>
              </a:rPr>
              <a:t>زَبـَرْجـَد : فـَعـَلـَّل .</a:t>
            </a:r>
            <a:endParaRPr dirty="0"/>
          </a:p>
          <a:p>
            <a:pPr marL="0" lvl="0" indent="0" algn="just" rtl="1">
              <a:spcBef>
                <a:spcPts val="640"/>
              </a:spcBef>
              <a:spcAft>
                <a:spcPts val="0"/>
              </a:spcAft>
              <a:buClr>
                <a:srgbClr val="00B050"/>
              </a:buClr>
              <a:buSzPts val="3200"/>
              <a:buNone/>
            </a:pPr>
            <a:r>
              <a:rPr lang="ar-IQ" b="1" dirty="0">
                <a:solidFill>
                  <a:srgbClr val="00B050"/>
                </a:solidFill>
              </a:rPr>
              <a:t>سـَفـَرْجَل : فـَعـَلـَّل .</a:t>
            </a:r>
            <a:endParaRPr dirty="0"/>
          </a:p>
          <a:p>
            <a:pPr marL="0" lvl="0" indent="0" algn="just" rtl="1">
              <a:spcBef>
                <a:spcPts val="640"/>
              </a:spcBef>
              <a:spcAft>
                <a:spcPts val="0"/>
              </a:spcAft>
              <a:buClr>
                <a:srgbClr val="00B050"/>
              </a:buClr>
              <a:buSzPts val="3200"/>
              <a:buNone/>
            </a:pPr>
            <a:r>
              <a:rPr lang="ar-IQ" b="1" dirty="0">
                <a:solidFill>
                  <a:srgbClr val="00B050"/>
                </a:solidFill>
              </a:rPr>
              <a:t>جـَحـْمـَرِش : فـَعـْلـَلـِل . </a:t>
            </a:r>
            <a:endParaRPr dirty="0"/>
          </a:p>
          <a:p>
            <a:pPr marL="0" lvl="0" indent="0" algn="just" rtl="1">
              <a:spcBef>
                <a:spcPts val="640"/>
              </a:spcBef>
              <a:spcAft>
                <a:spcPts val="0"/>
              </a:spcAft>
              <a:buClr>
                <a:schemeClr val="dk1"/>
              </a:buClr>
              <a:buSzPts val="3200"/>
              <a:buNone/>
            </a:pPr>
            <a:endParaRPr b="1" dirty="0">
              <a:solidFill>
                <a:srgbClr val="00B0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7"/>
          <p:cNvSpPr txBox="1">
            <a:spLocks noGrp="1"/>
          </p:cNvSpPr>
          <p:nvPr>
            <p:ph type="title"/>
          </p:nvPr>
        </p:nvSpPr>
        <p:spPr>
          <a:xfrm>
            <a:off x="342900" y="366184"/>
            <a:ext cx="6110436" cy="269379"/>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125" name="Google Shape;125;p7"/>
          <p:cNvSpPr txBox="1">
            <a:spLocks noGrp="1"/>
          </p:cNvSpPr>
          <p:nvPr>
            <p:ph type="body" idx="1"/>
          </p:nvPr>
        </p:nvSpPr>
        <p:spPr>
          <a:xfrm>
            <a:off x="342900" y="635563"/>
            <a:ext cx="6326460" cy="8184909"/>
          </a:xfrm>
          <a:prstGeom prst="rect">
            <a:avLst/>
          </a:prstGeom>
          <a:noFill/>
          <a:ln>
            <a:noFill/>
          </a:ln>
        </p:spPr>
        <p:txBody>
          <a:bodyPr spcFirstLastPara="1" wrap="square" lIns="91425" tIns="45700" rIns="91425" bIns="45700" anchor="t" anchorCtr="0">
            <a:normAutofit fontScale="77500" lnSpcReduction="20000"/>
          </a:bodyPr>
          <a:lstStyle/>
          <a:p>
            <a:pPr marL="0" lvl="0" indent="0" algn="just" rtl="1">
              <a:spcBef>
                <a:spcPts val="0"/>
              </a:spcBef>
              <a:spcAft>
                <a:spcPts val="0"/>
              </a:spcAft>
              <a:buClr>
                <a:srgbClr val="000000"/>
              </a:buClr>
              <a:buSzPct val="100000"/>
              <a:buNone/>
            </a:pPr>
            <a:r>
              <a:rPr lang="ar-IQ" sz="4100" dirty="0">
                <a:solidFill>
                  <a:srgbClr val="000000"/>
                </a:solidFill>
              </a:rPr>
              <a:t>وقد يزاد على الثلاثي حرف او حرفان او ثلاثة فيسمى المزيد الثلاثي .</a:t>
            </a:r>
            <a:endParaRPr dirty="0"/>
          </a:p>
          <a:p>
            <a:pPr marL="0" lvl="0" indent="0" algn="just" rtl="1">
              <a:spcBef>
                <a:spcPts val="512"/>
              </a:spcBef>
              <a:spcAft>
                <a:spcPts val="0"/>
              </a:spcAft>
              <a:buClr>
                <a:schemeClr val="dk1"/>
              </a:buClr>
              <a:buSzPct val="100000"/>
              <a:buNone/>
            </a:pPr>
            <a:endParaRPr sz="4100" dirty="0">
              <a:solidFill>
                <a:srgbClr val="000000"/>
              </a:solidFill>
            </a:endParaRPr>
          </a:p>
          <a:p>
            <a:pPr marL="0" lvl="0" indent="0" algn="r" rtl="1">
              <a:spcBef>
                <a:spcPts val="512"/>
              </a:spcBef>
              <a:spcAft>
                <a:spcPts val="0"/>
              </a:spcAft>
              <a:buClr>
                <a:srgbClr val="FF0000"/>
              </a:buClr>
              <a:buSzPct val="100000"/>
              <a:buNone/>
            </a:pPr>
            <a:r>
              <a:rPr lang="ar-IQ" sz="4100" b="1" dirty="0">
                <a:solidFill>
                  <a:srgbClr val="FF0000"/>
                </a:solidFill>
              </a:rPr>
              <a:t>ــ</a:t>
            </a:r>
            <a:r>
              <a:rPr lang="ar-IQ" sz="4100" dirty="0"/>
              <a:t> </a:t>
            </a:r>
            <a:r>
              <a:rPr lang="ar-IQ" sz="4100" dirty="0">
                <a:solidFill>
                  <a:srgbClr val="C00000"/>
                </a:solidFill>
              </a:rPr>
              <a:t>فإذا كانت الزيادة ناشئة من تكرير حرف من أصول الكلمة ، كـُرّر ما يقابله في الميزان ، نحو :</a:t>
            </a:r>
            <a:endParaRPr dirty="0"/>
          </a:p>
          <a:p>
            <a:pPr marL="0" lvl="0" indent="0" algn="r" rtl="1">
              <a:spcBef>
                <a:spcPts val="512"/>
              </a:spcBef>
              <a:spcAft>
                <a:spcPts val="0"/>
              </a:spcAft>
              <a:buClr>
                <a:srgbClr val="C00000"/>
              </a:buClr>
              <a:buSzPct val="100000"/>
              <a:buNone/>
            </a:pPr>
            <a:r>
              <a:rPr lang="ar-IQ" sz="4100" dirty="0">
                <a:solidFill>
                  <a:srgbClr val="C00000"/>
                </a:solidFill>
              </a:rPr>
              <a:t>قدَّمَ : فـَعـَّلَ ، ويقال له مضعـّف العين ، وهو من الفعل (قـَدِمَ) .</a:t>
            </a:r>
            <a:endParaRPr dirty="0"/>
          </a:p>
          <a:p>
            <a:pPr marL="0" lvl="0" indent="0" algn="r" rtl="1">
              <a:spcBef>
                <a:spcPts val="512"/>
              </a:spcBef>
              <a:spcAft>
                <a:spcPts val="0"/>
              </a:spcAft>
              <a:buClr>
                <a:schemeClr val="dk1"/>
              </a:buClr>
              <a:buSzPct val="100000"/>
              <a:buNone/>
            </a:pPr>
            <a:r>
              <a:rPr lang="ar-IQ" sz="4100" dirty="0"/>
              <a:t>جـَلْبـَبَ : فـَعْلـَلَ ، ويقال له مضعّف اللام ، وهو من الفعل (جـَلـَبَ).</a:t>
            </a:r>
            <a:endParaRPr dirty="0"/>
          </a:p>
          <a:p>
            <a:pPr marL="0" lvl="0" indent="0" algn="r" rtl="1">
              <a:spcBef>
                <a:spcPts val="512"/>
              </a:spcBef>
              <a:spcAft>
                <a:spcPts val="0"/>
              </a:spcAft>
              <a:buClr>
                <a:schemeClr val="dk1"/>
              </a:buClr>
              <a:buSzPct val="100000"/>
              <a:buNone/>
            </a:pPr>
            <a:endParaRPr sz="4100" dirty="0"/>
          </a:p>
          <a:p>
            <a:pPr marL="0" lvl="0" indent="0" algn="r" rtl="1">
              <a:spcBef>
                <a:spcPts val="512"/>
              </a:spcBef>
              <a:spcAft>
                <a:spcPts val="0"/>
              </a:spcAft>
              <a:buClr>
                <a:srgbClr val="FF0000"/>
              </a:buClr>
              <a:buSzPct val="100000"/>
              <a:buNone/>
            </a:pPr>
            <a:r>
              <a:rPr lang="ar-IQ" sz="4100" b="1" dirty="0">
                <a:solidFill>
                  <a:srgbClr val="FF0000"/>
                </a:solidFill>
              </a:rPr>
              <a:t>ــ</a:t>
            </a:r>
            <a:r>
              <a:rPr lang="ar-IQ" sz="4100" dirty="0"/>
              <a:t> وإذا كانت الزيادة ناشئة من زيادة حرف أو أكثر من حروف (سألتمونيها) التي هي حروف الزيادة ، قابلت الأصول بالأصول وعبـّرت عن الزائد بلفظه ، نحو :</a:t>
            </a:r>
            <a:endParaRPr dirty="0"/>
          </a:p>
          <a:p>
            <a:pPr marL="0" lvl="0" indent="0" algn="r" rtl="1">
              <a:spcBef>
                <a:spcPts val="512"/>
              </a:spcBef>
              <a:spcAft>
                <a:spcPts val="0"/>
              </a:spcAft>
              <a:buClr>
                <a:srgbClr val="002060"/>
              </a:buClr>
              <a:buSzPct val="100000"/>
              <a:buNone/>
            </a:pPr>
            <a:r>
              <a:rPr lang="ar-IQ" sz="4100" b="1" dirty="0">
                <a:solidFill>
                  <a:srgbClr val="002060"/>
                </a:solidFill>
              </a:rPr>
              <a:t>ظاهِر : فاعـِل .</a:t>
            </a:r>
            <a:endParaRPr dirty="0"/>
          </a:p>
          <a:p>
            <a:pPr marL="0" lvl="0" indent="0" algn="r" rtl="1">
              <a:spcBef>
                <a:spcPts val="512"/>
              </a:spcBef>
              <a:spcAft>
                <a:spcPts val="0"/>
              </a:spcAft>
              <a:buClr>
                <a:srgbClr val="002060"/>
              </a:buClr>
              <a:buSzPct val="100000"/>
              <a:buNone/>
            </a:pPr>
            <a:r>
              <a:rPr lang="ar-IQ" sz="4100" b="1" dirty="0">
                <a:solidFill>
                  <a:srgbClr val="002060"/>
                </a:solidFill>
              </a:rPr>
              <a:t>تـَقـَدَّمَ : تـَفـَعـَّلَ .</a:t>
            </a:r>
            <a:endParaRPr dirty="0"/>
          </a:p>
          <a:p>
            <a:pPr marL="0" lvl="0" indent="0" algn="r" rtl="1">
              <a:spcBef>
                <a:spcPts val="512"/>
              </a:spcBef>
              <a:spcAft>
                <a:spcPts val="0"/>
              </a:spcAft>
              <a:buClr>
                <a:srgbClr val="002060"/>
              </a:buClr>
              <a:buSzPct val="100000"/>
              <a:buNone/>
            </a:pPr>
            <a:r>
              <a:rPr lang="ar-IQ" sz="4100" b="1" dirty="0">
                <a:solidFill>
                  <a:srgbClr val="002060"/>
                </a:solidFill>
              </a:rPr>
              <a:t>اِسْتـَخْرَجَ : اِسْتـَفـْعـَلَ .</a:t>
            </a:r>
            <a:endParaRPr dirty="0"/>
          </a:p>
          <a:p>
            <a:pPr marL="0" lvl="0" indent="0" algn="r" rtl="1">
              <a:spcBef>
                <a:spcPts val="512"/>
              </a:spcBef>
              <a:spcAft>
                <a:spcPts val="0"/>
              </a:spcAft>
              <a:buClr>
                <a:srgbClr val="002060"/>
              </a:buClr>
              <a:buSzPct val="100000"/>
              <a:buNone/>
            </a:pPr>
            <a:r>
              <a:rPr lang="ar-IQ" sz="4100" b="1" dirty="0">
                <a:solidFill>
                  <a:srgbClr val="002060"/>
                </a:solidFill>
              </a:rPr>
              <a:t>مـُجْتـَهـِد : مـُفـْتـَعـِل .</a:t>
            </a:r>
            <a:endParaRPr dirty="0"/>
          </a:p>
          <a:p>
            <a:pPr marL="0" lvl="0" indent="0" algn="r" rtl="1">
              <a:spcBef>
                <a:spcPts val="512"/>
              </a:spcBef>
              <a:spcAft>
                <a:spcPts val="0"/>
              </a:spcAft>
              <a:buClr>
                <a:schemeClr val="dk1"/>
              </a:buClr>
              <a:buSzPct val="100000"/>
              <a:buNone/>
            </a:pPr>
            <a:endParaRPr sz="4100" b="1" dirty="0">
              <a:solidFill>
                <a:srgbClr val="002060"/>
              </a:solidFill>
            </a:endParaRPr>
          </a:p>
          <a:p>
            <a:pPr marL="0" lvl="0" indent="0" algn="r" rtl="1">
              <a:spcBef>
                <a:spcPts val="512"/>
              </a:spcBef>
              <a:spcAft>
                <a:spcPts val="0"/>
              </a:spcAft>
              <a:buClr>
                <a:schemeClr val="dk1"/>
              </a:buClr>
              <a:buSzPct val="100000"/>
              <a:buNone/>
            </a:pPr>
            <a:endParaRPr sz="4100" b="1" dirty="0">
              <a:solidFill>
                <a:srgbClr val="002060"/>
              </a:solidFill>
            </a:endParaRPr>
          </a:p>
          <a:p>
            <a:pPr marL="0" lvl="0" indent="0" algn="r" rtl="1">
              <a:spcBef>
                <a:spcPts val="512"/>
              </a:spcBef>
              <a:spcAft>
                <a:spcPts val="0"/>
              </a:spcAft>
              <a:buClr>
                <a:schemeClr val="dk1"/>
              </a:buClr>
              <a:buSzPct val="100000"/>
              <a:buNone/>
            </a:pPr>
            <a:endParaRPr sz="4100" dirty="0"/>
          </a:p>
          <a:p>
            <a:pPr marL="0" lvl="0" indent="0" algn="r" rtl="1">
              <a:spcBef>
                <a:spcPts val="400"/>
              </a:spcBef>
              <a:spcAft>
                <a:spcPts val="0"/>
              </a:spcAft>
              <a:buClr>
                <a:schemeClr val="dk1"/>
              </a:buClr>
              <a:buSzPct val="100000"/>
              <a:buNone/>
            </a:pPr>
            <a:endParaRP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8"/>
          <p:cNvSpPr txBox="1">
            <a:spLocks noGrp="1"/>
          </p:cNvSpPr>
          <p:nvPr>
            <p:ph type="title"/>
          </p:nvPr>
        </p:nvSpPr>
        <p:spPr>
          <a:xfrm>
            <a:off x="342900" y="366184"/>
            <a:ext cx="6164442" cy="365389"/>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131" name="Google Shape;131;p8"/>
          <p:cNvSpPr txBox="1">
            <a:spLocks noGrp="1"/>
          </p:cNvSpPr>
          <p:nvPr>
            <p:ph type="body" idx="1"/>
          </p:nvPr>
        </p:nvSpPr>
        <p:spPr>
          <a:xfrm>
            <a:off x="342900" y="827585"/>
            <a:ext cx="6056430" cy="7340633"/>
          </a:xfrm>
          <a:prstGeom prst="rect">
            <a:avLst/>
          </a:prstGeom>
          <a:noFill/>
          <a:ln>
            <a:noFill/>
          </a:ln>
        </p:spPr>
        <p:txBody>
          <a:bodyPr spcFirstLastPara="1" wrap="square" lIns="91425" tIns="45700" rIns="91425" bIns="45700" anchor="t" anchorCtr="0">
            <a:normAutofit/>
          </a:bodyPr>
          <a:lstStyle/>
          <a:p>
            <a:pPr marL="0" lvl="0" indent="0" algn="just" rtl="1">
              <a:spcBef>
                <a:spcPts val="0"/>
              </a:spcBef>
              <a:spcAft>
                <a:spcPts val="0"/>
              </a:spcAft>
              <a:buClr>
                <a:schemeClr val="dk1"/>
              </a:buClr>
              <a:buSzPts val="3200"/>
              <a:buNone/>
            </a:pPr>
            <a:r>
              <a:rPr lang="ar-IQ" dirty="0"/>
              <a:t>ويستثنى من ذلك الزائد المبدل من تاء (افـْتـَعـَلَ) ، مثل : الفعل (اِضْطـَرَبَ) ، وزنه: (ِاِفـْتـَعـَلَ) ،لأنّ أصلها : (اِضْتـَرَبَ) ، على وزن (اِفـْتـَعـَلَ) ، أبدلت فيها التاء طاءً، فبقي الوزن على الأصل. </a:t>
            </a:r>
            <a:endParaRPr dirty="0"/>
          </a:p>
          <a:p>
            <a:pPr marL="0" lvl="0" indent="0" algn="just" rtl="1">
              <a:spcBef>
                <a:spcPts val="640"/>
              </a:spcBef>
              <a:spcAft>
                <a:spcPts val="0"/>
              </a:spcAft>
              <a:buClr>
                <a:schemeClr val="dk1"/>
              </a:buClr>
              <a:buSzPts val="3200"/>
              <a:buNone/>
            </a:pPr>
            <a:r>
              <a:rPr lang="ar-IQ" dirty="0"/>
              <a:t>وكذلك الفعل (اِزْدَهـَرَ)، وزنه : (اِفـْتـَعـَلَ)،لأنّ اصلها: (اِزْتـَهـَر)،على وزن (اِفْتـَعـَلَ)، أبدلت فيها التاء طاءً ، فبقي الوزن على الأصل .</a:t>
            </a:r>
            <a:endParaRPr dirty="0"/>
          </a:p>
          <a:p>
            <a:pPr marL="0" lvl="0" indent="0" algn="just" rtl="1">
              <a:spcBef>
                <a:spcPts val="640"/>
              </a:spcBef>
              <a:spcAft>
                <a:spcPts val="0"/>
              </a:spcAft>
              <a:buClr>
                <a:schemeClr val="dk1"/>
              </a:buClr>
              <a:buSzPts val="3200"/>
              <a:buNone/>
            </a:pPr>
            <a:r>
              <a:rPr lang="ar-IQ" dirty="0"/>
              <a:t>وأيضاً الفعل (اِصْطـَبـَرَ) ، وزنه : (اِفـْتـَعـَلَ) ، على الأصل . </a:t>
            </a:r>
            <a:endParaRPr dirty="0"/>
          </a:p>
          <a:p>
            <a:pPr marL="0" lvl="0" indent="0" algn="just" rtl="1">
              <a:spcBef>
                <a:spcPts val="640"/>
              </a:spcBef>
              <a:spcAft>
                <a:spcPts val="0"/>
              </a:spcAft>
              <a:buClr>
                <a:srgbClr val="00B0F0"/>
              </a:buClr>
              <a:buSzPts val="3200"/>
              <a:buNone/>
            </a:pPr>
            <a:r>
              <a:rPr lang="ar-IQ" dirty="0">
                <a:solidFill>
                  <a:srgbClr val="00B0F0"/>
                </a:solidFill>
              </a:rPr>
              <a:t>وقد أجاز الرضيّ الاستراباذيّ (ت684هـ) أن يكون وزن (اِضْطـَرَبَ) ، على (اِفـْطـَعـَلَ) .</a:t>
            </a:r>
            <a:endParaRPr dirty="0"/>
          </a:p>
          <a:p>
            <a:pPr marL="0" lvl="0" indent="0" algn="just" rtl="1">
              <a:spcBef>
                <a:spcPts val="640"/>
              </a:spcBef>
              <a:spcAft>
                <a:spcPts val="0"/>
              </a:spcAft>
              <a:buClr>
                <a:schemeClr val="dk1"/>
              </a:buClr>
              <a:buSzPts val="3200"/>
              <a:buNone/>
            </a:pPr>
            <a:endParaRPr dirty="0">
              <a:solidFill>
                <a:srgbClr val="00B0F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Google Shape;136;p9"/>
          <p:cNvSpPr txBox="1">
            <a:spLocks noGrp="1"/>
          </p:cNvSpPr>
          <p:nvPr>
            <p:ph type="title"/>
          </p:nvPr>
        </p:nvSpPr>
        <p:spPr>
          <a:xfrm>
            <a:off x="342900" y="366184"/>
            <a:ext cx="6218448" cy="461400"/>
          </a:xfrm>
          <a:prstGeom prst="rect">
            <a:avLst/>
          </a:prstGeom>
          <a:noFill/>
          <a:ln>
            <a:noFill/>
          </a:ln>
        </p:spPr>
        <p:txBody>
          <a:bodyPr spcFirstLastPara="1" wrap="square" lIns="91425" tIns="45700" rIns="91425" bIns="45700" anchor="ctr" anchorCtr="0">
            <a:normAutofit fontScale="90000"/>
          </a:bodyPr>
          <a:lstStyle/>
          <a:p>
            <a:pPr marL="0" lvl="0" indent="0" algn="ctr" rtl="1">
              <a:spcBef>
                <a:spcPts val="0"/>
              </a:spcBef>
              <a:spcAft>
                <a:spcPts val="0"/>
              </a:spcAft>
              <a:buClr>
                <a:schemeClr val="dk1"/>
              </a:buClr>
              <a:buSzPct val="100000"/>
              <a:buFont typeface="Calibri"/>
              <a:buNone/>
            </a:pPr>
            <a:endParaRPr/>
          </a:p>
        </p:txBody>
      </p:sp>
      <p:sp>
        <p:nvSpPr>
          <p:cNvPr id="137" name="Google Shape;137;p9"/>
          <p:cNvSpPr txBox="1">
            <a:spLocks noGrp="1"/>
          </p:cNvSpPr>
          <p:nvPr>
            <p:ph type="body" idx="1"/>
          </p:nvPr>
        </p:nvSpPr>
        <p:spPr>
          <a:xfrm>
            <a:off x="342900" y="827585"/>
            <a:ext cx="6164442" cy="7340633"/>
          </a:xfrm>
          <a:prstGeom prst="rect">
            <a:avLst/>
          </a:prstGeom>
          <a:noFill/>
          <a:ln>
            <a:noFill/>
          </a:ln>
        </p:spPr>
        <p:txBody>
          <a:bodyPr spcFirstLastPara="1" wrap="square" lIns="91425" tIns="45700" rIns="91425" bIns="45700" anchor="t" anchorCtr="0">
            <a:normAutofit fontScale="92500" lnSpcReduction="20000"/>
          </a:bodyPr>
          <a:lstStyle/>
          <a:p>
            <a:pPr marL="0" lvl="0" indent="0" algn="r" rtl="1">
              <a:spcBef>
                <a:spcPts val="0"/>
              </a:spcBef>
              <a:spcAft>
                <a:spcPts val="0"/>
              </a:spcAft>
              <a:buClr>
                <a:srgbClr val="FF0000"/>
              </a:buClr>
              <a:buSzPct val="100000"/>
              <a:buNone/>
            </a:pPr>
            <a:r>
              <a:rPr lang="ar-IQ" b="1" dirty="0">
                <a:solidFill>
                  <a:srgbClr val="FF0000"/>
                </a:solidFill>
              </a:rPr>
              <a:t>ــ</a:t>
            </a:r>
            <a:r>
              <a:rPr lang="ar-IQ" dirty="0"/>
              <a:t> وإن حصل حذف في الموزون ، حـُذف ما يقابله في الميزان ، نحو </a:t>
            </a:r>
            <a:endParaRPr dirty="0"/>
          </a:p>
          <a:p>
            <a:pPr marL="0" lvl="0" indent="0" algn="r" rtl="1">
              <a:spcBef>
                <a:spcPts val="544"/>
              </a:spcBef>
              <a:spcAft>
                <a:spcPts val="0"/>
              </a:spcAft>
              <a:buClr>
                <a:schemeClr val="dk1"/>
              </a:buClr>
              <a:buSzPct val="100000"/>
              <a:buNone/>
            </a:pPr>
            <a:r>
              <a:rPr lang="ar-IQ" dirty="0"/>
              <a:t>قـُلْ : فـُلْ .</a:t>
            </a:r>
            <a:endParaRPr dirty="0"/>
          </a:p>
          <a:p>
            <a:pPr marL="0" lvl="0" indent="0" algn="r" rtl="1">
              <a:spcBef>
                <a:spcPts val="544"/>
              </a:spcBef>
              <a:spcAft>
                <a:spcPts val="0"/>
              </a:spcAft>
              <a:buClr>
                <a:schemeClr val="dk1"/>
              </a:buClr>
              <a:buSzPct val="100000"/>
              <a:buNone/>
            </a:pPr>
            <a:r>
              <a:rPr lang="ar-IQ" dirty="0"/>
              <a:t>قاض ٍ : فاع ٍ .</a:t>
            </a:r>
            <a:endParaRPr dirty="0"/>
          </a:p>
          <a:p>
            <a:pPr marL="0" lvl="0" indent="0" algn="r" rtl="1">
              <a:spcBef>
                <a:spcPts val="544"/>
              </a:spcBef>
              <a:spcAft>
                <a:spcPts val="0"/>
              </a:spcAft>
              <a:buClr>
                <a:schemeClr val="dk1"/>
              </a:buClr>
              <a:buSzPct val="100000"/>
              <a:buNone/>
            </a:pPr>
            <a:r>
              <a:rPr lang="ar-IQ" dirty="0"/>
              <a:t>عـِدَة : عـِلـَة .</a:t>
            </a:r>
            <a:endParaRPr dirty="0"/>
          </a:p>
          <a:p>
            <a:pPr marL="0" lvl="0" indent="0" algn="r" rtl="1">
              <a:spcBef>
                <a:spcPts val="544"/>
              </a:spcBef>
              <a:spcAft>
                <a:spcPts val="0"/>
              </a:spcAft>
              <a:buClr>
                <a:srgbClr val="FF0000"/>
              </a:buClr>
              <a:buSzPct val="100000"/>
              <a:buNone/>
            </a:pPr>
            <a:r>
              <a:rPr lang="ar-IQ" b="1" dirty="0">
                <a:solidFill>
                  <a:srgbClr val="FF0000"/>
                </a:solidFill>
              </a:rPr>
              <a:t>ــ</a:t>
            </a:r>
            <a:r>
              <a:rPr lang="ar-IQ" dirty="0"/>
              <a:t> إذا حصل قلب في الموزون ، يحصل أيضاً في الميزان . ونعني بالقلب ؛ القلب المكاني او ما يسمـّى بالاشتقاق الكبير : وهو حلول حرف مكان حرف آخر ، فنحن نقابل الحرف المقلوب بما يقابله أيضاً في الميزان . </a:t>
            </a:r>
            <a:endParaRPr dirty="0"/>
          </a:p>
          <a:p>
            <a:pPr marL="0" lvl="0" indent="0" algn="r" rtl="1">
              <a:spcBef>
                <a:spcPts val="544"/>
              </a:spcBef>
              <a:spcAft>
                <a:spcPts val="0"/>
              </a:spcAft>
              <a:buClr>
                <a:schemeClr val="dk1"/>
              </a:buClr>
              <a:buSzPct val="100000"/>
              <a:buNone/>
            </a:pPr>
            <a:r>
              <a:rPr lang="ar-IQ" dirty="0"/>
              <a:t>نحو : (ناءَ) بالمد ، ووزنه (فـَلـَعَ) ، فانّ المصدر منه هو (النأي) ، وهذا دليل على انّ (ناءَ) الممدود هو مقلوب (نأي) .</a:t>
            </a:r>
            <a:endParaRPr dirty="0"/>
          </a:p>
          <a:p>
            <a:pPr marL="0" lvl="0" indent="0" algn="r" rtl="1">
              <a:spcBef>
                <a:spcPts val="544"/>
              </a:spcBef>
              <a:spcAft>
                <a:spcPts val="0"/>
              </a:spcAft>
              <a:buClr>
                <a:srgbClr val="FF0000"/>
              </a:buClr>
              <a:buSzPct val="100000"/>
              <a:buNone/>
            </a:pPr>
            <a:r>
              <a:rPr lang="ar-IQ" dirty="0">
                <a:solidFill>
                  <a:srgbClr val="FF0000"/>
                </a:solidFill>
              </a:rPr>
              <a:t>وكذلك في (جاه) فهو على وزن (عـَفـَلَ) ، ومن اشتقاقاته ، نقول :وجْه، ووُجْهة ، وهذا دليل على أنّ (جاه) هو مقلوب وَجْه . </a:t>
            </a:r>
            <a:endParaRPr dirty="0"/>
          </a:p>
          <a:p>
            <a:pPr marL="0" lvl="0" indent="0" algn="r" rtl="1">
              <a:spcBef>
                <a:spcPts val="544"/>
              </a:spcBef>
              <a:spcAft>
                <a:spcPts val="0"/>
              </a:spcAft>
              <a:buClr>
                <a:schemeClr val="dk1"/>
              </a:buClr>
              <a:buSzPct val="100000"/>
              <a:buNone/>
            </a:pPr>
            <a:endParaRPr dirty="0">
              <a:solidFill>
                <a:srgbClr val="FF0000"/>
              </a:solidFill>
            </a:endParaRPr>
          </a:p>
          <a:p>
            <a:pPr marL="0" lvl="0" indent="0" algn="r" rtl="1">
              <a:spcBef>
                <a:spcPts val="544"/>
              </a:spcBef>
              <a:spcAft>
                <a:spcPts val="0"/>
              </a:spcAft>
              <a:buClr>
                <a:schemeClr val="dk1"/>
              </a:buClr>
              <a:buSzPct val="100000"/>
              <a:buNone/>
            </a:pPr>
            <a:r>
              <a:rPr lang="ar-IQ" dirty="0" smtClean="0"/>
              <a:t> </a:t>
            </a:r>
            <a:endParaRP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4867</Words>
  <Application>Microsoft Office PowerPoint</Application>
  <PresentationFormat>On-screen Show (4:3)</PresentationFormat>
  <Paragraphs>291</Paragraphs>
  <Slides>40</Slides>
  <Notes>23</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نسق Office</vt:lpstr>
      <vt:lpstr>office theme</vt:lpstr>
      <vt:lpstr>الصـَّرف</vt:lpstr>
      <vt:lpstr>PowerPoint Presentation</vt:lpstr>
      <vt:lpstr>تقسيم الكلمة</vt:lpstr>
      <vt:lpstr>الميزان الصرفيّ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التقسيم الأوّل للفعل إلى ماضٍ ومضارع وأمر</vt:lpstr>
      <vt:lpstr>PowerPoint Presentation</vt:lpstr>
      <vt:lpstr>PowerPoint Presentation</vt:lpstr>
      <vt:lpstr>PowerPoint Presentation</vt:lpstr>
      <vt:lpstr>PowerPoint Presentation</vt:lpstr>
      <vt:lpstr>التقسيم الثاني للفعل  إلى صحيح ومعتلّ</vt:lpstr>
      <vt:lpstr>أقسام الصحيح </vt:lpstr>
      <vt:lpstr>أقسام المعتلّ</vt:lpstr>
      <vt:lpstr>PowerPoint Presentation</vt:lpstr>
      <vt:lpstr>التقسيم الثالث للفعل  بحسب التجرّد والزيادة</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التقسيم السادس للفعل</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الصّــــــــــــرْفُ</dc:title>
  <dc:creator>S.A.K</dc:creator>
  <cp:lastModifiedBy>DELL</cp:lastModifiedBy>
  <cp:revision>21</cp:revision>
  <dcterms:created xsi:type="dcterms:W3CDTF">2015-01-28T16:48:31Z</dcterms:created>
  <dcterms:modified xsi:type="dcterms:W3CDTF">2022-04-16T02:34:36Z</dcterms:modified>
</cp:coreProperties>
</file>