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4" r:id="rId3"/>
    <p:sldId id="265" r:id="rId4"/>
    <p:sldId id="266" r:id="rId5"/>
    <p:sldId id="289" r:id="rId6"/>
    <p:sldId id="268" r:id="rId7"/>
    <p:sldId id="269" r:id="rId8"/>
    <p:sldId id="287" r:id="rId9"/>
    <p:sldId id="286" r:id="rId10"/>
    <p:sldId id="288" r:id="rId11"/>
    <p:sldId id="271" r:id="rId12"/>
    <p:sldId id="272" r:id="rId13"/>
    <p:sldId id="274" r:id="rId14"/>
    <p:sldId id="275" r:id="rId15"/>
    <p:sldId id="276" r:id="rId16"/>
    <p:sldId id="277" r:id="rId17"/>
    <p:sldId id="278" r:id="rId18"/>
    <p:sldId id="279" r:id="rId19"/>
    <p:sldId id="281" r:id="rId20"/>
    <p:sldId id="290" r:id="rId21"/>
    <p:sldId id="291" r:id="rId22"/>
    <p:sldId id="292" r:id="rId23"/>
    <p:sldId id="293" r:id="rId24"/>
    <p:sldId id="294" r:id="rId25"/>
    <p:sldId id="300" r:id="rId26"/>
    <p:sldId id="295" r:id="rId27"/>
    <p:sldId id="297" r:id="rId28"/>
    <p:sldId id="298" r:id="rId29"/>
    <p:sldId id="299"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232649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191860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9394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381747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5425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1036762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44341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261377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20353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C9A903-81EA-464F-962C-9408672CADA8}"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401143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C9A903-81EA-464F-962C-9408672CADA8}"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105781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C9A903-81EA-464F-962C-9408672CADA8}"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272730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C9A903-81EA-464F-962C-9408672CADA8}"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5782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9A903-81EA-464F-962C-9408672CADA8}"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158889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C9A903-81EA-464F-962C-9408672CADA8}"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204182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C9A903-81EA-464F-962C-9408672CADA8}"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7D1A-D580-4D5D-84DB-E45FC7C8C9A6}" type="slidenum">
              <a:rPr lang="en-US" smtClean="0"/>
              <a:t>‹#›</a:t>
            </a:fld>
            <a:endParaRPr lang="en-US"/>
          </a:p>
        </p:txBody>
      </p:sp>
    </p:spTree>
    <p:extLst>
      <p:ext uri="{BB962C8B-B14F-4D97-AF65-F5344CB8AC3E}">
        <p14:creationId xmlns:p14="http://schemas.microsoft.com/office/powerpoint/2010/main" val="282490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C9A903-81EA-464F-962C-9408672CADA8}" type="datetimeFigureOut">
              <a:rPr lang="en-US" smtClean="0"/>
              <a:t>4/17/2023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F67D1A-D580-4D5D-84DB-E45FC7C8C9A6}" type="slidenum">
              <a:rPr lang="en-US" smtClean="0"/>
              <a:t>‹#›</a:t>
            </a:fld>
            <a:endParaRPr lang="en-US"/>
          </a:p>
        </p:txBody>
      </p:sp>
    </p:spTree>
    <p:extLst>
      <p:ext uri="{BB962C8B-B14F-4D97-AF65-F5344CB8AC3E}">
        <p14:creationId xmlns:p14="http://schemas.microsoft.com/office/powerpoint/2010/main" val="31489162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393382" cy="4724400"/>
          </a:xfrm>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      RESPONSES OF PISTACHIO SEEDLINGS (</a:t>
            </a:r>
            <a:r>
              <a:rPr lang="en-US" sz="2400" b="1" i="1" dirty="0" err="1" smtClean="0">
                <a:latin typeface="Times New Roman" panose="02020603050405020304" pitchFamily="18" charset="0"/>
                <a:cs typeface="Times New Roman" panose="02020603050405020304" pitchFamily="18" charset="0"/>
              </a:rPr>
              <a:t>Pistacia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vera</a:t>
            </a:r>
            <a:r>
              <a:rPr lang="en-US" sz="2400" b="1" dirty="0" smtClean="0">
                <a:latin typeface="Times New Roman" panose="02020603050405020304" pitchFamily="18" charset="0"/>
                <a:cs typeface="Times New Roman" panose="02020603050405020304" pitchFamily="18" charset="0"/>
              </a:rPr>
              <a:t>) TO FOLIAR YEAST AND ZN APPLICATION</a:t>
            </a:r>
            <a:br>
              <a:rPr lang="en-US" sz="2400" b="1" dirty="0" smtClean="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Parween M. K. Rozbiany</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Collage of Agricultural Engineering Science, </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Salahaddin University-Erbil, Kurdistan Region/Iraq</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E-mail: </a:t>
            </a:r>
            <a:r>
              <a:rPr lang="en-US" sz="2000" b="1" dirty="0" err="1" smtClean="0">
                <a:latin typeface="Times New Roman" panose="02020603050405020304" pitchFamily="18" charset="0"/>
                <a:cs typeface="Times New Roman" panose="02020603050405020304" pitchFamily="18" charset="0"/>
              </a:rPr>
              <a:t>parween.kareem@su.edu.krd</a:t>
            </a:r>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631382" y="2327564"/>
            <a:ext cx="3560617" cy="4530436"/>
          </a:xfrm>
          <a:prstGeom prst="rect">
            <a:avLst/>
          </a:prstGeom>
          <a:ln>
            <a:noFill/>
          </a:ln>
          <a:effectLst>
            <a:softEdge rad="112500"/>
          </a:effectLst>
        </p:spPr>
      </p:pic>
    </p:spTree>
    <p:extLst>
      <p:ext uri="{BB962C8B-B14F-4D97-AF65-F5344CB8AC3E}">
        <p14:creationId xmlns:p14="http://schemas.microsoft.com/office/powerpoint/2010/main" val="1769796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1470683"/>
              </p:ext>
            </p:extLst>
          </p:nvPr>
        </p:nvGraphicFramePr>
        <p:xfrm>
          <a:off x="290948" y="1136072"/>
          <a:ext cx="8950033" cy="4724400"/>
        </p:xfrm>
        <a:graphic>
          <a:graphicData uri="http://schemas.openxmlformats.org/drawingml/2006/table">
            <a:tbl>
              <a:tblPr firstRow="1" firstCol="1" bandRow="1">
                <a:tableStyleId>{5C22544A-7EE6-4342-B048-85BDC9FD1C3A}</a:tableStyleId>
              </a:tblPr>
              <a:tblGrid>
                <a:gridCol w="2834228">
                  <a:extLst>
                    <a:ext uri="{9D8B030D-6E8A-4147-A177-3AD203B41FA5}">
                      <a16:colId xmlns:a16="http://schemas.microsoft.com/office/drawing/2014/main" val="845316252"/>
                    </a:ext>
                  </a:extLst>
                </a:gridCol>
                <a:gridCol w="1387090">
                  <a:extLst>
                    <a:ext uri="{9D8B030D-6E8A-4147-A177-3AD203B41FA5}">
                      <a16:colId xmlns:a16="http://schemas.microsoft.com/office/drawing/2014/main" val="3488832746"/>
                    </a:ext>
                  </a:extLst>
                </a:gridCol>
                <a:gridCol w="1565230">
                  <a:extLst>
                    <a:ext uri="{9D8B030D-6E8A-4147-A177-3AD203B41FA5}">
                      <a16:colId xmlns:a16="http://schemas.microsoft.com/office/drawing/2014/main" val="483403623"/>
                    </a:ext>
                  </a:extLst>
                </a:gridCol>
                <a:gridCol w="1737364">
                  <a:extLst>
                    <a:ext uri="{9D8B030D-6E8A-4147-A177-3AD203B41FA5}">
                      <a16:colId xmlns:a16="http://schemas.microsoft.com/office/drawing/2014/main" val="119912953"/>
                    </a:ext>
                  </a:extLst>
                </a:gridCol>
                <a:gridCol w="1426121">
                  <a:extLst>
                    <a:ext uri="{9D8B030D-6E8A-4147-A177-3AD203B41FA5}">
                      <a16:colId xmlns:a16="http://schemas.microsoft.com/office/drawing/2014/main" val="2123270088"/>
                    </a:ext>
                  </a:extLst>
                </a:gridCol>
              </a:tblGrid>
              <a:tr h="796449">
                <a:tc>
                  <a:txBody>
                    <a:bodyPr/>
                    <a:lstStyle/>
                    <a:p>
                      <a:pPr algn="ctr">
                        <a:lnSpc>
                          <a:spcPct val="107000"/>
                        </a:lnSpc>
                        <a:spcAft>
                          <a:spcPts val="800"/>
                        </a:spcAft>
                      </a:pPr>
                      <a:r>
                        <a:rPr lang="en-US" sz="1200">
                          <a:effectLst/>
                        </a:rPr>
                        <a:t>Yeast Treatments +</a:t>
                      </a:r>
                      <a:endParaRPr lang="en-US" sz="1100">
                        <a:effectLst/>
                      </a:endParaRPr>
                    </a:p>
                    <a:p>
                      <a:pPr algn="ctr">
                        <a:lnSpc>
                          <a:spcPct val="107000"/>
                        </a:lnSpc>
                        <a:spcAft>
                          <a:spcPts val="800"/>
                        </a:spcAft>
                      </a:pPr>
                      <a:r>
                        <a:rPr lang="en-US" sz="1200">
                          <a:effectLst/>
                        </a:rPr>
                        <a:t> Zinc Treatments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K%</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Zn ppm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7947114"/>
                  </a:ext>
                </a:extLst>
              </a:tr>
              <a:tr h="436439">
                <a:tc>
                  <a:txBody>
                    <a:bodyPr/>
                    <a:lstStyle/>
                    <a:p>
                      <a:pPr algn="ctr">
                        <a:lnSpc>
                          <a:spcPct val="107000"/>
                        </a:lnSpc>
                        <a:spcAft>
                          <a:spcPts val="800"/>
                        </a:spcAft>
                      </a:pPr>
                      <a:r>
                        <a:rPr lang="en-US" sz="1200">
                          <a:effectLst/>
                        </a:rPr>
                        <a:t>Y0 + Zn0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2.50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0.26 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1.56 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0.17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0981471"/>
                  </a:ext>
                </a:extLst>
              </a:tr>
              <a:tr h="436439">
                <a:tc>
                  <a:txBody>
                    <a:bodyPr/>
                    <a:lstStyle/>
                    <a:p>
                      <a:pPr algn="ctr">
                        <a:lnSpc>
                          <a:spcPct val="107000"/>
                        </a:lnSpc>
                        <a:spcAft>
                          <a:spcPts val="800"/>
                        </a:spcAft>
                      </a:pPr>
                      <a:r>
                        <a:rPr lang="en-US" sz="1200">
                          <a:effectLst/>
                        </a:rPr>
                        <a:t>Y0 + Zn1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2.55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0.38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2.60 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0.64 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12277766"/>
                  </a:ext>
                </a:extLst>
              </a:tr>
              <a:tr h="436439">
                <a:tc>
                  <a:txBody>
                    <a:bodyPr/>
                    <a:lstStyle/>
                    <a:p>
                      <a:pPr algn="ctr">
                        <a:lnSpc>
                          <a:spcPct val="107000"/>
                        </a:lnSpc>
                        <a:spcAft>
                          <a:spcPts val="800"/>
                        </a:spcAft>
                      </a:pPr>
                      <a:r>
                        <a:rPr lang="en-US" sz="1200">
                          <a:effectLst/>
                        </a:rPr>
                        <a:t>Y0 + Zn2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2.71 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0.58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2.88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0.89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8589997"/>
                  </a:ext>
                </a:extLst>
              </a:tr>
              <a:tr h="436439">
                <a:tc>
                  <a:txBody>
                    <a:bodyPr/>
                    <a:lstStyle/>
                    <a:p>
                      <a:pPr algn="ctr">
                        <a:lnSpc>
                          <a:spcPct val="107000"/>
                        </a:lnSpc>
                        <a:spcAft>
                          <a:spcPts val="800"/>
                        </a:spcAft>
                      </a:pPr>
                      <a:r>
                        <a:rPr lang="en-US" sz="1200">
                          <a:effectLst/>
                        </a:rPr>
                        <a:t>Y1 + Zn0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2.68 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0.57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2.90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0.31 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97947147"/>
                  </a:ext>
                </a:extLst>
              </a:tr>
              <a:tr h="436439">
                <a:tc>
                  <a:txBody>
                    <a:bodyPr/>
                    <a:lstStyle/>
                    <a:p>
                      <a:pPr algn="ctr">
                        <a:lnSpc>
                          <a:spcPct val="107000"/>
                        </a:lnSpc>
                        <a:spcAft>
                          <a:spcPts val="800"/>
                        </a:spcAft>
                      </a:pPr>
                      <a:r>
                        <a:rPr lang="en-US" sz="1200">
                          <a:effectLst/>
                        </a:rPr>
                        <a:t>Y1 + Zn1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2.74 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0.62 bc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3.54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0.88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3875763"/>
                  </a:ext>
                </a:extLst>
              </a:tr>
              <a:tr h="436439">
                <a:tc>
                  <a:txBody>
                    <a:bodyPr/>
                    <a:lstStyle/>
                    <a:p>
                      <a:pPr algn="ctr">
                        <a:lnSpc>
                          <a:spcPct val="107000"/>
                        </a:lnSpc>
                        <a:spcAft>
                          <a:spcPts val="800"/>
                        </a:spcAft>
                      </a:pPr>
                      <a:r>
                        <a:rPr lang="en-US" sz="1200">
                          <a:effectLst/>
                        </a:rPr>
                        <a:t>Y1 + Zn2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3.21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0.65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3.79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1.42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21730393"/>
                  </a:ext>
                </a:extLst>
              </a:tr>
              <a:tr h="436439">
                <a:tc>
                  <a:txBody>
                    <a:bodyPr/>
                    <a:lstStyle/>
                    <a:p>
                      <a:pPr algn="ctr">
                        <a:lnSpc>
                          <a:spcPct val="107000"/>
                        </a:lnSpc>
                        <a:spcAft>
                          <a:spcPts val="800"/>
                        </a:spcAft>
                      </a:pPr>
                      <a:r>
                        <a:rPr lang="en-US" sz="1200">
                          <a:effectLst/>
                        </a:rPr>
                        <a:t>Y2 + Zn0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3.26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0.60 bc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3.02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0.27  fg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4303956"/>
                  </a:ext>
                </a:extLst>
              </a:tr>
              <a:tr h="436439">
                <a:tc>
                  <a:txBody>
                    <a:bodyPr/>
                    <a:lstStyle/>
                    <a:p>
                      <a:pPr algn="ctr">
                        <a:lnSpc>
                          <a:spcPct val="107000"/>
                        </a:lnSpc>
                        <a:spcAft>
                          <a:spcPts val="800"/>
                        </a:spcAft>
                      </a:pPr>
                      <a:r>
                        <a:rPr lang="en-US" sz="1200">
                          <a:effectLst/>
                        </a:rPr>
                        <a:t>Y2 + Zn1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3.43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0.67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3.93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0.95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9869220"/>
                  </a:ext>
                </a:extLst>
              </a:tr>
              <a:tr h="436439">
                <a:tc>
                  <a:txBody>
                    <a:bodyPr/>
                    <a:lstStyle/>
                    <a:p>
                      <a:pPr algn="ctr">
                        <a:lnSpc>
                          <a:spcPct val="107000"/>
                        </a:lnSpc>
                        <a:spcAft>
                          <a:spcPts val="800"/>
                        </a:spcAft>
                      </a:pPr>
                      <a:r>
                        <a:rPr lang="en-US" sz="1200">
                          <a:effectLst/>
                        </a:rPr>
                        <a:t>Y2 + Zn2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3.79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0.70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3.97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1.83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5590780"/>
                  </a:ext>
                </a:extLst>
              </a:tr>
            </a:tbl>
          </a:graphicData>
        </a:graphic>
      </p:graphicFrame>
      <p:sp>
        <p:nvSpPr>
          <p:cNvPr id="5" name="Rectangle 1"/>
          <p:cNvSpPr>
            <a:spLocks noChangeArrowheads="1"/>
          </p:cNvSpPr>
          <p:nvPr/>
        </p:nvSpPr>
        <p:spPr bwMode="auto">
          <a:xfrm>
            <a:off x="1" y="304148"/>
            <a:ext cx="89500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6: Effect of interaction of foliar yeast and Zinc on the leaf minerals of pistachio seedlings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7024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82" y="124690"/>
            <a:ext cx="11887200" cy="6179127"/>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References </a:t>
            </a:r>
          </a:p>
          <a:p>
            <a:endParaRPr lang="en-US" sz="1000" dirty="0" smtClean="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Acquaah, G. Horticulture principles and practices. 2002. 2nd Ed. Upper Saddle River, New Jersey: Prentice Hall.</a:t>
            </a:r>
          </a:p>
          <a:p>
            <a:r>
              <a:rPr lang="en-US" sz="1000" dirty="0" err="1" smtClean="0">
                <a:latin typeface="Times New Roman" panose="02020603050405020304" pitchFamily="18" charset="0"/>
                <a:cs typeface="Times New Roman" panose="02020603050405020304" pitchFamily="18" charset="0"/>
              </a:rPr>
              <a:t>Alloway</a:t>
            </a:r>
            <a:r>
              <a:rPr lang="en-US" sz="1000" dirty="0" smtClean="0">
                <a:latin typeface="Times New Roman" panose="02020603050405020304" pitchFamily="18" charset="0"/>
                <a:cs typeface="Times New Roman" panose="02020603050405020304" pitchFamily="18" charset="0"/>
              </a:rPr>
              <a:t>, B.J. Zinc in soils and crop nutrition. International Zinc Association (IZA). 2004. www.zincworld.org.</a:t>
            </a:r>
          </a:p>
          <a:p>
            <a:r>
              <a:rPr lang="en-US" sz="1000" dirty="0" smtClean="0">
                <a:latin typeface="Times New Roman" panose="02020603050405020304" pitchFamily="18" charset="0"/>
                <a:cs typeface="Times New Roman" panose="02020603050405020304" pitchFamily="18" charset="0"/>
              </a:rPr>
              <a:t>AL-</a:t>
            </a:r>
            <a:r>
              <a:rPr lang="en-US" sz="1000" dirty="0" err="1" smtClean="0">
                <a:latin typeface="Times New Roman" panose="02020603050405020304" pitchFamily="18" charset="0"/>
                <a:cs typeface="Times New Roman" panose="02020603050405020304" pitchFamily="18" charset="0"/>
              </a:rPr>
              <a:t>Saghir</a:t>
            </a:r>
            <a:r>
              <a:rPr lang="en-US" sz="1000" dirty="0" smtClean="0">
                <a:latin typeface="Times New Roman" panose="02020603050405020304" pitchFamily="18" charset="0"/>
                <a:cs typeface="Times New Roman" panose="02020603050405020304" pitchFamily="18" charset="0"/>
              </a:rPr>
              <a:t>, M.G. "Phylogenetic Analysis of the Genus </a:t>
            </a:r>
            <a:r>
              <a:rPr lang="en-US" sz="1000" dirty="0" err="1" smtClean="0">
                <a:latin typeface="Times New Roman" panose="02020603050405020304" pitchFamily="18" charset="0"/>
                <a:cs typeface="Times New Roman" panose="02020603050405020304" pitchFamily="18" charset="0"/>
              </a:rPr>
              <a:t>Pistacia</a:t>
            </a:r>
            <a:r>
              <a:rPr lang="en-US" sz="1000" dirty="0" smtClean="0">
                <a:latin typeface="Times New Roman" panose="02020603050405020304" pitchFamily="18" charset="0"/>
                <a:cs typeface="Times New Roman" panose="02020603050405020304" pitchFamily="18" charset="0"/>
              </a:rPr>
              <a:t> L. (</a:t>
            </a:r>
            <a:r>
              <a:rPr lang="en-US" sz="1000" dirty="0" err="1" smtClean="0">
                <a:latin typeface="Times New Roman" panose="02020603050405020304" pitchFamily="18" charset="0"/>
                <a:cs typeface="Times New Roman" panose="02020603050405020304" pitchFamily="18" charset="0"/>
              </a:rPr>
              <a:t>Anacardiaceae</a:t>
            </a:r>
            <a:r>
              <a:rPr lang="en-US" sz="1000" dirty="0" smtClean="0">
                <a:latin typeface="Times New Roman" panose="02020603050405020304" pitchFamily="18" charset="0"/>
                <a:cs typeface="Times New Roman" panose="02020603050405020304" pitchFamily="18" charset="0"/>
              </a:rPr>
              <a:t>) Based on Morphological Data". 2010. Asian Journal of Plant Sciences, (9): 28-35. </a:t>
            </a:r>
          </a:p>
          <a:p>
            <a:r>
              <a:rPr lang="en-US" sz="1000" dirty="0" smtClean="0">
                <a:latin typeface="Times New Roman" panose="02020603050405020304" pitchFamily="18" charset="0"/>
                <a:cs typeface="Times New Roman" panose="02020603050405020304" pitchFamily="18" charset="0"/>
              </a:rPr>
              <a:t>Barnett, J. A.; Payne, R. W. and Yarrow, D. Yeasts characteristics and identification. 1990. </a:t>
            </a:r>
            <a:r>
              <a:rPr lang="en-US" sz="1000" dirty="0" err="1" smtClean="0">
                <a:latin typeface="Times New Roman" panose="02020603050405020304" pitchFamily="18" charset="0"/>
                <a:cs typeface="Times New Roman" panose="02020603050405020304" pitchFamily="18" charset="0"/>
              </a:rPr>
              <a:t>Cambradge</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Camb</a:t>
            </a:r>
            <a:r>
              <a:rPr lang="en-US" sz="1000" dirty="0" smtClean="0">
                <a:latin typeface="Times New Roman" panose="02020603050405020304" pitchFamily="18" charset="0"/>
                <a:cs typeface="Times New Roman" panose="02020603050405020304" pitchFamily="18" charset="0"/>
              </a:rPr>
              <a:t>. CBZBR, pp 999.</a:t>
            </a:r>
          </a:p>
          <a:p>
            <a:r>
              <a:rPr lang="en-US" sz="1000" dirty="0" smtClean="0">
                <a:latin typeface="Times New Roman" panose="02020603050405020304" pitchFamily="18" charset="0"/>
                <a:cs typeface="Times New Roman" panose="02020603050405020304" pitchFamily="18" charset="0"/>
              </a:rPr>
              <a:t>Brady, N.C. and Weil. R.R. The nature and properties of soils. 2002. 13th Ed. Upper Saddle River, New Jersey: Prentice Hall.</a:t>
            </a:r>
          </a:p>
          <a:p>
            <a:r>
              <a:rPr lang="en-US" sz="1000" dirty="0" smtClean="0">
                <a:latin typeface="Times New Roman" panose="02020603050405020304" pitchFamily="18" charset="0"/>
                <a:cs typeface="Times New Roman" panose="02020603050405020304" pitchFamily="18" charset="0"/>
              </a:rPr>
              <a:t>Chand, J., &amp; Kumar, P. Yield attribute shift of mustard grown under cadmium contaminated soil. 2020. Plant Archives, 20(2), 3518-3523.</a:t>
            </a:r>
          </a:p>
          <a:p>
            <a:r>
              <a:rPr lang="en-US" sz="1000" dirty="0" err="1" smtClean="0">
                <a:latin typeface="Times New Roman" panose="02020603050405020304" pitchFamily="18" charset="0"/>
                <a:cs typeface="Times New Roman" panose="02020603050405020304" pitchFamily="18" charset="0"/>
              </a:rPr>
              <a:t>ChitraMani</a:t>
            </a:r>
            <a:r>
              <a:rPr lang="en-US" sz="1000" dirty="0" smtClean="0">
                <a:latin typeface="Times New Roman" panose="02020603050405020304" pitchFamily="18" charset="0"/>
                <a:cs typeface="Times New Roman" panose="02020603050405020304" pitchFamily="18" charset="0"/>
              </a:rPr>
              <a:t>, P. K.  Evaluation of antimony induced biochemical shift in mustard. 2020. Plant Archives, 20(2), 3493-3498. </a:t>
            </a:r>
          </a:p>
          <a:p>
            <a:r>
              <a:rPr lang="en-US" sz="1000" dirty="0" err="1" smtClean="0">
                <a:latin typeface="Times New Roman" panose="02020603050405020304" pitchFamily="18" charset="0"/>
                <a:cs typeface="Times New Roman" panose="02020603050405020304" pitchFamily="18" charset="0"/>
              </a:rPr>
              <a:t>Davarpanaha</a:t>
            </a:r>
            <a:r>
              <a:rPr lang="en-US" sz="1000" dirty="0" smtClean="0">
                <a:latin typeface="Times New Roman" panose="02020603050405020304" pitchFamily="18" charset="0"/>
                <a:cs typeface="Times New Roman" panose="02020603050405020304" pitchFamily="18" charset="0"/>
              </a:rPr>
              <a:t> S, </a:t>
            </a:r>
            <a:r>
              <a:rPr lang="en-US" sz="1000" dirty="0" err="1" smtClean="0">
                <a:latin typeface="Times New Roman" panose="02020603050405020304" pitchFamily="18" charset="0"/>
                <a:cs typeface="Times New Roman" panose="02020603050405020304" pitchFamily="18" charset="0"/>
              </a:rPr>
              <a:t>tehranifarA</a:t>
            </a:r>
            <a:r>
              <a:rPr lang="en-US" sz="1000" dirty="0" smtClean="0">
                <a:latin typeface="Times New Roman" panose="02020603050405020304" pitchFamily="18" charset="0"/>
                <a:cs typeface="Times New Roman" panose="02020603050405020304" pitchFamily="18" charset="0"/>
              </a:rPr>
              <a:t> A, </a:t>
            </a:r>
            <a:r>
              <a:rPr lang="en-US" sz="1000" dirty="0" err="1" smtClean="0">
                <a:latin typeface="Times New Roman" panose="02020603050405020304" pitchFamily="18" charset="0"/>
                <a:cs typeface="Times New Roman" panose="02020603050405020304" pitchFamily="18" charset="0"/>
              </a:rPr>
              <a:t>davarynejada</a:t>
            </a:r>
            <a:r>
              <a:rPr lang="en-US" sz="1000" dirty="0" smtClean="0">
                <a:latin typeface="Times New Roman" panose="02020603050405020304" pitchFamily="18" charset="0"/>
                <a:cs typeface="Times New Roman" panose="02020603050405020304" pitchFamily="18" charset="0"/>
              </a:rPr>
              <a:t> G, </a:t>
            </a:r>
            <a:r>
              <a:rPr lang="en-US" sz="1000" dirty="0" err="1" smtClean="0">
                <a:latin typeface="Times New Roman" panose="02020603050405020304" pitchFamily="18" charset="0"/>
                <a:cs typeface="Times New Roman" panose="02020603050405020304" pitchFamily="18" charset="0"/>
              </a:rPr>
              <a:t>abadíab</a:t>
            </a:r>
            <a:r>
              <a:rPr lang="en-US" sz="1000" dirty="0" smtClean="0">
                <a:latin typeface="Times New Roman" panose="02020603050405020304" pitchFamily="18" charset="0"/>
                <a:cs typeface="Times New Roman" panose="02020603050405020304" pitchFamily="18" charset="0"/>
              </a:rPr>
              <a:t> J, </a:t>
            </a:r>
            <a:r>
              <a:rPr lang="en-US" sz="1000" dirty="0" err="1" smtClean="0">
                <a:latin typeface="Times New Roman" panose="02020603050405020304" pitchFamily="18" charset="0"/>
                <a:cs typeface="Times New Roman" panose="02020603050405020304" pitchFamily="18" charset="0"/>
              </a:rPr>
              <a:t>khorasani</a:t>
            </a:r>
            <a:r>
              <a:rPr lang="en-US" sz="1000" dirty="0" smtClean="0">
                <a:latin typeface="Times New Roman" panose="02020603050405020304" pitchFamily="18" charset="0"/>
                <a:cs typeface="Times New Roman" panose="02020603050405020304" pitchFamily="18" charset="0"/>
              </a:rPr>
              <a:t> R. Effects of foliar applications of zinc and boron </a:t>
            </a:r>
            <a:r>
              <a:rPr lang="en-US" sz="1000" dirty="0" err="1" smtClean="0">
                <a:latin typeface="Times New Roman" panose="02020603050405020304" pitchFamily="18" charset="0"/>
                <a:cs typeface="Times New Roman" panose="02020603050405020304" pitchFamily="18" charset="0"/>
              </a:rPr>
              <a:t>nano</a:t>
            </a:r>
            <a:r>
              <a:rPr lang="en-US" sz="1000" dirty="0" smtClean="0">
                <a:latin typeface="Times New Roman" panose="02020603050405020304" pitchFamily="18" charset="0"/>
                <a:cs typeface="Times New Roman" panose="02020603050405020304" pitchFamily="18" charset="0"/>
              </a:rPr>
              <a:t>-fertilizers on pomegranate (</a:t>
            </a:r>
            <a:r>
              <a:rPr lang="en-US" sz="1000" dirty="0" err="1" smtClean="0">
                <a:latin typeface="Times New Roman" panose="02020603050405020304" pitchFamily="18" charset="0"/>
                <a:cs typeface="Times New Roman" panose="02020603050405020304" pitchFamily="18" charset="0"/>
              </a:rPr>
              <a:t>Punica</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granatum</a:t>
            </a:r>
            <a:r>
              <a:rPr lang="en-US" sz="1000" dirty="0" smtClean="0">
                <a:latin typeface="Times New Roman" panose="02020603050405020304" pitchFamily="18" charset="0"/>
                <a:cs typeface="Times New Roman" panose="02020603050405020304" pitchFamily="18" charset="0"/>
              </a:rPr>
              <a:t> cv. </a:t>
            </a:r>
            <a:r>
              <a:rPr lang="en-US" sz="1000" dirty="0" err="1" smtClean="0">
                <a:latin typeface="Times New Roman" panose="02020603050405020304" pitchFamily="18" charset="0"/>
                <a:cs typeface="Times New Roman" panose="02020603050405020304" pitchFamily="18" charset="0"/>
              </a:rPr>
              <a:t>Ardestani</a:t>
            </a:r>
            <a:r>
              <a:rPr lang="en-US" sz="1000" dirty="0" smtClean="0">
                <a:latin typeface="Times New Roman" panose="02020603050405020304" pitchFamily="18" charset="0"/>
                <a:cs typeface="Times New Roman" panose="02020603050405020304" pitchFamily="18" charset="0"/>
              </a:rPr>
              <a:t>) fruit yield and quality. 2016. </a:t>
            </a:r>
            <a:r>
              <a:rPr lang="en-US" sz="1000" dirty="0" err="1" smtClean="0">
                <a:latin typeface="Times New Roman" panose="02020603050405020304" pitchFamily="18" charset="0"/>
                <a:cs typeface="Times New Roman" panose="02020603050405020304" pitchFamily="18" charset="0"/>
              </a:rPr>
              <a:t>Scientia</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Horticulturae</a:t>
            </a:r>
            <a:r>
              <a:rPr lang="en-US" sz="1000" dirty="0" smtClean="0">
                <a:latin typeface="Times New Roman" panose="02020603050405020304" pitchFamily="18" charset="0"/>
                <a:cs typeface="Times New Roman" panose="02020603050405020304" pitchFamily="18" charset="0"/>
              </a:rPr>
              <a:t> 210, 57-64.</a:t>
            </a:r>
          </a:p>
          <a:p>
            <a:r>
              <a:rPr lang="en-US" sz="1000" dirty="0" smtClean="0">
                <a:latin typeface="Times New Roman" panose="02020603050405020304" pitchFamily="18" charset="0"/>
                <a:cs typeface="Times New Roman" panose="02020603050405020304" pitchFamily="18" charset="0"/>
              </a:rPr>
              <a:t>El-</a:t>
            </a:r>
            <a:r>
              <a:rPr lang="en-US" sz="1000" dirty="0" err="1" smtClean="0">
                <a:latin typeface="Times New Roman" panose="02020603050405020304" pitchFamily="18" charset="0"/>
                <a:cs typeface="Times New Roman" panose="02020603050405020304" pitchFamily="18" charset="0"/>
              </a:rPr>
              <a:t>Ghamriny</a:t>
            </a:r>
            <a:r>
              <a:rPr lang="en-US" sz="1000" dirty="0" smtClean="0">
                <a:latin typeface="Times New Roman" panose="02020603050405020304" pitchFamily="18" charset="0"/>
                <a:cs typeface="Times New Roman" panose="02020603050405020304" pitchFamily="18" charset="0"/>
              </a:rPr>
              <a:t>, E.A., H.M.E. </a:t>
            </a:r>
            <a:r>
              <a:rPr lang="en-US" sz="1000" dirty="0" err="1" smtClean="0">
                <a:latin typeface="Times New Roman" panose="02020603050405020304" pitchFamily="18" charset="0"/>
                <a:cs typeface="Times New Roman" panose="02020603050405020304" pitchFamily="18" charset="0"/>
              </a:rPr>
              <a:t>Arisha</a:t>
            </a:r>
            <a:r>
              <a:rPr lang="en-US" sz="1000" dirty="0" smtClean="0">
                <a:latin typeface="Times New Roman" panose="02020603050405020304" pitchFamily="18" charset="0"/>
                <a:cs typeface="Times New Roman" panose="02020603050405020304" pitchFamily="18" charset="0"/>
              </a:rPr>
              <a:t> and K.A. </a:t>
            </a:r>
            <a:r>
              <a:rPr lang="en-US" sz="1000" dirty="0" err="1" smtClean="0">
                <a:latin typeface="Times New Roman" panose="02020603050405020304" pitchFamily="18" charset="0"/>
                <a:cs typeface="Times New Roman" panose="02020603050405020304" pitchFamily="18" charset="0"/>
              </a:rPr>
              <a:t>Nour</a:t>
            </a:r>
            <a:r>
              <a:rPr lang="en-US" sz="1000" dirty="0" smtClean="0">
                <a:latin typeface="Times New Roman" panose="02020603050405020304" pitchFamily="18" charset="0"/>
                <a:cs typeface="Times New Roman" panose="02020603050405020304" pitchFamily="18" charset="0"/>
              </a:rPr>
              <a:t>. Studies in tomato flowering fruit set yield and quality in summer seasons. 1. Spring with thiamine, ascorbic acid and yeast. 1999. </a:t>
            </a:r>
            <a:r>
              <a:rPr lang="en-US" sz="1000" dirty="0" err="1" smtClean="0">
                <a:latin typeface="Times New Roman" panose="02020603050405020304" pitchFamily="18" charset="0"/>
                <a:cs typeface="Times New Roman" panose="02020603050405020304" pitchFamily="18" charset="0"/>
              </a:rPr>
              <a:t>Zagazig</a:t>
            </a:r>
            <a:r>
              <a:rPr lang="en-US" sz="1000" dirty="0" smtClean="0">
                <a:latin typeface="Times New Roman" panose="02020603050405020304" pitchFamily="18" charset="0"/>
                <a:cs typeface="Times New Roman" panose="02020603050405020304" pitchFamily="18" charset="0"/>
              </a:rPr>
              <a:t> J. Agric. Res., 26(5): 1345-1364.</a:t>
            </a:r>
          </a:p>
          <a:p>
            <a:r>
              <a:rPr lang="en-US" sz="1000" dirty="0" smtClean="0">
                <a:latin typeface="Times New Roman" panose="02020603050405020304" pitchFamily="18" charset="0"/>
                <a:cs typeface="Times New Roman" panose="02020603050405020304" pitchFamily="18" charset="0"/>
              </a:rPr>
              <a:t>Glick, B.R.. The enhancement of plant growth by free living bacteria. 1995. </a:t>
            </a:r>
            <a:r>
              <a:rPr lang="en-US" sz="1000" dirty="0" err="1" smtClean="0">
                <a:latin typeface="Times New Roman" panose="02020603050405020304" pitchFamily="18" charset="0"/>
                <a:cs typeface="Times New Roman" panose="02020603050405020304" pitchFamily="18" charset="0"/>
              </a:rPr>
              <a:t>Cand</a:t>
            </a:r>
            <a:r>
              <a:rPr lang="en-US" sz="1000" dirty="0" smtClean="0">
                <a:latin typeface="Times New Roman" panose="02020603050405020304" pitchFamily="18" charset="0"/>
                <a:cs typeface="Times New Roman" panose="02020603050405020304" pitchFamily="18" charset="0"/>
              </a:rPr>
              <a:t>. J. Microbiology, 41:109-117.</a:t>
            </a:r>
          </a:p>
          <a:p>
            <a:r>
              <a:rPr lang="en-US" sz="1000" dirty="0" smtClean="0">
                <a:latin typeface="Times New Roman" panose="02020603050405020304" pitchFamily="18" charset="0"/>
                <a:cs typeface="Times New Roman" panose="02020603050405020304" pitchFamily="18" charset="0"/>
              </a:rPr>
              <a:t>Han, J.T. Lee, J.C. </a:t>
            </a:r>
            <a:r>
              <a:rPr lang="en-US" sz="1000" dirty="0" err="1" smtClean="0">
                <a:latin typeface="Times New Roman" panose="02020603050405020304" pitchFamily="18" charset="0"/>
                <a:cs typeface="Times New Roman" panose="02020603050405020304" pitchFamily="18" charset="0"/>
              </a:rPr>
              <a:t>Ryu</a:t>
            </a:r>
            <a:r>
              <a:rPr lang="en-US" sz="1000" dirty="0" smtClean="0">
                <a:latin typeface="Times New Roman" panose="02020603050405020304" pitchFamily="18" charset="0"/>
                <a:cs typeface="Times New Roman" panose="02020603050405020304" pitchFamily="18" charset="0"/>
              </a:rPr>
              <a:t> and M.O. Byun.  Genetic engineering of drought resistant potato plants by introduction of the trehalose-6-phosphate synthase (TPSI) gene from Saccharomyces cerevisiae. 2000. Molecules and Cells., 10(3): 263-268.</a:t>
            </a:r>
          </a:p>
          <a:p>
            <a:r>
              <a:rPr lang="en-US" sz="1000" dirty="0" err="1" smtClean="0">
                <a:latin typeface="Times New Roman" panose="02020603050405020304" pitchFamily="18" charset="0"/>
                <a:cs typeface="Times New Roman" panose="02020603050405020304" pitchFamily="18" charset="0"/>
              </a:rPr>
              <a:t>Hosseinifard</a:t>
            </a:r>
            <a:r>
              <a:rPr lang="en-US" sz="1000" dirty="0" smtClean="0">
                <a:latin typeface="Times New Roman" panose="02020603050405020304" pitchFamily="18" charset="0"/>
                <a:cs typeface="Times New Roman" panose="02020603050405020304" pitchFamily="18" charset="0"/>
              </a:rPr>
              <a:t> S.J, </a:t>
            </a:r>
            <a:r>
              <a:rPr lang="en-US" sz="1000" dirty="0" err="1" smtClean="0">
                <a:latin typeface="Times New Roman" panose="02020603050405020304" pitchFamily="18" charset="0"/>
                <a:cs typeface="Times New Roman" panose="02020603050405020304" pitchFamily="18" charset="0"/>
              </a:rPr>
              <a:t>tajabadipour</a:t>
            </a:r>
            <a:r>
              <a:rPr lang="en-US" sz="1000" dirty="0" smtClean="0">
                <a:latin typeface="Times New Roman" panose="02020603050405020304" pitchFamily="18" charset="0"/>
                <a:cs typeface="Times New Roman" panose="02020603050405020304" pitchFamily="18" charset="0"/>
              </a:rPr>
              <a:t> A, </a:t>
            </a:r>
            <a:r>
              <a:rPr lang="en-US" sz="1000" dirty="0" err="1" smtClean="0">
                <a:latin typeface="Times New Roman" panose="02020603050405020304" pitchFamily="18" charset="0"/>
                <a:cs typeface="Times New Roman" panose="02020603050405020304" pitchFamily="18" charset="0"/>
              </a:rPr>
              <a:t>panahi</a:t>
            </a:r>
            <a:r>
              <a:rPr lang="en-US" sz="1000" dirty="0" smtClean="0">
                <a:latin typeface="Times New Roman" panose="02020603050405020304" pitchFamily="18" charset="0"/>
                <a:cs typeface="Times New Roman" panose="02020603050405020304" pitchFamily="18" charset="0"/>
              </a:rPr>
              <a:t> B, </a:t>
            </a:r>
            <a:r>
              <a:rPr lang="en-US" sz="1000" dirty="0" err="1" smtClean="0">
                <a:latin typeface="Times New Roman" panose="02020603050405020304" pitchFamily="18" charset="0"/>
                <a:cs typeface="Times New Roman" panose="02020603050405020304" pitchFamily="18" charset="0"/>
              </a:rPr>
              <a:t>zeyaeeyan</a:t>
            </a:r>
            <a:r>
              <a:rPr lang="en-US" sz="1000" dirty="0" smtClean="0">
                <a:latin typeface="Times New Roman" panose="02020603050405020304" pitchFamily="18" charset="0"/>
                <a:cs typeface="Times New Roman" panose="02020603050405020304" pitchFamily="18" charset="0"/>
              </a:rPr>
              <a:t> A. Effects of K, Fe and Zn sulfate application on leaf nutrients and nut quality of mature pistachio trees.2005. IV International Pistachio &amp; Almond Symposium. Tehran, Iran.</a:t>
            </a:r>
          </a:p>
          <a:p>
            <a:r>
              <a:rPr lang="en-US" sz="1000" dirty="0" smtClean="0">
                <a:latin typeface="Times New Roman" panose="02020603050405020304" pitchFamily="18" charset="0"/>
                <a:cs typeface="Times New Roman" panose="02020603050405020304" pitchFamily="18" charset="0"/>
              </a:rPr>
              <a:t>Hafez O.M, EL-</a:t>
            </a:r>
            <a:r>
              <a:rPr lang="en-US" sz="1000" dirty="0" err="1" smtClean="0">
                <a:latin typeface="Times New Roman" panose="02020603050405020304" pitchFamily="18" charset="0"/>
                <a:cs typeface="Times New Roman" panose="02020603050405020304" pitchFamily="18" charset="0"/>
              </a:rPr>
              <a:t>Metwally</a:t>
            </a:r>
            <a:r>
              <a:rPr lang="en-US" sz="1000" dirty="0" smtClean="0">
                <a:latin typeface="Times New Roman" panose="02020603050405020304" pitchFamily="18" charset="0"/>
                <a:cs typeface="Times New Roman" panose="02020603050405020304" pitchFamily="18" charset="0"/>
              </a:rPr>
              <a:t> I.M. Efficiency of zinc and potassium sprays alone or in combination with some weed control treatments on weeds growth, yield and fruit quality of ‘Washington Navel’ orange orchards.2007. Journal of Applied Sciences Research 3, 613-621.</a:t>
            </a:r>
          </a:p>
          <a:p>
            <a:r>
              <a:rPr lang="en-US" sz="1000" dirty="0" smtClean="0">
                <a:latin typeface="Times New Roman" panose="02020603050405020304" pitchFamily="18" charset="0"/>
                <a:cs typeface="Times New Roman" panose="02020603050405020304" pitchFamily="18" charset="0"/>
              </a:rPr>
              <a:t>Johnson S, brown P. Comparing the Efficiency of Different </a:t>
            </a:r>
            <a:r>
              <a:rPr lang="en-US" sz="1000" dirty="0" err="1" smtClean="0">
                <a:latin typeface="Times New Roman" panose="02020603050405020304" pitchFamily="18" charset="0"/>
                <a:cs typeface="Times New Roman" panose="02020603050405020304" pitchFamily="18" charset="0"/>
              </a:rPr>
              <a:t>Foliarly</a:t>
            </a:r>
            <a:r>
              <a:rPr lang="en-US" sz="1000" dirty="0" smtClean="0">
                <a:latin typeface="Times New Roman" panose="02020603050405020304" pitchFamily="18" charset="0"/>
                <a:cs typeface="Times New Roman" panose="02020603050405020304" pitchFamily="18" charset="0"/>
              </a:rPr>
              <a:t>-Applied Zinc Formulations on Peach and Pistachio Trees by Using 68Zn Isotope.2012. California department of food and agriculture fertilizer research and education program.</a:t>
            </a:r>
          </a:p>
          <a:p>
            <a:r>
              <a:rPr lang="en-US" sz="1000" dirty="0" smtClean="0">
                <a:latin typeface="Times New Roman" panose="02020603050405020304" pitchFamily="18" charset="0"/>
                <a:cs typeface="Times New Roman" panose="02020603050405020304" pitchFamily="18" charset="0"/>
              </a:rPr>
              <a:t>Khan, M. A. J. HAROON-UR-RASHID, Z. A. AND KHATTAK, M. S. "Different stratification techniques on seed germination of pistachio cv. Wild". 1999. Pakistan. J. Bio. Sci. 2(4), pp. 1412-1414. </a:t>
            </a:r>
          </a:p>
          <a:p>
            <a:r>
              <a:rPr lang="en-US" sz="1000" dirty="0" err="1" smtClean="0">
                <a:latin typeface="Times New Roman" panose="02020603050405020304" pitchFamily="18" charset="0"/>
                <a:cs typeface="Times New Roman" panose="02020603050405020304" pitchFamily="18" charset="0"/>
              </a:rPr>
              <a:t>Keshavarz</a:t>
            </a:r>
            <a:r>
              <a:rPr lang="en-US" sz="1000" dirty="0" smtClean="0">
                <a:latin typeface="Times New Roman" panose="02020603050405020304" pitchFamily="18" charset="0"/>
                <a:cs typeface="Times New Roman" panose="02020603050405020304" pitchFamily="18" charset="0"/>
              </a:rPr>
              <a:t> K, </a:t>
            </a:r>
            <a:r>
              <a:rPr lang="en-US" sz="1000" dirty="0" err="1" smtClean="0">
                <a:latin typeface="Times New Roman" panose="02020603050405020304" pitchFamily="18" charset="0"/>
                <a:cs typeface="Times New Roman" panose="02020603050405020304" pitchFamily="18" charset="0"/>
              </a:rPr>
              <a:t>Vahdati</a:t>
            </a:r>
            <a:r>
              <a:rPr lang="en-US" sz="1000" dirty="0" smtClean="0">
                <a:latin typeface="Times New Roman" panose="02020603050405020304" pitchFamily="18" charset="0"/>
                <a:cs typeface="Times New Roman" panose="02020603050405020304" pitchFamily="18" charset="0"/>
              </a:rPr>
              <a:t> K, Samar M, </a:t>
            </a:r>
            <a:r>
              <a:rPr lang="en-US" sz="1000" dirty="0" err="1" smtClean="0">
                <a:latin typeface="Times New Roman" panose="02020603050405020304" pitchFamily="18" charset="0"/>
                <a:cs typeface="Times New Roman" panose="02020603050405020304" pitchFamily="18" charset="0"/>
              </a:rPr>
              <a:t>Azadegan</a:t>
            </a:r>
            <a:r>
              <a:rPr lang="en-US" sz="1000" dirty="0" smtClean="0">
                <a:latin typeface="Times New Roman" panose="02020603050405020304" pitchFamily="18" charset="0"/>
                <a:cs typeface="Times New Roman" panose="02020603050405020304" pitchFamily="18" charset="0"/>
              </a:rPr>
              <a:t> B, Brown P.H. Foliar application of zinc and boron improves walnut vegetative and reproductive growth.2011. </a:t>
            </a:r>
            <a:r>
              <a:rPr lang="en-US" sz="1000" dirty="0" err="1" smtClean="0">
                <a:latin typeface="Times New Roman" panose="02020603050405020304" pitchFamily="18" charset="0"/>
                <a:cs typeface="Times New Roman" panose="02020603050405020304" pitchFamily="18" charset="0"/>
              </a:rPr>
              <a:t>HortTechnology</a:t>
            </a:r>
            <a:r>
              <a:rPr lang="en-US" sz="1000" dirty="0" smtClean="0">
                <a:latin typeface="Times New Roman" panose="02020603050405020304" pitchFamily="18" charset="0"/>
                <a:cs typeface="Times New Roman" panose="02020603050405020304" pitchFamily="18" charset="0"/>
              </a:rPr>
              <a:t> 21(2), 181-186.</a:t>
            </a:r>
          </a:p>
          <a:p>
            <a:r>
              <a:rPr lang="en-US" sz="1000" dirty="0" smtClean="0">
                <a:latin typeface="Times New Roman" panose="02020603050405020304" pitchFamily="18" charset="0"/>
                <a:cs typeface="Times New Roman" panose="02020603050405020304" pitchFamily="18" charset="0"/>
              </a:rPr>
              <a:t>Krishna Vadlamudi1, </a:t>
            </a:r>
            <a:r>
              <a:rPr lang="en-US" sz="1000" dirty="0" err="1" smtClean="0">
                <a:latin typeface="Times New Roman" panose="02020603050405020304" pitchFamily="18" charset="0"/>
                <a:cs typeface="Times New Roman" panose="02020603050405020304" pitchFamily="18" charset="0"/>
              </a:rPr>
              <a:t>Hina</a:t>
            </a:r>
            <a:r>
              <a:rPr lang="en-US" sz="1000" dirty="0" smtClean="0">
                <a:latin typeface="Times New Roman" panose="02020603050405020304" pitchFamily="18" charset="0"/>
                <a:cs typeface="Times New Roman" panose="02020603050405020304" pitchFamily="18" charset="0"/>
              </a:rPr>
              <a:t> Upadhyay2 , </a:t>
            </a:r>
            <a:r>
              <a:rPr lang="en-US" sz="1000" dirty="0" err="1" smtClean="0">
                <a:latin typeface="Times New Roman" panose="02020603050405020304" pitchFamily="18" charset="0"/>
                <a:cs typeface="Times New Roman" panose="02020603050405020304" pitchFamily="18" charset="0"/>
              </a:rPr>
              <a:t>Arshdeep</a:t>
            </a:r>
            <a:r>
              <a:rPr lang="en-US" sz="1000" dirty="0" smtClean="0">
                <a:latin typeface="Times New Roman" panose="02020603050405020304" pitchFamily="18" charset="0"/>
                <a:cs typeface="Times New Roman" panose="02020603050405020304" pitchFamily="18" charset="0"/>
              </a:rPr>
              <a:t> Singh3 , Manisha Reddy. 2020. Influence Of Zinc Application In Plant Growth: An Overview. European Journal of Molecular &amp; Clinical Medicine ISSN 2515-8260 Volume 7, Issue 07, 2020.</a:t>
            </a:r>
          </a:p>
          <a:p>
            <a:r>
              <a:rPr lang="en-US" sz="1000" dirty="0" err="1" smtClean="0">
                <a:latin typeface="Times New Roman" panose="02020603050405020304" pitchFamily="18" charset="0"/>
                <a:cs typeface="Times New Roman" panose="02020603050405020304" pitchFamily="18" charset="0"/>
              </a:rPr>
              <a:t>Marschner</a:t>
            </a:r>
            <a:r>
              <a:rPr lang="en-US" sz="1000" dirty="0" smtClean="0">
                <a:latin typeface="Times New Roman" panose="02020603050405020304" pitchFamily="18" charset="0"/>
                <a:cs typeface="Times New Roman" panose="02020603050405020304" pitchFamily="18" charset="0"/>
              </a:rPr>
              <a:t> H. Mineral Nutrition of Higher Plants. 2012. Academic Press Limited Harcourt Brace and Company, Publishers, London 347-364.</a:t>
            </a:r>
          </a:p>
          <a:p>
            <a:r>
              <a:rPr lang="en-US" sz="1000" dirty="0" smtClean="0">
                <a:latin typeface="Times New Roman" panose="02020603050405020304" pitchFamily="18" charset="0"/>
                <a:cs typeface="Times New Roman" panose="02020603050405020304" pitchFamily="18" charset="0"/>
              </a:rPr>
              <a:t>Ramadan A. M. and S.T </a:t>
            </a:r>
            <a:r>
              <a:rPr lang="en-US" sz="1000" dirty="0" err="1" smtClean="0">
                <a:latin typeface="Times New Roman" panose="02020603050405020304" pitchFamily="18" charset="0"/>
                <a:cs typeface="Times New Roman" panose="02020603050405020304" pitchFamily="18" charset="0"/>
              </a:rPr>
              <a:t>Ragab</a:t>
            </a:r>
            <a:r>
              <a:rPr lang="en-US" sz="1000" dirty="0" smtClean="0">
                <a:latin typeface="Times New Roman" panose="02020603050405020304" pitchFamily="18" charset="0"/>
                <a:cs typeface="Times New Roman" panose="02020603050405020304" pitchFamily="18" charset="0"/>
              </a:rPr>
              <a:t>. Improving Growth and Yield of Caraway (</a:t>
            </a:r>
            <a:r>
              <a:rPr lang="en-US" sz="1000" dirty="0" err="1" smtClean="0">
                <a:latin typeface="Times New Roman" panose="02020603050405020304" pitchFamily="18" charset="0"/>
                <a:cs typeface="Times New Roman" panose="02020603050405020304" pitchFamily="18" charset="0"/>
              </a:rPr>
              <a:t>Carum</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carvi</a:t>
            </a:r>
            <a:r>
              <a:rPr lang="en-US" sz="1000" dirty="0" smtClean="0">
                <a:latin typeface="Times New Roman" panose="02020603050405020304" pitchFamily="18" charset="0"/>
                <a:cs typeface="Times New Roman" panose="02020603050405020304" pitchFamily="18" charset="0"/>
              </a:rPr>
              <a:t> L.,) Plants by Decapitation and/or Active Dry Yeast Application. 2015. </a:t>
            </a:r>
            <a:r>
              <a:rPr lang="en-US" sz="1000" dirty="0" err="1" smtClean="0">
                <a:latin typeface="Times New Roman" panose="02020603050405020304" pitchFamily="18" charset="0"/>
                <a:cs typeface="Times New Roman" panose="02020603050405020304" pitchFamily="18" charset="0"/>
              </a:rPr>
              <a:t>Int.J.Curr.Microbiol.App.Sci</a:t>
            </a:r>
            <a:r>
              <a:rPr lang="en-US" sz="1000" dirty="0" smtClean="0">
                <a:latin typeface="Times New Roman" panose="02020603050405020304" pitchFamily="18" charset="0"/>
                <a:cs typeface="Times New Roman" panose="02020603050405020304" pitchFamily="18" charset="0"/>
              </a:rPr>
              <a:t> (2015) 4(9):47-60.</a:t>
            </a:r>
          </a:p>
          <a:p>
            <a:r>
              <a:rPr lang="en-US" sz="1000" dirty="0" err="1" smtClean="0">
                <a:latin typeface="Times New Roman" panose="02020603050405020304" pitchFamily="18" charset="0"/>
                <a:cs typeface="Times New Roman" panose="02020603050405020304" pitchFamily="18" charset="0"/>
              </a:rPr>
              <a:t>Shehata</a:t>
            </a:r>
            <a:r>
              <a:rPr lang="en-US" sz="1000" dirty="0" smtClean="0">
                <a:latin typeface="Times New Roman" panose="02020603050405020304" pitchFamily="18" charset="0"/>
                <a:cs typeface="Times New Roman" panose="02020603050405020304" pitchFamily="18" charset="0"/>
              </a:rPr>
              <a:t> SA, ZF </a:t>
            </a:r>
            <a:r>
              <a:rPr lang="en-US" sz="1000" dirty="0" err="1" smtClean="0">
                <a:latin typeface="Times New Roman" panose="02020603050405020304" pitchFamily="18" charset="0"/>
                <a:cs typeface="Times New Roman" panose="02020603050405020304" pitchFamily="18" charset="0"/>
              </a:rPr>
              <a:t>Fawzy</a:t>
            </a:r>
            <a:r>
              <a:rPr lang="en-US" sz="1000" dirty="0" smtClean="0">
                <a:latin typeface="Times New Roman" panose="02020603050405020304" pitchFamily="18" charset="0"/>
                <a:cs typeface="Times New Roman" panose="02020603050405020304" pitchFamily="18" charset="0"/>
              </a:rPr>
              <a:t> and HR El-</a:t>
            </a:r>
            <a:r>
              <a:rPr lang="en-US" sz="1000" dirty="0" err="1" smtClean="0">
                <a:latin typeface="Times New Roman" panose="02020603050405020304" pitchFamily="18" charset="0"/>
                <a:cs typeface="Times New Roman" panose="02020603050405020304" pitchFamily="18" charset="0"/>
              </a:rPr>
              <a:t>ramady</a:t>
            </a:r>
            <a:r>
              <a:rPr lang="en-US" sz="1000" dirty="0" smtClean="0">
                <a:latin typeface="Times New Roman" panose="02020603050405020304" pitchFamily="18" charset="0"/>
                <a:cs typeface="Times New Roman" panose="02020603050405020304" pitchFamily="18" charset="0"/>
              </a:rPr>
              <a:t>, Response of Cucumber Plants to Foliar Application of Chitosan and Yeast under Greenhouse Conditions. 2012. Australian Journal of Basic and Applied Sciences, 6(4):63-71.</a:t>
            </a:r>
          </a:p>
          <a:p>
            <a:r>
              <a:rPr lang="en-US" sz="1000" dirty="0" smtClean="0">
                <a:latin typeface="Times New Roman" panose="02020603050405020304" pitchFamily="18" charset="0"/>
                <a:cs typeface="Times New Roman" panose="02020603050405020304" pitchFamily="18" charset="0"/>
              </a:rPr>
              <a:t>Sharma, M., &amp; Kumar, P.  Biochemical alteration of mustard grown under tin contaminated soil. 2020. Plant Archives, 20(2), 3487-3492. </a:t>
            </a:r>
          </a:p>
          <a:p>
            <a:r>
              <a:rPr lang="en-US" sz="1000" dirty="0" err="1" smtClean="0">
                <a:latin typeface="Times New Roman" panose="02020603050405020304" pitchFamily="18" charset="0"/>
                <a:cs typeface="Times New Roman" panose="02020603050405020304" pitchFamily="18" charset="0"/>
              </a:rPr>
              <a:t>Wanas</a:t>
            </a:r>
            <a:r>
              <a:rPr lang="en-US" sz="1000" dirty="0" smtClean="0">
                <a:latin typeface="Times New Roman" panose="02020603050405020304" pitchFamily="18" charset="0"/>
                <a:cs typeface="Times New Roman" panose="02020603050405020304" pitchFamily="18" charset="0"/>
              </a:rPr>
              <a:t>, A. L. Trails for improving growth and productivity of tomato plants grown in winter. 2006. Annals. Agric. Sci. </a:t>
            </a:r>
            <a:r>
              <a:rPr lang="en-US" sz="1000" dirty="0" err="1" smtClean="0">
                <a:latin typeface="Times New Roman" panose="02020603050405020304" pitchFamily="18" charset="0"/>
                <a:cs typeface="Times New Roman" panose="02020603050405020304" pitchFamily="18" charset="0"/>
              </a:rPr>
              <a:t>Moshtohor</a:t>
            </a:r>
            <a:r>
              <a:rPr lang="en-US" sz="1000" dirty="0" smtClean="0">
                <a:latin typeface="Times New Roman" panose="02020603050405020304" pitchFamily="18" charset="0"/>
                <a:cs typeface="Times New Roman" panose="02020603050405020304" pitchFamily="18" charset="0"/>
              </a:rPr>
              <a:t>, 44 (3):466-471.</a:t>
            </a:r>
          </a:p>
          <a:p>
            <a:r>
              <a:rPr lang="en-US" sz="1000" dirty="0" err="1" smtClean="0">
                <a:latin typeface="Times New Roman" panose="02020603050405020304" pitchFamily="18" charset="0"/>
                <a:cs typeface="Times New Roman" panose="02020603050405020304" pitchFamily="18" charset="0"/>
              </a:rPr>
              <a:t>Wanas</a:t>
            </a:r>
            <a:r>
              <a:rPr lang="en-US" sz="1000" dirty="0" smtClean="0">
                <a:latin typeface="Times New Roman" panose="02020603050405020304" pitchFamily="18" charset="0"/>
                <a:cs typeface="Times New Roman" panose="02020603050405020304" pitchFamily="18" charset="0"/>
              </a:rPr>
              <a:t>, A. L. Resonance of </a:t>
            </a:r>
            <a:r>
              <a:rPr lang="en-US" sz="1000" dirty="0" err="1" smtClean="0">
                <a:latin typeface="Times New Roman" panose="02020603050405020304" pitchFamily="18" charset="0"/>
                <a:cs typeface="Times New Roman" panose="02020603050405020304" pitchFamily="18" charset="0"/>
              </a:rPr>
              <a:t>faba</a:t>
            </a:r>
            <a:r>
              <a:rPr lang="en-US" sz="1000" dirty="0" smtClean="0">
                <a:latin typeface="Times New Roman" panose="02020603050405020304" pitchFamily="18" charset="0"/>
                <a:cs typeface="Times New Roman" panose="02020603050405020304" pitchFamily="18" charset="0"/>
              </a:rPr>
              <a:t> bean (</a:t>
            </a:r>
            <a:r>
              <a:rPr lang="en-US" sz="1000" dirty="0" err="1" smtClean="0">
                <a:latin typeface="Times New Roman" panose="02020603050405020304" pitchFamily="18" charset="0"/>
                <a:cs typeface="Times New Roman" panose="02020603050405020304" pitchFamily="18" charset="0"/>
              </a:rPr>
              <a:t>Vicia</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faba</a:t>
            </a:r>
            <a:r>
              <a:rPr lang="en-US" sz="1000" dirty="0" smtClean="0">
                <a:latin typeface="Times New Roman" panose="02020603050405020304" pitchFamily="18" charset="0"/>
                <a:cs typeface="Times New Roman" panose="02020603050405020304" pitchFamily="18" charset="0"/>
              </a:rPr>
              <a:t> L.) plants to seed soaking application with natural yeast and carrot extracts. 2002. Annals. Agric. Sci. </a:t>
            </a:r>
            <a:r>
              <a:rPr lang="en-US" sz="1000" dirty="0" err="1" smtClean="0">
                <a:latin typeface="Times New Roman" panose="02020603050405020304" pitchFamily="18" charset="0"/>
                <a:cs typeface="Times New Roman" panose="02020603050405020304" pitchFamily="18" charset="0"/>
              </a:rPr>
              <a:t>Moshtohor</a:t>
            </a:r>
            <a:r>
              <a:rPr lang="en-US" sz="1000" dirty="0" smtClean="0">
                <a:latin typeface="Times New Roman" panose="02020603050405020304" pitchFamily="18" charset="0"/>
                <a:cs typeface="Times New Roman" panose="02020603050405020304" pitchFamily="18" charset="0"/>
              </a:rPr>
              <a:t>, 40 (1): 259-278.</a:t>
            </a:r>
          </a:p>
          <a:p>
            <a:r>
              <a:rPr lang="en-US" sz="1000" dirty="0" err="1" smtClean="0">
                <a:latin typeface="Times New Roman" panose="02020603050405020304" pitchFamily="18" charset="0"/>
                <a:cs typeface="Times New Roman" panose="02020603050405020304" pitchFamily="18" charset="0"/>
              </a:rPr>
              <a:t>Wojcik</a:t>
            </a:r>
            <a:r>
              <a:rPr lang="en-US" sz="1000" dirty="0" smtClean="0">
                <a:latin typeface="Times New Roman" panose="02020603050405020304" pitchFamily="18" charset="0"/>
                <a:cs typeface="Times New Roman" panose="02020603050405020304" pitchFamily="18" charset="0"/>
              </a:rPr>
              <a:t> P. Vegetative and reproductive responses of apple trees to zinc fertilization under conditions of acid coarse-textured soil. 2007. Journal of plant nutrition 30, 1791-1802.</a:t>
            </a:r>
          </a:p>
          <a:p>
            <a:r>
              <a:rPr lang="en-US" sz="1000" dirty="0" smtClean="0">
                <a:latin typeface="Times New Roman" panose="02020603050405020304" pitchFamily="18" charset="0"/>
                <a:cs typeface="Times New Roman" panose="02020603050405020304" pitchFamily="18" charset="0"/>
              </a:rPr>
              <a:t>Yeo, E., K. </a:t>
            </a:r>
            <a:r>
              <a:rPr lang="en-US" sz="1000" dirty="0" err="1" smtClean="0">
                <a:latin typeface="Times New Roman" panose="02020603050405020304" pitchFamily="18" charset="0"/>
                <a:cs typeface="Times New Roman" panose="02020603050405020304" pitchFamily="18" charset="0"/>
              </a:rPr>
              <a:t>HawkBin</a:t>
            </a:r>
            <a:r>
              <a:rPr lang="en-US" sz="1000" dirty="0" smtClean="0">
                <a:latin typeface="Times New Roman" panose="02020603050405020304" pitchFamily="18" charset="0"/>
                <a:cs typeface="Times New Roman" panose="02020603050405020304" pitchFamily="18" charset="0"/>
              </a:rPr>
              <a:t>, H. </a:t>
            </a:r>
            <a:r>
              <a:rPr lang="en-US" sz="1000" dirty="0" err="1" smtClean="0">
                <a:latin typeface="Times New Roman" panose="02020603050405020304" pitchFamily="18" charset="0"/>
                <a:cs typeface="Times New Roman" panose="02020603050405020304" pitchFamily="18" charset="0"/>
              </a:rPr>
              <a:t>SangEun</a:t>
            </a:r>
            <a:r>
              <a:rPr lang="en-US" sz="1000" dirty="0" smtClean="0">
                <a:latin typeface="Times New Roman" panose="02020603050405020304" pitchFamily="18" charset="0"/>
                <a:cs typeface="Times New Roman" panose="02020603050405020304" pitchFamily="18" charset="0"/>
              </a:rPr>
              <a:t>, L. </a:t>
            </a:r>
            <a:r>
              <a:rPr lang="en-US" sz="1000" dirty="0" err="1" smtClean="0">
                <a:latin typeface="Times New Roman" panose="02020603050405020304" pitchFamily="18" charset="0"/>
                <a:cs typeface="Times New Roman" panose="02020603050405020304" pitchFamily="18" charset="0"/>
              </a:rPr>
              <a:t>JoonTak</a:t>
            </a:r>
            <a:r>
              <a:rPr lang="en-US" sz="1000" dirty="0" smtClean="0">
                <a:latin typeface="Times New Roman" panose="02020603050405020304" pitchFamily="18" charset="0"/>
                <a:cs typeface="Times New Roman" panose="02020603050405020304" pitchFamily="18" charset="0"/>
              </a:rPr>
              <a:t>, R. </a:t>
            </a:r>
            <a:r>
              <a:rPr lang="en-US" sz="1000" dirty="0" err="1" smtClean="0">
                <a:latin typeface="Times New Roman" panose="02020603050405020304" pitchFamily="18" charset="0"/>
                <a:cs typeface="Times New Roman" panose="02020603050405020304" pitchFamily="18" charset="0"/>
              </a:rPr>
              <a:t>JinChang</a:t>
            </a:r>
            <a:r>
              <a:rPr lang="en-US" sz="1000" dirty="0" smtClean="0">
                <a:latin typeface="Times New Roman" panose="02020603050405020304" pitchFamily="18" charset="0"/>
                <a:cs typeface="Times New Roman" panose="02020603050405020304" pitchFamily="18" charset="0"/>
              </a:rPr>
              <a:t>, B. </a:t>
            </a:r>
            <a:r>
              <a:rPr lang="en-US" sz="1000" dirty="0" err="1" smtClean="0">
                <a:latin typeface="Times New Roman" panose="02020603050405020304" pitchFamily="18" charset="0"/>
                <a:cs typeface="Times New Roman" panose="02020603050405020304" pitchFamily="18" charset="0"/>
              </a:rPr>
              <a:t>MyungOk</a:t>
            </a:r>
            <a:r>
              <a:rPr lang="en-US" sz="1000" dirty="0" smtClean="0">
                <a:latin typeface="Times New Roman" panose="02020603050405020304" pitchFamily="18" charset="0"/>
                <a:cs typeface="Times New Roman" panose="02020603050405020304" pitchFamily="18" charset="0"/>
              </a:rPr>
              <a:t>, E.T. Yeo, H.B. Kwon, S.E.</a:t>
            </a:r>
          </a:p>
          <a:p>
            <a:endParaRPr lang="en-US" sz="10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031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609600"/>
            <a:ext cx="9080038" cy="1320800"/>
          </a:xfrm>
        </p:spPr>
        <p:txBody>
          <a:bodyPr>
            <a:no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Influences of Humic Acid and Sea Force on Olive Tree </a:t>
            </a:r>
            <a:r>
              <a:rPr lang="en-US" sz="3200" b="1" dirty="0" smtClean="0">
                <a:solidFill>
                  <a:schemeClr val="tx1"/>
                </a:solidFill>
                <a:latin typeface="Times New Roman" panose="02020603050405020304" pitchFamily="18" charset="0"/>
                <a:cs typeface="Times New Roman" panose="02020603050405020304" pitchFamily="18" charset="0"/>
              </a:rPr>
              <a:t>Growth (</a:t>
            </a:r>
            <a:r>
              <a:rPr lang="en-US" sz="3200" b="1" i="1" dirty="0" err="1" smtClean="0">
                <a:solidFill>
                  <a:schemeClr val="tx1"/>
                </a:solidFill>
                <a:latin typeface="Times New Roman" panose="02020603050405020304" pitchFamily="18" charset="0"/>
                <a:cs typeface="Times New Roman" panose="02020603050405020304" pitchFamily="18" charset="0"/>
              </a:rPr>
              <a:t>Olea</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europaea</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L</a:t>
            </a:r>
            <a:r>
              <a:rPr lang="en-US" sz="3200" b="1" dirty="0" smtClean="0">
                <a:solidFill>
                  <a:schemeClr val="tx1"/>
                </a:solidFill>
                <a:latin typeface="Times New Roman" panose="02020603050405020304" pitchFamily="18" charset="0"/>
                <a:cs typeface="Times New Roman" panose="02020603050405020304" pitchFamily="18" charset="0"/>
              </a:rPr>
              <a:t>.)</a:t>
            </a:r>
            <a:br>
              <a:rPr lang="en-US" sz="3200" b="1" dirty="0" smtClean="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Parween Muhammad. K. Rozbiany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Department of Horticulture, Collage of Agricultural Engineering Science, Salahaddin University-Erbil, Iraq.</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08473" y="2147455"/>
            <a:ext cx="3077719" cy="4434898"/>
          </a:xfrm>
          <a:prstGeom prst="rect">
            <a:avLst/>
          </a:prstGeom>
          <a:ln>
            <a:noFill/>
          </a:ln>
          <a:effectLst>
            <a:softEdge rad="112500"/>
          </a:effectLst>
        </p:spPr>
      </p:pic>
    </p:spTree>
    <p:extLst>
      <p:ext uri="{BB962C8B-B14F-4D97-AF65-F5344CB8AC3E}">
        <p14:creationId xmlns:p14="http://schemas.microsoft.com/office/powerpoint/2010/main" val="868208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243" y="387207"/>
            <a:ext cx="9131684" cy="3880773"/>
          </a:xfrm>
        </p:spPr>
        <p:txBody>
          <a:bodyPr>
            <a:noAutofit/>
          </a:bodyPr>
          <a:lstStyle/>
          <a:p>
            <a:pPr marL="0" indent="0">
              <a:buNone/>
            </a:pPr>
            <a:r>
              <a:rPr lang="en-US" sz="3600" b="1" dirty="0">
                <a:latin typeface="Times New Roman" panose="02020603050405020304" pitchFamily="18" charset="0"/>
              </a:rPr>
              <a:t>Introduction</a:t>
            </a:r>
          </a:p>
          <a:p>
            <a:r>
              <a:rPr lang="en-US" sz="2000" dirty="0">
                <a:latin typeface="Times New Roman" panose="02020603050405020304" pitchFamily="18" charset="0"/>
              </a:rPr>
              <a:t>Olive </a:t>
            </a:r>
            <a:r>
              <a:rPr lang="en-US" sz="2000" i="1" dirty="0" err="1">
                <a:latin typeface="Times New Roman" panose="02020603050405020304" pitchFamily="18" charset="0"/>
              </a:rPr>
              <a:t>Olea</a:t>
            </a:r>
            <a:r>
              <a:rPr lang="en-US" sz="2000" i="1" dirty="0">
                <a:latin typeface="Times New Roman" panose="02020603050405020304" pitchFamily="18" charset="0"/>
              </a:rPr>
              <a:t> </a:t>
            </a:r>
            <a:r>
              <a:rPr lang="en-US" sz="2000" i="1" dirty="0" err="1">
                <a:latin typeface="Times New Roman" panose="02020603050405020304" pitchFamily="18" charset="0"/>
              </a:rPr>
              <a:t>europaea</a:t>
            </a:r>
            <a:r>
              <a:rPr lang="en-US" sz="2000" i="1" dirty="0">
                <a:latin typeface="Times New Roman" panose="02020603050405020304" pitchFamily="18" charset="0"/>
              </a:rPr>
              <a:t> </a:t>
            </a:r>
            <a:r>
              <a:rPr lang="en-US" sz="2000" dirty="0">
                <a:latin typeface="Times New Roman" panose="02020603050405020304" pitchFamily="18" charset="0"/>
              </a:rPr>
              <a:t>L. is one of the world's oldest cultivated tree crops, dating back over 8000 years. Its origins can be traced back to ancient times on the Mediterranean Sea's eastern shore. Olives have spread throughout the Mediterranean basin, which is still the primary region for olive production today (Osman </a:t>
            </a:r>
            <a:r>
              <a:rPr lang="en-US" sz="2000" i="1" dirty="0">
                <a:latin typeface="Times New Roman" panose="02020603050405020304" pitchFamily="18" charset="0"/>
              </a:rPr>
              <a:t>et al., </a:t>
            </a:r>
            <a:r>
              <a:rPr lang="en-US" sz="2000" dirty="0">
                <a:latin typeface="Times New Roman" panose="02020603050405020304" pitchFamily="18" charset="0"/>
              </a:rPr>
              <a:t>2010).</a:t>
            </a:r>
          </a:p>
          <a:p>
            <a:r>
              <a:rPr lang="en-US" sz="2000" dirty="0">
                <a:latin typeface="Times New Roman" panose="02020603050405020304" pitchFamily="18" charset="0"/>
              </a:rPr>
              <a:t>Olive trees thrive in several parts of Iraq's central and northern regions, with Nineveh being the major producer, with cultivation in Nineveh, Kirkuk, Baghdad, Erbil, and </a:t>
            </a:r>
            <a:r>
              <a:rPr lang="en-US" sz="2000" dirty="0" err="1">
                <a:latin typeface="Times New Roman" panose="02020603050405020304" pitchFamily="18" charset="0"/>
              </a:rPr>
              <a:t>Duhok</a:t>
            </a:r>
            <a:r>
              <a:rPr lang="en-US" sz="2000" dirty="0">
                <a:latin typeface="Times New Roman" panose="02020603050405020304" pitchFamily="18" charset="0"/>
              </a:rPr>
              <a:t> (Mahdi, 2007). The importance of olive fruit comes from its high caloric content and nutritional value, as the fruit is high in vitamins (A, B, C, D, E, and K) as well as minerals (K, Ca, Mg, and P) (Ibrahim and </a:t>
            </a:r>
            <a:r>
              <a:rPr lang="en-US" sz="2000" dirty="0" err="1">
                <a:latin typeface="Times New Roman" panose="02020603050405020304" pitchFamily="18" charset="0"/>
              </a:rPr>
              <a:t>Khlaef</a:t>
            </a:r>
            <a:r>
              <a:rPr lang="en-US" sz="2000" dirty="0">
                <a:latin typeface="Times New Roman" panose="02020603050405020304" pitchFamily="18" charset="0"/>
              </a:rPr>
              <a:t>, 2007</a:t>
            </a:r>
            <a:r>
              <a:rPr lang="en-US" sz="2000" dirty="0" smtClean="0">
                <a:latin typeface="Times New Roman" panose="02020603050405020304" pitchFamily="18" charset="0"/>
              </a:rPr>
              <a:t>).</a:t>
            </a:r>
            <a:r>
              <a:rPr lang="en-US" sz="2000" dirty="0">
                <a:solidFill>
                  <a:prstClr val="black">
                    <a:lumMod val="75000"/>
                    <a:lumOff val="25000"/>
                  </a:prstClr>
                </a:solidFill>
                <a:latin typeface="Times New Roman" panose="02020603050405020304" pitchFamily="18" charset="0"/>
              </a:rPr>
              <a:t> AL-</a:t>
            </a:r>
            <a:r>
              <a:rPr lang="en-US" sz="2000" dirty="0" err="1">
                <a:solidFill>
                  <a:prstClr val="black">
                    <a:lumMod val="75000"/>
                    <a:lumOff val="25000"/>
                  </a:prstClr>
                </a:solidFill>
                <a:latin typeface="Times New Roman" panose="02020603050405020304" pitchFamily="18" charset="0"/>
              </a:rPr>
              <a:t>Barwari</a:t>
            </a:r>
            <a:r>
              <a:rPr lang="en-US" sz="2000" dirty="0">
                <a:solidFill>
                  <a:prstClr val="black">
                    <a:lumMod val="75000"/>
                    <a:lumOff val="25000"/>
                  </a:prstClr>
                </a:solidFill>
                <a:latin typeface="Times New Roman" panose="02020603050405020304" pitchFamily="18" charset="0"/>
              </a:rPr>
              <a:t> and AL-</a:t>
            </a:r>
            <a:r>
              <a:rPr lang="en-US" sz="2000" dirty="0" err="1">
                <a:solidFill>
                  <a:prstClr val="black">
                    <a:lumMod val="75000"/>
                    <a:lumOff val="25000"/>
                  </a:prstClr>
                </a:solidFill>
                <a:latin typeface="Times New Roman" panose="02020603050405020304" pitchFamily="18" charset="0"/>
              </a:rPr>
              <a:t>A'araji</a:t>
            </a:r>
            <a:r>
              <a:rPr lang="en-US" sz="2000" dirty="0">
                <a:solidFill>
                  <a:prstClr val="black">
                    <a:lumMod val="75000"/>
                    <a:lumOff val="25000"/>
                  </a:prstClr>
                </a:solidFill>
                <a:latin typeface="Times New Roman" panose="02020603050405020304" pitchFamily="18" charset="0"/>
              </a:rPr>
              <a:t> (2020) confirmed that the addition of nitrogen and humic acid separately, as well as their two-way interactions, had significant effects on yield and specific characteristics (total soluble solids, total carbohydrates in the fruits, and percentage of oil in the fruits), particularly at the levels of 450 g N.tree-1 and 75 g humic acid.tree-1. </a:t>
            </a:r>
            <a:endParaRPr lang="en-US" sz="2000" dirty="0"/>
          </a:p>
        </p:txBody>
      </p:sp>
    </p:spTree>
    <p:extLst>
      <p:ext uri="{BB962C8B-B14F-4D97-AF65-F5344CB8AC3E}">
        <p14:creationId xmlns:p14="http://schemas.microsoft.com/office/powerpoint/2010/main" val="427524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595745"/>
            <a:ext cx="8854593" cy="5445617"/>
          </a:xfrm>
        </p:spPr>
        <p:txBody>
          <a:bodyPr>
            <a:normAutofit/>
          </a:bodyPr>
          <a:lstStyle/>
          <a:p>
            <a:r>
              <a:rPr lang="en-US" sz="2000" dirty="0" smtClean="0">
                <a:latin typeface="Times New Roman" panose="02020603050405020304" pitchFamily="18" charset="0"/>
              </a:rPr>
              <a:t>Sea </a:t>
            </a:r>
            <a:r>
              <a:rPr lang="en-US" sz="2000" dirty="0">
                <a:latin typeface="Times New Roman" panose="02020603050405020304" pitchFamily="18" charset="0"/>
              </a:rPr>
              <a:t>force includes nearly all of the minerals and trace elements required for human and plant survival, as well as amino acids and Vitamins (</a:t>
            </a:r>
            <a:r>
              <a:rPr lang="en-US" sz="2000" dirty="0" err="1">
                <a:latin typeface="Times New Roman" panose="02020603050405020304" pitchFamily="18" charset="0"/>
              </a:rPr>
              <a:t>Safa</a:t>
            </a:r>
            <a:r>
              <a:rPr lang="en-US" sz="2000" dirty="0">
                <a:latin typeface="Times New Roman" panose="02020603050405020304" pitchFamily="18" charset="0"/>
              </a:rPr>
              <a:t> Biological Sea Plants). Sea force is also a major source of iodine (</a:t>
            </a:r>
            <a:r>
              <a:rPr lang="en-US" sz="2000" dirty="0" err="1">
                <a:latin typeface="Times New Roman" panose="02020603050405020304" pitchFamily="18" charset="0"/>
              </a:rPr>
              <a:t>melson</a:t>
            </a:r>
            <a:r>
              <a:rPr lang="en-US" sz="2000" dirty="0">
                <a:latin typeface="Times New Roman" panose="02020603050405020304" pitchFamily="18" charset="0"/>
              </a:rPr>
              <a:t>) (</a:t>
            </a:r>
            <a:r>
              <a:rPr lang="en-US" sz="2000" dirty="0" err="1">
                <a:latin typeface="Times New Roman" panose="02020603050405020304" pitchFamily="18" charset="0"/>
              </a:rPr>
              <a:t>Berlyn</a:t>
            </a:r>
            <a:r>
              <a:rPr lang="en-US" sz="2000" dirty="0">
                <a:latin typeface="Times New Roman" panose="02020603050405020304" pitchFamily="18" charset="0"/>
              </a:rPr>
              <a:t> and Russo, 1990). The efficiency of sea force as a plant growth stimulant may be modified by the species included and the manufacturing technique utilized (</a:t>
            </a:r>
            <a:r>
              <a:rPr lang="en-US" sz="2000" dirty="0" err="1">
                <a:latin typeface="Times New Roman" panose="02020603050405020304" pitchFamily="18" charset="0"/>
              </a:rPr>
              <a:t>Turan</a:t>
            </a:r>
            <a:r>
              <a:rPr lang="en-US" sz="2000" dirty="0">
                <a:latin typeface="Times New Roman" panose="02020603050405020304" pitchFamily="18" charset="0"/>
              </a:rPr>
              <a:t> and </a:t>
            </a:r>
            <a:r>
              <a:rPr lang="en-US" sz="2000" dirty="0" err="1">
                <a:latin typeface="Times New Roman" panose="02020603050405020304" pitchFamily="18" charset="0"/>
              </a:rPr>
              <a:t>Kose</a:t>
            </a:r>
            <a:r>
              <a:rPr lang="en-US" sz="2000" dirty="0">
                <a:latin typeface="Times New Roman" panose="02020603050405020304" pitchFamily="18" charset="0"/>
              </a:rPr>
              <a:t>, 2004). Mansour </a:t>
            </a:r>
            <a:r>
              <a:rPr lang="en-US" sz="2000" i="1" dirty="0">
                <a:latin typeface="Times New Roman" panose="02020603050405020304" pitchFamily="18" charset="0"/>
              </a:rPr>
              <a:t>et al. </a:t>
            </a:r>
            <a:r>
              <a:rPr lang="en-US" sz="2000" dirty="0">
                <a:latin typeface="Times New Roman" panose="02020603050405020304" pitchFamily="18" charset="0"/>
              </a:rPr>
              <a:t>(2006) studied the effects of applying algal extract to thirty 12-year-old Anna Apple trees. The use of algal extract was found to be particularly successful in increasing shoot length, leaf area, total leaf carbohydrates, and leaf mineral content</a:t>
            </a:r>
            <a:r>
              <a:rPr lang="en-US" sz="2000" dirty="0" smtClean="0">
                <a:latin typeface="Times New Roman" panose="02020603050405020304" pitchFamily="18" charset="0"/>
              </a:rPr>
              <a:t>.</a:t>
            </a:r>
          </a:p>
          <a:p>
            <a:r>
              <a:rPr lang="en-US" sz="2000" dirty="0">
                <a:latin typeface="Times New Roman" panose="02020603050405020304" pitchFamily="18" charset="0"/>
              </a:rPr>
              <a:t>The aims of this study were to investigate the effect of application of the current fertilizers practice in olive orchards to the soil as supplementary amendments to trees </a:t>
            </a:r>
            <a:r>
              <a:rPr lang="en-US" sz="2000" dirty="0" smtClean="0">
                <a:latin typeface="Times New Roman" panose="02020603050405020304" pitchFamily="18" charset="0"/>
              </a:rPr>
              <a:t>and reduce pollution happened concerning both soil and underground water. The </a:t>
            </a:r>
            <a:r>
              <a:rPr lang="en-US" sz="2000" dirty="0">
                <a:latin typeface="Times New Roman" panose="02020603050405020304" pitchFamily="18" charset="0"/>
              </a:rPr>
              <a:t>goal was to compare between the fertilizer sin various concentration on olive trees.</a:t>
            </a:r>
            <a:endParaRPr lang="en-US" sz="2000" dirty="0"/>
          </a:p>
        </p:txBody>
      </p:sp>
    </p:spTree>
    <p:extLst>
      <p:ext uri="{BB962C8B-B14F-4D97-AF65-F5344CB8AC3E}">
        <p14:creationId xmlns:p14="http://schemas.microsoft.com/office/powerpoint/2010/main" val="2358136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429491"/>
            <a:ext cx="9393381" cy="6428509"/>
          </a:xfrm>
        </p:spPr>
        <p:txBody>
          <a:bodyPr>
            <a:normAutofit fontScale="92500" lnSpcReduction="10000"/>
          </a:bodyPr>
          <a:lstStyle/>
          <a:p>
            <a:r>
              <a:rPr lang="en-US" sz="3500" b="1" dirty="0">
                <a:latin typeface="Times New Roman" panose="02020603050405020304" pitchFamily="18" charset="0"/>
              </a:rPr>
              <a:t>Materials and </a:t>
            </a:r>
            <a:r>
              <a:rPr lang="en-US" sz="3500" b="1" dirty="0" smtClean="0">
                <a:latin typeface="Times New Roman" panose="02020603050405020304" pitchFamily="18" charset="0"/>
              </a:rPr>
              <a:t>methods</a:t>
            </a:r>
          </a:p>
          <a:p>
            <a:endParaRPr lang="en-US" sz="2000" b="1" dirty="0">
              <a:latin typeface="Times New Roman" panose="02020603050405020304" pitchFamily="18" charset="0"/>
            </a:endParaRPr>
          </a:p>
          <a:p>
            <a:pPr marL="0" indent="0">
              <a:buNone/>
            </a:pPr>
            <a:endParaRPr lang="en-US" sz="2000" b="1" dirty="0">
              <a:latin typeface="Times New Roman" panose="02020603050405020304" pitchFamily="18" charset="0"/>
            </a:endParaRPr>
          </a:p>
          <a:p>
            <a:pPr marL="0" indent="0">
              <a:buNone/>
            </a:pPr>
            <a:r>
              <a:rPr lang="en-US" sz="2800" dirty="0">
                <a:latin typeface="Times New Roman" panose="02020603050405020304" pitchFamily="18" charset="0"/>
              </a:rPr>
              <a:t>This experiment was carried out on olive tree (7) years olds (Sorani cv.), in one of the olive orchard far away from Erbil city about (20 km) to the south. Olive trees with uniform size and vigor in growth were selected to receive treatments, humic acid (0, 2, 4 and 6 ml.L-1) and sea force extract (0, 2, 4 and 6 ml.L-1) using </a:t>
            </a:r>
            <a:r>
              <a:rPr lang="en-US" sz="2800" dirty="0" smtClean="0">
                <a:latin typeface="Times New Roman" panose="02020603050405020304" pitchFamily="18" charset="0"/>
              </a:rPr>
              <a:t>foliar application </a:t>
            </a:r>
            <a:r>
              <a:rPr lang="en-US" sz="2800" dirty="0">
                <a:latin typeface="Times New Roman" panose="02020603050405020304" pitchFamily="18" charset="0"/>
              </a:rPr>
              <a:t>techniques and each fertilizer was added in 3 dosages </a:t>
            </a:r>
            <a:r>
              <a:rPr lang="en-US" sz="2800" dirty="0" smtClean="0">
                <a:latin typeface="Times New Roman" panose="02020603050405020304" pitchFamily="18" charset="0"/>
              </a:rPr>
              <a:t>at </a:t>
            </a:r>
            <a:r>
              <a:rPr lang="en-US" sz="2800" dirty="0">
                <a:latin typeface="Times New Roman" panose="02020603050405020304" pitchFamily="18" charset="0"/>
              </a:rPr>
              <a:t>the growth stage, flowering stage and fruit set stage . Tween 20 (0.01%) used as wetting agent. The trees were monitored twice a week plus recording daily air temperature. The experiment was designed as randomized complete block design (RCBD) with 3 replicates (3 trees/replicate). Data were subjected to analysis of variance to determine the significant differences and Duncan's multiple range </a:t>
            </a:r>
            <a:r>
              <a:rPr lang="en-US" sz="2800" dirty="0">
                <a:latin typeface="TimesNewRomanPSMT"/>
              </a:rPr>
              <a:t>test (P≤0.05) </a:t>
            </a:r>
            <a:r>
              <a:rPr lang="en-US" sz="2800" dirty="0">
                <a:latin typeface="Times New Roman" panose="02020603050405020304" pitchFamily="18" charset="0"/>
              </a:rPr>
              <a:t>was used for means comparison when F test was significant.</a:t>
            </a:r>
            <a:endParaRPr lang="en-US" sz="2800" dirty="0"/>
          </a:p>
        </p:txBody>
      </p:sp>
    </p:spTree>
    <p:extLst>
      <p:ext uri="{BB962C8B-B14F-4D97-AF65-F5344CB8AC3E}">
        <p14:creationId xmlns:p14="http://schemas.microsoft.com/office/powerpoint/2010/main" val="892582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014" y="400369"/>
            <a:ext cx="8596668" cy="3880773"/>
          </a:xfrm>
        </p:spPr>
        <p:txBody>
          <a:bodyPr>
            <a:normAutofit/>
          </a:bodyPr>
          <a:lstStyle/>
          <a:p>
            <a:r>
              <a:rPr lang="en-US" sz="4400" b="1" dirty="0" smtClean="0">
                <a:latin typeface="Times New Roman" panose="02020603050405020304" pitchFamily="18" charset="0"/>
              </a:rPr>
              <a:t>Results</a:t>
            </a:r>
            <a:endParaRPr lang="en-US" sz="4400" b="1" dirty="0"/>
          </a:p>
        </p:txBody>
      </p:sp>
      <p:graphicFrame>
        <p:nvGraphicFramePr>
          <p:cNvPr id="4" name="Table 3"/>
          <p:cNvGraphicFramePr>
            <a:graphicFrameLocks noGrp="1"/>
          </p:cNvGraphicFramePr>
          <p:nvPr>
            <p:extLst>
              <p:ext uri="{D42A27DB-BD31-4B8C-83A1-F6EECF244321}">
                <p14:modId xmlns:p14="http://schemas.microsoft.com/office/powerpoint/2010/main" val="1270400332"/>
              </p:ext>
            </p:extLst>
          </p:nvPr>
        </p:nvGraphicFramePr>
        <p:xfrm>
          <a:off x="293410" y="2223742"/>
          <a:ext cx="9490669" cy="4114800"/>
        </p:xfrm>
        <a:graphic>
          <a:graphicData uri="http://schemas.openxmlformats.org/drawingml/2006/table">
            <a:tbl>
              <a:tblPr firstRow="1" firstCol="1" bandRow="1">
                <a:tableStyleId>{5C22544A-7EE6-4342-B048-85BDC9FD1C3A}</a:tableStyleId>
              </a:tblPr>
              <a:tblGrid>
                <a:gridCol w="1330251">
                  <a:extLst>
                    <a:ext uri="{9D8B030D-6E8A-4147-A177-3AD203B41FA5}">
                      <a16:colId xmlns:a16="http://schemas.microsoft.com/office/drawing/2014/main" val="3177520312"/>
                    </a:ext>
                  </a:extLst>
                </a:gridCol>
                <a:gridCol w="1153445">
                  <a:extLst>
                    <a:ext uri="{9D8B030D-6E8A-4147-A177-3AD203B41FA5}">
                      <a16:colId xmlns:a16="http://schemas.microsoft.com/office/drawing/2014/main" val="2451569277"/>
                    </a:ext>
                  </a:extLst>
                </a:gridCol>
                <a:gridCol w="774577">
                  <a:extLst>
                    <a:ext uri="{9D8B030D-6E8A-4147-A177-3AD203B41FA5}">
                      <a16:colId xmlns:a16="http://schemas.microsoft.com/office/drawing/2014/main" val="415212863"/>
                    </a:ext>
                  </a:extLst>
                </a:gridCol>
                <a:gridCol w="953487">
                  <a:extLst>
                    <a:ext uri="{9D8B030D-6E8A-4147-A177-3AD203B41FA5}">
                      <a16:colId xmlns:a16="http://schemas.microsoft.com/office/drawing/2014/main" val="406681101"/>
                    </a:ext>
                  </a:extLst>
                </a:gridCol>
                <a:gridCol w="890342">
                  <a:extLst>
                    <a:ext uri="{9D8B030D-6E8A-4147-A177-3AD203B41FA5}">
                      <a16:colId xmlns:a16="http://schemas.microsoft.com/office/drawing/2014/main" val="1505583995"/>
                    </a:ext>
                  </a:extLst>
                </a:gridCol>
                <a:gridCol w="905076">
                  <a:extLst>
                    <a:ext uri="{9D8B030D-6E8A-4147-A177-3AD203B41FA5}">
                      <a16:colId xmlns:a16="http://schemas.microsoft.com/office/drawing/2014/main" val="136117041"/>
                    </a:ext>
                  </a:extLst>
                </a:gridCol>
                <a:gridCol w="1007161">
                  <a:extLst>
                    <a:ext uri="{9D8B030D-6E8A-4147-A177-3AD203B41FA5}">
                      <a16:colId xmlns:a16="http://schemas.microsoft.com/office/drawing/2014/main" val="638260467"/>
                    </a:ext>
                  </a:extLst>
                </a:gridCol>
                <a:gridCol w="897710">
                  <a:extLst>
                    <a:ext uri="{9D8B030D-6E8A-4147-A177-3AD203B41FA5}">
                      <a16:colId xmlns:a16="http://schemas.microsoft.com/office/drawing/2014/main" val="432717254"/>
                    </a:ext>
                  </a:extLst>
                </a:gridCol>
                <a:gridCol w="789310">
                  <a:extLst>
                    <a:ext uri="{9D8B030D-6E8A-4147-A177-3AD203B41FA5}">
                      <a16:colId xmlns:a16="http://schemas.microsoft.com/office/drawing/2014/main" val="3315906104"/>
                    </a:ext>
                  </a:extLst>
                </a:gridCol>
                <a:gridCol w="789310">
                  <a:extLst>
                    <a:ext uri="{9D8B030D-6E8A-4147-A177-3AD203B41FA5}">
                      <a16:colId xmlns:a16="http://schemas.microsoft.com/office/drawing/2014/main" val="145474998"/>
                    </a:ext>
                  </a:extLst>
                </a:gridCol>
              </a:tblGrid>
              <a:tr h="1484444">
                <a:tc>
                  <a:txBody>
                    <a:bodyPr/>
                    <a:lstStyle/>
                    <a:p>
                      <a:pPr algn="ctr">
                        <a:lnSpc>
                          <a:spcPct val="115000"/>
                        </a:lnSpc>
                        <a:spcAft>
                          <a:spcPts val="1000"/>
                        </a:spcAft>
                      </a:pPr>
                      <a:r>
                        <a:rPr lang="en-US" sz="800">
                          <a:effectLst/>
                        </a:rPr>
                        <a:t> </a:t>
                      </a:r>
                      <a:endParaRPr lang="en-US" sz="1100">
                        <a:effectLst/>
                      </a:endParaRPr>
                    </a:p>
                    <a:p>
                      <a:pPr algn="ctr">
                        <a:lnSpc>
                          <a:spcPct val="115000"/>
                        </a:lnSpc>
                        <a:spcAft>
                          <a:spcPts val="1000"/>
                        </a:spcAft>
                      </a:pPr>
                      <a:r>
                        <a:rPr lang="en-US" sz="800">
                          <a:effectLst/>
                        </a:rPr>
                        <a:t>Concentration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rPr>
                        <a:t>Chlorophyll content</a:t>
                      </a:r>
                      <a:endParaRPr lang="en-US" sz="1100">
                        <a:effectLst/>
                      </a:endParaRPr>
                    </a:p>
                    <a:p>
                      <a:pPr algn="ctr">
                        <a:lnSpc>
                          <a:spcPct val="115000"/>
                        </a:lnSpc>
                        <a:spcAft>
                          <a:spcPts val="0"/>
                        </a:spcAft>
                      </a:pPr>
                      <a:r>
                        <a:rPr lang="en-US" sz="8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rPr>
                        <a:t>Leaf Area</a:t>
                      </a:r>
                      <a:endParaRPr lang="en-US" sz="1100" dirty="0">
                        <a:effectLst/>
                      </a:endParaRPr>
                    </a:p>
                    <a:p>
                      <a:pPr algn="ctr">
                        <a:lnSpc>
                          <a:spcPct val="115000"/>
                        </a:lnSpc>
                        <a:spcAft>
                          <a:spcPts val="0"/>
                        </a:spcAft>
                      </a:pPr>
                      <a:r>
                        <a:rPr lang="en-US" sz="800" dirty="0">
                          <a:effectLst/>
                        </a:rPr>
                        <a:t>Cm</a:t>
                      </a:r>
                      <a:r>
                        <a:rPr lang="en-US" sz="800" baseline="300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rPr>
                        <a:t>Number of leaves/ shoot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rPr>
                        <a:t>Shoot Length</a:t>
                      </a:r>
                      <a:endParaRPr lang="en-US" sz="1100">
                        <a:effectLst/>
                      </a:endParaRPr>
                    </a:p>
                    <a:p>
                      <a:pPr algn="ctr">
                        <a:lnSpc>
                          <a:spcPct val="115000"/>
                        </a:lnSpc>
                        <a:spcAft>
                          <a:spcPts val="0"/>
                        </a:spcAft>
                      </a:pPr>
                      <a:r>
                        <a:rPr lang="en-US" sz="800">
                          <a:effectLst/>
                        </a:rPr>
                        <a:t>cm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800">
                          <a:effectLst/>
                        </a:rPr>
                        <a:t>Oil content</a:t>
                      </a:r>
                      <a:endParaRPr lang="en-US" sz="1100">
                        <a:effectLst/>
                      </a:endParaRPr>
                    </a:p>
                    <a:p>
                      <a:pPr algn="ctr">
                        <a:lnSpc>
                          <a:spcPct val="107000"/>
                        </a:lnSpc>
                        <a:spcAft>
                          <a:spcPts val="0"/>
                        </a:spcAft>
                      </a:pPr>
                      <a:r>
                        <a:rPr lang="en-US" sz="8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rPr>
                        <a:t>Fruit Diameter</a:t>
                      </a:r>
                      <a:endParaRPr lang="en-US" sz="1100" dirty="0">
                        <a:effectLst/>
                      </a:endParaRPr>
                    </a:p>
                    <a:p>
                      <a:pPr algn="ctr">
                        <a:lnSpc>
                          <a:spcPct val="115000"/>
                        </a:lnSpc>
                        <a:spcAft>
                          <a:spcPts val="0"/>
                        </a:spcAft>
                      </a:pPr>
                      <a:r>
                        <a:rPr lang="en-US" sz="800" dirty="0">
                          <a:effectLst/>
                        </a:rPr>
                        <a:t>mm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rPr>
                        <a:t>Fruit</a:t>
                      </a:r>
                      <a:endParaRPr lang="en-US" sz="1100">
                        <a:effectLst/>
                      </a:endParaRPr>
                    </a:p>
                    <a:p>
                      <a:pPr algn="ctr">
                        <a:lnSpc>
                          <a:spcPct val="115000"/>
                        </a:lnSpc>
                        <a:spcAft>
                          <a:spcPts val="0"/>
                        </a:spcAft>
                      </a:pPr>
                      <a:r>
                        <a:rPr lang="en-US" sz="800">
                          <a:effectLst/>
                        </a:rPr>
                        <a:t>Weight</a:t>
                      </a:r>
                      <a:endParaRPr lang="en-US" sz="1100">
                        <a:effectLst/>
                      </a:endParaRPr>
                    </a:p>
                    <a:p>
                      <a:pPr algn="ctr">
                        <a:lnSpc>
                          <a:spcPct val="115000"/>
                        </a:lnSpc>
                        <a:spcAft>
                          <a:spcPts val="0"/>
                        </a:spcAft>
                      </a:pPr>
                      <a:r>
                        <a:rPr lang="en-US" sz="800">
                          <a:effectLst/>
                        </a:rPr>
                        <a:t>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rPr>
                        <a:t>pulp Weight</a:t>
                      </a:r>
                      <a:endParaRPr lang="en-US" sz="1100">
                        <a:effectLst/>
                      </a:endParaRPr>
                    </a:p>
                    <a:p>
                      <a:pPr algn="ctr">
                        <a:lnSpc>
                          <a:spcPct val="115000"/>
                        </a:lnSpc>
                        <a:spcAft>
                          <a:spcPts val="0"/>
                        </a:spcAft>
                      </a:pPr>
                      <a:r>
                        <a:rPr lang="en-US" sz="800">
                          <a:effectLst/>
                        </a:rPr>
                        <a:t>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rPr>
                        <a:t>Seed</a:t>
                      </a:r>
                      <a:endParaRPr lang="en-US" sz="1100">
                        <a:effectLst/>
                      </a:endParaRPr>
                    </a:p>
                    <a:p>
                      <a:pPr algn="ctr">
                        <a:lnSpc>
                          <a:spcPct val="115000"/>
                        </a:lnSpc>
                        <a:spcAft>
                          <a:spcPts val="0"/>
                        </a:spcAft>
                      </a:pPr>
                      <a:r>
                        <a:rPr lang="en-US" sz="800">
                          <a:effectLst/>
                        </a:rPr>
                        <a:t>Weight</a:t>
                      </a:r>
                      <a:endParaRPr lang="en-US" sz="1100">
                        <a:effectLst/>
                      </a:endParaRPr>
                    </a:p>
                    <a:p>
                      <a:pPr algn="ctr">
                        <a:lnSpc>
                          <a:spcPct val="115000"/>
                        </a:lnSpc>
                        <a:spcAft>
                          <a:spcPts val="0"/>
                        </a:spcAft>
                      </a:pPr>
                      <a:r>
                        <a:rPr lang="en-US" sz="800">
                          <a:effectLst/>
                        </a:rPr>
                        <a:t>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88774571"/>
                  </a:ext>
                </a:extLst>
              </a:tr>
              <a:tr h="657589">
                <a:tc>
                  <a:txBody>
                    <a:bodyPr/>
                    <a:lstStyle/>
                    <a:p>
                      <a:pPr algn="ctr">
                        <a:lnSpc>
                          <a:spcPct val="115000"/>
                        </a:lnSpc>
                        <a:spcAft>
                          <a:spcPts val="1000"/>
                        </a:spcAft>
                      </a:pPr>
                      <a:r>
                        <a:rPr lang="en-US" sz="800">
                          <a:effectLst/>
                        </a:rPr>
                        <a:t>Control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53.18 d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2.13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4.00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dirty="0">
                          <a:effectLst/>
                        </a:rPr>
                        <a:t>3.61 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19.28d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4.42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1.71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1.22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0.49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61066526"/>
                  </a:ext>
                </a:extLst>
              </a:tr>
              <a:tr h="657589">
                <a:tc>
                  <a:txBody>
                    <a:bodyPr/>
                    <a:lstStyle/>
                    <a:p>
                      <a:pPr algn="ctr">
                        <a:lnSpc>
                          <a:spcPct val="115000"/>
                        </a:lnSpc>
                        <a:spcAft>
                          <a:spcPts val="1000"/>
                        </a:spcAft>
                      </a:pPr>
                      <a:r>
                        <a:rPr lang="en-US" sz="800">
                          <a:effectLst/>
                        </a:rPr>
                        <a:t>2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60.96 c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2.31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5.03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7.54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22.19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6.58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3.20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2.54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0.66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81674381"/>
                  </a:ext>
                </a:extLst>
              </a:tr>
              <a:tr h="657589">
                <a:tc>
                  <a:txBody>
                    <a:bodyPr/>
                    <a:lstStyle/>
                    <a:p>
                      <a:pPr algn="ctr">
                        <a:lnSpc>
                          <a:spcPct val="115000"/>
                        </a:lnSpc>
                        <a:spcAft>
                          <a:spcPts val="1000"/>
                        </a:spcAft>
                      </a:pPr>
                      <a:r>
                        <a:rPr lang="en-US" sz="800">
                          <a:effectLst/>
                        </a:rPr>
                        <a:t>4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70.21 b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3.44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7.20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8.33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29.06b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7.15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3.30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3.17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0.13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93426340"/>
                  </a:ext>
                </a:extLst>
              </a:tr>
              <a:tr h="657589">
                <a:tc>
                  <a:txBody>
                    <a:bodyPr/>
                    <a:lstStyle/>
                    <a:p>
                      <a:pPr algn="ctr">
                        <a:lnSpc>
                          <a:spcPct val="115000"/>
                        </a:lnSpc>
                        <a:spcAft>
                          <a:spcPts val="1000"/>
                        </a:spcAft>
                      </a:pPr>
                      <a:r>
                        <a:rPr lang="en-US" sz="800">
                          <a:effectLst/>
                        </a:rPr>
                        <a:t>6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77.94 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4.16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9.09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10.72a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33.45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8.69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4.81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4.00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dirty="0">
                          <a:effectLst/>
                        </a:rPr>
                        <a:t>0.81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5210532"/>
                  </a:ext>
                </a:extLst>
              </a:tr>
            </a:tbl>
          </a:graphicData>
        </a:graphic>
      </p:graphicFrame>
      <p:sp>
        <p:nvSpPr>
          <p:cNvPr id="5" name="Rectangle 1"/>
          <p:cNvSpPr>
            <a:spLocks noChangeArrowheads="1"/>
          </p:cNvSpPr>
          <p:nvPr/>
        </p:nvSpPr>
        <p:spPr bwMode="auto">
          <a:xfrm>
            <a:off x="293410" y="1358524"/>
            <a:ext cx="8815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(1):</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Effect of humic acid on the growth of olive trees.</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7573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7650835"/>
              </p:ext>
            </p:extLst>
          </p:nvPr>
        </p:nvGraphicFramePr>
        <p:xfrm>
          <a:off x="455136" y="1051562"/>
          <a:ext cx="9374664" cy="5052060"/>
        </p:xfrm>
        <a:graphic>
          <a:graphicData uri="http://schemas.openxmlformats.org/drawingml/2006/table">
            <a:tbl>
              <a:tblPr firstRow="1" firstCol="1" bandRow="1">
                <a:tableStyleId>{5C22544A-7EE6-4342-B048-85BDC9FD1C3A}</a:tableStyleId>
              </a:tblPr>
              <a:tblGrid>
                <a:gridCol w="1308575">
                  <a:extLst>
                    <a:ext uri="{9D8B030D-6E8A-4147-A177-3AD203B41FA5}">
                      <a16:colId xmlns:a16="http://schemas.microsoft.com/office/drawing/2014/main" val="645347529"/>
                    </a:ext>
                  </a:extLst>
                </a:gridCol>
                <a:gridCol w="1134374">
                  <a:extLst>
                    <a:ext uri="{9D8B030D-6E8A-4147-A177-3AD203B41FA5}">
                      <a16:colId xmlns:a16="http://schemas.microsoft.com/office/drawing/2014/main" val="4077945524"/>
                    </a:ext>
                  </a:extLst>
                </a:gridCol>
                <a:gridCol w="781827">
                  <a:extLst>
                    <a:ext uri="{9D8B030D-6E8A-4147-A177-3AD203B41FA5}">
                      <a16:colId xmlns:a16="http://schemas.microsoft.com/office/drawing/2014/main" val="2729316009"/>
                    </a:ext>
                  </a:extLst>
                </a:gridCol>
                <a:gridCol w="918698">
                  <a:extLst>
                    <a:ext uri="{9D8B030D-6E8A-4147-A177-3AD203B41FA5}">
                      <a16:colId xmlns:a16="http://schemas.microsoft.com/office/drawing/2014/main" val="3501745613"/>
                    </a:ext>
                  </a:extLst>
                </a:gridCol>
                <a:gridCol w="866853">
                  <a:extLst>
                    <a:ext uri="{9D8B030D-6E8A-4147-A177-3AD203B41FA5}">
                      <a16:colId xmlns:a16="http://schemas.microsoft.com/office/drawing/2014/main" val="1828964038"/>
                    </a:ext>
                  </a:extLst>
                </a:gridCol>
                <a:gridCol w="879296">
                  <a:extLst>
                    <a:ext uri="{9D8B030D-6E8A-4147-A177-3AD203B41FA5}">
                      <a16:colId xmlns:a16="http://schemas.microsoft.com/office/drawing/2014/main" val="3141336758"/>
                    </a:ext>
                  </a:extLst>
                </a:gridCol>
                <a:gridCol w="964322">
                  <a:extLst>
                    <a:ext uri="{9D8B030D-6E8A-4147-A177-3AD203B41FA5}">
                      <a16:colId xmlns:a16="http://schemas.microsoft.com/office/drawing/2014/main" val="3726261110"/>
                    </a:ext>
                  </a:extLst>
                </a:gridCol>
                <a:gridCol w="872038">
                  <a:extLst>
                    <a:ext uri="{9D8B030D-6E8A-4147-A177-3AD203B41FA5}">
                      <a16:colId xmlns:a16="http://schemas.microsoft.com/office/drawing/2014/main" val="4153951136"/>
                    </a:ext>
                  </a:extLst>
                </a:gridCol>
                <a:gridCol w="872038">
                  <a:extLst>
                    <a:ext uri="{9D8B030D-6E8A-4147-A177-3AD203B41FA5}">
                      <a16:colId xmlns:a16="http://schemas.microsoft.com/office/drawing/2014/main" val="507147245"/>
                    </a:ext>
                  </a:extLst>
                </a:gridCol>
                <a:gridCol w="776643">
                  <a:extLst>
                    <a:ext uri="{9D8B030D-6E8A-4147-A177-3AD203B41FA5}">
                      <a16:colId xmlns:a16="http://schemas.microsoft.com/office/drawing/2014/main" val="1604474343"/>
                    </a:ext>
                  </a:extLst>
                </a:gridCol>
              </a:tblGrid>
              <a:tr h="1792800">
                <a:tc>
                  <a:txBody>
                    <a:bodyPr/>
                    <a:lstStyle/>
                    <a:p>
                      <a:pPr algn="just">
                        <a:lnSpc>
                          <a:spcPct val="115000"/>
                        </a:lnSpc>
                        <a:spcAft>
                          <a:spcPts val="1000"/>
                        </a:spcAft>
                      </a:pPr>
                      <a:r>
                        <a:rPr lang="en-US" sz="800">
                          <a:effectLst/>
                        </a:rPr>
                        <a:t> </a:t>
                      </a:r>
                      <a:endParaRPr lang="en-US" sz="1100">
                        <a:effectLst/>
                      </a:endParaRPr>
                    </a:p>
                    <a:p>
                      <a:pPr algn="ctr">
                        <a:lnSpc>
                          <a:spcPct val="115000"/>
                        </a:lnSpc>
                        <a:spcAft>
                          <a:spcPts val="1000"/>
                        </a:spcAft>
                      </a:pPr>
                      <a:r>
                        <a:rPr lang="en-US" sz="800">
                          <a:effectLst/>
                        </a:rPr>
                        <a:t>Concentration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Chlorophyll content</a:t>
                      </a:r>
                      <a:endParaRPr lang="en-US" sz="1100">
                        <a:effectLst/>
                      </a:endParaRPr>
                    </a:p>
                    <a:p>
                      <a:pPr>
                        <a:lnSpc>
                          <a:spcPct val="115000"/>
                        </a:lnSpc>
                        <a:spcAft>
                          <a:spcPts val="0"/>
                        </a:spcAft>
                      </a:pPr>
                      <a:r>
                        <a:rPr lang="en-US" sz="8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Leaf Area</a:t>
                      </a:r>
                      <a:endParaRPr lang="en-US" sz="1100">
                        <a:effectLst/>
                      </a:endParaRPr>
                    </a:p>
                    <a:p>
                      <a:pPr>
                        <a:lnSpc>
                          <a:spcPct val="115000"/>
                        </a:lnSpc>
                        <a:spcAft>
                          <a:spcPts val="0"/>
                        </a:spcAft>
                      </a:pPr>
                      <a:r>
                        <a:rPr lang="en-US" sz="800">
                          <a:effectLst/>
                        </a:rPr>
                        <a:t> Cm</a:t>
                      </a:r>
                      <a:r>
                        <a:rPr lang="en-US" sz="8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dirty="0">
                          <a:effectLst/>
                        </a:rPr>
                        <a:t>Number of leaves/ shoot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Shoot Length</a:t>
                      </a:r>
                      <a:endParaRPr lang="en-US" sz="1100">
                        <a:effectLst/>
                      </a:endParaRPr>
                    </a:p>
                    <a:p>
                      <a:pPr>
                        <a:lnSpc>
                          <a:spcPct val="115000"/>
                        </a:lnSpc>
                        <a:spcAft>
                          <a:spcPts val="0"/>
                        </a:spcAft>
                      </a:pPr>
                      <a:r>
                        <a:rPr lang="en-US" sz="800">
                          <a:effectLst/>
                        </a:rPr>
                        <a:t>cm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800">
                          <a:effectLst/>
                        </a:rPr>
                        <a:t>Oil content</a:t>
                      </a:r>
                      <a:endParaRPr lang="en-US" sz="1100">
                        <a:effectLst/>
                      </a:endParaRPr>
                    </a:p>
                    <a:p>
                      <a:pPr>
                        <a:lnSpc>
                          <a:spcPct val="107000"/>
                        </a:lnSpc>
                        <a:spcAft>
                          <a:spcPts val="0"/>
                        </a:spcAft>
                      </a:pPr>
                      <a:r>
                        <a:rPr lang="en-US" sz="8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dirty="0">
                          <a:effectLst/>
                        </a:rPr>
                        <a:t>Fruit Diameter</a:t>
                      </a:r>
                      <a:endParaRPr lang="en-US" sz="1100" dirty="0">
                        <a:effectLst/>
                      </a:endParaRPr>
                    </a:p>
                    <a:p>
                      <a:pPr algn="ctr">
                        <a:lnSpc>
                          <a:spcPct val="115000"/>
                        </a:lnSpc>
                        <a:spcAft>
                          <a:spcPts val="0"/>
                        </a:spcAft>
                      </a:pPr>
                      <a:r>
                        <a:rPr lang="en-US" sz="800" dirty="0">
                          <a:effectLst/>
                        </a:rPr>
                        <a:t>mm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Fruit</a:t>
                      </a:r>
                      <a:endParaRPr lang="en-US" sz="1100">
                        <a:effectLst/>
                      </a:endParaRPr>
                    </a:p>
                    <a:p>
                      <a:pPr>
                        <a:lnSpc>
                          <a:spcPct val="115000"/>
                        </a:lnSpc>
                        <a:spcAft>
                          <a:spcPts val="0"/>
                        </a:spcAft>
                      </a:pPr>
                      <a:r>
                        <a:rPr lang="en-US" sz="800">
                          <a:effectLst/>
                        </a:rPr>
                        <a:t>Weight </a:t>
                      </a:r>
                      <a:endParaRPr lang="en-US" sz="1100">
                        <a:effectLst/>
                      </a:endParaRPr>
                    </a:p>
                    <a:p>
                      <a:pPr>
                        <a:lnSpc>
                          <a:spcPct val="115000"/>
                        </a:lnSpc>
                        <a:spcAft>
                          <a:spcPts val="0"/>
                        </a:spcAft>
                      </a:pPr>
                      <a:r>
                        <a:rPr lang="en-US" sz="800">
                          <a:effectLst/>
                        </a:rPr>
                        <a:t>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pulp Weight </a:t>
                      </a:r>
                      <a:endParaRPr lang="en-US" sz="1100">
                        <a:effectLst/>
                      </a:endParaRPr>
                    </a:p>
                    <a:p>
                      <a:pPr algn="just">
                        <a:lnSpc>
                          <a:spcPct val="107000"/>
                        </a:lnSpc>
                        <a:spcAft>
                          <a:spcPts val="1000"/>
                        </a:spcAft>
                      </a:pPr>
                      <a:r>
                        <a:rPr lang="en-US" sz="800">
                          <a:effectLst/>
                        </a:rPr>
                        <a:t>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Seed</a:t>
                      </a:r>
                      <a:endParaRPr lang="en-US" sz="1100">
                        <a:effectLst/>
                      </a:endParaRPr>
                    </a:p>
                    <a:p>
                      <a:pPr>
                        <a:lnSpc>
                          <a:spcPct val="115000"/>
                        </a:lnSpc>
                        <a:spcAft>
                          <a:spcPts val="0"/>
                        </a:spcAft>
                      </a:pPr>
                      <a:r>
                        <a:rPr lang="en-US" sz="800">
                          <a:effectLst/>
                        </a:rPr>
                        <a:t>Weight</a:t>
                      </a:r>
                      <a:endParaRPr lang="en-US" sz="1100">
                        <a:effectLst/>
                      </a:endParaRPr>
                    </a:p>
                    <a:p>
                      <a:pPr>
                        <a:lnSpc>
                          <a:spcPct val="115000"/>
                        </a:lnSpc>
                        <a:spcAft>
                          <a:spcPts val="0"/>
                        </a:spcAft>
                      </a:pPr>
                      <a:r>
                        <a:rPr lang="en-US" sz="800">
                          <a:effectLst/>
                        </a:rPr>
                        <a: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6289306"/>
                  </a:ext>
                </a:extLst>
              </a:tr>
              <a:tr h="814815">
                <a:tc>
                  <a:txBody>
                    <a:bodyPr/>
                    <a:lstStyle/>
                    <a:p>
                      <a:pPr algn="ctr">
                        <a:lnSpc>
                          <a:spcPct val="115000"/>
                        </a:lnSpc>
                        <a:spcAft>
                          <a:spcPts val="1000"/>
                        </a:spcAft>
                      </a:pPr>
                      <a:r>
                        <a:rPr lang="en-US" sz="800">
                          <a:effectLst/>
                        </a:rPr>
                        <a:t>Control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67.03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2.32b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4.21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6.35 d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17.05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5.17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1.94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1.54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0.40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018553"/>
                  </a:ext>
                </a:extLst>
              </a:tr>
              <a:tr h="814815">
                <a:tc>
                  <a:txBody>
                    <a:bodyPr/>
                    <a:lstStyle/>
                    <a:p>
                      <a:pPr algn="ctr">
                        <a:lnSpc>
                          <a:spcPct val="115000"/>
                        </a:lnSpc>
                        <a:spcAft>
                          <a:spcPts val="1000"/>
                        </a:spcAft>
                      </a:pPr>
                      <a:r>
                        <a:rPr lang="en-US" sz="800">
                          <a:effectLst/>
                        </a:rPr>
                        <a:t>2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66.54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2.75b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5.39 b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8.00 c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25.08b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6.54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2.33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1.79 b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0.54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3588977"/>
                  </a:ext>
                </a:extLst>
              </a:tr>
              <a:tr h="814815">
                <a:tc>
                  <a:txBody>
                    <a:bodyPr/>
                    <a:lstStyle/>
                    <a:p>
                      <a:pPr algn="ctr">
                        <a:lnSpc>
                          <a:spcPct val="115000"/>
                        </a:lnSpc>
                        <a:spcAft>
                          <a:spcPts val="1000"/>
                        </a:spcAft>
                      </a:pPr>
                      <a:r>
                        <a:rPr lang="en-US" sz="800">
                          <a:effectLst/>
                        </a:rPr>
                        <a:t>4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68.47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3.48a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8.47 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8.61 b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32.24a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7.80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3.25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2.85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0.43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84861712"/>
                  </a:ext>
                </a:extLst>
              </a:tr>
              <a:tr h="814815">
                <a:tc>
                  <a:txBody>
                    <a:bodyPr/>
                    <a:lstStyle/>
                    <a:p>
                      <a:pPr algn="just">
                        <a:lnSpc>
                          <a:spcPct val="115000"/>
                        </a:lnSpc>
                        <a:spcAft>
                          <a:spcPts val="1000"/>
                        </a:spcAft>
                      </a:pPr>
                      <a:r>
                        <a:rPr lang="en-US" sz="800">
                          <a:effectLst/>
                        </a:rPr>
                        <a:t>6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77.96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3.89a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9.87a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9.97 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33.15a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8.46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3.67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a:effectLst/>
                        </a:rPr>
                        <a:t>2.92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800" dirty="0">
                          <a:effectLst/>
                        </a:rPr>
                        <a:t>0.75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45403161"/>
                  </a:ext>
                </a:extLst>
              </a:tr>
            </a:tbl>
          </a:graphicData>
        </a:graphic>
      </p:graphicFrame>
      <p:sp>
        <p:nvSpPr>
          <p:cNvPr id="5" name="Rectangle 1"/>
          <p:cNvSpPr>
            <a:spLocks noChangeArrowheads="1"/>
          </p:cNvSpPr>
          <p:nvPr/>
        </p:nvSpPr>
        <p:spPr bwMode="auto">
          <a:xfrm>
            <a:off x="488395" y="218451"/>
            <a:ext cx="96013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(3):</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Effect of seaweed extract on the growth of olive trees.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5308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7761696"/>
              </p:ext>
            </p:extLst>
          </p:nvPr>
        </p:nvGraphicFramePr>
        <p:xfrm>
          <a:off x="548639" y="1077216"/>
          <a:ext cx="9153064" cy="5506463"/>
        </p:xfrm>
        <a:graphic>
          <a:graphicData uri="http://schemas.openxmlformats.org/drawingml/2006/table">
            <a:tbl>
              <a:tblPr firstRow="1" firstCol="1" bandRow="1">
                <a:tableStyleId>{5C22544A-7EE6-4342-B048-85BDC9FD1C3A}</a:tableStyleId>
              </a:tblPr>
              <a:tblGrid>
                <a:gridCol w="1279385">
                  <a:extLst>
                    <a:ext uri="{9D8B030D-6E8A-4147-A177-3AD203B41FA5}">
                      <a16:colId xmlns:a16="http://schemas.microsoft.com/office/drawing/2014/main" val="2590582760"/>
                    </a:ext>
                  </a:extLst>
                </a:gridCol>
                <a:gridCol w="1108066">
                  <a:extLst>
                    <a:ext uri="{9D8B030D-6E8A-4147-A177-3AD203B41FA5}">
                      <a16:colId xmlns:a16="http://schemas.microsoft.com/office/drawing/2014/main" val="3542233766"/>
                    </a:ext>
                  </a:extLst>
                </a:gridCol>
                <a:gridCol w="753404">
                  <a:extLst>
                    <a:ext uri="{9D8B030D-6E8A-4147-A177-3AD203B41FA5}">
                      <a16:colId xmlns:a16="http://schemas.microsoft.com/office/drawing/2014/main" val="2957241568"/>
                    </a:ext>
                  </a:extLst>
                </a:gridCol>
                <a:gridCol w="898676">
                  <a:extLst>
                    <a:ext uri="{9D8B030D-6E8A-4147-A177-3AD203B41FA5}">
                      <a16:colId xmlns:a16="http://schemas.microsoft.com/office/drawing/2014/main" val="405587592"/>
                    </a:ext>
                  </a:extLst>
                </a:gridCol>
                <a:gridCol w="847580">
                  <a:extLst>
                    <a:ext uri="{9D8B030D-6E8A-4147-A177-3AD203B41FA5}">
                      <a16:colId xmlns:a16="http://schemas.microsoft.com/office/drawing/2014/main" val="1885764002"/>
                    </a:ext>
                  </a:extLst>
                </a:gridCol>
                <a:gridCol w="859602">
                  <a:extLst>
                    <a:ext uri="{9D8B030D-6E8A-4147-A177-3AD203B41FA5}">
                      <a16:colId xmlns:a16="http://schemas.microsoft.com/office/drawing/2014/main" val="4169124304"/>
                    </a:ext>
                  </a:extLst>
                </a:gridCol>
                <a:gridCol w="942757">
                  <a:extLst>
                    <a:ext uri="{9D8B030D-6E8A-4147-A177-3AD203B41FA5}">
                      <a16:colId xmlns:a16="http://schemas.microsoft.com/office/drawing/2014/main" val="2672487354"/>
                    </a:ext>
                  </a:extLst>
                </a:gridCol>
                <a:gridCol w="852590">
                  <a:extLst>
                    <a:ext uri="{9D8B030D-6E8A-4147-A177-3AD203B41FA5}">
                      <a16:colId xmlns:a16="http://schemas.microsoft.com/office/drawing/2014/main" val="4049815840"/>
                    </a:ext>
                  </a:extLst>
                </a:gridCol>
                <a:gridCol w="852590">
                  <a:extLst>
                    <a:ext uri="{9D8B030D-6E8A-4147-A177-3AD203B41FA5}">
                      <a16:colId xmlns:a16="http://schemas.microsoft.com/office/drawing/2014/main" val="3279937083"/>
                    </a:ext>
                  </a:extLst>
                </a:gridCol>
                <a:gridCol w="758414">
                  <a:extLst>
                    <a:ext uri="{9D8B030D-6E8A-4147-A177-3AD203B41FA5}">
                      <a16:colId xmlns:a16="http://schemas.microsoft.com/office/drawing/2014/main" val="3195373825"/>
                    </a:ext>
                  </a:extLst>
                </a:gridCol>
              </a:tblGrid>
              <a:tr h="801178">
                <a:tc>
                  <a:txBody>
                    <a:bodyPr/>
                    <a:lstStyle/>
                    <a:p>
                      <a:pPr algn="ctr">
                        <a:lnSpc>
                          <a:spcPct val="115000"/>
                        </a:lnSpc>
                        <a:spcAft>
                          <a:spcPts val="0"/>
                        </a:spcAft>
                      </a:pPr>
                      <a:r>
                        <a:rPr lang="en-US" sz="800">
                          <a:effectLst/>
                        </a:rPr>
                        <a:t>Concentration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Chlorophyll content</a:t>
                      </a:r>
                      <a:endParaRPr lang="en-US" sz="1100">
                        <a:effectLst/>
                      </a:endParaRPr>
                    </a:p>
                    <a:p>
                      <a:pPr>
                        <a:lnSpc>
                          <a:spcPct val="115000"/>
                        </a:lnSpc>
                        <a:spcAft>
                          <a:spcPts val="0"/>
                        </a:spcAft>
                      </a:pPr>
                      <a:r>
                        <a:rPr lang="en-US" sz="8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Leaf Area</a:t>
                      </a:r>
                      <a:endParaRPr lang="en-US" sz="1100">
                        <a:effectLst/>
                      </a:endParaRPr>
                    </a:p>
                    <a:p>
                      <a:pPr>
                        <a:lnSpc>
                          <a:spcPct val="115000"/>
                        </a:lnSpc>
                        <a:spcAft>
                          <a:spcPts val="0"/>
                        </a:spcAft>
                      </a:pPr>
                      <a:r>
                        <a:rPr lang="en-US" sz="800">
                          <a:effectLst/>
                        </a:rPr>
                        <a:t> Cm</a:t>
                      </a:r>
                      <a:r>
                        <a:rPr lang="en-US" sz="8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Number of leaves/ shoot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Shoot Length</a:t>
                      </a:r>
                      <a:endParaRPr lang="en-US" sz="1100">
                        <a:effectLst/>
                      </a:endParaRPr>
                    </a:p>
                    <a:p>
                      <a:pPr>
                        <a:lnSpc>
                          <a:spcPct val="115000"/>
                        </a:lnSpc>
                        <a:spcAft>
                          <a:spcPts val="0"/>
                        </a:spcAft>
                      </a:pPr>
                      <a:r>
                        <a:rPr lang="en-US" sz="800">
                          <a:effectLst/>
                        </a:rPr>
                        <a:t>cm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800">
                          <a:effectLst/>
                        </a:rPr>
                        <a:t>Oil content</a:t>
                      </a:r>
                      <a:endParaRPr lang="en-US" sz="1100">
                        <a:effectLst/>
                      </a:endParaRPr>
                    </a:p>
                    <a:p>
                      <a:pPr>
                        <a:lnSpc>
                          <a:spcPct val="107000"/>
                        </a:lnSpc>
                        <a:spcAft>
                          <a:spcPts val="0"/>
                        </a:spcAft>
                      </a:pPr>
                      <a:r>
                        <a:rPr lang="en-US" sz="8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dirty="0">
                          <a:effectLst/>
                        </a:rPr>
                        <a:t>Fruit Diameter</a:t>
                      </a:r>
                      <a:endParaRPr lang="en-US" sz="1100" dirty="0">
                        <a:effectLst/>
                      </a:endParaRPr>
                    </a:p>
                    <a:p>
                      <a:pPr algn="ctr">
                        <a:lnSpc>
                          <a:spcPct val="115000"/>
                        </a:lnSpc>
                        <a:spcAft>
                          <a:spcPts val="0"/>
                        </a:spcAft>
                      </a:pPr>
                      <a:r>
                        <a:rPr lang="en-US" sz="800" dirty="0">
                          <a:effectLst/>
                        </a:rPr>
                        <a:t>mm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Fruit</a:t>
                      </a:r>
                      <a:endParaRPr lang="en-US" sz="1100">
                        <a:effectLst/>
                      </a:endParaRPr>
                    </a:p>
                    <a:p>
                      <a:pPr>
                        <a:lnSpc>
                          <a:spcPct val="115000"/>
                        </a:lnSpc>
                        <a:spcAft>
                          <a:spcPts val="0"/>
                        </a:spcAft>
                      </a:pPr>
                      <a:r>
                        <a:rPr lang="en-US" sz="800">
                          <a:effectLst/>
                        </a:rPr>
                        <a:t>Weight </a:t>
                      </a:r>
                      <a:endParaRPr lang="en-US" sz="1100">
                        <a:effectLst/>
                      </a:endParaRPr>
                    </a:p>
                    <a:p>
                      <a:pPr>
                        <a:lnSpc>
                          <a:spcPct val="115000"/>
                        </a:lnSpc>
                        <a:spcAft>
                          <a:spcPts val="0"/>
                        </a:spcAft>
                      </a:pPr>
                      <a:r>
                        <a:rPr lang="en-US" sz="800">
                          <a:effectLst/>
                        </a:rPr>
                        <a:t>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pulp Weight </a:t>
                      </a:r>
                      <a:endParaRPr lang="en-US" sz="1100">
                        <a:effectLst/>
                      </a:endParaRPr>
                    </a:p>
                    <a:p>
                      <a:pPr>
                        <a:lnSpc>
                          <a:spcPct val="115000"/>
                        </a:lnSpc>
                        <a:spcAft>
                          <a:spcPts val="0"/>
                        </a:spcAft>
                      </a:pPr>
                      <a:r>
                        <a:rPr lang="en-US" sz="800">
                          <a:effectLst/>
                        </a:rPr>
                        <a:t>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800">
                          <a:effectLst/>
                        </a:rPr>
                        <a:t>Seed</a:t>
                      </a:r>
                      <a:endParaRPr lang="en-US" sz="1100">
                        <a:effectLst/>
                      </a:endParaRPr>
                    </a:p>
                    <a:p>
                      <a:pPr>
                        <a:lnSpc>
                          <a:spcPct val="115000"/>
                        </a:lnSpc>
                        <a:spcAft>
                          <a:spcPts val="0"/>
                        </a:spcAft>
                      </a:pPr>
                      <a:r>
                        <a:rPr lang="en-US" sz="800">
                          <a:effectLst/>
                        </a:rPr>
                        <a:t>Weight</a:t>
                      </a:r>
                      <a:endParaRPr lang="en-US" sz="1100">
                        <a:effectLst/>
                      </a:endParaRPr>
                    </a:p>
                    <a:p>
                      <a:pPr>
                        <a:lnSpc>
                          <a:spcPct val="115000"/>
                        </a:lnSpc>
                        <a:spcAft>
                          <a:spcPts val="0"/>
                        </a:spcAft>
                      </a:pPr>
                      <a:r>
                        <a:rPr lang="en-US" sz="800">
                          <a:effectLst/>
                        </a:rPr>
                        <a: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1445611"/>
                  </a:ext>
                </a:extLst>
              </a:tr>
              <a:tr h="361945">
                <a:tc>
                  <a:txBody>
                    <a:bodyPr/>
                    <a:lstStyle/>
                    <a:p>
                      <a:pPr algn="ctr">
                        <a:lnSpc>
                          <a:spcPct val="115000"/>
                        </a:lnSpc>
                        <a:spcAft>
                          <a:spcPts val="1000"/>
                        </a:spcAft>
                      </a:pPr>
                      <a:r>
                        <a:rPr lang="en-US" sz="8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61.72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1.8 0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5.00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5.58 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19.20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4.14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1.90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a:effectLst/>
                        </a:rPr>
                        <a:t>1.12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0.78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18306478"/>
                  </a:ext>
                </a:extLst>
              </a:tr>
              <a:tr h="361945">
                <a:tc>
                  <a:txBody>
                    <a:bodyPr/>
                    <a:lstStyle/>
                    <a:p>
                      <a:pPr algn="ctr">
                        <a:lnSpc>
                          <a:spcPct val="115000"/>
                        </a:lnSpc>
                        <a:spcAft>
                          <a:spcPts val="1000"/>
                        </a:spcAft>
                      </a:pPr>
                      <a:r>
                        <a:rPr lang="en-US" sz="800">
                          <a:effectLst/>
                        </a:rPr>
                        <a:t>2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67.84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2.15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7.32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21.22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6.38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2.29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1.54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0.75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1775738"/>
                  </a:ext>
                </a:extLst>
              </a:tr>
              <a:tr h="361945">
                <a:tc>
                  <a:txBody>
                    <a:bodyPr/>
                    <a:lstStyle/>
                    <a:p>
                      <a:pPr algn="ctr">
                        <a:lnSpc>
                          <a:spcPct val="115000"/>
                        </a:lnSpc>
                        <a:spcAft>
                          <a:spcPts val="1000"/>
                        </a:spcAft>
                      </a:pPr>
                      <a:r>
                        <a:rPr lang="en-US" sz="800">
                          <a:effectLst/>
                        </a:rPr>
                        <a:t>4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70.51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3.22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8.00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9.11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26.64b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7.10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3.11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2.34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0.77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5213607"/>
                  </a:ext>
                </a:extLst>
              </a:tr>
              <a:tr h="361945">
                <a:tc>
                  <a:txBody>
                    <a:bodyPr/>
                    <a:lstStyle/>
                    <a:p>
                      <a:pPr algn="ctr">
                        <a:lnSpc>
                          <a:spcPct val="115000"/>
                        </a:lnSpc>
                        <a:spcAft>
                          <a:spcPts val="1000"/>
                        </a:spcAft>
                      </a:pPr>
                      <a:r>
                        <a:rPr lang="en-US" sz="800">
                          <a:effectLst/>
                        </a:rPr>
                        <a:t>6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73.90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4.6 1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10.00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10.89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36.05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7.99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3.75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2.81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0.94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171349"/>
                  </a:ext>
                </a:extLst>
              </a:tr>
              <a:tr h="361945">
                <a:tc>
                  <a:txBody>
                    <a:bodyPr/>
                    <a:lstStyle/>
                    <a:p>
                      <a:pPr algn="ctr">
                        <a:lnSpc>
                          <a:spcPct val="115000"/>
                        </a:lnSpc>
                        <a:spcAft>
                          <a:spcPts val="1000"/>
                        </a:spcAft>
                      </a:pPr>
                      <a:r>
                        <a:rPr lang="en-US" sz="800">
                          <a:effectLst/>
                        </a:rPr>
                        <a:t>2 * 2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62.33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a:effectLst/>
                        </a:rPr>
                        <a:t>1.97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6.55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6.77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19.87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5.33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77778399"/>
                  </a:ext>
                </a:extLst>
              </a:tr>
              <a:tr h="361945">
                <a:tc>
                  <a:txBody>
                    <a:bodyPr/>
                    <a:lstStyle/>
                    <a:p>
                      <a:pPr algn="ctr">
                        <a:lnSpc>
                          <a:spcPct val="115000"/>
                        </a:lnSpc>
                        <a:spcAft>
                          <a:spcPts val="1000"/>
                        </a:spcAft>
                      </a:pPr>
                      <a:r>
                        <a:rPr lang="en-US" sz="800">
                          <a:effectLst/>
                        </a:rPr>
                        <a:t> 2 * 4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63.67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7.89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20.69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6.58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3.32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8958684"/>
                  </a:ext>
                </a:extLst>
              </a:tr>
              <a:tr h="361945">
                <a:tc>
                  <a:txBody>
                    <a:bodyPr/>
                    <a:lstStyle/>
                    <a:p>
                      <a:pPr algn="ctr">
                        <a:lnSpc>
                          <a:spcPct val="115000"/>
                        </a:lnSpc>
                        <a:spcAft>
                          <a:spcPts val="1000"/>
                        </a:spcAft>
                      </a:pPr>
                      <a:r>
                        <a:rPr lang="en-US" sz="800">
                          <a:effectLst/>
                        </a:rPr>
                        <a:t>2 * 6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73.45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8.00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8.65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23.78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7.34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3.87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4785485"/>
                  </a:ext>
                </a:extLst>
              </a:tr>
              <a:tr h="361945">
                <a:tc>
                  <a:txBody>
                    <a:bodyPr/>
                    <a:lstStyle/>
                    <a:p>
                      <a:pPr algn="ctr">
                        <a:lnSpc>
                          <a:spcPct val="115000"/>
                        </a:lnSpc>
                        <a:spcAft>
                          <a:spcPts val="1000"/>
                        </a:spcAft>
                      </a:pPr>
                      <a:r>
                        <a:rPr lang="en-US" sz="800">
                          <a:effectLst/>
                        </a:rPr>
                        <a:t>4 * 2 ml.L</a:t>
                      </a:r>
                      <a:r>
                        <a:rPr lang="en-US" sz="800" baseline="30000">
                          <a:effectLst/>
                        </a:rPr>
                        <a:t>-1</a:t>
                      </a:r>
                      <a:r>
                        <a:rPr lang="en-US" sz="8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74.34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4.88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10.00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9.53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27.00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3.77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0.91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994579"/>
                  </a:ext>
                </a:extLst>
              </a:tr>
              <a:tr h="361945">
                <a:tc>
                  <a:txBody>
                    <a:bodyPr/>
                    <a:lstStyle/>
                    <a:p>
                      <a:pPr algn="ctr">
                        <a:lnSpc>
                          <a:spcPct val="115000"/>
                        </a:lnSpc>
                        <a:spcAft>
                          <a:spcPts val="1000"/>
                        </a:spcAft>
                      </a:pPr>
                      <a:r>
                        <a:rPr lang="en-US" sz="800">
                          <a:effectLst/>
                        </a:rPr>
                        <a:t>4 * 4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74.30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5.76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6.55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9.82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28.33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8.06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4.21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9026279"/>
                  </a:ext>
                </a:extLst>
              </a:tr>
              <a:tr h="361945">
                <a:tc>
                  <a:txBody>
                    <a:bodyPr/>
                    <a:lstStyle/>
                    <a:p>
                      <a:pPr algn="ctr">
                        <a:lnSpc>
                          <a:spcPct val="115000"/>
                        </a:lnSpc>
                        <a:spcAft>
                          <a:spcPts val="1000"/>
                        </a:spcAft>
                      </a:pPr>
                      <a:r>
                        <a:rPr lang="en-US" sz="800">
                          <a:effectLst/>
                        </a:rPr>
                        <a:t>4 * 6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74.98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4.89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30.33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8.67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4.70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4077983"/>
                  </a:ext>
                </a:extLst>
              </a:tr>
              <a:tr h="361945">
                <a:tc>
                  <a:txBody>
                    <a:bodyPr/>
                    <a:lstStyle/>
                    <a:p>
                      <a:pPr algn="ctr">
                        <a:lnSpc>
                          <a:spcPct val="115000"/>
                        </a:lnSpc>
                        <a:spcAft>
                          <a:spcPts val="1000"/>
                        </a:spcAft>
                      </a:pPr>
                      <a:r>
                        <a:rPr lang="en-US" sz="800">
                          <a:effectLst/>
                        </a:rPr>
                        <a:t>6 * 2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73.22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5.62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8.77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9.57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26.11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7.25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4.00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0.87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8233815"/>
                  </a:ext>
                </a:extLst>
              </a:tr>
              <a:tr h="361945">
                <a:tc>
                  <a:txBody>
                    <a:bodyPr/>
                    <a:lstStyle/>
                    <a:p>
                      <a:pPr algn="ctr">
                        <a:lnSpc>
                          <a:spcPct val="107000"/>
                        </a:lnSpc>
                        <a:spcAft>
                          <a:spcPts val="0"/>
                        </a:spcAft>
                      </a:pPr>
                      <a:r>
                        <a:rPr lang="en-US" sz="800">
                          <a:effectLst/>
                        </a:rPr>
                        <a:t>6 * 4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74.89 ab</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5.77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10.55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10.75ab</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35.79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8.94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4.89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a:effectLst/>
                        </a:rPr>
                        <a:t>2.87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0.98a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7508690"/>
                  </a:ext>
                </a:extLst>
              </a:tr>
              <a:tr h="361945">
                <a:tc>
                  <a:txBody>
                    <a:bodyPr/>
                    <a:lstStyle/>
                    <a:p>
                      <a:pPr algn="ctr">
                        <a:lnSpc>
                          <a:spcPct val="107000"/>
                        </a:lnSpc>
                        <a:spcAft>
                          <a:spcPts val="0"/>
                        </a:spcAft>
                      </a:pPr>
                      <a:r>
                        <a:rPr lang="en-US" sz="800">
                          <a:effectLst/>
                        </a:rPr>
                        <a:t>6 * 6 ml.L</a:t>
                      </a:r>
                      <a:r>
                        <a:rPr lang="en-US" sz="8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75.09</a:t>
                      </a:r>
                      <a:r>
                        <a:rPr lang="ar-IQ" sz="800" dirty="0" smtClean="0">
                          <a:effectLst/>
                        </a:rPr>
                        <a:t> </a:t>
                      </a:r>
                      <a:r>
                        <a:rPr lang="en-US" sz="800" dirty="0" smtClean="0">
                          <a:effectLst/>
                        </a:rPr>
                        <a:t>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6.01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12.00a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10.93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37.70a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9.37a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5.39a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3.29a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800" dirty="0" smtClean="0">
                          <a:effectLst/>
                        </a:rPr>
                        <a:t>0.99a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5335871"/>
                  </a:ext>
                </a:extLst>
              </a:tr>
            </a:tbl>
          </a:graphicData>
        </a:graphic>
      </p:graphicFrame>
      <p:sp>
        <p:nvSpPr>
          <p:cNvPr id="5" name="Rectangle 1"/>
          <p:cNvSpPr>
            <a:spLocks noChangeArrowheads="1"/>
          </p:cNvSpPr>
          <p:nvPr/>
        </p:nvSpPr>
        <p:spPr bwMode="auto">
          <a:xfrm>
            <a:off x="250333" y="123110"/>
            <a:ext cx="71238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(4):</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Effect of interaction between humic acid and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seaweed extract on the growth of olive trees.</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9694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824" y="470335"/>
            <a:ext cx="9367211" cy="6207556"/>
          </a:xfrm>
        </p:spPr>
        <p:txBody>
          <a:bodyPr>
            <a:normAutofit fontScale="55000" lnSpcReduction="20000"/>
          </a:bodyPr>
          <a:lstStyle/>
          <a:p>
            <a:pPr marL="0" indent="0">
              <a:buNone/>
            </a:pPr>
            <a:r>
              <a:rPr lang="en-US" sz="3600" b="1" dirty="0">
                <a:latin typeface="Times New Roman" panose="02020603050405020304" pitchFamily="18" charset="0"/>
              </a:rPr>
              <a:t>References</a:t>
            </a:r>
          </a:p>
          <a:p>
            <a:r>
              <a:rPr lang="en-US" dirty="0">
                <a:latin typeface="SymbolMT"/>
              </a:rPr>
              <a:t>• </a:t>
            </a:r>
            <a:r>
              <a:rPr lang="en-US" dirty="0">
                <a:latin typeface="Times New Roman" panose="02020603050405020304" pitchFamily="18" charset="0"/>
              </a:rPr>
              <a:t>A.O.A.C. (1970). Official Method of Analysis. 11TH E d. Washington. D.C. Association of the Official </a:t>
            </a:r>
            <a:r>
              <a:rPr lang="en-US" dirty="0" err="1">
                <a:latin typeface="Times New Roman" panose="02020603050405020304" pitchFamily="18" charset="0"/>
              </a:rPr>
              <a:t>Andytical</a:t>
            </a:r>
            <a:r>
              <a:rPr lang="en-US" dirty="0">
                <a:latin typeface="Times New Roman" panose="02020603050405020304" pitchFamily="18" charset="0"/>
              </a:rPr>
              <a:t> Chemistry. 101</a:t>
            </a:r>
          </a:p>
          <a:p>
            <a:r>
              <a:rPr lang="en-US" dirty="0">
                <a:latin typeface="SymbolMT"/>
              </a:rPr>
              <a:t>• </a:t>
            </a:r>
            <a:r>
              <a:rPr lang="en-US" dirty="0">
                <a:latin typeface="Times New Roman" panose="02020603050405020304" pitchFamily="18" charset="0"/>
              </a:rPr>
              <a:t>Ahmed, F.F. and M.H. </a:t>
            </a:r>
            <a:r>
              <a:rPr lang="en-US" dirty="0" err="1">
                <a:latin typeface="Times New Roman" panose="02020603050405020304" pitchFamily="18" charset="0"/>
              </a:rPr>
              <a:t>Morsy</a:t>
            </a:r>
            <a:r>
              <a:rPr lang="en-US" dirty="0">
                <a:latin typeface="Times New Roman" panose="02020603050405020304" pitchFamily="18" charset="0"/>
              </a:rPr>
              <a:t>. (1999). A new method for measuring leaf area in different fruit species. </a:t>
            </a:r>
            <a:r>
              <a:rPr lang="en-US" dirty="0" err="1">
                <a:latin typeface="Times New Roman" panose="02020603050405020304" pitchFamily="18" charset="0"/>
              </a:rPr>
              <a:t>Minia</a:t>
            </a:r>
            <a:r>
              <a:rPr lang="en-US" dirty="0">
                <a:latin typeface="Times New Roman" panose="02020603050405020304" pitchFamily="18" charset="0"/>
              </a:rPr>
              <a:t> J. Agric. Res. &amp; Develop.19: 97- 105.</a:t>
            </a:r>
          </a:p>
          <a:p>
            <a:r>
              <a:rPr lang="en-US" dirty="0">
                <a:latin typeface="SymbolMT"/>
              </a:rPr>
              <a:t>• </a:t>
            </a:r>
            <a:r>
              <a:rPr lang="en-US" dirty="0">
                <a:latin typeface="Times New Roman" panose="02020603050405020304" pitchFamily="18" charset="0"/>
              </a:rPr>
              <a:t>AL-</a:t>
            </a:r>
            <a:r>
              <a:rPr lang="en-US" dirty="0" err="1">
                <a:latin typeface="Times New Roman" panose="02020603050405020304" pitchFamily="18" charset="0"/>
              </a:rPr>
              <a:t>Tememe</a:t>
            </a:r>
            <a:r>
              <a:rPr lang="en-US" dirty="0">
                <a:latin typeface="Times New Roman" panose="02020603050405020304" pitchFamily="18" charset="0"/>
              </a:rPr>
              <a:t>, Z.M., AL-</a:t>
            </a:r>
            <a:r>
              <a:rPr lang="en-US" dirty="0" err="1">
                <a:latin typeface="Times New Roman" panose="02020603050405020304" pitchFamily="18" charset="0"/>
              </a:rPr>
              <a:t>Tamimi</a:t>
            </a:r>
            <a:r>
              <a:rPr lang="en-US" dirty="0">
                <a:latin typeface="Times New Roman" panose="02020603050405020304" pitchFamily="18" charset="0"/>
              </a:rPr>
              <a:t>, H.M.A., AL-</a:t>
            </a:r>
            <a:r>
              <a:rPr lang="en-US" dirty="0" err="1">
                <a:latin typeface="Times New Roman" panose="02020603050405020304" pitchFamily="18" charset="0"/>
              </a:rPr>
              <a:t>Asedy</a:t>
            </a:r>
            <a:r>
              <a:rPr lang="en-US" dirty="0">
                <a:latin typeface="Times New Roman" panose="02020603050405020304" pitchFamily="18" charset="0"/>
              </a:rPr>
              <a:t>, A.A.A. and AL-</a:t>
            </a:r>
            <a:r>
              <a:rPr lang="en-US" dirty="0" err="1">
                <a:latin typeface="Times New Roman" panose="02020603050405020304" pitchFamily="18" charset="0"/>
              </a:rPr>
              <a:t>Amirry</a:t>
            </a:r>
            <a:r>
              <a:rPr lang="en-US" dirty="0">
                <a:latin typeface="Times New Roman" panose="02020603050405020304" pitchFamily="18" charset="0"/>
              </a:rPr>
              <a:t>, A.T. (2018). Effect of addition of Humic acid and seaweed extract and foliar application in some characteristics on fruit growth of olive (</a:t>
            </a:r>
            <a:r>
              <a:rPr lang="en-US" i="1" dirty="0" err="1">
                <a:latin typeface="Times New Roman" panose="02020603050405020304" pitchFamily="18" charset="0"/>
              </a:rPr>
              <a:t>Olea</a:t>
            </a:r>
            <a:r>
              <a:rPr lang="en-US" i="1" dirty="0">
                <a:latin typeface="Times New Roman" panose="02020603050405020304" pitchFamily="18" charset="0"/>
              </a:rPr>
              <a:t> </a:t>
            </a:r>
            <a:r>
              <a:rPr lang="en-US" i="1" dirty="0" err="1">
                <a:latin typeface="Times New Roman" panose="02020603050405020304" pitchFamily="18" charset="0"/>
              </a:rPr>
              <a:t>europaea</a:t>
            </a:r>
            <a:r>
              <a:rPr lang="en-US" i="1" dirty="0">
                <a:latin typeface="Times New Roman" panose="02020603050405020304" pitchFamily="18" charset="0"/>
              </a:rPr>
              <a:t> </a:t>
            </a:r>
            <a:r>
              <a:rPr lang="en-US" dirty="0">
                <a:latin typeface="Times New Roman" panose="02020603050405020304" pitchFamily="18" charset="0"/>
              </a:rPr>
              <a:t>L.) </a:t>
            </a:r>
            <a:r>
              <a:rPr lang="en-US" dirty="0" err="1">
                <a:latin typeface="Times New Roman" panose="02020603050405020304" pitchFamily="18" charset="0"/>
              </a:rPr>
              <a:t>c.v</a:t>
            </a:r>
            <a:r>
              <a:rPr lang="en-US" dirty="0">
                <a:latin typeface="Times New Roman" panose="02020603050405020304" pitchFamily="18" charset="0"/>
              </a:rPr>
              <a:t> </a:t>
            </a:r>
            <a:r>
              <a:rPr lang="en-US" dirty="0" err="1">
                <a:latin typeface="Times New Roman" panose="02020603050405020304" pitchFamily="18" charset="0"/>
              </a:rPr>
              <a:t>Bashiqa</a:t>
            </a:r>
            <a:r>
              <a:rPr lang="en-US" dirty="0">
                <a:latin typeface="Times New Roman" panose="02020603050405020304" pitchFamily="18" charset="0"/>
              </a:rPr>
              <a:t>. Vol. 5 No. 5 (2018): Proceedings of the 3rd Agricultural Scientific Conference 5-6 March 2018/ College of Agriculture / University of </a:t>
            </a:r>
            <a:r>
              <a:rPr lang="en-US" dirty="0" err="1">
                <a:latin typeface="Times New Roman" panose="02020603050405020304" pitchFamily="18" charset="0"/>
              </a:rPr>
              <a:t>Kerbala</a:t>
            </a:r>
            <a:r>
              <a:rPr lang="en-US" dirty="0">
                <a:latin typeface="Times New Roman" panose="02020603050405020304" pitchFamily="18" charset="0"/>
              </a:rPr>
              <a:t>.</a:t>
            </a:r>
          </a:p>
          <a:p>
            <a:r>
              <a:rPr lang="en-US" dirty="0">
                <a:latin typeface="SymbolMT"/>
              </a:rPr>
              <a:t>• </a:t>
            </a:r>
            <a:r>
              <a:rPr lang="en-US" dirty="0">
                <a:latin typeface="Times New Roman" panose="02020603050405020304" pitchFamily="18" charset="0"/>
              </a:rPr>
              <a:t>AL-</a:t>
            </a:r>
            <a:r>
              <a:rPr lang="en-US" dirty="0" err="1">
                <a:latin typeface="Times New Roman" panose="02020603050405020304" pitchFamily="18" charset="0"/>
              </a:rPr>
              <a:t>Barwari</a:t>
            </a:r>
            <a:r>
              <a:rPr lang="en-US" dirty="0">
                <a:latin typeface="Times New Roman" panose="02020603050405020304" pitchFamily="18" charset="0"/>
              </a:rPr>
              <a:t>, </a:t>
            </a:r>
            <a:r>
              <a:rPr lang="en-US" dirty="0" err="1">
                <a:latin typeface="Times New Roman" panose="02020603050405020304" pitchFamily="18" charset="0"/>
              </a:rPr>
              <a:t>Bizhar</a:t>
            </a:r>
            <a:r>
              <a:rPr lang="en-US" dirty="0">
                <a:latin typeface="Times New Roman" panose="02020603050405020304" pitchFamily="18" charset="0"/>
              </a:rPr>
              <a:t> Jamal </a:t>
            </a:r>
            <a:r>
              <a:rPr lang="en-US" dirty="0" err="1">
                <a:latin typeface="Times New Roman" panose="02020603050405020304" pitchFamily="18" charset="0"/>
              </a:rPr>
              <a:t>Taha</a:t>
            </a:r>
            <a:r>
              <a:rPr lang="en-US" dirty="0">
                <a:latin typeface="Times New Roman" panose="02020603050405020304" pitchFamily="18" charset="0"/>
              </a:rPr>
              <a:t> and </a:t>
            </a:r>
            <a:r>
              <a:rPr lang="en-US" dirty="0" err="1">
                <a:latin typeface="Times New Roman" panose="02020603050405020304" pitchFamily="18" charset="0"/>
              </a:rPr>
              <a:t>Jassim</a:t>
            </a:r>
            <a:r>
              <a:rPr lang="en-US" dirty="0">
                <a:latin typeface="Times New Roman" panose="02020603050405020304" pitchFamily="18" charset="0"/>
              </a:rPr>
              <a:t> Mohammed </a:t>
            </a:r>
            <a:r>
              <a:rPr lang="en-US" dirty="0" err="1">
                <a:latin typeface="Times New Roman" panose="02020603050405020304" pitchFamily="18" charset="0"/>
              </a:rPr>
              <a:t>Alwan</a:t>
            </a:r>
            <a:r>
              <a:rPr lang="en-US" dirty="0">
                <a:latin typeface="Times New Roman" panose="02020603050405020304" pitchFamily="18" charset="0"/>
              </a:rPr>
              <a:t> AL-</a:t>
            </a:r>
            <a:r>
              <a:rPr lang="en-US" dirty="0" err="1">
                <a:latin typeface="TimesNewRomanPS-BoldMT"/>
              </a:rPr>
              <a:t>A’araji</a:t>
            </a:r>
            <a:r>
              <a:rPr lang="en-US" dirty="0">
                <a:latin typeface="TimesNewRomanPS-BoldMT"/>
              </a:rPr>
              <a:t>. (2020). </a:t>
            </a:r>
            <a:r>
              <a:rPr lang="en-US" dirty="0">
                <a:latin typeface="Times New Roman" panose="02020603050405020304" pitchFamily="18" charset="0"/>
              </a:rPr>
              <a:t>Effect of nitrogen and humic acid on fruit yield and qualitative characteristics of olive trees (</a:t>
            </a:r>
            <a:r>
              <a:rPr lang="en-US" i="1" dirty="0" err="1">
                <a:latin typeface="Times New Roman" panose="02020603050405020304" pitchFamily="18" charset="0"/>
              </a:rPr>
              <a:t>olea</a:t>
            </a:r>
            <a:r>
              <a:rPr lang="en-US" i="1" dirty="0">
                <a:latin typeface="Times New Roman" panose="02020603050405020304" pitchFamily="18" charset="0"/>
              </a:rPr>
              <a:t> </a:t>
            </a:r>
            <a:r>
              <a:rPr lang="en-US" i="1" dirty="0" err="1">
                <a:latin typeface="Times New Roman" panose="02020603050405020304" pitchFamily="18" charset="0"/>
              </a:rPr>
              <a:t>europaea</a:t>
            </a:r>
            <a:r>
              <a:rPr lang="en-US" i="1" dirty="0">
                <a:latin typeface="Times New Roman" panose="02020603050405020304" pitchFamily="18" charset="0"/>
              </a:rPr>
              <a:t> </a:t>
            </a:r>
            <a:r>
              <a:rPr lang="en-US" dirty="0">
                <a:latin typeface="Times New Roman" panose="02020603050405020304" pitchFamily="18" charset="0"/>
              </a:rPr>
              <a:t>l.) cv. </a:t>
            </a:r>
            <a:r>
              <a:rPr lang="en-US" dirty="0" err="1">
                <a:latin typeface="Times New Roman" panose="02020603050405020304" pitchFamily="18" charset="0"/>
              </a:rPr>
              <a:t>kistawy</a:t>
            </a:r>
            <a:r>
              <a:rPr lang="en-US" dirty="0">
                <a:latin typeface="Times New Roman" panose="02020603050405020304" pitchFamily="18" charset="0"/>
              </a:rPr>
              <a:t>. Plant </a:t>
            </a:r>
            <a:r>
              <a:rPr lang="en-US" dirty="0" err="1">
                <a:latin typeface="Times New Roman" panose="02020603050405020304" pitchFamily="18" charset="0"/>
              </a:rPr>
              <a:t>ArchivesVolume</a:t>
            </a:r>
            <a:r>
              <a:rPr lang="en-US" dirty="0">
                <a:latin typeface="Times New Roman" panose="02020603050405020304" pitchFamily="18" charset="0"/>
              </a:rPr>
              <a:t> 20 No. 2, pp. 8716-8720.</a:t>
            </a:r>
          </a:p>
          <a:p>
            <a:r>
              <a:rPr lang="en-US" dirty="0">
                <a:latin typeface="SymbolMT"/>
              </a:rPr>
              <a:t>• </a:t>
            </a:r>
            <a:r>
              <a:rPr lang="en-US" dirty="0" err="1">
                <a:latin typeface="Times New Roman" panose="02020603050405020304" pitchFamily="18" charset="0"/>
              </a:rPr>
              <a:t>Beryln</a:t>
            </a:r>
            <a:r>
              <a:rPr lang="en-US" dirty="0">
                <a:latin typeface="Times New Roman" panose="02020603050405020304" pitchFamily="18" charset="0"/>
              </a:rPr>
              <a:t>, G.P. and R.O. Russo. (1990). The use of organic bio-stimulants in nitrogen fixing trees, Nitrogen Fixing Trees Research Report, 81, 1/2.</a:t>
            </a:r>
          </a:p>
          <a:p>
            <a:r>
              <a:rPr lang="en-US" dirty="0">
                <a:latin typeface="SymbolMT"/>
              </a:rPr>
              <a:t>• </a:t>
            </a:r>
            <a:r>
              <a:rPr lang="en-US" dirty="0" err="1">
                <a:latin typeface="Times New Roman" panose="02020603050405020304" pitchFamily="18" charset="0"/>
              </a:rPr>
              <a:t>Cassan</a:t>
            </a:r>
            <a:r>
              <a:rPr lang="en-US" dirty="0">
                <a:latin typeface="Times New Roman" panose="02020603050405020304" pitchFamily="18" charset="0"/>
              </a:rPr>
              <a:t> L, </a:t>
            </a:r>
            <a:r>
              <a:rPr lang="en-US" dirty="0" err="1">
                <a:latin typeface="Times New Roman" panose="02020603050405020304" pitchFamily="18" charset="0"/>
              </a:rPr>
              <a:t>Jeannin</a:t>
            </a:r>
            <a:r>
              <a:rPr lang="en-US" dirty="0">
                <a:latin typeface="Times New Roman" panose="02020603050405020304" pitchFamily="18" charset="0"/>
              </a:rPr>
              <a:t> I, Lamaze T and </a:t>
            </a:r>
            <a:r>
              <a:rPr lang="en-US" dirty="0" err="1">
                <a:latin typeface="Times New Roman" panose="02020603050405020304" pitchFamily="18" charset="0"/>
              </a:rPr>
              <a:t>Morot</a:t>
            </a:r>
            <a:r>
              <a:rPr lang="en-US" dirty="0">
                <a:latin typeface="Times New Roman" panose="02020603050405020304" pitchFamily="18" charset="0"/>
              </a:rPr>
              <a:t> </a:t>
            </a:r>
            <a:r>
              <a:rPr lang="en-US" dirty="0" err="1">
                <a:latin typeface="Times New Roman" panose="02020603050405020304" pitchFamily="18" charset="0"/>
              </a:rPr>
              <a:t>Gavdry</a:t>
            </a:r>
            <a:r>
              <a:rPr lang="en-US" dirty="0">
                <a:latin typeface="Times New Roman" panose="02020603050405020304" pitchFamily="18" charset="0"/>
              </a:rPr>
              <a:t> JF. (1992). The effect of the </a:t>
            </a:r>
            <a:r>
              <a:rPr lang="en-US" dirty="0" err="1">
                <a:latin typeface="Times New Roman" panose="02020603050405020304" pitchFamily="18" charset="0"/>
              </a:rPr>
              <a:t>Ascophyllum</a:t>
            </a:r>
            <a:r>
              <a:rPr lang="en-US" dirty="0">
                <a:latin typeface="Times New Roman" panose="02020603050405020304" pitchFamily="18" charset="0"/>
              </a:rPr>
              <a:t> </a:t>
            </a:r>
            <a:r>
              <a:rPr lang="en-US" dirty="0" err="1">
                <a:latin typeface="Times New Roman" panose="02020603050405020304" pitchFamily="18" charset="0"/>
              </a:rPr>
              <a:t>nodosum</a:t>
            </a:r>
            <a:r>
              <a:rPr lang="en-US" dirty="0">
                <a:latin typeface="Times New Roman" panose="02020603050405020304" pitchFamily="18" charset="0"/>
              </a:rPr>
              <a:t> extractGoemarGA14ongrowthofspinach.Botanica Marina 35:437 </a:t>
            </a:r>
            <a:r>
              <a:rPr lang="en-US" dirty="0">
                <a:latin typeface="TimesNewRomanPSMT"/>
              </a:rPr>
              <a:t>–</a:t>
            </a:r>
            <a:r>
              <a:rPr lang="en-US" dirty="0">
                <a:latin typeface="Times New Roman" panose="02020603050405020304" pitchFamily="18" charset="0"/>
              </a:rPr>
              <a:t>439.</a:t>
            </a:r>
          </a:p>
          <a:p>
            <a:r>
              <a:rPr lang="en-US" dirty="0">
                <a:latin typeface="SymbolMT"/>
              </a:rPr>
              <a:t>• </a:t>
            </a:r>
            <a:r>
              <a:rPr lang="en-US" dirty="0" err="1">
                <a:latin typeface="Times New Roman" panose="02020603050405020304" pitchFamily="18" charset="0"/>
              </a:rPr>
              <a:t>Dimassi</a:t>
            </a:r>
            <a:r>
              <a:rPr lang="en-US" dirty="0">
                <a:latin typeface="Times New Roman" panose="02020603050405020304" pitchFamily="18" charset="0"/>
              </a:rPr>
              <a:t>, K., I. </a:t>
            </a:r>
            <a:r>
              <a:rPr lang="en-US" dirty="0" err="1">
                <a:latin typeface="Times New Roman" panose="02020603050405020304" pitchFamily="18" charset="0"/>
              </a:rPr>
              <a:t>Therios</a:t>
            </a:r>
            <a:r>
              <a:rPr lang="en-US" dirty="0">
                <a:latin typeface="Times New Roman" panose="02020603050405020304" pitchFamily="18" charset="0"/>
              </a:rPr>
              <a:t> and A. </a:t>
            </a:r>
            <a:r>
              <a:rPr lang="en-US" dirty="0" err="1">
                <a:latin typeface="Times New Roman" panose="02020603050405020304" pitchFamily="18" charset="0"/>
              </a:rPr>
              <a:t>Passalis</a:t>
            </a:r>
            <a:r>
              <a:rPr lang="en-US" dirty="0">
                <a:latin typeface="Times New Roman" panose="02020603050405020304" pitchFamily="18" charset="0"/>
              </a:rPr>
              <a:t>. (1999). Genotypic effect on leaf mineral levels of 17 olive cultivars grown in Greece. Third International symptoms on Olive Growing, Chania, Crete, </a:t>
            </a:r>
            <a:r>
              <a:rPr lang="en-US" dirty="0" err="1">
                <a:latin typeface="Times New Roman" panose="02020603050405020304" pitchFamily="18" charset="0"/>
              </a:rPr>
              <a:t>Gree</a:t>
            </a:r>
            <a:r>
              <a:rPr lang="en-US" dirty="0">
                <a:latin typeface="Times New Roman" panose="02020603050405020304" pitchFamily="18" charset="0"/>
              </a:rPr>
              <a:t>, 22-26 Sep. 1997. </a:t>
            </a:r>
            <a:r>
              <a:rPr lang="en-US" dirty="0" err="1">
                <a:latin typeface="Times New Roman" panose="02020603050405020304" pitchFamily="18" charset="0"/>
              </a:rPr>
              <a:t>Acta</a:t>
            </a:r>
            <a:r>
              <a:rPr lang="en-US" dirty="0">
                <a:latin typeface="Times New Roman" panose="02020603050405020304" pitchFamily="18" charset="0"/>
              </a:rPr>
              <a:t> </a:t>
            </a:r>
            <a:r>
              <a:rPr lang="en-US" dirty="0" err="1">
                <a:latin typeface="Times New Roman" panose="02020603050405020304" pitchFamily="18" charset="0"/>
              </a:rPr>
              <a:t>Horticulturae</a:t>
            </a:r>
            <a:r>
              <a:rPr lang="en-US" dirty="0">
                <a:latin typeface="Times New Roman" panose="02020603050405020304" pitchFamily="18" charset="0"/>
              </a:rPr>
              <a:t>, 474: 329-331.</a:t>
            </a:r>
          </a:p>
          <a:p>
            <a:r>
              <a:rPr lang="en-US" dirty="0">
                <a:latin typeface="SymbolMT"/>
              </a:rPr>
              <a:t>• </a:t>
            </a:r>
            <a:r>
              <a:rPr lang="en-US" dirty="0" err="1">
                <a:latin typeface="Times New Roman" panose="02020603050405020304" pitchFamily="18" charset="0"/>
              </a:rPr>
              <a:t>Fornes</a:t>
            </a:r>
            <a:r>
              <a:rPr lang="en-US" dirty="0">
                <a:latin typeface="Times New Roman" panose="02020603050405020304" pitchFamily="18" charset="0"/>
              </a:rPr>
              <a:t> F, Sanchez-Perales M and Guardiola JL. (2002). Effect of a seaweed extract on the productivity of Clementine mandarin and </a:t>
            </a:r>
            <a:r>
              <a:rPr lang="en-US" dirty="0" err="1">
                <a:latin typeface="Times New Roman" panose="02020603050405020304" pitchFamily="18" charset="0"/>
              </a:rPr>
              <a:t>Navelina</a:t>
            </a:r>
            <a:r>
              <a:rPr lang="en-US" dirty="0">
                <a:latin typeface="Times New Roman" panose="02020603050405020304" pitchFamily="18" charset="0"/>
              </a:rPr>
              <a:t> orange. </a:t>
            </a:r>
            <a:r>
              <a:rPr lang="en-US" dirty="0" err="1">
                <a:latin typeface="Times New Roman" panose="02020603050405020304" pitchFamily="18" charset="0"/>
              </a:rPr>
              <a:t>Botanica</a:t>
            </a:r>
            <a:r>
              <a:rPr lang="en-US" dirty="0">
                <a:latin typeface="Times New Roman" panose="02020603050405020304" pitchFamily="18" charset="0"/>
              </a:rPr>
              <a:t> Marina 45:486 </a:t>
            </a:r>
            <a:r>
              <a:rPr lang="en-US" dirty="0">
                <a:latin typeface="TimesNewRomanPSMT"/>
              </a:rPr>
              <a:t>–</a:t>
            </a:r>
            <a:r>
              <a:rPr lang="en-US" dirty="0">
                <a:latin typeface="Times New Roman" panose="02020603050405020304" pitchFamily="18" charset="0"/>
              </a:rPr>
              <a:t>489.</a:t>
            </a:r>
          </a:p>
          <a:p>
            <a:r>
              <a:rPr lang="en-US" dirty="0">
                <a:latin typeface="SymbolMT"/>
              </a:rPr>
              <a:t>• </a:t>
            </a:r>
            <a:r>
              <a:rPr lang="en-US" dirty="0">
                <a:latin typeface="Times New Roman" panose="02020603050405020304" pitchFamily="18" charset="0"/>
              </a:rPr>
              <a:t>Hill M, </a:t>
            </a:r>
            <a:r>
              <a:rPr lang="en-US" dirty="0" err="1">
                <a:latin typeface="Times New Roman" panose="02020603050405020304" pitchFamily="18" charset="0"/>
              </a:rPr>
              <a:t>Giacosa</a:t>
            </a:r>
            <a:r>
              <a:rPr lang="en-US" dirty="0">
                <a:latin typeface="Times New Roman" panose="02020603050405020304" pitchFamily="18" charset="0"/>
              </a:rPr>
              <a:t> A (1992). The Mediterranean diet. </a:t>
            </a:r>
            <a:r>
              <a:rPr lang="en-US" dirty="0" err="1">
                <a:latin typeface="Times New Roman" panose="02020603050405020304" pitchFamily="18" charset="0"/>
              </a:rPr>
              <a:t>Eur</a:t>
            </a:r>
            <a:r>
              <a:rPr lang="en-US" dirty="0">
                <a:latin typeface="Times New Roman" panose="02020603050405020304" pitchFamily="18" charset="0"/>
              </a:rPr>
              <a:t> J Cancer </a:t>
            </a:r>
            <a:r>
              <a:rPr lang="en-US" dirty="0" err="1">
                <a:latin typeface="Times New Roman" panose="02020603050405020304" pitchFamily="18" charset="0"/>
              </a:rPr>
              <a:t>Prev</a:t>
            </a:r>
            <a:r>
              <a:rPr lang="en-US" dirty="0">
                <a:latin typeface="Times New Roman" panose="02020603050405020304" pitchFamily="18" charset="0"/>
              </a:rPr>
              <a:t>, 1, 339-40</a:t>
            </a:r>
            <a:r>
              <a:rPr lang="en-US" dirty="0" smtClean="0">
                <a:latin typeface="Times New Roman" panose="02020603050405020304" pitchFamily="18" charset="0"/>
              </a:rPr>
              <a:t>.</a:t>
            </a:r>
          </a:p>
          <a:p>
            <a:r>
              <a:rPr lang="en-US" b="1" dirty="0" err="1">
                <a:latin typeface="Times New Roman" panose="02020603050405020304" pitchFamily="18" charset="0"/>
              </a:rPr>
              <a:t>Hidaytullah</a:t>
            </a:r>
            <a:r>
              <a:rPr lang="en-US" b="1" dirty="0">
                <a:latin typeface="Times New Roman" panose="02020603050405020304" pitchFamily="18" charset="0"/>
              </a:rPr>
              <a:t>, A.K., M. </a:t>
            </a:r>
            <a:r>
              <a:rPr lang="en-US" b="1" dirty="0" err="1">
                <a:latin typeface="Times New Roman" panose="02020603050405020304" pitchFamily="18" charset="0"/>
              </a:rPr>
              <a:t>Mirwise</a:t>
            </a:r>
            <a:r>
              <a:rPr lang="en-US" b="1" dirty="0">
                <a:latin typeface="Times New Roman" panose="02020603050405020304" pitchFamily="18" charset="0"/>
              </a:rPr>
              <a:t>, N. Ahmed and S.A. Shah (2018). </a:t>
            </a:r>
            <a:r>
              <a:rPr lang="en-US" dirty="0">
                <a:latin typeface="Times New Roman" panose="02020603050405020304" pitchFamily="18" charset="0"/>
              </a:rPr>
              <a:t>Effect of humic acid on fruit yield attributes, yield and leaf nutrient accumulation of apple trees under calcareous soil. Indian J. of Sci. and Technol., 11(15): 1-8.</a:t>
            </a:r>
          </a:p>
          <a:p>
            <a:r>
              <a:rPr lang="en-US" dirty="0">
                <a:latin typeface="SymbolMT"/>
              </a:rPr>
              <a:t>• </a:t>
            </a:r>
            <a:r>
              <a:rPr lang="en-US" b="1" dirty="0">
                <a:latin typeface="Times New Roman" panose="02020603050405020304" pitchFamily="18" charset="0"/>
              </a:rPr>
              <a:t>Ibrahim A.M., and M.N.H. </a:t>
            </a:r>
            <a:r>
              <a:rPr lang="en-US" b="1" dirty="0" err="1">
                <a:latin typeface="Times New Roman" panose="02020603050405020304" pitchFamily="18" charset="0"/>
              </a:rPr>
              <a:t>Khalaef</a:t>
            </a:r>
            <a:r>
              <a:rPr lang="en-US" b="1" dirty="0">
                <a:latin typeface="Times New Roman" panose="02020603050405020304" pitchFamily="18" charset="0"/>
              </a:rPr>
              <a:t>. (2007)</a:t>
            </a:r>
            <a:r>
              <a:rPr lang="en-US" dirty="0">
                <a:latin typeface="Times New Roman" panose="02020603050405020304" pitchFamily="18" charset="0"/>
              </a:rPr>
              <a:t>. Olive Tree Planting, Protection and Production, Egypt.</a:t>
            </a:r>
          </a:p>
          <a:p>
            <a:r>
              <a:rPr lang="en-US" dirty="0">
                <a:latin typeface="SymbolMT"/>
              </a:rPr>
              <a:t>• </a:t>
            </a:r>
            <a:r>
              <a:rPr lang="en-US" b="1" dirty="0">
                <a:latin typeface="Times New Roman" panose="02020603050405020304" pitchFamily="18" charset="0"/>
              </a:rPr>
              <a:t>Ibrahim, </a:t>
            </a:r>
            <a:r>
              <a:rPr lang="en-US" b="1" dirty="0" err="1">
                <a:latin typeface="Times New Roman" panose="02020603050405020304" pitchFamily="18" charset="0"/>
              </a:rPr>
              <a:t>Zulaikha</a:t>
            </a:r>
            <a:r>
              <a:rPr lang="en-US" b="1" dirty="0">
                <a:latin typeface="Times New Roman" panose="02020603050405020304" pitchFamily="18" charset="0"/>
              </a:rPr>
              <a:t> R. (2013). </a:t>
            </a:r>
            <a:r>
              <a:rPr lang="en-US" dirty="0">
                <a:latin typeface="Times New Roman" panose="02020603050405020304" pitchFamily="18" charset="0"/>
              </a:rPr>
              <a:t>Effect of Foliar Spray of Ascorbic Acid, Zn, Seaweed Extracts (Sea) Force and </a:t>
            </a:r>
            <a:r>
              <a:rPr lang="en-US" dirty="0" err="1">
                <a:latin typeface="Times New Roman" panose="02020603050405020304" pitchFamily="18" charset="0"/>
              </a:rPr>
              <a:t>Biofertilizers</a:t>
            </a:r>
            <a:r>
              <a:rPr lang="en-US" dirty="0">
                <a:latin typeface="Times New Roman" panose="02020603050405020304" pitchFamily="18" charset="0"/>
              </a:rPr>
              <a:t> (EM-1) on Vegetative Growth and Root Growth of Olive (</a:t>
            </a:r>
            <a:r>
              <a:rPr lang="en-US" i="1" dirty="0" err="1">
                <a:latin typeface="Times New Roman" panose="02020603050405020304" pitchFamily="18" charset="0"/>
              </a:rPr>
              <a:t>Olea</a:t>
            </a:r>
            <a:r>
              <a:rPr lang="en-US" i="1" dirty="0">
                <a:latin typeface="Times New Roman" panose="02020603050405020304" pitchFamily="18" charset="0"/>
              </a:rPr>
              <a:t> </a:t>
            </a:r>
            <a:r>
              <a:rPr lang="en-US" i="1" dirty="0" err="1">
                <a:latin typeface="Times New Roman" panose="02020603050405020304" pitchFamily="18" charset="0"/>
              </a:rPr>
              <a:t>Europaea</a:t>
            </a:r>
            <a:r>
              <a:rPr lang="en-US" i="1" dirty="0">
                <a:latin typeface="Times New Roman" panose="02020603050405020304" pitchFamily="18" charset="0"/>
              </a:rPr>
              <a:t> </a:t>
            </a:r>
            <a:r>
              <a:rPr lang="en-US" dirty="0">
                <a:latin typeface="Times New Roman" panose="02020603050405020304" pitchFamily="18" charset="0"/>
              </a:rPr>
              <a:t>L.) Transplants cv. </a:t>
            </a:r>
            <a:r>
              <a:rPr lang="en-US" dirty="0" err="1">
                <a:latin typeface="Times New Roman" panose="02020603050405020304" pitchFamily="18" charset="0"/>
              </a:rPr>
              <a:t>HojBlanca</a:t>
            </a:r>
            <a:r>
              <a:rPr lang="en-US" dirty="0">
                <a:latin typeface="Times New Roman" panose="02020603050405020304" pitchFamily="18" charset="0"/>
              </a:rPr>
              <a:t>. Int. J. Pure Appl. Sci. Technol., 17(2) (2013), pp. 79-89.</a:t>
            </a:r>
          </a:p>
          <a:p>
            <a:r>
              <a:rPr lang="en-US" dirty="0">
                <a:latin typeface="SymbolMT"/>
              </a:rPr>
              <a:t>• </a:t>
            </a:r>
            <a:r>
              <a:rPr lang="en-US" b="1" dirty="0">
                <a:latin typeface="Times New Roman" panose="02020603050405020304" pitchFamily="18" charset="0"/>
              </a:rPr>
              <a:t>Khan, O.A., J.A. Sofi, N.A. </a:t>
            </a:r>
            <a:r>
              <a:rPr lang="en-US" b="1" dirty="0" err="1">
                <a:latin typeface="Times New Roman" panose="02020603050405020304" pitchFamily="18" charset="0"/>
              </a:rPr>
              <a:t>Kirmani</a:t>
            </a:r>
            <a:r>
              <a:rPr lang="en-US" b="1" dirty="0">
                <a:latin typeface="Times New Roman" panose="02020603050405020304" pitchFamily="18" charset="0"/>
              </a:rPr>
              <a:t>, G.I. Hassan, S.A. Bhat, M.H. </a:t>
            </a:r>
            <a:r>
              <a:rPr lang="en-US" b="1" dirty="0" err="1">
                <a:latin typeface="Times New Roman" panose="02020603050405020304" pitchFamily="18" charset="0"/>
              </a:rPr>
              <a:t>Chesti</a:t>
            </a:r>
            <a:r>
              <a:rPr lang="en-US" b="1" dirty="0">
                <a:latin typeface="Times New Roman" panose="02020603050405020304" pitchFamily="18" charset="0"/>
              </a:rPr>
              <a:t> and S.M. Ahmad (2019). </a:t>
            </a:r>
            <a:r>
              <a:rPr lang="en-US" dirty="0">
                <a:latin typeface="Times New Roman" panose="02020603050405020304" pitchFamily="18" charset="0"/>
              </a:rPr>
              <a:t>Effect of N, P and </a:t>
            </a:r>
            <a:r>
              <a:rPr lang="en-US" dirty="0" err="1">
                <a:latin typeface="Times New Roman" panose="02020603050405020304" pitchFamily="18" charset="0"/>
              </a:rPr>
              <a:t>KNano</a:t>
            </a:r>
            <a:r>
              <a:rPr lang="en-US" dirty="0">
                <a:latin typeface="Times New Roman" panose="02020603050405020304" pitchFamily="18" charset="0"/>
              </a:rPr>
              <a:t>-fertilizers in comparison to humic and </a:t>
            </a:r>
            <a:r>
              <a:rPr lang="en-US" dirty="0" err="1">
                <a:latin typeface="Times New Roman" panose="02020603050405020304" pitchFamily="18" charset="0"/>
              </a:rPr>
              <a:t>fulvic</a:t>
            </a:r>
            <a:r>
              <a:rPr lang="en-US" dirty="0">
                <a:latin typeface="Times New Roman" panose="02020603050405020304" pitchFamily="18" charset="0"/>
              </a:rPr>
              <a:t> acid </a:t>
            </a:r>
            <a:r>
              <a:rPr lang="en-US" dirty="0" err="1">
                <a:latin typeface="Times New Roman" panose="02020603050405020304" pitchFamily="18" charset="0"/>
              </a:rPr>
              <a:t>onyield</a:t>
            </a:r>
            <a:r>
              <a:rPr lang="en-US" dirty="0">
                <a:latin typeface="Times New Roman" panose="02020603050405020304" pitchFamily="18" charset="0"/>
              </a:rPr>
              <a:t> and economics of Red Delicious (</a:t>
            </a:r>
            <a:r>
              <a:rPr lang="en-US" dirty="0" err="1">
                <a:latin typeface="Times New Roman" panose="02020603050405020304" pitchFamily="18" charset="0"/>
              </a:rPr>
              <a:t>Malus</a:t>
            </a:r>
            <a:r>
              <a:rPr lang="en-US" dirty="0">
                <a:latin typeface="Times New Roman" panose="02020603050405020304" pitchFamily="18" charset="0"/>
              </a:rPr>
              <a:t> </a:t>
            </a:r>
            <a:r>
              <a:rPr lang="en-US" dirty="0" err="1">
                <a:latin typeface="Times New Roman" panose="02020603050405020304" pitchFamily="18" charset="0"/>
              </a:rPr>
              <a:t>domesticaBorukh</a:t>
            </a:r>
            <a:r>
              <a:rPr lang="en-US" dirty="0">
                <a:latin typeface="Times New Roman" panose="02020603050405020304" pitchFamily="18" charset="0"/>
              </a:rPr>
              <a:t>.). J. Pharm. and </a:t>
            </a:r>
            <a:r>
              <a:rPr lang="en-US" dirty="0" err="1">
                <a:latin typeface="Times New Roman" panose="02020603050405020304" pitchFamily="18" charset="0"/>
              </a:rPr>
              <a:t>Phytochem</a:t>
            </a:r>
            <a:r>
              <a:rPr lang="en-US" dirty="0">
                <a:latin typeface="Times New Roman" panose="02020603050405020304" pitchFamily="18" charset="0"/>
              </a:rPr>
              <a:t>., 8(2): 978-981.</a:t>
            </a:r>
          </a:p>
          <a:p>
            <a:r>
              <a:rPr lang="en-US" dirty="0">
                <a:latin typeface="SymbolMT"/>
              </a:rPr>
              <a:t>• </a:t>
            </a:r>
            <a:r>
              <a:rPr lang="en-US" b="1" dirty="0" err="1">
                <a:latin typeface="Times New Roman" panose="02020603050405020304" pitchFamily="18" charset="0"/>
              </a:rPr>
              <a:t>Lavee</a:t>
            </a:r>
            <a:r>
              <a:rPr lang="en-US" b="1" dirty="0">
                <a:latin typeface="Times New Roman" panose="02020603050405020304" pitchFamily="18" charset="0"/>
              </a:rPr>
              <a:t>, S. and M. Wonder. (1991). </a:t>
            </a:r>
            <a:r>
              <a:rPr lang="en-US" dirty="0">
                <a:latin typeface="Times New Roman" panose="02020603050405020304" pitchFamily="18" charset="0"/>
              </a:rPr>
              <a:t>Factors affecting the manure of oil accumulation in fruit of olive cultivars. J. Hort. Sci., 66: 583-591.</a:t>
            </a:r>
          </a:p>
          <a:p>
            <a:r>
              <a:rPr lang="en-US" dirty="0">
                <a:latin typeface="SymbolMT"/>
              </a:rPr>
              <a:t>• </a:t>
            </a:r>
            <a:r>
              <a:rPr lang="en-US" b="1" dirty="0" err="1">
                <a:latin typeface="Times New Roman" panose="02020603050405020304" pitchFamily="18" charset="0"/>
              </a:rPr>
              <a:t>Maksoud</a:t>
            </a:r>
            <a:r>
              <a:rPr lang="en-US" b="1" dirty="0">
                <a:latin typeface="Times New Roman" panose="02020603050405020304" pitchFamily="18" charset="0"/>
              </a:rPr>
              <a:t>, M.A. (2000). </a:t>
            </a:r>
            <a:r>
              <a:rPr lang="en-US" dirty="0">
                <a:latin typeface="Times New Roman" panose="02020603050405020304" pitchFamily="18" charset="0"/>
              </a:rPr>
              <a:t>Response of growth and flowering of </a:t>
            </a:r>
            <a:r>
              <a:rPr lang="en-US" dirty="0" err="1">
                <a:latin typeface="Times New Roman" panose="02020603050405020304" pitchFamily="18" charset="0"/>
              </a:rPr>
              <a:t>Manzanillo</a:t>
            </a:r>
            <a:r>
              <a:rPr lang="en-US" dirty="0">
                <a:latin typeface="Times New Roman" panose="02020603050405020304" pitchFamily="18" charset="0"/>
              </a:rPr>
              <a:t> olive trees to different sorts of nutrients. Egypt. J. of Hort., 27(4): 513-523.</a:t>
            </a:r>
          </a:p>
          <a:p>
            <a:r>
              <a:rPr lang="en-US" dirty="0">
                <a:latin typeface="SymbolMT"/>
              </a:rPr>
              <a:t>• </a:t>
            </a:r>
            <a:r>
              <a:rPr lang="en-US" b="1" dirty="0">
                <a:latin typeface="Times New Roman" panose="02020603050405020304" pitchFamily="18" charset="0"/>
              </a:rPr>
              <a:t>Mansour, A.E, </a:t>
            </a:r>
            <a:r>
              <a:rPr lang="en-US" b="1" dirty="0" err="1">
                <a:latin typeface="Times New Roman" panose="02020603050405020304" pitchFamily="18" charset="0"/>
              </a:rPr>
              <a:t>Gh</a:t>
            </a:r>
            <a:r>
              <a:rPr lang="en-US" b="1" dirty="0">
                <a:latin typeface="Times New Roman" panose="02020603050405020304" pitchFamily="18" charset="0"/>
              </a:rPr>
              <a:t>. </a:t>
            </a:r>
            <a:r>
              <a:rPr lang="en-US" b="1" dirty="0" err="1">
                <a:latin typeface="Times New Roman" panose="02020603050405020304" pitchFamily="18" charset="0"/>
              </a:rPr>
              <a:t>Cimpoies</a:t>
            </a:r>
            <a:r>
              <a:rPr lang="en-US" b="1" dirty="0">
                <a:latin typeface="Times New Roman" panose="02020603050405020304" pitchFamily="18" charset="0"/>
              </a:rPr>
              <a:t> and F.F. Ahmed. (2006). </a:t>
            </a:r>
            <a:r>
              <a:rPr lang="en-US" dirty="0">
                <a:latin typeface="Times New Roman" panose="02020603050405020304" pitchFamily="18" charset="0"/>
              </a:rPr>
              <a:t>Application of algae extract and boric acid for obtaining higher yield and better fruit quality of Anna apple, </a:t>
            </a:r>
            <a:r>
              <a:rPr lang="en-US" i="1" dirty="0" err="1">
                <a:latin typeface="Times New Roman" panose="02020603050405020304" pitchFamily="18" charset="0"/>
              </a:rPr>
              <a:t>Stiinta</a:t>
            </a:r>
            <a:r>
              <a:rPr lang="en-US" i="1" dirty="0">
                <a:latin typeface="Times New Roman" panose="02020603050405020304" pitchFamily="18" charset="0"/>
              </a:rPr>
              <a:t> Agricola</a:t>
            </a:r>
            <a:r>
              <a:rPr lang="en-US" dirty="0">
                <a:latin typeface="Times New Roman" panose="02020603050405020304" pitchFamily="18" charset="0"/>
              </a:rPr>
              <a:t>, 2,14-20.</a:t>
            </a:r>
          </a:p>
          <a:p>
            <a:r>
              <a:rPr lang="en-US" dirty="0">
                <a:latin typeface="SymbolMT"/>
              </a:rPr>
              <a:t>• </a:t>
            </a:r>
            <a:r>
              <a:rPr lang="en-US" b="1" dirty="0">
                <a:latin typeface="Times New Roman" panose="02020603050405020304" pitchFamily="18" charset="0"/>
              </a:rPr>
              <a:t>Mahdi, F.T. (2007). </a:t>
            </a:r>
            <a:r>
              <a:rPr lang="en-US" dirty="0">
                <a:latin typeface="Times New Roman" panose="02020603050405020304" pitchFamily="18" charset="0"/>
              </a:rPr>
              <a:t>Development of olive plantation, Popular Company of Horticulture and Forestry, Ministry of Agriculture, Iraq.</a:t>
            </a:r>
          </a:p>
          <a:p>
            <a:r>
              <a:rPr lang="en-US" dirty="0">
                <a:latin typeface="SymbolMT"/>
              </a:rPr>
              <a:t>• </a:t>
            </a:r>
            <a:r>
              <a:rPr lang="en-US" b="1" dirty="0">
                <a:latin typeface="Times New Roman" panose="02020603050405020304" pitchFamily="18" charset="0"/>
              </a:rPr>
              <a:t>Osman, S.M., </a:t>
            </a:r>
            <a:r>
              <a:rPr lang="en-US" b="1" dirty="0" err="1">
                <a:latin typeface="Times New Roman" panose="02020603050405020304" pitchFamily="18" charset="0"/>
              </a:rPr>
              <a:t>Khamis</a:t>
            </a:r>
            <a:r>
              <a:rPr lang="en-US" b="1" dirty="0">
                <a:latin typeface="Times New Roman" panose="02020603050405020304" pitchFamily="18" charset="0"/>
              </a:rPr>
              <a:t>, M.A and </a:t>
            </a:r>
            <a:r>
              <a:rPr lang="en-US" b="1" dirty="0" err="1">
                <a:latin typeface="Times New Roman" panose="02020603050405020304" pitchFamily="18" charset="0"/>
              </a:rPr>
              <a:t>Thorya</a:t>
            </a:r>
            <a:r>
              <a:rPr lang="en-US" b="1" dirty="0">
                <a:latin typeface="Times New Roman" panose="02020603050405020304" pitchFamily="18" charset="0"/>
              </a:rPr>
              <a:t>, A.M. (2010). </a:t>
            </a:r>
            <a:r>
              <a:rPr lang="en-US" dirty="0">
                <a:latin typeface="Times New Roman" panose="02020603050405020304" pitchFamily="18" charset="0"/>
              </a:rPr>
              <a:t>Effect of Mineral and Bio-NPK Soil application on Vegetative Growth, Flowering, Fruiting and Leaf Chemical Composition of Young Olive Trees. </a:t>
            </a:r>
            <a:r>
              <a:rPr lang="en-US" i="1" dirty="0">
                <a:latin typeface="Times New Roman" panose="02020603050405020304" pitchFamily="18" charset="0"/>
              </a:rPr>
              <a:t>Journal of Agriculture and Biological Sciences, </a:t>
            </a:r>
            <a:r>
              <a:rPr lang="en-US" dirty="0">
                <a:latin typeface="Times New Roman" panose="02020603050405020304" pitchFamily="18" charset="0"/>
              </a:rPr>
              <a:t>(1): 54-63, 2010.</a:t>
            </a:r>
            <a:endParaRPr lang="en-US" dirty="0" smtClean="0">
              <a:latin typeface="Times New Roman" panose="02020603050405020304" pitchFamily="18" charset="0"/>
            </a:endParaRPr>
          </a:p>
          <a:p>
            <a:endParaRPr lang="en-US" dirty="0"/>
          </a:p>
        </p:txBody>
      </p:sp>
    </p:spTree>
    <p:extLst>
      <p:ext uri="{BB962C8B-B14F-4D97-AF65-F5344CB8AC3E}">
        <p14:creationId xmlns:p14="http://schemas.microsoft.com/office/powerpoint/2010/main" val="1784547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84909"/>
            <a:ext cx="9020848" cy="5556453"/>
          </a:xfrm>
        </p:spPr>
        <p:txBody>
          <a:bodyPr>
            <a:noAutofit/>
          </a:bodyPr>
          <a:lstStyle/>
          <a:p>
            <a:pPr marL="0" indent="0">
              <a:buNone/>
            </a:pPr>
            <a:r>
              <a:rPr lang="en-US" sz="3200" b="1" dirty="0" smtClean="0">
                <a:latin typeface="Times New Roman" panose="02020603050405020304" pitchFamily="18" charset="0"/>
                <a:cs typeface="Times New Roman" panose="02020603050405020304" pitchFamily="18" charset="0"/>
              </a:rPr>
              <a:t>Introduction </a:t>
            </a:r>
          </a:p>
          <a:p>
            <a:r>
              <a:rPr lang="en-US" sz="2000" dirty="0" smtClean="0">
                <a:latin typeface="Times New Roman" panose="02020603050405020304" pitchFamily="18" charset="0"/>
                <a:cs typeface="Times New Roman" panose="02020603050405020304" pitchFamily="18" charset="0"/>
              </a:rPr>
              <a:t>    In the genus </a:t>
            </a:r>
            <a:r>
              <a:rPr lang="en-US" sz="2000" dirty="0" err="1" smtClean="0">
                <a:latin typeface="Times New Roman" panose="02020603050405020304" pitchFamily="18" charset="0"/>
                <a:cs typeface="Times New Roman" panose="02020603050405020304" pitchFamily="18" charset="0"/>
              </a:rPr>
              <a:t>Pistacia</a:t>
            </a:r>
            <a:r>
              <a:rPr lang="en-US" sz="2000" dirty="0" smtClean="0">
                <a:latin typeface="Times New Roman" panose="02020603050405020304" pitchFamily="18" charset="0"/>
                <a:cs typeface="Times New Roman" panose="02020603050405020304" pitchFamily="18" charset="0"/>
              </a:rPr>
              <a:t> grows the pistachio tree, </a:t>
            </a:r>
            <a:r>
              <a:rPr lang="en-US" sz="2000" i="1" dirty="0" err="1" smtClean="0">
                <a:latin typeface="Times New Roman" panose="02020603050405020304" pitchFamily="18" charset="0"/>
                <a:cs typeface="Times New Roman" panose="02020603050405020304" pitchFamily="18" charset="0"/>
              </a:rPr>
              <a:t>Pistica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vera</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 which bears commercially valuable edible seeds (Al-</a:t>
            </a:r>
            <a:r>
              <a:rPr lang="en-US" sz="2000" dirty="0" err="1" smtClean="0">
                <a:latin typeface="Times New Roman" panose="02020603050405020304" pitchFamily="18" charset="0"/>
                <a:cs typeface="Times New Roman" panose="02020603050405020304" pitchFamily="18" charset="0"/>
              </a:rPr>
              <a:t>Saghir</a:t>
            </a:r>
            <a:r>
              <a:rPr lang="en-US" sz="2000" dirty="0" smtClean="0">
                <a:latin typeface="Times New Roman" panose="02020603050405020304" pitchFamily="18" charset="0"/>
                <a:cs typeface="Times New Roman" panose="02020603050405020304" pitchFamily="18" charset="0"/>
              </a:rPr>
              <a:t>, 2010). As many as 11 different species are found in the pistachio genus, some of which are highly prized for their commercial and cultural value in the Mediterranean and Asian regions. It's a drought-resistant deciduous fruit tree that can withstand scorching summers and dry weather (Khan et al., 1999 and Al-Saghir,2010).</a:t>
            </a:r>
          </a:p>
          <a:p>
            <a:r>
              <a:rPr lang="en-US" sz="2000" dirty="0" smtClean="0">
                <a:latin typeface="Times New Roman" panose="02020603050405020304" pitchFamily="18" charset="0"/>
                <a:cs typeface="Times New Roman" panose="02020603050405020304" pitchFamily="18" charset="0"/>
              </a:rPr>
              <a:t>  Yeast (dry bread yeast, DBY) (</a:t>
            </a:r>
            <a:r>
              <a:rPr lang="en-US" sz="2000" i="1" dirty="0" smtClean="0">
                <a:latin typeface="Times New Roman" panose="02020603050405020304" pitchFamily="18" charset="0"/>
                <a:cs typeface="Times New Roman" panose="02020603050405020304" pitchFamily="18" charset="0"/>
              </a:rPr>
              <a:t>Saccharomyces </a:t>
            </a:r>
            <a:r>
              <a:rPr lang="en-US" sz="2000" i="1" dirty="0" err="1" smtClean="0">
                <a:latin typeface="Times New Roman" panose="02020603050405020304" pitchFamily="18" charset="0"/>
                <a:cs typeface="Times New Roman" panose="02020603050405020304" pitchFamily="18" charset="0"/>
              </a:rPr>
              <a:t>cerevisia</a:t>
            </a:r>
            <a:r>
              <a:rPr lang="en-US" sz="2000" dirty="0" smtClean="0">
                <a:latin typeface="Times New Roman" panose="02020603050405020304" pitchFamily="18" charset="0"/>
                <a:cs typeface="Times New Roman" panose="02020603050405020304" pitchFamily="18" charset="0"/>
              </a:rPr>
              <a:t>) is a source of </a:t>
            </a:r>
            <a:r>
              <a:rPr lang="en-US" sz="2000" dirty="0" err="1" smtClean="0">
                <a:latin typeface="Times New Roman" panose="02020603050405020304" pitchFamily="18" charset="0"/>
                <a:cs typeface="Times New Roman" panose="02020603050405020304" pitchFamily="18" charset="0"/>
              </a:rPr>
              <a:t>phytohormones</a:t>
            </a:r>
            <a:r>
              <a:rPr lang="en-US" sz="2000" dirty="0" smtClean="0">
                <a:latin typeface="Times New Roman" panose="02020603050405020304" pitchFamily="18" charset="0"/>
                <a:cs typeface="Times New Roman" panose="02020603050405020304" pitchFamily="18" charset="0"/>
              </a:rPr>
              <a:t>, including cytokines as well as enzymes and amino acids, and a stimulant of cell division and enlargement, protein and nucleic acid synthesis, chlorophyll formation and stress tolerance (</a:t>
            </a:r>
            <a:r>
              <a:rPr lang="en-US" sz="2000" dirty="0" err="1" smtClean="0">
                <a:latin typeface="Times New Roman" panose="02020603050405020304" pitchFamily="18" charset="0"/>
                <a:cs typeface="Times New Roman" panose="02020603050405020304" pitchFamily="18" charset="0"/>
              </a:rPr>
              <a:t>Shehata</a:t>
            </a:r>
            <a:r>
              <a:rPr lang="en-US" sz="2000" dirty="0" smtClean="0">
                <a:latin typeface="Times New Roman" panose="02020603050405020304" pitchFamily="18" charset="0"/>
                <a:cs typeface="Times New Roman" panose="02020603050405020304" pitchFamily="18" charset="0"/>
              </a:rPr>
              <a:t> et al., 2012). A key enzyme for treadle biosynthesis,, is discovered in yeast extracts (Yeo et al., 2000). It increased growth properties, chemical components, total carbohydrates, and yield (Ramadan and </a:t>
            </a:r>
            <a:r>
              <a:rPr lang="en-US" sz="2000" dirty="0" err="1" smtClean="0">
                <a:latin typeface="Times New Roman" panose="02020603050405020304" pitchFamily="18" charset="0"/>
                <a:cs typeface="Times New Roman" panose="02020603050405020304" pitchFamily="18" charset="0"/>
              </a:rPr>
              <a:t>Ragab</a:t>
            </a:r>
            <a:r>
              <a:rPr lang="en-US" sz="2000" dirty="0" smtClean="0">
                <a:latin typeface="Times New Roman" panose="02020603050405020304" pitchFamily="18" charset="0"/>
                <a:cs typeface="Times New Roman" panose="02020603050405020304" pitchFamily="18" charset="0"/>
              </a:rPr>
              <a:t>, 2015). To fertilize plants, dry bread yeast is applied to the soil or the leaves of plants as a bio fertilizer (El-</a:t>
            </a:r>
            <a:r>
              <a:rPr lang="en-US" sz="2000" dirty="0" err="1" smtClean="0">
                <a:latin typeface="Times New Roman" panose="02020603050405020304" pitchFamily="18" charset="0"/>
                <a:cs typeface="Times New Roman" panose="02020603050405020304" pitchFamily="18" charset="0"/>
              </a:rPr>
              <a:t>Ghamriny</a:t>
            </a:r>
            <a:r>
              <a:rPr lang="en-US" sz="2000" dirty="0" smtClean="0">
                <a:latin typeface="Times New Roman" panose="02020603050405020304" pitchFamily="18" charset="0"/>
                <a:cs typeface="Times New Roman" panose="02020603050405020304" pitchFamily="18" charset="0"/>
              </a:rPr>
              <a:t> et al., 1999). By virtue of its high nutritional content and ability to produce auxins and gibberellins, it was capable of improving the simulative growth components that work to accelerate plant cell division and growth (Glick, 1995).</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882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97" y="595746"/>
            <a:ext cx="9311793" cy="1320800"/>
          </a:xfrm>
        </p:spPr>
        <p:txBody>
          <a:bodyPr>
            <a:normAutofit fontScale="90000"/>
          </a:bodyPr>
          <a:lstStyle/>
          <a:p>
            <a:pPr algn="ctr">
              <a:lnSpc>
                <a:spcPct val="115000"/>
              </a:lnSpc>
              <a:spcAft>
                <a:spcPts val="800"/>
              </a:spcAft>
            </a:pPr>
            <a:r>
              <a:rPr lang="en-US" b="1" dirty="0">
                <a:solidFill>
                  <a:schemeClr val="tx1"/>
                </a:solidFill>
                <a:latin typeface="Times New Roman" panose="02020603050405020304" pitchFamily="18" charset="0"/>
                <a:ea typeface="Calibri" panose="020F0502020204030204" pitchFamily="34" charset="0"/>
                <a:cs typeface="Arial" panose="020B0604020202020204" pitchFamily="34" charset="0"/>
              </a:rPr>
              <a:t>FOLIAR APPLICATION INFLUENCE OF BORON, SEAWEED AND YEAST EXTRACTS ON THE GROWTH AND YIELD OF STRAWBERRY </a:t>
            </a:r>
            <a:r>
              <a:rPr lang="en-US" b="1" i="1"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t>(</a:t>
            </a:r>
            <a:r>
              <a:rPr lang="en-US" b="1"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Fragaria</a:t>
            </a:r>
            <a:r>
              <a:rPr lang="en-US" b="1" i="1" dirty="0">
                <a:solidFill>
                  <a:schemeClr val="tx1"/>
                </a:solidFill>
                <a:latin typeface="Times New Roman" panose="02020603050405020304" pitchFamily="18" charset="0"/>
                <a:ea typeface="Calibri" panose="020F0502020204030204" pitchFamily="34" charset="0"/>
                <a:cs typeface="Arial" panose="020B0604020202020204" pitchFamily="34" charset="0"/>
              </a:rPr>
              <a:t> × </a:t>
            </a:r>
            <a:r>
              <a:rPr lang="en-US" b="1"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ananassa</a:t>
            </a:r>
            <a:r>
              <a:rPr lang="en-US" b="1" i="1"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r>
              <a:rPr lang="en-US" b="1"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b="1"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t>PLANTS</a:t>
            </a:r>
            <a:r>
              <a:rPr lang="en-US" b="1" dirty="0" smtClean="0">
                <a:latin typeface="Times New Roman" panose="02020603050405020304" pitchFamily="18" charset="0"/>
                <a:ea typeface="Calibri" panose="020F0502020204030204" pitchFamily="34" charset="0"/>
                <a:cs typeface="Arial" panose="020B0604020202020204" pitchFamily="34" charset="0"/>
              </a:rPr>
              <a:t/>
            </a:r>
            <a:br>
              <a:rPr lang="en-US" b="1" dirty="0" smtClean="0">
                <a:latin typeface="Times New Roman" panose="02020603050405020304" pitchFamily="18" charset="0"/>
                <a:ea typeface="Calibri" panose="020F0502020204030204" pitchFamily="34" charset="0"/>
                <a:cs typeface="Arial" panose="020B0604020202020204" pitchFamily="34" charset="0"/>
              </a:rPr>
            </a:br>
            <a:r>
              <a:rPr lang="en-US" b="1" dirty="0">
                <a:latin typeface="Times New Roman" panose="02020603050405020304" pitchFamily="18" charset="0"/>
                <a:ea typeface="Calibri" panose="020F0502020204030204" pitchFamily="34" charset="0"/>
                <a:cs typeface="Arial" panose="020B0604020202020204" pitchFamily="34" charset="0"/>
              </a:rPr>
              <a:t/>
            </a:r>
            <a:br>
              <a:rPr lang="en-US" b="1" dirty="0">
                <a:latin typeface="Times New Roman" panose="02020603050405020304" pitchFamily="18" charset="0"/>
                <a:ea typeface="Calibri" panose="020F0502020204030204" pitchFamily="34" charset="0"/>
                <a:cs typeface="Arial" panose="020B0604020202020204" pitchFamily="34" charset="0"/>
              </a:rPr>
            </a:br>
            <a:r>
              <a:rPr lang="en-US" sz="2400" dirty="0" err="1">
                <a:latin typeface="Times New Roman" panose="02020603050405020304" pitchFamily="18" charset="0"/>
                <a:ea typeface="Calibri" panose="020F0502020204030204" pitchFamily="34" charset="0"/>
                <a:cs typeface="Arial" panose="020B0604020202020204" pitchFamily="34" charset="0"/>
              </a:rPr>
              <a:t>Parween</a:t>
            </a:r>
            <a:r>
              <a:rPr lang="en-US" sz="2400" dirty="0">
                <a:latin typeface="Times New Roman" panose="02020603050405020304" pitchFamily="18" charset="0"/>
                <a:ea typeface="Calibri" panose="020F0502020204030204" pitchFamily="34" charset="0"/>
                <a:cs typeface="Arial" panose="020B0604020202020204" pitchFamily="34" charset="0"/>
              </a:rPr>
              <a:t> M. K. Rozbiany </a:t>
            </a:r>
            <a:r>
              <a:rPr lang="en-US" sz="2400" baseline="30000" dirty="0">
                <a:latin typeface="Times New Roman" panose="02020603050405020304" pitchFamily="18" charset="0"/>
                <a:ea typeface="Calibri" panose="020F0502020204030204" pitchFamily="34" charset="0"/>
                <a:cs typeface="Arial" panose="020B0604020202020204" pitchFamily="34" charset="0"/>
              </a:rPr>
              <a:t>1</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Chnar</a:t>
            </a:r>
            <a:r>
              <a:rPr lang="en-US" sz="2400" dirty="0">
                <a:latin typeface="Times New Roman" panose="02020603050405020304" pitchFamily="18" charset="0"/>
                <a:ea typeface="Calibri" panose="020F0502020204030204" pitchFamily="34" charset="0"/>
                <a:cs typeface="Arial" panose="020B0604020202020204" pitchFamily="34" charset="0"/>
              </a:rPr>
              <a:t> Ali Ibrahim</a:t>
            </a:r>
            <a:r>
              <a:rPr lang="en-US" sz="2400" baseline="30000" dirty="0">
                <a:latin typeface="Times New Roman" panose="02020603050405020304" pitchFamily="18" charset="0"/>
                <a:ea typeface="Calibri" panose="020F0502020204030204" pitchFamily="34" charset="0"/>
                <a:cs typeface="Arial" panose="020B0604020202020204" pitchFamily="34" charset="0"/>
              </a:rPr>
              <a:t>2</a:t>
            </a:r>
            <a:r>
              <a:rPr lang="en-US" sz="2000" dirty="0">
                <a:latin typeface="Calibri" panose="020F0502020204030204" pitchFamily="34" charset="0"/>
                <a:ea typeface="Calibri" panose="020F0502020204030204" pitchFamily="34" charset="0"/>
                <a:cs typeface="Arial" panose="020B0604020202020204" pitchFamily="34" charset="0"/>
              </a:rPr>
              <a:t/>
            </a:r>
            <a:br>
              <a:rPr lang="en-US" sz="2000" dirty="0">
                <a:latin typeface="Calibri" panose="020F0502020204030204" pitchFamily="34" charset="0"/>
                <a:ea typeface="Calibri" panose="020F0502020204030204" pitchFamily="34" charset="0"/>
                <a:cs typeface="Arial" panose="020B0604020202020204" pitchFamily="34" charset="0"/>
              </a:rPr>
            </a:b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5345" y="2244435"/>
            <a:ext cx="3248718" cy="4433455"/>
          </a:xfrm>
          <a:prstGeom prst="rect">
            <a:avLst/>
          </a:prstGeom>
        </p:spPr>
      </p:pic>
    </p:spTree>
    <p:extLst>
      <p:ext uri="{BB962C8B-B14F-4D97-AF65-F5344CB8AC3E}">
        <p14:creationId xmlns:p14="http://schemas.microsoft.com/office/powerpoint/2010/main" val="1507012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568037"/>
            <a:ext cx="9159393" cy="5473326"/>
          </a:xfrm>
        </p:spPr>
        <p:txBody>
          <a:bodyPr>
            <a:normAutofit/>
          </a:bodyPr>
          <a:lstStyle/>
          <a:p>
            <a:pPr algn="just">
              <a:lnSpc>
                <a:spcPct val="150000"/>
              </a:lnSpc>
              <a:spcAft>
                <a:spcPts val="1000"/>
              </a:spcAft>
            </a:pPr>
            <a:r>
              <a:rPr lang="en-US" sz="2000" b="1" dirty="0">
                <a:latin typeface="Times New Roman" panose="02020603050405020304" pitchFamily="18" charset="0"/>
                <a:ea typeface="Calibri" panose="020F0502020204030204" pitchFamily="34" charset="0"/>
                <a:cs typeface="Arial" panose="020B0604020202020204" pitchFamily="34" charset="0"/>
              </a:rPr>
              <a:t>INTRODUCTION:</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1600" dirty="0">
                <a:latin typeface="Times New Roman" panose="02020603050405020304" pitchFamily="18" charset="0"/>
                <a:ea typeface="Calibri" panose="020F0502020204030204" pitchFamily="34" charset="0"/>
                <a:cs typeface="Arial" panose="020B0604020202020204" pitchFamily="34" charset="0"/>
              </a:rPr>
              <a:t>       Strawberry (</a:t>
            </a:r>
            <a:r>
              <a:rPr lang="en-US" sz="1600" i="1" dirty="0" err="1">
                <a:latin typeface="Times New Roman" panose="02020603050405020304" pitchFamily="18" charset="0"/>
                <a:ea typeface="Calibri" panose="020F0502020204030204" pitchFamily="34" charset="0"/>
                <a:cs typeface="Arial" panose="020B0604020202020204" pitchFamily="34" charset="0"/>
              </a:rPr>
              <a:t>Fragaria</a:t>
            </a:r>
            <a:r>
              <a:rPr lang="en-US" sz="1600" i="1" dirty="0">
                <a:latin typeface="Times New Roman" panose="02020603050405020304" pitchFamily="18" charset="0"/>
                <a:ea typeface="Calibri" panose="020F0502020204030204" pitchFamily="34" charset="0"/>
                <a:cs typeface="Arial" panose="020B0604020202020204" pitchFamily="34" charset="0"/>
              </a:rPr>
              <a:t> </a:t>
            </a:r>
            <a:r>
              <a:rPr lang="en-US" sz="1600" i="1" dirty="0" err="1">
                <a:latin typeface="Times New Roman" panose="02020603050405020304" pitchFamily="18" charset="0"/>
                <a:ea typeface="Calibri" panose="020F0502020204030204" pitchFamily="34" charset="0"/>
                <a:cs typeface="Arial" panose="020B0604020202020204" pitchFamily="34" charset="0"/>
              </a:rPr>
              <a:t>ananassa</a:t>
            </a:r>
            <a:r>
              <a:rPr lang="en-US" sz="1600" dirty="0">
                <a:latin typeface="Times New Roman" panose="02020603050405020304" pitchFamily="18" charset="0"/>
                <a:ea typeface="Calibri" panose="020F0502020204030204" pitchFamily="34" charset="0"/>
                <a:cs typeface="Arial" panose="020B0604020202020204" pitchFamily="34" charset="0"/>
              </a:rPr>
              <a:t> Dutch) is a highly appreciated worldwide not only for its unique taste and distinct flavor, but also for its health benefits. Strawberries contain usual nutrients, such as minerals and vitamins, and a diverse range of anthocyanin, flavonoids and phenolic acids with biological properties, such as antioxidant, anticancer, anti-neurodegenerative and anti-inflammatory activities (</a:t>
            </a:r>
            <a:r>
              <a:rPr lang="en-US" sz="1600" dirty="0" err="1">
                <a:latin typeface="Times New Roman" panose="02020603050405020304" pitchFamily="18" charset="0"/>
                <a:ea typeface="Calibri" panose="020F0502020204030204" pitchFamily="34" charset="0"/>
                <a:cs typeface="Arial" panose="020B0604020202020204" pitchFamily="34" charset="0"/>
              </a:rPr>
              <a:t>Seeram</a:t>
            </a:r>
            <a:r>
              <a:rPr lang="en-US" sz="1600" dirty="0">
                <a:latin typeface="Times New Roman" panose="02020603050405020304" pitchFamily="18" charset="0"/>
                <a:ea typeface="Calibri" panose="020F0502020204030204" pitchFamily="34" charset="0"/>
                <a:cs typeface="Arial" panose="020B0604020202020204" pitchFamily="34" charset="0"/>
              </a:rPr>
              <a:t> </a:t>
            </a:r>
            <a:r>
              <a:rPr lang="en-US" sz="1600" i="1" dirty="0">
                <a:latin typeface="Times New Roman" panose="02020603050405020304" pitchFamily="18" charset="0"/>
                <a:ea typeface="Calibri" panose="020F0502020204030204" pitchFamily="34" charset="0"/>
                <a:cs typeface="Arial" panose="020B0604020202020204" pitchFamily="34" charset="0"/>
              </a:rPr>
              <a:t>et al</a:t>
            </a:r>
            <a:r>
              <a:rPr lang="en-US" sz="1600" dirty="0">
                <a:latin typeface="Times New Roman" panose="02020603050405020304" pitchFamily="18" charset="0"/>
                <a:ea typeface="Calibri" panose="020F0502020204030204" pitchFamily="34" charset="0"/>
                <a:cs typeface="Arial" panose="020B0604020202020204" pitchFamily="34" charset="0"/>
              </a:rPr>
              <a:t>., 2006). </a:t>
            </a:r>
            <a:r>
              <a:rPr lang="en-US" dirty="0">
                <a:latin typeface="Times New Roman" panose="02020603050405020304" pitchFamily="18" charset="0"/>
                <a:ea typeface="Calibri" panose="020F0502020204030204" pitchFamily="34" charset="0"/>
                <a:cs typeface="Arial" panose="020B0604020202020204" pitchFamily="34" charset="0"/>
              </a:rPr>
              <a:t>Strawberry is a small fruit crop with high nutritional and medicinal value that is a member of the </a:t>
            </a:r>
            <a:r>
              <a:rPr lang="en-US" dirty="0" err="1">
                <a:latin typeface="Times New Roman" panose="02020603050405020304" pitchFamily="18" charset="0"/>
                <a:ea typeface="Calibri" panose="020F0502020204030204" pitchFamily="34" charset="0"/>
                <a:cs typeface="Arial" panose="020B0604020202020204" pitchFamily="34" charset="0"/>
              </a:rPr>
              <a:t>Rosaceae</a:t>
            </a:r>
            <a:r>
              <a:rPr lang="en-US" dirty="0">
                <a:latin typeface="Times New Roman" panose="02020603050405020304" pitchFamily="18" charset="0"/>
                <a:ea typeface="Calibri" panose="020F0502020204030204" pitchFamily="34" charset="0"/>
                <a:cs typeface="Arial" panose="020B0604020202020204" pitchFamily="34" charset="0"/>
              </a:rPr>
              <a:t> family (Zhao, 2007). It is one of the most popular fruits in the world, ranking fourth after apples, oranges, and bananas (</a:t>
            </a:r>
            <a:r>
              <a:rPr lang="en-US" dirty="0" err="1">
                <a:latin typeface="Times New Roman" panose="02020603050405020304" pitchFamily="18" charset="0"/>
                <a:ea typeface="Calibri" panose="020F0502020204030204" pitchFamily="34" charset="0"/>
                <a:cs typeface="Arial" panose="020B0604020202020204" pitchFamily="34" charset="0"/>
              </a:rPr>
              <a:t>Virginie</a:t>
            </a:r>
            <a:r>
              <a:rPr lang="en-US" dirty="0">
                <a:latin typeface="Times New Roman" panose="02020603050405020304" pitchFamily="18" charset="0"/>
                <a:ea typeface="Calibri" panose="020F0502020204030204" pitchFamily="34" charset="0"/>
                <a:cs typeface="Arial" panose="020B0604020202020204" pitchFamily="34" charset="0"/>
              </a:rPr>
              <a:t>, 2010). It is also one of the fruits with the highest concentrations of natural antioxidants, as well as an excellent source of ascorbic acid, potassium, fiber, and simple sugar. In addition to the standard nutrients like vitamins and minerals (Perez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1997). Crop yield and early harvests are most important to growers, but fruit quality is most important to consumers.</a:t>
            </a:r>
            <a:endParaRPr lang="en-US" sz="16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13059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46365"/>
            <a:ext cx="8596668" cy="5985162"/>
          </a:xfrm>
        </p:spPr>
        <p:txBody>
          <a:bodyPr>
            <a:noAutofit/>
          </a:bodyPr>
          <a:lstStyle/>
          <a:p>
            <a:pPr indent="182880" algn="just">
              <a:lnSpc>
                <a:spcPct val="150000"/>
              </a:lnSpc>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As for Boron, has been shown to play a role in a variety of biological and physiological processes within plants, including carbohydrate transfer, differentiation, cytotoxicity, nitrogen metabolism, nucleic acid formation, plant hormone regulation, lipid metabolism, phosphorus, photosynthesis, active and inducing the formation of phenolic compounds, and their role in fertilization (</a:t>
            </a:r>
            <a:r>
              <a:rPr lang="en-US" sz="2400" dirty="0" err="1">
                <a:latin typeface="Times New Roman" panose="02020603050405020304" pitchFamily="18" charset="0"/>
                <a:ea typeface="Calibri" panose="020F0502020204030204" pitchFamily="34" charset="0"/>
                <a:cs typeface="Arial" panose="020B0604020202020204" pitchFamily="34" charset="0"/>
              </a:rPr>
              <a:t>Taiz</a:t>
            </a:r>
            <a:r>
              <a:rPr lang="en-US" sz="2400" dirty="0">
                <a:latin typeface="Times New Roman" panose="02020603050405020304" pitchFamily="18" charset="0"/>
                <a:ea typeface="Calibri" panose="020F0502020204030204" pitchFamily="34" charset="0"/>
                <a:cs typeface="Arial" panose="020B0604020202020204" pitchFamily="34" charset="0"/>
              </a:rPr>
              <a:t> and </a:t>
            </a:r>
            <a:r>
              <a:rPr lang="en-US" sz="2400" dirty="0" err="1">
                <a:latin typeface="Times New Roman" panose="02020603050405020304" pitchFamily="18" charset="0"/>
                <a:ea typeface="Calibri" panose="020F0502020204030204" pitchFamily="34" charset="0"/>
                <a:cs typeface="Arial" panose="020B0604020202020204" pitchFamily="34" charset="0"/>
              </a:rPr>
              <a:t>Zeiger</a:t>
            </a:r>
            <a:r>
              <a:rPr lang="en-US" sz="2400" dirty="0">
                <a:latin typeface="Times New Roman" panose="02020603050405020304" pitchFamily="18" charset="0"/>
                <a:ea typeface="Calibri" panose="020F0502020204030204" pitchFamily="34" charset="0"/>
                <a:cs typeface="Arial" panose="020B0604020202020204" pitchFamily="34" charset="0"/>
              </a:rPr>
              <a:t>, 2010).</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400" dirty="0">
                <a:latin typeface="Times New Roman" panose="02020603050405020304" pitchFamily="18" charset="0"/>
                <a:ea typeface="Calibri" panose="020F0502020204030204" pitchFamily="34" charset="0"/>
              </a:rPr>
              <a:t>According to </a:t>
            </a:r>
            <a:r>
              <a:rPr lang="en-US" sz="2400" dirty="0" err="1">
                <a:latin typeface="Times New Roman" panose="02020603050405020304" pitchFamily="18" charset="0"/>
                <a:ea typeface="Calibri" panose="020F0502020204030204" pitchFamily="34" charset="0"/>
              </a:rPr>
              <a:t>Eman</a:t>
            </a:r>
            <a:r>
              <a:rPr lang="en-US" sz="2400" dirty="0">
                <a:latin typeface="Times New Roman" panose="02020603050405020304" pitchFamily="18" charset="0"/>
                <a:ea typeface="Calibri" panose="020F0502020204030204" pitchFamily="34" charset="0"/>
              </a:rPr>
              <a:t> </a:t>
            </a:r>
            <a:r>
              <a:rPr lang="en-US" sz="2400" i="1" dirty="0">
                <a:latin typeface="Times New Roman" panose="02020603050405020304" pitchFamily="18" charset="0"/>
                <a:ea typeface="Calibri" panose="020F0502020204030204" pitchFamily="34" charset="0"/>
              </a:rPr>
              <a:t>et al.,</a:t>
            </a:r>
            <a:r>
              <a:rPr lang="en-US" sz="2400" dirty="0">
                <a:latin typeface="Times New Roman" panose="02020603050405020304" pitchFamily="18" charset="0"/>
                <a:ea typeface="Calibri" panose="020F0502020204030204" pitchFamily="34" charset="0"/>
              </a:rPr>
              <a:t> (2008), the addition of dry yeast with some fertilizers produced positive results. El-</a:t>
            </a:r>
            <a:r>
              <a:rPr lang="en-US" sz="2400" dirty="0" err="1">
                <a:latin typeface="Times New Roman" panose="02020603050405020304" pitchFamily="18" charset="0"/>
                <a:ea typeface="Calibri" panose="020F0502020204030204" pitchFamily="34" charset="0"/>
              </a:rPr>
              <a:t>Miniawy</a:t>
            </a:r>
            <a:r>
              <a:rPr lang="en-US" sz="2400" dirty="0">
                <a:latin typeface="Times New Roman" panose="02020603050405020304" pitchFamily="18" charset="0"/>
                <a:ea typeface="Calibri" panose="020F0502020204030204" pitchFamily="34" charset="0"/>
              </a:rPr>
              <a:t> </a:t>
            </a:r>
            <a:r>
              <a:rPr lang="en-US" sz="2400" i="1" dirty="0">
                <a:latin typeface="Times New Roman" panose="02020603050405020304" pitchFamily="18" charset="0"/>
                <a:ea typeface="Calibri" panose="020F0502020204030204" pitchFamily="34" charset="0"/>
              </a:rPr>
              <a:t>et al.,</a:t>
            </a:r>
            <a:r>
              <a:rPr lang="en-US" sz="2400" dirty="0">
                <a:latin typeface="Times New Roman" panose="02020603050405020304" pitchFamily="18" charset="0"/>
                <a:ea typeface="Calibri" panose="020F0502020204030204" pitchFamily="34" charset="0"/>
              </a:rPr>
              <a:t> (2014) discovered that spraying seaweed extract had a positive effect on sweet Charlie strawberry plant growth, fruit yield, and quality. </a:t>
            </a:r>
            <a:endParaRPr lang="en-US" sz="2400" dirty="0"/>
          </a:p>
        </p:txBody>
      </p:sp>
    </p:spTree>
    <p:extLst>
      <p:ext uri="{BB962C8B-B14F-4D97-AF65-F5344CB8AC3E}">
        <p14:creationId xmlns:p14="http://schemas.microsoft.com/office/powerpoint/2010/main" val="301987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166255"/>
            <a:ext cx="9324110" cy="6691745"/>
          </a:xfrm>
        </p:spPr>
        <p:txBody>
          <a:bodyPr>
            <a:normAutofit/>
          </a:bodyPr>
          <a:lstStyle/>
          <a:p>
            <a:r>
              <a:rPr lang="en-US" dirty="0">
                <a:latin typeface="Times New Roman" panose="02020603050405020304" pitchFamily="18" charset="0"/>
                <a:ea typeface="Calibri" panose="020F0502020204030204" pitchFamily="34" charset="0"/>
              </a:rPr>
              <a:t>Plant extracts are starting to be used in agricultural production, such as seaweed extract, which is a significant organic source. Because it is abundant in macro and micro elements and plant hormones like auxins, gibberellins, and </a:t>
            </a:r>
            <a:r>
              <a:rPr lang="en-US" dirty="0" err="1">
                <a:latin typeface="Times New Roman" panose="02020603050405020304" pitchFamily="18" charset="0"/>
                <a:ea typeface="Calibri" panose="020F0502020204030204" pitchFamily="34" charset="0"/>
              </a:rPr>
              <a:t>cytokinin</a:t>
            </a:r>
            <a:r>
              <a:rPr lang="en-US" dirty="0">
                <a:latin typeface="Times New Roman" panose="02020603050405020304" pitchFamily="18" charset="0"/>
                <a:ea typeface="Calibri" panose="020F0502020204030204" pitchFamily="34" charset="0"/>
              </a:rPr>
              <a:t> that induce cell division and increase cell enlargement and lead to a balance of physiological and biological processes as well as an increase in photosynthesis processes and improved growth characteristics, it works to stimulate the physiological functions in the plant (Jensen, 2004). </a:t>
            </a:r>
            <a:endParaRPr lang="en-US" dirty="0" smtClean="0">
              <a:latin typeface="Times New Roman" panose="02020603050405020304" pitchFamily="18" charset="0"/>
              <a:ea typeface="Calibri" panose="020F0502020204030204" pitchFamily="34" charset="0"/>
            </a:endParaRPr>
          </a:p>
          <a:p>
            <a:pPr indent="182880" algn="just">
              <a:lnSpc>
                <a:spcPct val="150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Dry yeast (</a:t>
            </a:r>
            <a:r>
              <a:rPr lang="en-US" i="1" dirty="0">
                <a:latin typeface="Times New Roman" panose="02020603050405020304" pitchFamily="18" charset="0"/>
                <a:ea typeface="Calibri" panose="020F0502020204030204" pitchFamily="34" charset="0"/>
                <a:cs typeface="Arial" panose="020B0604020202020204" pitchFamily="34" charset="0"/>
              </a:rPr>
              <a:t>Saccharomyces cerevisiae</a:t>
            </a:r>
            <a:r>
              <a:rPr lang="en-US" dirty="0">
                <a:latin typeface="Times New Roman" panose="02020603050405020304" pitchFamily="18" charset="0"/>
                <a:ea typeface="Calibri" panose="020F0502020204030204" pitchFamily="34" charset="0"/>
                <a:cs typeface="Arial" panose="020B0604020202020204" pitchFamily="34" charset="0"/>
              </a:rPr>
              <a:t>) is one of the types of bio-fertilizers used in soil fertilization and foliar nutrition for various crops, according to EL-</a:t>
            </a:r>
            <a:r>
              <a:rPr lang="en-US" dirty="0" err="1">
                <a:latin typeface="Times New Roman" panose="02020603050405020304" pitchFamily="18" charset="0"/>
                <a:ea typeface="Calibri" panose="020F0502020204030204" pitchFamily="34" charset="0"/>
                <a:cs typeface="Arial" panose="020B0604020202020204" pitchFamily="34" charset="0"/>
              </a:rPr>
              <a:t>Ghamring</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(1999), because it contains a variety of amino acids, proteins, and other nutrients that are crucial for plant growth. They also produce plant-like growth regulators like auxins, gibberellins, and cytokines (</a:t>
            </a:r>
            <a:r>
              <a:rPr lang="en-US" dirty="0" err="1">
                <a:latin typeface="Times New Roman" panose="02020603050405020304" pitchFamily="18" charset="0"/>
                <a:ea typeface="Calibri" panose="020F0502020204030204" pitchFamily="34" charset="0"/>
                <a:cs typeface="Arial" panose="020B0604020202020204" pitchFamily="34" charset="0"/>
              </a:rPr>
              <a:t>Tawfiq</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err="1">
                <a:latin typeface="Times New Roman" panose="02020603050405020304" pitchFamily="18" charset="0"/>
                <a:ea typeface="Calibri" panose="020F0502020204030204" pitchFamily="34" charset="0"/>
                <a:cs typeface="Arial" panose="020B0604020202020204" pitchFamily="34" charset="0"/>
              </a:rPr>
              <a:t>Arwa</a:t>
            </a:r>
            <a:r>
              <a:rPr lang="en-US" dirty="0">
                <a:latin typeface="Times New Roman" panose="02020603050405020304" pitchFamily="18" charset="0"/>
                <a:ea typeface="Calibri" panose="020F0502020204030204" pitchFamily="34" charset="0"/>
                <a:cs typeface="Arial" panose="020B0604020202020204" pitchFamily="34" charset="0"/>
              </a:rPr>
              <a:t>, 2010). </a:t>
            </a:r>
            <a:r>
              <a:rPr lang="en-US" dirty="0" err="1">
                <a:latin typeface="Times New Roman" panose="02020603050405020304" pitchFamily="18" charset="0"/>
                <a:ea typeface="Calibri" panose="020F0502020204030204" pitchFamily="34" charset="0"/>
                <a:cs typeface="Arial" panose="020B0604020202020204" pitchFamily="34" charset="0"/>
              </a:rPr>
              <a:t>Urech</a:t>
            </a:r>
            <a:r>
              <a:rPr lang="en-US" dirty="0">
                <a:latin typeface="Times New Roman" panose="02020603050405020304" pitchFamily="18" charset="0"/>
                <a:ea typeface="Calibri" panose="020F0502020204030204" pitchFamily="34" charset="0"/>
                <a:cs typeface="Arial" panose="020B0604020202020204" pitchFamily="34" charset="0"/>
              </a:rPr>
              <a:t> (1978) noticed that dry yeast has the capacity to store surplus phosphorus in chains made up of 20 to 200 units of phosphate in the spaces inside the cell. It was recorded in the field. </a:t>
            </a:r>
            <a:endParaRPr lang="en-US" sz="1600" dirty="0">
              <a:latin typeface="Calibri" panose="020F0502020204030204" pitchFamily="34" charset="0"/>
              <a:ea typeface="Calibri" panose="020F0502020204030204" pitchFamily="34" charset="0"/>
              <a:cs typeface="Arial" panose="020B0604020202020204" pitchFamily="34" charset="0"/>
            </a:endParaRPr>
          </a:p>
          <a:p>
            <a:pPr indent="182880" algn="just">
              <a:lnSpc>
                <a:spcPct val="150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The   aim   of   this   study   is   to show the influence of different concentration via foliar application of boron, seaweed extract and yeast on the growth and yield of strawberry</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cv. </a:t>
            </a:r>
            <a:r>
              <a:rPr lang="en-US" dirty="0" err="1">
                <a:latin typeface="Times New Roman" panose="02020603050405020304" pitchFamily="18" charset="0"/>
                <a:ea typeface="Calibri" panose="020F0502020204030204" pitchFamily="34" charset="0"/>
                <a:cs typeface="Arial" panose="020B0604020202020204" pitchFamily="34" charset="0"/>
              </a:rPr>
              <a:t>Rubygem</a:t>
            </a:r>
            <a:r>
              <a:rPr lang="en-US" dirty="0">
                <a:latin typeface="Times New Roman" panose="02020603050405020304" pitchFamily="18" charset="0"/>
                <a:ea typeface="Calibri" panose="020F0502020204030204" pitchFamily="34" charset="0"/>
                <a:cs typeface="Arial" panose="020B0604020202020204" pitchFamily="34" charset="0"/>
              </a:rPr>
              <a:t> that cultivation in Kurdistan reign. </a:t>
            </a:r>
            <a:endParaRPr lang="en-US" sz="16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61226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77091"/>
            <a:ext cx="8596668" cy="6470073"/>
          </a:xfrm>
        </p:spPr>
        <p:txBody>
          <a:bodyPr>
            <a:normAutofit/>
          </a:bodyPr>
          <a:lstStyle/>
          <a:p>
            <a:pPr indent="182880" algn="just">
              <a:lnSpc>
                <a:spcPct val="150000"/>
              </a:lnSpc>
              <a:spcAft>
                <a:spcPts val="1000"/>
              </a:spcAft>
            </a:pPr>
            <a:r>
              <a:rPr lang="en-US" sz="2000" b="1" dirty="0">
                <a:latin typeface="Times New Roman" panose="02020603050405020304" pitchFamily="18" charset="0"/>
                <a:ea typeface="Calibri" panose="020F0502020204030204" pitchFamily="34" charset="0"/>
                <a:cs typeface="Arial" panose="020B0604020202020204" pitchFamily="34" charset="0"/>
              </a:rPr>
              <a:t>METHODS AND MATERIALS</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This study was conducted carried out in </a:t>
            </a:r>
            <a:r>
              <a:rPr lang="en-US" dirty="0" smtClean="0">
                <a:latin typeface="Times New Roman" panose="02020603050405020304" pitchFamily="18" charset="0"/>
                <a:ea typeface="Calibri" panose="020F0502020204030204" pitchFamily="34" charset="0"/>
              </a:rPr>
              <a:t>the plastic house, </a:t>
            </a:r>
            <a:r>
              <a:rPr lang="en-US" dirty="0">
                <a:latin typeface="Times New Roman" panose="02020603050405020304" pitchFamily="18" charset="0"/>
                <a:ea typeface="Calibri" panose="020F0502020204030204" pitchFamily="34" charset="0"/>
              </a:rPr>
              <a:t>Horticulture department- collage of Agricultural Engineering Science ,during 2021.  It consists of three different experiments without interactions. The experimental design   in this study is a completely randomized design (CRD) with three replications for each experiment, </a:t>
            </a:r>
            <a:r>
              <a:rPr lang="en-US" dirty="0">
                <a:latin typeface="Times New Roman" panose="02020603050405020304" pitchFamily="18" charset="0"/>
                <a:ea typeface="Times New Roman" panose="02020603050405020304" pitchFamily="18" charset="0"/>
              </a:rPr>
              <a:t>Tween-20, as a wetting agent at 0.1% was added to all foliar solutions of treatments, that applied on strawberry plants </a:t>
            </a:r>
            <a:r>
              <a:rPr lang="en-US" dirty="0" err="1">
                <a:latin typeface="Times New Roman" panose="02020603050405020304" pitchFamily="18" charset="0"/>
                <a:ea typeface="Times New Roman" panose="02020603050405020304" pitchFamily="18" charset="0"/>
              </a:rPr>
              <a:t>Rubygem</a:t>
            </a:r>
            <a:r>
              <a:rPr lang="en-US" dirty="0">
                <a:latin typeface="Times New Roman" panose="02020603050405020304" pitchFamily="18" charset="0"/>
                <a:ea typeface="Times New Roman" panose="02020603050405020304" pitchFamily="18" charset="0"/>
              </a:rPr>
              <a:t> cultivar, spraying was done every 15 days and repeated 3 times beginning at 1 April. Some growth parameters were studied and measured. The treatment was compared according to Duncan’s multiple comparison tests at 5% level according to (Al-</a:t>
            </a:r>
            <a:r>
              <a:rPr lang="en-US" dirty="0" err="1">
                <a:latin typeface="Times New Roman" panose="02020603050405020304" pitchFamily="18" charset="0"/>
                <a:ea typeface="Times New Roman" panose="02020603050405020304" pitchFamily="18" charset="0"/>
              </a:rPr>
              <a:t>Rawi</a:t>
            </a:r>
            <a:r>
              <a:rPr lang="en-US" dirty="0">
                <a:latin typeface="Times New Roman" panose="02020603050405020304" pitchFamily="18" charset="0"/>
                <a:ea typeface="Times New Roman" panose="02020603050405020304" pitchFamily="18" charset="0"/>
              </a:rPr>
              <a:t> and </a:t>
            </a:r>
            <a:r>
              <a:rPr lang="en-US" dirty="0" err="1">
                <a:latin typeface="Times New Roman" panose="02020603050405020304" pitchFamily="18" charset="0"/>
                <a:ea typeface="Times New Roman" panose="02020603050405020304" pitchFamily="18" charset="0"/>
              </a:rPr>
              <a:t>khalafalla</a:t>
            </a:r>
            <a:r>
              <a:rPr lang="en-US" dirty="0">
                <a:latin typeface="Times New Roman" panose="02020603050405020304" pitchFamily="18" charset="0"/>
                <a:ea typeface="Times New Roman" panose="02020603050405020304" pitchFamily="18" charset="0"/>
              </a:rPr>
              <a:t>, 2000). Some parameters of plant were studied, </a:t>
            </a:r>
            <a:r>
              <a:rPr lang="en-US" dirty="0">
                <a:latin typeface="Times New Roman" panose="02020603050405020304" pitchFamily="18" charset="0"/>
                <a:ea typeface="Calibri" panose="020F0502020204030204" pitchFamily="34" charset="0"/>
              </a:rPr>
              <a:t>shoot fresh weight, shoot dry weight, leaf area, chlorophyll content, fruit set percentage, fresh weight of fruit, dry weight of fruit, fruit diameter, T.S.S, and acidity. </a:t>
            </a:r>
            <a:r>
              <a:rPr lang="en-US" dirty="0">
                <a:latin typeface="Times New Roman" panose="02020603050405020304" pitchFamily="18" charset="0"/>
              </a:rPr>
              <a:t>The fruit diameter measured by </a:t>
            </a:r>
            <a:r>
              <a:rPr lang="en-US" dirty="0" smtClean="0">
                <a:latin typeface="Times New Roman" panose="02020603050405020304" pitchFamily="18" charset="0"/>
              </a:rPr>
              <a:t>Vernier, </a:t>
            </a:r>
            <a:r>
              <a:rPr lang="en-US" dirty="0">
                <a:latin typeface="Times New Roman" panose="02020603050405020304" pitchFamily="18" charset="0"/>
              </a:rPr>
              <a:t>leaf area (cm</a:t>
            </a:r>
            <a:r>
              <a:rPr lang="en-US" baseline="30000" dirty="0">
                <a:latin typeface="Times New Roman" panose="02020603050405020304" pitchFamily="18" charset="0"/>
              </a:rPr>
              <a:t>2</a:t>
            </a:r>
            <a:r>
              <a:rPr lang="en-US" dirty="0">
                <a:latin typeface="Times New Roman" panose="02020603050405020304" pitchFamily="18" charset="0"/>
              </a:rPr>
              <a:t>/plant), chlorophyll meter SPAD 502 was used to measure </a:t>
            </a:r>
            <a:r>
              <a:rPr lang="en-US" dirty="0" smtClean="0">
                <a:latin typeface="Times New Roman" panose="02020603050405020304" pitchFamily="18" charset="0"/>
              </a:rPr>
              <a:t>leaves 'total </a:t>
            </a:r>
            <a:r>
              <a:rPr lang="en-US" dirty="0">
                <a:latin typeface="Times New Roman" panose="02020603050405020304" pitchFamily="18" charset="0"/>
              </a:rPr>
              <a:t>chlorophyll content. T.S.S measured by used the Refractometer, plants were treated with three different levels namely: </a:t>
            </a:r>
            <a:endParaRPr lang="en-US" dirty="0"/>
          </a:p>
          <a:p>
            <a:endParaRPr lang="en-US" dirty="0"/>
          </a:p>
        </p:txBody>
      </p:sp>
    </p:spTree>
    <p:extLst>
      <p:ext uri="{BB962C8B-B14F-4D97-AF65-F5344CB8AC3E}">
        <p14:creationId xmlns:p14="http://schemas.microsoft.com/office/powerpoint/2010/main" val="2167715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788" y="359498"/>
            <a:ext cx="8596668" cy="6290684"/>
          </a:xfrm>
        </p:spPr>
        <p:txBody>
          <a:bodyPr>
            <a:normAutofit/>
          </a:bodyPr>
          <a:lstStyle/>
          <a:p>
            <a:r>
              <a:rPr lang="en-US" sz="2400" dirty="0">
                <a:latin typeface="Times New Roman" panose="02020603050405020304" pitchFamily="18" charset="0"/>
              </a:rPr>
              <a:t>-First experiment:</a:t>
            </a:r>
          </a:p>
          <a:p>
            <a:pPr marL="0" indent="0">
              <a:buNone/>
            </a:pPr>
            <a:r>
              <a:rPr lang="en-US" sz="2400" dirty="0">
                <a:latin typeface="Times New Roman" panose="02020603050405020304" pitchFamily="18" charset="0"/>
              </a:rPr>
              <a:t>1. Control, Only sterilized water</a:t>
            </a:r>
          </a:p>
          <a:p>
            <a:pPr marL="0" indent="0">
              <a:buNone/>
            </a:pPr>
            <a:r>
              <a:rPr lang="sv-SE" sz="2400" dirty="0">
                <a:latin typeface="Times New Roman" panose="02020603050405020304" pitchFamily="18" charset="0"/>
              </a:rPr>
              <a:t>2. Boron 10 mg.L</a:t>
            </a:r>
            <a:r>
              <a:rPr lang="sv-SE" sz="1200" dirty="0">
                <a:latin typeface="Times New Roman" panose="02020603050405020304" pitchFamily="18" charset="0"/>
              </a:rPr>
              <a:t>-1 </a:t>
            </a:r>
            <a:r>
              <a:rPr lang="sv-SE" sz="2400" dirty="0">
                <a:latin typeface="Times New Roman" panose="02020603050405020304" pitchFamily="18" charset="0"/>
              </a:rPr>
              <a:t>(B1)</a:t>
            </a:r>
          </a:p>
          <a:p>
            <a:pPr marL="0" indent="0">
              <a:buNone/>
            </a:pPr>
            <a:r>
              <a:rPr lang="sv-SE" sz="2400" dirty="0">
                <a:latin typeface="Times New Roman" panose="02020603050405020304" pitchFamily="18" charset="0"/>
              </a:rPr>
              <a:t>3. Boron 20 mg.L</a:t>
            </a:r>
            <a:r>
              <a:rPr lang="sv-SE" sz="1200" dirty="0">
                <a:latin typeface="Times New Roman" panose="02020603050405020304" pitchFamily="18" charset="0"/>
              </a:rPr>
              <a:t>-1 </a:t>
            </a:r>
            <a:r>
              <a:rPr lang="sv-SE" sz="2400" dirty="0">
                <a:latin typeface="Times New Roman" panose="02020603050405020304" pitchFamily="18" charset="0"/>
              </a:rPr>
              <a:t>(B2</a:t>
            </a:r>
            <a:r>
              <a:rPr lang="sv-SE" sz="2400" dirty="0" smtClean="0">
                <a:latin typeface="Times New Roman" panose="02020603050405020304" pitchFamily="18" charset="0"/>
              </a:rPr>
              <a:t>)</a:t>
            </a:r>
          </a:p>
          <a:p>
            <a:r>
              <a:rPr lang="en-US" sz="2400" dirty="0" smtClean="0">
                <a:latin typeface="Times New Roman" panose="02020603050405020304" pitchFamily="18" charset="0"/>
              </a:rPr>
              <a:t>Seconded experiment </a:t>
            </a:r>
          </a:p>
          <a:p>
            <a:pPr marL="0" indent="0">
              <a:buNone/>
            </a:pPr>
            <a:r>
              <a:rPr lang="en-US" sz="2400" dirty="0" smtClean="0">
                <a:latin typeface="Times New Roman" panose="02020603050405020304" pitchFamily="18" charset="0"/>
              </a:rPr>
              <a:t>1- Control</a:t>
            </a:r>
            <a:r>
              <a:rPr lang="en-US" sz="2400" dirty="0">
                <a:latin typeface="Times New Roman" panose="02020603050405020304" pitchFamily="18" charset="0"/>
              </a:rPr>
              <a:t>, Only sterilized water</a:t>
            </a:r>
          </a:p>
          <a:p>
            <a:pPr marL="0" indent="0">
              <a:buNone/>
            </a:pPr>
            <a:r>
              <a:rPr lang="en-US" sz="2400" dirty="0">
                <a:latin typeface="Times New Roman" panose="02020603050405020304" pitchFamily="18" charset="0"/>
              </a:rPr>
              <a:t>2. Seaweed extract 2 ml.L</a:t>
            </a:r>
            <a:r>
              <a:rPr lang="en-US" sz="1200" dirty="0">
                <a:latin typeface="Times New Roman" panose="02020603050405020304" pitchFamily="18" charset="0"/>
              </a:rPr>
              <a:t>-1 </a:t>
            </a:r>
            <a:r>
              <a:rPr lang="en-US" sz="2400" dirty="0">
                <a:latin typeface="Times New Roman" panose="02020603050405020304" pitchFamily="18" charset="0"/>
              </a:rPr>
              <a:t>(S1)</a:t>
            </a:r>
          </a:p>
          <a:p>
            <a:pPr marL="0" indent="0">
              <a:buNone/>
            </a:pPr>
            <a:r>
              <a:rPr lang="en-US" sz="2400" dirty="0">
                <a:latin typeface="Times New Roman" panose="02020603050405020304" pitchFamily="18" charset="0"/>
              </a:rPr>
              <a:t>3. Seaweed extract 4 ml.L</a:t>
            </a:r>
            <a:r>
              <a:rPr lang="en-US" sz="1200" dirty="0">
                <a:latin typeface="Times New Roman" panose="02020603050405020304" pitchFamily="18" charset="0"/>
              </a:rPr>
              <a:t>-1 </a:t>
            </a:r>
            <a:r>
              <a:rPr lang="en-US" sz="2400" dirty="0">
                <a:latin typeface="Times New Roman" panose="02020603050405020304" pitchFamily="18" charset="0"/>
              </a:rPr>
              <a:t>(S2)</a:t>
            </a:r>
          </a:p>
          <a:p>
            <a:r>
              <a:rPr lang="en-US" sz="2400" dirty="0">
                <a:latin typeface="Times New Roman" panose="02020603050405020304" pitchFamily="18" charset="0"/>
              </a:rPr>
              <a:t>-Third experiment:</a:t>
            </a:r>
          </a:p>
          <a:p>
            <a:pPr marL="0" indent="0">
              <a:buNone/>
            </a:pPr>
            <a:r>
              <a:rPr lang="en-US" sz="2400" dirty="0">
                <a:latin typeface="Times New Roman" panose="02020603050405020304" pitchFamily="18" charset="0"/>
              </a:rPr>
              <a:t>1. Control, Only sterilized water</a:t>
            </a:r>
          </a:p>
          <a:p>
            <a:pPr marL="0" indent="0">
              <a:buNone/>
            </a:pPr>
            <a:r>
              <a:rPr lang="en-US" sz="2400" dirty="0">
                <a:latin typeface="Times New Roman" panose="02020603050405020304" pitchFamily="18" charset="0"/>
              </a:rPr>
              <a:t>2. Yeast 3 g.L</a:t>
            </a:r>
            <a:r>
              <a:rPr lang="en-US" sz="1200" dirty="0">
                <a:latin typeface="Times New Roman" panose="02020603050405020304" pitchFamily="18" charset="0"/>
              </a:rPr>
              <a:t>-1 </a:t>
            </a:r>
            <a:r>
              <a:rPr lang="en-US" sz="2400" dirty="0">
                <a:latin typeface="Times New Roman" panose="02020603050405020304" pitchFamily="18" charset="0"/>
              </a:rPr>
              <a:t>(Y1)</a:t>
            </a:r>
          </a:p>
          <a:p>
            <a:pPr marL="0" indent="0">
              <a:buNone/>
            </a:pPr>
            <a:r>
              <a:rPr lang="en-US" sz="2400" dirty="0">
                <a:latin typeface="Times New Roman" panose="02020603050405020304" pitchFamily="18" charset="0"/>
              </a:rPr>
              <a:t>3. Yeast 6 g.L</a:t>
            </a:r>
            <a:r>
              <a:rPr lang="en-US" sz="1200" dirty="0">
                <a:latin typeface="Times New Roman" panose="02020603050405020304" pitchFamily="18" charset="0"/>
              </a:rPr>
              <a:t>-1 </a:t>
            </a:r>
            <a:r>
              <a:rPr lang="en-US" sz="2400" dirty="0">
                <a:latin typeface="Times New Roman" panose="02020603050405020304" pitchFamily="18" charset="0"/>
              </a:rPr>
              <a:t>(Y2)</a:t>
            </a:r>
            <a:endParaRPr lang="en-US" sz="2400" dirty="0"/>
          </a:p>
        </p:txBody>
      </p:sp>
    </p:spTree>
    <p:extLst>
      <p:ext uri="{BB962C8B-B14F-4D97-AF65-F5344CB8AC3E}">
        <p14:creationId xmlns:p14="http://schemas.microsoft.com/office/powerpoint/2010/main" val="676013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09" y="124691"/>
            <a:ext cx="8596668" cy="1320800"/>
          </a:xfrm>
        </p:spPr>
        <p:txBody>
          <a:bodyPr>
            <a:normAutofit fontScale="90000"/>
          </a:bodyPr>
          <a:lstStyle/>
          <a:p>
            <a:pPr indent="182880">
              <a:lnSpc>
                <a:spcPct val="150000"/>
              </a:lnSpc>
              <a:spcAft>
                <a:spcPts val="1000"/>
              </a:spcAft>
            </a:pPr>
            <a:r>
              <a:rPr lang="en-US" b="1" dirty="0">
                <a:latin typeface="Times New Roman" panose="02020603050405020304" pitchFamily="18" charset="0"/>
                <a:ea typeface="Calibri" panose="020F0502020204030204" pitchFamily="34" charset="0"/>
                <a:cs typeface="Arial" panose="020B0604020202020204" pitchFamily="34" charset="0"/>
              </a:rPr>
              <a:t>RESULT AND DISCUSSION</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746812"/>
              </p:ext>
            </p:extLst>
          </p:nvPr>
        </p:nvGraphicFramePr>
        <p:xfrm>
          <a:off x="290572" y="1664061"/>
          <a:ext cx="7724732" cy="2048957"/>
        </p:xfrm>
        <a:graphic>
          <a:graphicData uri="http://schemas.openxmlformats.org/drawingml/2006/table">
            <a:tbl>
              <a:tblPr firstRow="1" firstCol="1" bandRow="1">
                <a:tableStyleId>{5C22544A-7EE6-4342-B048-85BDC9FD1C3A}</a:tableStyleId>
              </a:tblPr>
              <a:tblGrid>
                <a:gridCol w="2339121">
                  <a:extLst>
                    <a:ext uri="{9D8B030D-6E8A-4147-A177-3AD203B41FA5}">
                      <a16:colId xmlns:a16="http://schemas.microsoft.com/office/drawing/2014/main" val="1158161843"/>
                    </a:ext>
                  </a:extLst>
                </a:gridCol>
                <a:gridCol w="1271442">
                  <a:extLst>
                    <a:ext uri="{9D8B030D-6E8A-4147-A177-3AD203B41FA5}">
                      <a16:colId xmlns:a16="http://schemas.microsoft.com/office/drawing/2014/main" val="686197813"/>
                    </a:ext>
                  </a:extLst>
                </a:gridCol>
                <a:gridCol w="1355928">
                  <a:extLst>
                    <a:ext uri="{9D8B030D-6E8A-4147-A177-3AD203B41FA5}">
                      <a16:colId xmlns:a16="http://schemas.microsoft.com/office/drawing/2014/main" val="1798680913"/>
                    </a:ext>
                  </a:extLst>
                </a:gridCol>
                <a:gridCol w="1297947">
                  <a:extLst>
                    <a:ext uri="{9D8B030D-6E8A-4147-A177-3AD203B41FA5}">
                      <a16:colId xmlns:a16="http://schemas.microsoft.com/office/drawing/2014/main" val="1340983473"/>
                    </a:ext>
                  </a:extLst>
                </a:gridCol>
                <a:gridCol w="1460294">
                  <a:extLst>
                    <a:ext uri="{9D8B030D-6E8A-4147-A177-3AD203B41FA5}">
                      <a16:colId xmlns:a16="http://schemas.microsoft.com/office/drawing/2014/main" val="2125997590"/>
                    </a:ext>
                  </a:extLst>
                </a:gridCol>
              </a:tblGrid>
              <a:tr h="848501">
                <a:tc>
                  <a:txBody>
                    <a:bodyPr/>
                    <a:lstStyle/>
                    <a:p>
                      <a:pPr algn="ctr">
                        <a:lnSpc>
                          <a:spcPct val="150000"/>
                        </a:lnSpc>
                        <a:spcAft>
                          <a:spcPts val="0"/>
                        </a:spcAft>
                      </a:pPr>
                      <a:r>
                        <a:rPr lang="en-US" sz="1000">
                          <a:effectLst/>
                        </a:rPr>
                        <a:t>Treatments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Leaf area</a:t>
                      </a:r>
                      <a:endParaRPr lang="en-US" sz="1100">
                        <a:effectLst/>
                      </a:endParaRPr>
                    </a:p>
                    <a:p>
                      <a:pPr algn="ctr">
                        <a:lnSpc>
                          <a:spcPct val="150000"/>
                        </a:lnSpc>
                        <a:spcAft>
                          <a:spcPts val="0"/>
                        </a:spcAft>
                      </a:pPr>
                      <a:r>
                        <a:rPr lang="en-US" sz="1000">
                          <a:effectLst/>
                        </a:rPr>
                        <a:t>Cm</a:t>
                      </a:r>
                      <a:r>
                        <a:rPr lang="en-US" sz="10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Chlorophyll content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Shoot fresh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Shoot dry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5793332"/>
                  </a:ext>
                </a:extLst>
              </a:tr>
              <a:tr h="400152">
                <a:tc>
                  <a:txBody>
                    <a:bodyPr/>
                    <a:lstStyle/>
                    <a:p>
                      <a:pPr algn="ctr">
                        <a:lnSpc>
                          <a:spcPct val="150000"/>
                        </a:lnSpc>
                        <a:spcAft>
                          <a:spcPts val="0"/>
                        </a:spcAft>
                      </a:pPr>
                      <a:r>
                        <a:rPr lang="en-US" sz="1000">
                          <a:effectLst/>
                        </a:rPr>
                        <a:t>Control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61.48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35.98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55.49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17.56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0378155"/>
                  </a:ext>
                </a:extLst>
              </a:tr>
              <a:tr h="400152">
                <a:tc>
                  <a:txBody>
                    <a:bodyPr/>
                    <a:lstStyle/>
                    <a:p>
                      <a:pPr algn="ctr">
                        <a:lnSpc>
                          <a:spcPct val="150000"/>
                        </a:lnSpc>
                        <a:spcAft>
                          <a:spcPts val="0"/>
                        </a:spcAft>
                      </a:pPr>
                      <a:r>
                        <a:rPr lang="en-US" sz="1000">
                          <a:effectLst/>
                        </a:rPr>
                        <a:t>B 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85.27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38.04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63.73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19.91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1948698"/>
                  </a:ext>
                </a:extLst>
              </a:tr>
              <a:tr h="400152">
                <a:tc>
                  <a:txBody>
                    <a:bodyPr/>
                    <a:lstStyle/>
                    <a:p>
                      <a:pPr algn="ctr">
                        <a:lnSpc>
                          <a:spcPct val="150000"/>
                        </a:lnSpc>
                        <a:spcAft>
                          <a:spcPts val="0"/>
                        </a:spcAft>
                      </a:pPr>
                      <a:r>
                        <a:rPr lang="en-US" sz="1000">
                          <a:effectLst/>
                        </a:rPr>
                        <a:t>B 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98.87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39.77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68.10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21.66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0103893"/>
                  </a:ext>
                </a:extLst>
              </a:tr>
            </a:tbl>
          </a:graphicData>
        </a:graphic>
      </p:graphicFrame>
      <p:sp>
        <p:nvSpPr>
          <p:cNvPr id="5" name="Rectangle 1"/>
          <p:cNvSpPr>
            <a:spLocks noChangeArrowheads="1"/>
          </p:cNvSpPr>
          <p:nvPr/>
        </p:nvSpPr>
        <p:spPr bwMode="auto">
          <a:xfrm>
            <a:off x="72325" y="1045381"/>
            <a:ext cx="949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(1): Influence with boron foliar on some vegetative growth of strawberry plants</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401408" y="4034090"/>
            <a:ext cx="9615427" cy="369332"/>
          </a:xfrm>
          <a:prstGeom prst="rect">
            <a:avLst/>
          </a:prstGeom>
        </p:spPr>
        <p:txBody>
          <a:bodyPr wrap="square">
            <a:spAutoFit/>
          </a:bodyPr>
          <a:lstStyle/>
          <a:p>
            <a:pPr lvl="0" eaLnBrk="0" fontAlgn="base" hangingPunct="0">
              <a:spcBef>
                <a:spcPct val="0"/>
              </a:spcBef>
              <a:spcAft>
                <a:spcPct val="0"/>
              </a:spcAft>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Table (2): Influence with seaweed extract foliar on some vegetative growth of strawberry plants</a:t>
            </a:r>
            <a:endParaRPr lang="en-US" altLang="en-US" sz="2800" dirty="0">
              <a:latin typeface="Arial" panose="020B0604020202020204"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3102846203"/>
              </p:ext>
            </p:extLst>
          </p:nvPr>
        </p:nvGraphicFramePr>
        <p:xfrm>
          <a:off x="401408" y="4465130"/>
          <a:ext cx="8007928" cy="2050471"/>
        </p:xfrm>
        <a:graphic>
          <a:graphicData uri="http://schemas.openxmlformats.org/drawingml/2006/table">
            <a:tbl>
              <a:tblPr firstRow="1" firstCol="1" bandRow="1">
                <a:tableStyleId>{5C22544A-7EE6-4342-B048-85BDC9FD1C3A}</a:tableStyleId>
              </a:tblPr>
              <a:tblGrid>
                <a:gridCol w="1952797">
                  <a:extLst>
                    <a:ext uri="{9D8B030D-6E8A-4147-A177-3AD203B41FA5}">
                      <a16:colId xmlns:a16="http://schemas.microsoft.com/office/drawing/2014/main" val="2828699391"/>
                    </a:ext>
                  </a:extLst>
                </a:gridCol>
                <a:gridCol w="1238003">
                  <a:extLst>
                    <a:ext uri="{9D8B030D-6E8A-4147-A177-3AD203B41FA5}">
                      <a16:colId xmlns:a16="http://schemas.microsoft.com/office/drawing/2014/main" val="1893993328"/>
                    </a:ext>
                  </a:extLst>
                </a:gridCol>
                <a:gridCol w="2025822">
                  <a:extLst>
                    <a:ext uri="{9D8B030D-6E8A-4147-A177-3AD203B41FA5}">
                      <a16:colId xmlns:a16="http://schemas.microsoft.com/office/drawing/2014/main" val="128750290"/>
                    </a:ext>
                  </a:extLst>
                </a:gridCol>
                <a:gridCol w="1395224">
                  <a:extLst>
                    <a:ext uri="{9D8B030D-6E8A-4147-A177-3AD203B41FA5}">
                      <a16:colId xmlns:a16="http://schemas.microsoft.com/office/drawing/2014/main" val="593814843"/>
                    </a:ext>
                  </a:extLst>
                </a:gridCol>
                <a:gridCol w="1396082">
                  <a:extLst>
                    <a:ext uri="{9D8B030D-6E8A-4147-A177-3AD203B41FA5}">
                      <a16:colId xmlns:a16="http://schemas.microsoft.com/office/drawing/2014/main" val="2682053286"/>
                    </a:ext>
                  </a:extLst>
                </a:gridCol>
              </a:tblGrid>
              <a:tr h="995746">
                <a:tc>
                  <a:txBody>
                    <a:bodyPr/>
                    <a:lstStyle/>
                    <a:p>
                      <a:pPr algn="ctr">
                        <a:lnSpc>
                          <a:spcPct val="150000"/>
                        </a:lnSpc>
                        <a:spcAft>
                          <a:spcPts val="0"/>
                        </a:spcAft>
                      </a:pPr>
                      <a:r>
                        <a:rPr lang="en-US" sz="1000" dirty="0">
                          <a:effectLst/>
                        </a:rPr>
                        <a:t> </a:t>
                      </a:r>
                      <a:endParaRPr lang="en-US" sz="1100" dirty="0">
                        <a:effectLst/>
                      </a:endParaRPr>
                    </a:p>
                    <a:p>
                      <a:pPr algn="ctr">
                        <a:lnSpc>
                          <a:spcPct val="150000"/>
                        </a:lnSpc>
                        <a:spcAft>
                          <a:spcPts val="0"/>
                        </a:spcAft>
                      </a:pPr>
                      <a:r>
                        <a:rPr lang="en-US" sz="1000" dirty="0">
                          <a:effectLst/>
                        </a:rPr>
                        <a:t>Treatments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Leaf area</a:t>
                      </a:r>
                      <a:endParaRPr lang="en-US" sz="1100" dirty="0">
                        <a:effectLst/>
                      </a:endParaRPr>
                    </a:p>
                    <a:p>
                      <a:pPr algn="ctr">
                        <a:lnSpc>
                          <a:spcPct val="150000"/>
                        </a:lnSpc>
                        <a:spcAft>
                          <a:spcPts val="0"/>
                        </a:spcAft>
                      </a:pPr>
                      <a:r>
                        <a:rPr lang="en-US" sz="1000" dirty="0">
                          <a:effectLst/>
                        </a:rPr>
                        <a:t>Cm</a:t>
                      </a:r>
                      <a:r>
                        <a:rPr lang="en-US" sz="1000" baseline="300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Chlorophyll content</a:t>
                      </a:r>
                      <a:endParaRPr lang="en-US" sz="1100" dirty="0">
                        <a:effectLst/>
                      </a:endParaRPr>
                    </a:p>
                    <a:p>
                      <a:pPr algn="ctr">
                        <a:lnSpc>
                          <a:spcPct val="150000"/>
                        </a:lnSpc>
                        <a:spcAft>
                          <a:spcPts val="0"/>
                        </a:spcAft>
                      </a:pPr>
                      <a:r>
                        <a:rPr lang="en-US" sz="10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Shoot fresh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Shoot dry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092378"/>
                  </a:ext>
                </a:extLst>
              </a:tr>
              <a:tr h="351575">
                <a:tc>
                  <a:txBody>
                    <a:bodyPr/>
                    <a:lstStyle/>
                    <a:p>
                      <a:pPr algn="ctr">
                        <a:lnSpc>
                          <a:spcPct val="150000"/>
                        </a:lnSpc>
                        <a:spcAft>
                          <a:spcPts val="0"/>
                        </a:spcAft>
                      </a:pPr>
                      <a:r>
                        <a:rPr lang="en-US" sz="1000">
                          <a:effectLst/>
                        </a:rPr>
                        <a:t>Control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60.34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36.20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56.03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17.79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6029392"/>
                  </a:ext>
                </a:extLst>
              </a:tr>
              <a:tr h="351575">
                <a:tc>
                  <a:txBody>
                    <a:bodyPr/>
                    <a:lstStyle/>
                    <a:p>
                      <a:pPr algn="ctr">
                        <a:lnSpc>
                          <a:spcPct val="150000"/>
                        </a:lnSpc>
                        <a:spcAft>
                          <a:spcPts val="0"/>
                        </a:spcAft>
                      </a:pPr>
                      <a:r>
                        <a:rPr lang="en-US" sz="1000">
                          <a:effectLst/>
                        </a:rPr>
                        <a:t>S 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88.29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38.33 </a:t>
                      </a:r>
                      <a:r>
                        <a:rPr lang="en-US" sz="1000" dirty="0" smtClean="0">
                          <a:effectLst/>
                        </a:rPr>
                        <a:t>b</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64.21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20.05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89839255"/>
                  </a:ext>
                </a:extLst>
              </a:tr>
              <a:tr h="351575">
                <a:tc>
                  <a:txBody>
                    <a:bodyPr/>
                    <a:lstStyle/>
                    <a:p>
                      <a:pPr algn="ctr">
                        <a:lnSpc>
                          <a:spcPct val="150000"/>
                        </a:lnSpc>
                        <a:spcAft>
                          <a:spcPts val="0"/>
                        </a:spcAft>
                      </a:pPr>
                      <a:r>
                        <a:rPr lang="en-US" sz="1000">
                          <a:effectLst/>
                        </a:rPr>
                        <a:t>S 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97.66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40.45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67.90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21.31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5061985"/>
                  </a:ext>
                </a:extLst>
              </a:tr>
            </a:tbl>
          </a:graphicData>
        </a:graphic>
      </p:graphicFrame>
    </p:spTree>
    <p:extLst>
      <p:ext uri="{BB962C8B-B14F-4D97-AF65-F5344CB8AC3E}">
        <p14:creationId xmlns:p14="http://schemas.microsoft.com/office/powerpoint/2010/main" val="2751316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4985376"/>
              </p:ext>
            </p:extLst>
          </p:nvPr>
        </p:nvGraphicFramePr>
        <p:xfrm>
          <a:off x="400699" y="855879"/>
          <a:ext cx="7967445" cy="2061080"/>
        </p:xfrm>
        <a:graphic>
          <a:graphicData uri="http://schemas.openxmlformats.org/drawingml/2006/table">
            <a:tbl>
              <a:tblPr firstRow="1" firstCol="1" bandRow="1">
                <a:tableStyleId>{5C22544A-7EE6-4342-B048-85BDC9FD1C3A}</a:tableStyleId>
              </a:tblPr>
              <a:tblGrid>
                <a:gridCol w="1593489">
                  <a:extLst>
                    <a:ext uri="{9D8B030D-6E8A-4147-A177-3AD203B41FA5}">
                      <a16:colId xmlns:a16="http://schemas.microsoft.com/office/drawing/2014/main" val="458091457"/>
                    </a:ext>
                  </a:extLst>
                </a:gridCol>
                <a:gridCol w="1593489">
                  <a:extLst>
                    <a:ext uri="{9D8B030D-6E8A-4147-A177-3AD203B41FA5}">
                      <a16:colId xmlns:a16="http://schemas.microsoft.com/office/drawing/2014/main" val="4220070625"/>
                    </a:ext>
                  </a:extLst>
                </a:gridCol>
                <a:gridCol w="1593489">
                  <a:extLst>
                    <a:ext uri="{9D8B030D-6E8A-4147-A177-3AD203B41FA5}">
                      <a16:colId xmlns:a16="http://schemas.microsoft.com/office/drawing/2014/main" val="1614276997"/>
                    </a:ext>
                  </a:extLst>
                </a:gridCol>
                <a:gridCol w="1593489">
                  <a:extLst>
                    <a:ext uri="{9D8B030D-6E8A-4147-A177-3AD203B41FA5}">
                      <a16:colId xmlns:a16="http://schemas.microsoft.com/office/drawing/2014/main" val="1698282882"/>
                    </a:ext>
                  </a:extLst>
                </a:gridCol>
                <a:gridCol w="1593489">
                  <a:extLst>
                    <a:ext uri="{9D8B030D-6E8A-4147-A177-3AD203B41FA5}">
                      <a16:colId xmlns:a16="http://schemas.microsoft.com/office/drawing/2014/main" val="1527225640"/>
                    </a:ext>
                  </a:extLst>
                </a:gridCol>
              </a:tblGrid>
              <a:tr h="824432">
                <a:tc>
                  <a:txBody>
                    <a:bodyPr/>
                    <a:lstStyle/>
                    <a:p>
                      <a:pPr algn="ctr">
                        <a:lnSpc>
                          <a:spcPct val="150000"/>
                        </a:lnSpc>
                        <a:spcAft>
                          <a:spcPts val="0"/>
                        </a:spcAft>
                      </a:pPr>
                      <a:r>
                        <a:rPr lang="en-US" sz="1000" dirty="0">
                          <a:effectLst/>
                        </a:rPr>
                        <a:t>Treatments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Leaf area</a:t>
                      </a:r>
                      <a:endParaRPr lang="en-US" sz="1100">
                        <a:effectLst/>
                      </a:endParaRPr>
                    </a:p>
                    <a:p>
                      <a:pPr algn="ctr">
                        <a:lnSpc>
                          <a:spcPct val="150000"/>
                        </a:lnSpc>
                        <a:spcAft>
                          <a:spcPts val="0"/>
                        </a:spcAft>
                      </a:pPr>
                      <a:r>
                        <a:rPr lang="en-US" sz="1000">
                          <a:effectLst/>
                        </a:rPr>
                        <a:t>Cm</a:t>
                      </a:r>
                      <a:r>
                        <a:rPr lang="en-US" sz="10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Chlorophyll content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Shoot fresh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Shoot dry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3114434"/>
                  </a:ext>
                </a:extLst>
              </a:tr>
              <a:tr h="412216">
                <a:tc>
                  <a:txBody>
                    <a:bodyPr/>
                    <a:lstStyle/>
                    <a:p>
                      <a:pPr algn="ctr">
                        <a:lnSpc>
                          <a:spcPct val="150000"/>
                        </a:lnSpc>
                        <a:spcAft>
                          <a:spcPts val="0"/>
                        </a:spcAft>
                      </a:pPr>
                      <a:r>
                        <a:rPr lang="en-US" sz="1000">
                          <a:effectLst/>
                        </a:rPr>
                        <a:t>Control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63.06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37.32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56.28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17.58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7149391"/>
                  </a:ext>
                </a:extLst>
              </a:tr>
              <a:tr h="412216">
                <a:tc>
                  <a:txBody>
                    <a:bodyPr/>
                    <a:lstStyle/>
                    <a:p>
                      <a:pPr algn="ctr">
                        <a:lnSpc>
                          <a:spcPct val="150000"/>
                        </a:lnSpc>
                        <a:spcAft>
                          <a:spcPts val="0"/>
                        </a:spcAft>
                      </a:pPr>
                      <a:r>
                        <a:rPr lang="en-US" sz="1000">
                          <a:effectLst/>
                        </a:rPr>
                        <a:t>Y 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89.53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39.11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65.97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20.41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86982698"/>
                  </a:ext>
                </a:extLst>
              </a:tr>
              <a:tr h="412216">
                <a:tc>
                  <a:txBody>
                    <a:bodyPr/>
                    <a:lstStyle/>
                    <a:p>
                      <a:pPr algn="ctr">
                        <a:lnSpc>
                          <a:spcPct val="150000"/>
                        </a:lnSpc>
                        <a:spcAft>
                          <a:spcPts val="0"/>
                        </a:spcAft>
                      </a:pPr>
                      <a:r>
                        <a:rPr lang="en-US" sz="1000">
                          <a:effectLst/>
                        </a:rPr>
                        <a:t>Y2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100.39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41.45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69.46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21.92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7519374"/>
                  </a:ext>
                </a:extLst>
              </a:tr>
            </a:tbl>
          </a:graphicData>
        </a:graphic>
      </p:graphicFrame>
      <p:sp>
        <p:nvSpPr>
          <p:cNvPr id="5" name="Rectangle 1"/>
          <p:cNvSpPr>
            <a:spLocks noChangeArrowheads="1"/>
          </p:cNvSpPr>
          <p:nvPr/>
        </p:nvSpPr>
        <p:spPr bwMode="auto">
          <a:xfrm>
            <a:off x="275375" y="182479"/>
            <a:ext cx="76549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(3): Influence of yeast on some vegetative growth of strawberry plants</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33887276"/>
              </p:ext>
            </p:extLst>
          </p:nvPr>
        </p:nvGraphicFramePr>
        <p:xfrm>
          <a:off x="400699" y="3734219"/>
          <a:ext cx="7967445" cy="2417199"/>
        </p:xfrm>
        <a:graphic>
          <a:graphicData uri="http://schemas.openxmlformats.org/drawingml/2006/table">
            <a:tbl>
              <a:tblPr firstRow="1" firstCol="1" bandRow="1">
                <a:tableStyleId>{5C22544A-7EE6-4342-B048-85BDC9FD1C3A}</a:tableStyleId>
              </a:tblPr>
              <a:tblGrid>
                <a:gridCol w="1289812">
                  <a:extLst>
                    <a:ext uri="{9D8B030D-6E8A-4147-A177-3AD203B41FA5}">
                      <a16:colId xmlns:a16="http://schemas.microsoft.com/office/drawing/2014/main" val="3555437240"/>
                    </a:ext>
                  </a:extLst>
                </a:gridCol>
                <a:gridCol w="897970">
                  <a:extLst>
                    <a:ext uri="{9D8B030D-6E8A-4147-A177-3AD203B41FA5}">
                      <a16:colId xmlns:a16="http://schemas.microsoft.com/office/drawing/2014/main" val="3723818597"/>
                    </a:ext>
                  </a:extLst>
                </a:gridCol>
                <a:gridCol w="1373164">
                  <a:extLst>
                    <a:ext uri="{9D8B030D-6E8A-4147-A177-3AD203B41FA5}">
                      <a16:colId xmlns:a16="http://schemas.microsoft.com/office/drawing/2014/main" val="2453449363"/>
                    </a:ext>
                  </a:extLst>
                </a:gridCol>
                <a:gridCol w="1180680">
                  <a:extLst>
                    <a:ext uri="{9D8B030D-6E8A-4147-A177-3AD203B41FA5}">
                      <a16:colId xmlns:a16="http://schemas.microsoft.com/office/drawing/2014/main" val="3509206134"/>
                    </a:ext>
                  </a:extLst>
                </a:gridCol>
                <a:gridCol w="1104202">
                  <a:extLst>
                    <a:ext uri="{9D8B030D-6E8A-4147-A177-3AD203B41FA5}">
                      <a16:colId xmlns:a16="http://schemas.microsoft.com/office/drawing/2014/main" val="1611983449"/>
                    </a:ext>
                  </a:extLst>
                </a:gridCol>
                <a:gridCol w="892815">
                  <a:extLst>
                    <a:ext uri="{9D8B030D-6E8A-4147-A177-3AD203B41FA5}">
                      <a16:colId xmlns:a16="http://schemas.microsoft.com/office/drawing/2014/main" val="2274235266"/>
                    </a:ext>
                  </a:extLst>
                </a:gridCol>
                <a:gridCol w="1228802">
                  <a:extLst>
                    <a:ext uri="{9D8B030D-6E8A-4147-A177-3AD203B41FA5}">
                      <a16:colId xmlns:a16="http://schemas.microsoft.com/office/drawing/2014/main" val="3229672164"/>
                    </a:ext>
                  </a:extLst>
                </a:gridCol>
              </a:tblGrid>
              <a:tr h="1109640">
                <a:tc>
                  <a:txBody>
                    <a:bodyPr/>
                    <a:lstStyle/>
                    <a:p>
                      <a:pPr algn="ctr">
                        <a:lnSpc>
                          <a:spcPct val="150000"/>
                        </a:lnSpc>
                        <a:spcAft>
                          <a:spcPts val="0"/>
                        </a:spcAft>
                      </a:pPr>
                      <a:r>
                        <a:rPr lang="en-US" sz="1000">
                          <a:effectLst/>
                        </a:rPr>
                        <a:t>Treatments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 set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a:t>
                      </a:r>
                      <a:endParaRPr lang="en-US" sz="1100">
                        <a:effectLst/>
                      </a:endParaRPr>
                    </a:p>
                    <a:p>
                      <a:pPr algn="ctr">
                        <a:lnSpc>
                          <a:spcPct val="150000"/>
                        </a:lnSpc>
                        <a:spcAft>
                          <a:spcPts val="0"/>
                        </a:spcAft>
                      </a:pPr>
                      <a:r>
                        <a:rPr lang="en-US" sz="1000">
                          <a:effectLst/>
                        </a:rPr>
                        <a:t>diameter  cm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 fresh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Fruit dry weight 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T.S.S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Acidity%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2696959"/>
                  </a:ext>
                </a:extLst>
              </a:tr>
              <a:tr h="435853">
                <a:tc>
                  <a:txBody>
                    <a:bodyPr/>
                    <a:lstStyle/>
                    <a:p>
                      <a:pPr algn="ctr">
                        <a:lnSpc>
                          <a:spcPct val="150000"/>
                        </a:lnSpc>
                        <a:spcAft>
                          <a:spcPts val="0"/>
                        </a:spcAft>
                      </a:pPr>
                      <a:r>
                        <a:rPr lang="en-US" sz="1000">
                          <a:effectLst/>
                        </a:rPr>
                        <a:t>Control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70.22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1.87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10.09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4.11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5.98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87.34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57024886"/>
                  </a:ext>
                </a:extLst>
              </a:tr>
              <a:tr h="435853">
                <a:tc>
                  <a:txBody>
                    <a:bodyPr/>
                    <a:lstStyle/>
                    <a:p>
                      <a:pPr algn="ctr">
                        <a:lnSpc>
                          <a:spcPct val="150000"/>
                        </a:lnSpc>
                        <a:spcAft>
                          <a:spcPts val="0"/>
                        </a:spcAft>
                      </a:pPr>
                      <a:r>
                        <a:rPr lang="en-US" sz="1000">
                          <a:effectLst/>
                        </a:rPr>
                        <a:t>B1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75.91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2.49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14.35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6.41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8.66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80.20 b</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43680910"/>
                  </a:ext>
                </a:extLst>
              </a:tr>
              <a:tr h="435853">
                <a:tc>
                  <a:txBody>
                    <a:bodyPr/>
                    <a:lstStyle/>
                    <a:p>
                      <a:pPr algn="ctr">
                        <a:lnSpc>
                          <a:spcPct val="150000"/>
                        </a:lnSpc>
                        <a:spcAft>
                          <a:spcPts val="0"/>
                        </a:spcAft>
                      </a:pPr>
                      <a:r>
                        <a:rPr lang="en-US" sz="1000">
                          <a:effectLst/>
                        </a:rPr>
                        <a:t>B2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79.83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2.91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16.21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7.32 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11.57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77.33 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21465676"/>
                  </a:ext>
                </a:extLst>
              </a:tr>
            </a:tbl>
          </a:graphicData>
        </a:graphic>
      </p:graphicFrame>
      <p:sp>
        <p:nvSpPr>
          <p:cNvPr id="7" name="Rectangle 2"/>
          <p:cNvSpPr>
            <a:spLocks noChangeArrowheads="1"/>
          </p:cNvSpPr>
          <p:nvPr/>
        </p:nvSpPr>
        <p:spPr bwMode="auto">
          <a:xfrm>
            <a:off x="400699" y="3133795"/>
            <a:ext cx="9372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(4): Influence with boron foliar on some fruit parameters of strawberry plants</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7981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18784269"/>
              </p:ext>
            </p:extLst>
          </p:nvPr>
        </p:nvGraphicFramePr>
        <p:xfrm>
          <a:off x="512690" y="755434"/>
          <a:ext cx="8104835" cy="2243474"/>
        </p:xfrm>
        <a:graphic>
          <a:graphicData uri="http://schemas.openxmlformats.org/drawingml/2006/table">
            <a:tbl>
              <a:tblPr firstRow="1" firstCol="1" bandRow="1">
                <a:tableStyleId>{5C22544A-7EE6-4342-B048-85BDC9FD1C3A}</a:tableStyleId>
              </a:tblPr>
              <a:tblGrid>
                <a:gridCol w="1169108">
                  <a:extLst>
                    <a:ext uri="{9D8B030D-6E8A-4147-A177-3AD203B41FA5}">
                      <a16:colId xmlns:a16="http://schemas.microsoft.com/office/drawing/2014/main" val="3402296875"/>
                    </a:ext>
                  </a:extLst>
                </a:gridCol>
                <a:gridCol w="1153497">
                  <a:extLst>
                    <a:ext uri="{9D8B030D-6E8A-4147-A177-3AD203B41FA5}">
                      <a16:colId xmlns:a16="http://schemas.microsoft.com/office/drawing/2014/main" val="4025980763"/>
                    </a:ext>
                  </a:extLst>
                </a:gridCol>
                <a:gridCol w="1157834">
                  <a:extLst>
                    <a:ext uri="{9D8B030D-6E8A-4147-A177-3AD203B41FA5}">
                      <a16:colId xmlns:a16="http://schemas.microsoft.com/office/drawing/2014/main" val="680493552"/>
                    </a:ext>
                  </a:extLst>
                </a:gridCol>
                <a:gridCol w="1156099">
                  <a:extLst>
                    <a:ext uri="{9D8B030D-6E8A-4147-A177-3AD203B41FA5}">
                      <a16:colId xmlns:a16="http://schemas.microsoft.com/office/drawing/2014/main" val="511360692"/>
                    </a:ext>
                  </a:extLst>
                </a:gridCol>
                <a:gridCol w="1156099">
                  <a:extLst>
                    <a:ext uri="{9D8B030D-6E8A-4147-A177-3AD203B41FA5}">
                      <a16:colId xmlns:a16="http://schemas.microsoft.com/office/drawing/2014/main" val="3924010842"/>
                    </a:ext>
                  </a:extLst>
                </a:gridCol>
                <a:gridCol w="1153497">
                  <a:extLst>
                    <a:ext uri="{9D8B030D-6E8A-4147-A177-3AD203B41FA5}">
                      <a16:colId xmlns:a16="http://schemas.microsoft.com/office/drawing/2014/main" val="2304824545"/>
                    </a:ext>
                  </a:extLst>
                </a:gridCol>
                <a:gridCol w="1158701">
                  <a:extLst>
                    <a:ext uri="{9D8B030D-6E8A-4147-A177-3AD203B41FA5}">
                      <a16:colId xmlns:a16="http://schemas.microsoft.com/office/drawing/2014/main" val="249458490"/>
                    </a:ext>
                  </a:extLst>
                </a:gridCol>
              </a:tblGrid>
              <a:tr h="1155185">
                <a:tc>
                  <a:txBody>
                    <a:bodyPr/>
                    <a:lstStyle/>
                    <a:p>
                      <a:pPr algn="ctr">
                        <a:lnSpc>
                          <a:spcPct val="150000"/>
                        </a:lnSpc>
                        <a:spcAft>
                          <a:spcPts val="0"/>
                        </a:spcAft>
                      </a:pPr>
                      <a:r>
                        <a:rPr lang="en-US" sz="1000">
                          <a:effectLst/>
                        </a:rPr>
                        <a:t>Treatments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 set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a:t>
                      </a:r>
                      <a:endParaRPr lang="en-US" sz="1100">
                        <a:effectLst/>
                      </a:endParaRPr>
                    </a:p>
                    <a:p>
                      <a:pPr algn="ctr">
                        <a:lnSpc>
                          <a:spcPct val="150000"/>
                        </a:lnSpc>
                        <a:spcAft>
                          <a:spcPts val="0"/>
                        </a:spcAft>
                      </a:pPr>
                      <a:r>
                        <a:rPr lang="en-US" sz="1000">
                          <a:effectLst/>
                        </a:rPr>
                        <a:t>diameter  cm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 fresh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 dry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T.S.S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Acidity%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6408834"/>
                  </a:ext>
                </a:extLst>
              </a:tr>
              <a:tr h="357216">
                <a:tc>
                  <a:txBody>
                    <a:bodyPr/>
                    <a:lstStyle/>
                    <a:p>
                      <a:pPr algn="ctr">
                        <a:lnSpc>
                          <a:spcPct val="150000"/>
                        </a:lnSpc>
                        <a:spcAft>
                          <a:spcPts val="0"/>
                        </a:spcAft>
                      </a:pPr>
                      <a:r>
                        <a:rPr lang="en-US" sz="1000">
                          <a:effectLst/>
                        </a:rPr>
                        <a:t>Control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70.38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1.45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10.34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4.23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6.10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000">
                          <a:effectLst/>
                        </a:rPr>
                        <a:t>88.11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3012641"/>
                  </a:ext>
                </a:extLst>
              </a:tr>
              <a:tr h="373857">
                <a:tc>
                  <a:txBody>
                    <a:bodyPr/>
                    <a:lstStyle/>
                    <a:p>
                      <a:pPr algn="ctr">
                        <a:lnSpc>
                          <a:spcPct val="150000"/>
                        </a:lnSpc>
                        <a:spcAft>
                          <a:spcPts val="0"/>
                        </a:spcAft>
                      </a:pPr>
                      <a:r>
                        <a:rPr lang="en-US" sz="1000">
                          <a:effectLst/>
                        </a:rPr>
                        <a:t>S1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76.29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2.48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dirty="0">
                          <a:effectLst/>
                        </a:rPr>
                        <a:t>14.54 b</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6.27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8.90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000">
                          <a:effectLst/>
                        </a:rPr>
                        <a:t>80.06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6293481"/>
                  </a:ext>
                </a:extLst>
              </a:tr>
              <a:tr h="357216">
                <a:tc>
                  <a:txBody>
                    <a:bodyPr/>
                    <a:lstStyle/>
                    <a:p>
                      <a:pPr algn="ctr">
                        <a:lnSpc>
                          <a:spcPct val="150000"/>
                        </a:lnSpc>
                        <a:spcAft>
                          <a:spcPts val="0"/>
                        </a:spcAft>
                      </a:pPr>
                      <a:r>
                        <a:rPr lang="en-US" sz="1000">
                          <a:effectLst/>
                        </a:rPr>
                        <a:t>S2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80.41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2.94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15.27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6.94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10.28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000" dirty="0">
                          <a:effectLst/>
                        </a:rPr>
                        <a:t>76.98 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1044981"/>
                  </a:ext>
                </a:extLst>
              </a:tr>
            </a:tbl>
          </a:graphicData>
        </a:graphic>
      </p:graphicFrame>
      <p:sp>
        <p:nvSpPr>
          <p:cNvPr id="5" name="Rectangle 1"/>
          <p:cNvSpPr>
            <a:spLocks noChangeArrowheads="1"/>
          </p:cNvSpPr>
          <p:nvPr/>
        </p:nvSpPr>
        <p:spPr bwMode="auto">
          <a:xfrm>
            <a:off x="0" y="43934"/>
            <a:ext cx="94375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(5): Influence with seaweed extract foliar on some fruit parameters of strawberry plants</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94988377"/>
              </p:ext>
            </p:extLst>
          </p:nvPr>
        </p:nvGraphicFramePr>
        <p:xfrm>
          <a:off x="512688" y="3795884"/>
          <a:ext cx="8104838" cy="2549498"/>
        </p:xfrm>
        <a:graphic>
          <a:graphicData uri="http://schemas.openxmlformats.org/drawingml/2006/table">
            <a:tbl>
              <a:tblPr firstRow="1" firstCol="1" bandRow="1">
                <a:tableStyleId>{5C22544A-7EE6-4342-B048-85BDC9FD1C3A}</a:tableStyleId>
              </a:tblPr>
              <a:tblGrid>
                <a:gridCol w="1364448">
                  <a:extLst>
                    <a:ext uri="{9D8B030D-6E8A-4147-A177-3AD203B41FA5}">
                      <a16:colId xmlns:a16="http://schemas.microsoft.com/office/drawing/2014/main" val="1806438128"/>
                    </a:ext>
                  </a:extLst>
                </a:gridCol>
                <a:gridCol w="1077975">
                  <a:extLst>
                    <a:ext uri="{9D8B030D-6E8A-4147-A177-3AD203B41FA5}">
                      <a16:colId xmlns:a16="http://schemas.microsoft.com/office/drawing/2014/main" val="3868730130"/>
                    </a:ext>
                  </a:extLst>
                </a:gridCol>
                <a:gridCol w="1180722">
                  <a:extLst>
                    <a:ext uri="{9D8B030D-6E8A-4147-A177-3AD203B41FA5}">
                      <a16:colId xmlns:a16="http://schemas.microsoft.com/office/drawing/2014/main" val="1385287097"/>
                    </a:ext>
                  </a:extLst>
                </a:gridCol>
                <a:gridCol w="1117158">
                  <a:extLst>
                    <a:ext uri="{9D8B030D-6E8A-4147-A177-3AD203B41FA5}">
                      <a16:colId xmlns:a16="http://schemas.microsoft.com/office/drawing/2014/main" val="1161021030"/>
                    </a:ext>
                  </a:extLst>
                </a:gridCol>
                <a:gridCol w="1117158">
                  <a:extLst>
                    <a:ext uri="{9D8B030D-6E8A-4147-A177-3AD203B41FA5}">
                      <a16:colId xmlns:a16="http://schemas.microsoft.com/office/drawing/2014/main" val="2006877166"/>
                    </a:ext>
                  </a:extLst>
                </a:gridCol>
                <a:gridCol w="1049240">
                  <a:extLst>
                    <a:ext uri="{9D8B030D-6E8A-4147-A177-3AD203B41FA5}">
                      <a16:colId xmlns:a16="http://schemas.microsoft.com/office/drawing/2014/main" val="3105408690"/>
                    </a:ext>
                  </a:extLst>
                </a:gridCol>
                <a:gridCol w="1198137">
                  <a:extLst>
                    <a:ext uri="{9D8B030D-6E8A-4147-A177-3AD203B41FA5}">
                      <a16:colId xmlns:a16="http://schemas.microsoft.com/office/drawing/2014/main" val="1567153189"/>
                    </a:ext>
                  </a:extLst>
                </a:gridCol>
              </a:tblGrid>
              <a:tr h="1323953">
                <a:tc>
                  <a:txBody>
                    <a:bodyPr/>
                    <a:lstStyle/>
                    <a:p>
                      <a:pPr algn="ctr">
                        <a:lnSpc>
                          <a:spcPct val="150000"/>
                        </a:lnSpc>
                        <a:spcAft>
                          <a:spcPts val="0"/>
                        </a:spcAft>
                      </a:pPr>
                      <a:r>
                        <a:rPr lang="en-US" sz="1000" dirty="0">
                          <a:effectLst/>
                        </a:rPr>
                        <a:t>Treatments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 set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a:t>
                      </a:r>
                      <a:endParaRPr lang="en-US" sz="1100">
                        <a:effectLst/>
                      </a:endParaRPr>
                    </a:p>
                    <a:p>
                      <a:pPr algn="ctr">
                        <a:lnSpc>
                          <a:spcPct val="150000"/>
                        </a:lnSpc>
                        <a:spcAft>
                          <a:spcPts val="0"/>
                        </a:spcAft>
                      </a:pPr>
                      <a:r>
                        <a:rPr lang="en-US" sz="1000">
                          <a:effectLst/>
                        </a:rPr>
                        <a:t>diameter  cm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 fresh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Fruit dry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T.S.S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Acidity%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8251436"/>
                  </a:ext>
                </a:extLst>
              </a:tr>
              <a:tr h="408515">
                <a:tc>
                  <a:txBody>
                    <a:bodyPr/>
                    <a:lstStyle/>
                    <a:p>
                      <a:pPr algn="ctr">
                        <a:lnSpc>
                          <a:spcPct val="150000"/>
                        </a:lnSpc>
                        <a:spcAft>
                          <a:spcPts val="0"/>
                        </a:spcAft>
                      </a:pPr>
                      <a:r>
                        <a:rPr lang="en-US" sz="1000">
                          <a:effectLst/>
                        </a:rPr>
                        <a:t>Control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70.50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1.60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10.02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6.19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6.12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000">
                          <a:effectLst/>
                        </a:rPr>
                        <a:t>87.94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7243891"/>
                  </a:ext>
                </a:extLst>
              </a:tr>
              <a:tr h="408515">
                <a:tc>
                  <a:txBody>
                    <a:bodyPr/>
                    <a:lstStyle/>
                    <a:p>
                      <a:pPr algn="ctr">
                        <a:lnSpc>
                          <a:spcPct val="150000"/>
                        </a:lnSpc>
                        <a:spcAft>
                          <a:spcPts val="0"/>
                        </a:spcAft>
                      </a:pPr>
                      <a:r>
                        <a:rPr lang="en-US" sz="1000">
                          <a:effectLst/>
                        </a:rPr>
                        <a:t>Y1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77.27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2.83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14.19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6.08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9.44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000">
                          <a:effectLst/>
                        </a:rPr>
                        <a:t>80.02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53944368"/>
                  </a:ext>
                </a:extLst>
              </a:tr>
              <a:tr h="408515">
                <a:tc>
                  <a:txBody>
                    <a:bodyPr/>
                    <a:lstStyle/>
                    <a:p>
                      <a:pPr algn="ctr">
                        <a:lnSpc>
                          <a:spcPct val="150000"/>
                        </a:lnSpc>
                        <a:spcAft>
                          <a:spcPts val="0"/>
                        </a:spcAft>
                      </a:pPr>
                      <a:r>
                        <a:rPr lang="en-US" sz="1000">
                          <a:effectLst/>
                        </a:rPr>
                        <a:t>Y2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80.92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3.01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16.33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7.12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000">
                          <a:effectLst/>
                        </a:rPr>
                        <a:t>12.87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000" dirty="0">
                          <a:effectLst/>
                        </a:rPr>
                        <a:t>76.01 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02170173"/>
                  </a:ext>
                </a:extLst>
              </a:tr>
            </a:tbl>
          </a:graphicData>
        </a:graphic>
      </p:graphicFrame>
      <p:sp>
        <p:nvSpPr>
          <p:cNvPr id="7" name="Rectangle 2"/>
          <p:cNvSpPr>
            <a:spLocks noChangeArrowheads="1"/>
          </p:cNvSpPr>
          <p:nvPr/>
        </p:nvSpPr>
        <p:spPr bwMode="auto">
          <a:xfrm>
            <a:off x="350765" y="3197341"/>
            <a:ext cx="83492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(6): Influence of yeast on some fruit parameters of strawberry plants</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2444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1" y="138545"/>
            <a:ext cx="9518073" cy="6719455"/>
          </a:xfrm>
        </p:spPr>
        <p:txBody>
          <a:bodyPr>
            <a:normAutofit fontScale="47500" lnSpcReduction="20000"/>
          </a:bodyPr>
          <a:lstStyle/>
          <a:p>
            <a:pPr indent="182880" algn="just">
              <a:lnSpc>
                <a:spcPct val="150000"/>
              </a:lnSpc>
              <a:spcAft>
                <a:spcPts val="1000"/>
              </a:spcAft>
            </a:pPr>
            <a:r>
              <a:rPr lang="en-US" sz="5100" b="1" dirty="0">
                <a:latin typeface="Times New Roman" panose="02020603050405020304" pitchFamily="18" charset="0"/>
                <a:ea typeface="Calibri" panose="020F0502020204030204" pitchFamily="34" charset="0"/>
                <a:cs typeface="Arial" panose="020B0604020202020204" pitchFamily="34" charset="0"/>
              </a:rPr>
              <a:t>REFERENCES</a:t>
            </a:r>
            <a:r>
              <a:rPr lang="en-US" sz="5100" dirty="0">
                <a:latin typeface="Times New Roman" panose="02020603050405020304" pitchFamily="18" charset="0"/>
                <a:ea typeface="Calibri" panose="020F0502020204030204" pitchFamily="34" charset="0"/>
                <a:cs typeface="Arial" panose="020B0604020202020204" pitchFamily="34" charset="0"/>
              </a:rPr>
              <a:t>:</a:t>
            </a:r>
            <a:endParaRPr lang="en-US" sz="38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Al-</a:t>
            </a:r>
            <a:r>
              <a:rPr lang="en-US" dirty="0" err="1">
                <a:latin typeface="Times New Roman" panose="02020603050405020304" pitchFamily="18" charset="0"/>
                <a:ea typeface="Calibri" panose="020F0502020204030204" pitchFamily="34" charset="0"/>
                <a:cs typeface="Arial" panose="020B0604020202020204" pitchFamily="34" charset="0"/>
              </a:rPr>
              <a:t>Rawi</a:t>
            </a:r>
            <a:r>
              <a:rPr lang="en-US" dirty="0">
                <a:latin typeface="Times New Roman" panose="02020603050405020304" pitchFamily="18" charset="0"/>
                <a:ea typeface="Calibri" panose="020F0502020204030204" pitchFamily="34" charset="0"/>
                <a:cs typeface="Arial" panose="020B0604020202020204" pitchFamily="34" charset="0"/>
              </a:rPr>
              <a:t>, S. and </a:t>
            </a:r>
            <a:r>
              <a:rPr lang="en-US" dirty="0" err="1">
                <a:latin typeface="Times New Roman" panose="02020603050405020304" pitchFamily="18" charset="0"/>
                <a:ea typeface="Calibri" panose="020F0502020204030204" pitchFamily="34" charset="0"/>
                <a:cs typeface="Arial" panose="020B0604020202020204" pitchFamily="34" charset="0"/>
              </a:rPr>
              <a:t>Khalafalla</a:t>
            </a:r>
            <a:r>
              <a:rPr lang="en-US" dirty="0">
                <a:latin typeface="Times New Roman" panose="02020603050405020304" pitchFamily="18" charset="0"/>
                <a:ea typeface="Calibri" panose="020F0502020204030204" pitchFamily="34" charset="0"/>
                <a:cs typeface="Arial" panose="020B0604020202020204" pitchFamily="34" charset="0"/>
              </a:rPr>
              <a:t>, M.A. (2000). Design and analysis of agricultural experiments. National Library for printing and publishing- University of Mosul. 2nd </a:t>
            </a:r>
            <a:r>
              <a:rPr lang="en-US" dirty="0" err="1">
                <a:latin typeface="Times New Roman" panose="02020603050405020304" pitchFamily="18" charset="0"/>
                <a:ea typeface="Calibri" panose="020F0502020204030204" pitchFamily="34" charset="0"/>
                <a:cs typeface="Arial" panose="020B0604020202020204" pitchFamily="34" charset="0"/>
              </a:rPr>
              <a:t>edn</a:t>
            </a:r>
            <a:r>
              <a:rPr lang="en-US" dirty="0">
                <a:latin typeface="Times New Roman" panose="02020603050405020304" pitchFamily="18" charset="0"/>
                <a:ea typeface="Calibri" panose="020F0502020204030204" pitchFamily="34" charset="0"/>
                <a:cs typeface="Arial" panose="020B0604020202020204" pitchFamily="34" charset="0"/>
              </a:rPr>
              <a:t>: 2000.</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AL- </a:t>
            </a:r>
            <a:r>
              <a:rPr lang="en-US" dirty="0" err="1">
                <a:latin typeface="Times New Roman" panose="02020603050405020304" pitchFamily="18" charset="0"/>
                <a:ea typeface="Calibri" panose="020F0502020204030204" pitchFamily="34" charset="0"/>
                <a:cs typeface="Arial" panose="020B0604020202020204" pitchFamily="34" charset="0"/>
              </a:rPr>
              <a:t>Karawi</a:t>
            </a:r>
            <a:r>
              <a:rPr lang="en-US" dirty="0">
                <a:latin typeface="Times New Roman" panose="02020603050405020304" pitchFamily="18" charset="0"/>
                <a:ea typeface="Calibri" panose="020F0502020204030204" pitchFamily="34" charset="0"/>
                <a:cs typeface="Arial" panose="020B0604020202020204" pitchFamily="34" charset="0"/>
              </a:rPr>
              <a:t> H. N., Salman F. A. and Al-</a:t>
            </a:r>
            <a:r>
              <a:rPr lang="en-US" dirty="0" err="1">
                <a:latin typeface="Times New Roman" panose="02020603050405020304" pitchFamily="18" charset="0"/>
                <a:ea typeface="Calibri" panose="020F0502020204030204" pitchFamily="34" charset="0"/>
                <a:cs typeface="Arial" panose="020B0604020202020204" pitchFamily="34" charset="0"/>
              </a:rPr>
              <a:t>Mosawi</a:t>
            </a:r>
            <a:r>
              <a:rPr lang="en-US" dirty="0">
                <a:latin typeface="Times New Roman" panose="02020603050405020304" pitchFamily="18" charset="0"/>
                <a:ea typeface="Calibri" panose="020F0502020204030204" pitchFamily="34" charset="0"/>
                <a:cs typeface="Arial" panose="020B0604020202020204" pitchFamily="34" charset="0"/>
              </a:rPr>
              <a:t> J. J. (2018). Effect of spraying with dry yeast (</a:t>
            </a:r>
            <a:r>
              <a:rPr lang="en-US" i="1" dirty="0">
                <a:latin typeface="Times New Roman" panose="02020603050405020304" pitchFamily="18" charset="0"/>
                <a:ea typeface="Calibri" panose="020F0502020204030204" pitchFamily="34" charset="0"/>
                <a:cs typeface="Arial" panose="020B0604020202020204" pitchFamily="34" charset="0"/>
              </a:rPr>
              <a:t>Saccharomyces cerevisiae</a:t>
            </a:r>
            <a:r>
              <a:rPr lang="en-US" dirty="0">
                <a:latin typeface="Times New Roman" panose="02020603050405020304" pitchFamily="18" charset="0"/>
                <a:ea typeface="Calibri" panose="020F0502020204030204" pitchFamily="34" charset="0"/>
                <a:cs typeface="Arial" panose="020B0604020202020204" pitchFamily="34" charset="0"/>
              </a:rPr>
              <a:t>) and boron on the growth and production of the strawberries plant cultivated under the conditions of protected agriculture. </a:t>
            </a:r>
            <a:r>
              <a:rPr lang="en-US" i="1" dirty="0">
                <a:latin typeface="Times New Roman" panose="02020603050405020304" pitchFamily="18" charset="0"/>
                <a:ea typeface="Calibri" panose="020F0502020204030204" pitchFamily="34" charset="0"/>
                <a:cs typeface="Arial" panose="020B0604020202020204" pitchFamily="34" charset="0"/>
              </a:rPr>
              <a:t>Euphrates Journal of Agriculture Science.</a:t>
            </a:r>
            <a:r>
              <a:rPr lang="en-US" dirty="0">
                <a:latin typeface="Times New Roman" panose="02020603050405020304" pitchFamily="18" charset="0"/>
                <a:ea typeface="Calibri" panose="020F0502020204030204" pitchFamily="34" charset="0"/>
                <a:cs typeface="Arial" panose="020B0604020202020204" pitchFamily="34" charset="0"/>
              </a:rPr>
              <a:t> 1(3): 60 – 68.</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AL-</a:t>
            </a:r>
            <a:r>
              <a:rPr lang="en-US" dirty="0" err="1">
                <a:latin typeface="Times New Roman" panose="02020603050405020304" pitchFamily="18" charset="0"/>
                <a:ea typeface="Calibri" panose="020F0502020204030204" pitchFamily="34" charset="0"/>
                <a:cs typeface="Arial" panose="020B0604020202020204" pitchFamily="34" charset="0"/>
              </a:rPr>
              <a:t>Shatri</a:t>
            </a:r>
            <a:r>
              <a:rPr lang="en-US" dirty="0">
                <a:latin typeface="Times New Roman" panose="02020603050405020304" pitchFamily="18" charset="0"/>
                <a:ea typeface="Calibri" panose="020F0502020204030204" pitchFamily="34" charset="0"/>
                <a:cs typeface="Arial" panose="020B0604020202020204" pitchFamily="34" charset="0"/>
              </a:rPr>
              <a:t>, A. H. N. </a:t>
            </a:r>
            <a:r>
              <a:rPr lang="en-US" dirty="0" err="1">
                <a:latin typeface="Times New Roman" panose="02020603050405020304" pitchFamily="18" charset="0"/>
                <a:ea typeface="Calibri" panose="020F0502020204030204" pitchFamily="34" charset="0"/>
                <a:cs typeface="Arial" panose="020B0604020202020204" pitchFamily="34" charset="0"/>
              </a:rPr>
              <a:t>Pakyürek</a:t>
            </a:r>
            <a:r>
              <a:rPr lang="en-US" dirty="0">
                <a:latin typeface="Times New Roman" panose="02020603050405020304" pitchFamily="18" charset="0"/>
                <a:ea typeface="Calibri" panose="020F0502020204030204" pitchFamily="34" charset="0"/>
                <a:cs typeface="Arial" panose="020B0604020202020204" pitchFamily="34" charset="0"/>
              </a:rPr>
              <a:t>, M. </a:t>
            </a:r>
            <a:r>
              <a:rPr lang="en-US" dirty="0" err="1">
                <a:latin typeface="Times New Roman" panose="02020603050405020304" pitchFamily="18" charset="0"/>
                <a:ea typeface="Calibri" panose="020F0502020204030204" pitchFamily="34" charset="0"/>
                <a:cs typeface="Arial" panose="020B0604020202020204" pitchFamily="34" charset="0"/>
              </a:rPr>
              <a:t>Yaviç</a:t>
            </a:r>
            <a:r>
              <a:rPr lang="en-US" dirty="0">
                <a:latin typeface="Times New Roman" panose="02020603050405020304" pitchFamily="18" charset="0"/>
                <a:ea typeface="Calibri" panose="020F0502020204030204" pitchFamily="34" charset="0"/>
                <a:cs typeface="Arial" panose="020B0604020202020204" pitchFamily="34" charset="0"/>
              </a:rPr>
              <a:t>, A. 2019. Effect of seaweed application on the vegetative growth of strawberry cv. Albion grown under Iraq ecological conditions. </a:t>
            </a:r>
            <a:r>
              <a:rPr lang="en-US" i="1" dirty="0">
                <a:latin typeface="Times New Roman" panose="02020603050405020304" pitchFamily="18" charset="0"/>
                <a:ea typeface="Calibri" panose="020F0502020204030204" pitchFamily="34" charset="0"/>
                <a:cs typeface="Arial" panose="020B0604020202020204" pitchFamily="34" charset="0"/>
              </a:rPr>
              <a:t>Applied Ecology and Environmental Research.</a:t>
            </a:r>
            <a:r>
              <a:rPr lang="en-US" dirty="0">
                <a:latin typeface="Times New Roman" panose="02020603050405020304" pitchFamily="18" charset="0"/>
                <a:ea typeface="Calibri" panose="020F0502020204030204" pitchFamily="34" charset="0"/>
                <a:cs typeface="Arial" panose="020B0604020202020204" pitchFamily="34" charset="0"/>
              </a:rPr>
              <a:t> 18(1):1211-1225.</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Caroline C. </a:t>
            </a:r>
            <a:r>
              <a:rPr lang="en-US" dirty="0" err="1">
                <a:latin typeface="Times New Roman" panose="02020603050405020304" pitchFamily="18" charset="0"/>
                <a:ea typeface="Calibri" panose="020F0502020204030204" pitchFamily="34" charset="0"/>
                <a:cs typeface="Arial" panose="020B0604020202020204" pitchFamily="34" charset="0"/>
              </a:rPr>
              <a:t>Mba</a:t>
            </a:r>
            <a:r>
              <a:rPr lang="en-US" dirty="0">
                <a:latin typeface="Times New Roman" panose="02020603050405020304" pitchFamily="18" charset="0"/>
                <a:ea typeface="Calibri" panose="020F0502020204030204" pitchFamily="34" charset="0"/>
                <a:cs typeface="Arial" panose="020B0604020202020204" pitchFamily="34" charset="0"/>
              </a:rPr>
              <a:t>. (1994). Field Studies on two rock Phosphate Solubilizing </a:t>
            </a:r>
            <a:r>
              <a:rPr lang="en-US" dirty="0" err="1">
                <a:latin typeface="Times New Roman" panose="02020603050405020304" pitchFamily="18" charset="0"/>
                <a:ea typeface="Calibri" panose="020F0502020204030204" pitchFamily="34" charset="0"/>
                <a:cs typeface="Arial" panose="020B0604020202020204" pitchFamily="34" charset="0"/>
              </a:rPr>
              <a:t>Actionmycete</a:t>
            </a:r>
            <a:r>
              <a:rPr lang="en-US" dirty="0">
                <a:latin typeface="Times New Roman" panose="02020603050405020304" pitchFamily="18" charset="0"/>
                <a:ea typeface="Calibri" panose="020F0502020204030204" pitchFamily="34" charset="0"/>
                <a:cs typeface="Arial" panose="020B0604020202020204" pitchFamily="34" charset="0"/>
              </a:rPr>
              <a:t> Isolates as Bio-fertilizer Sources. Environ. Management, 18(2): 236-36.</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De-Ell, J. R. and </a:t>
            </a:r>
            <a:r>
              <a:rPr lang="en-US" dirty="0" err="1">
                <a:latin typeface="Times New Roman" panose="02020603050405020304" pitchFamily="18" charset="0"/>
                <a:ea typeface="Calibri" panose="020F0502020204030204" pitchFamily="34" charset="0"/>
                <a:cs typeface="Arial" panose="020B0604020202020204" pitchFamily="34" charset="0"/>
              </a:rPr>
              <a:t>Prange</a:t>
            </a:r>
            <a:r>
              <a:rPr lang="en-US" dirty="0">
                <a:latin typeface="Times New Roman" panose="02020603050405020304" pitchFamily="18" charset="0"/>
                <a:ea typeface="Calibri" panose="020F0502020204030204" pitchFamily="34" charset="0"/>
                <a:cs typeface="Arial" panose="020B0604020202020204" pitchFamily="34" charset="0"/>
              </a:rPr>
              <a:t>, R. K. (1993). Post-harvest physiological disorders diseases and mineral concentrations of organically and conventionally grown “</a:t>
            </a:r>
            <a:r>
              <a:rPr lang="en-US" dirty="0" err="1">
                <a:latin typeface="Times New Roman" panose="02020603050405020304" pitchFamily="18" charset="0"/>
                <a:ea typeface="Calibri" panose="020F0502020204030204" pitchFamily="34" charset="0"/>
                <a:cs typeface="Arial" panose="020B0604020202020204" pitchFamily="34" charset="0"/>
              </a:rPr>
              <a:t>McIntoch</a:t>
            </a:r>
            <a:r>
              <a:rPr lang="en-US" dirty="0">
                <a:latin typeface="Times New Roman" panose="02020603050405020304" pitchFamily="18" charset="0"/>
                <a:ea typeface="Calibri" panose="020F0502020204030204" pitchFamily="34" charset="0"/>
                <a:cs typeface="Arial" panose="020B0604020202020204" pitchFamily="34" charset="0"/>
              </a:rPr>
              <a:t>” and “Cortland” apples. </a:t>
            </a:r>
            <a:r>
              <a:rPr lang="en-US" i="1" dirty="0">
                <a:latin typeface="Times New Roman" panose="02020603050405020304" pitchFamily="18" charset="0"/>
                <a:ea typeface="Calibri" panose="020F0502020204030204" pitchFamily="34" charset="0"/>
                <a:cs typeface="Arial" panose="020B0604020202020204" pitchFamily="34" charset="0"/>
              </a:rPr>
              <a:t>Canadian Journal of Plant Sciences</a:t>
            </a:r>
            <a:r>
              <a:rPr lang="en-US" dirty="0">
                <a:latin typeface="Times New Roman" panose="02020603050405020304" pitchFamily="18" charset="0"/>
                <a:ea typeface="Calibri" panose="020F0502020204030204" pitchFamily="34" charset="0"/>
                <a:cs typeface="Arial" panose="020B0604020202020204" pitchFamily="34" charset="0"/>
              </a:rPr>
              <a:t>. 18 (8B). p.559-574.</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err="1">
                <a:latin typeface="Times New Roman" panose="02020603050405020304" pitchFamily="18" charset="0"/>
                <a:ea typeface="Calibri" panose="020F0502020204030204" pitchFamily="34" charset="0"/>
                <a:cs typeface="Arial" panose="020B0604020202020204" pitchFamily="34" charset="0"/>
              </a:rPr>
              <a:t>Diwen</a:t>
            </a:r>
            <a:r>
              <a:rPr lang="en-US" dirty="0">
                <a:latin typeface="Times New Roman" panose="02020603050405020304" pitchFamily="18" charset="0"/>
                <a:ea typeface="Calibri" panose="020F0502020204030204" pitchFamily="34" charset="0"/>
                <a:cs typeface="Arial" panose="020B0604020202020204" pitchFamily="34" charset="0"/>
              </a:rPr>
              <a:t> Chen, </a:t>
            </a:r>
            <a:r>
              <a:rPr lang="en-US" dirty="0" err="1">
                <a:latin typeface="Times New Roman" panose="02020603050405020304" pitchFamily="18" charset="0"/>
                <a:ea typeface="Calibri" panose="020F0502020204030204" pitchFamily="34" charset="0"/>
                <a:cs typeface="Arial" panose="020B0604020202020204" pitchFamily="34" charset="0"/>
              </a:rPr>
              <a:t>Wenling</a:t>
            </a:r>
            <a:r>
              <a:rPr lang="en-US" dirty="0">
                <a:latin typeface="Times New Roman" panose="02020603050405020304" pitchFamily="18" charset="0"/>
                <a:ea typeface="Calibri" panose="020F0502020204030204" pitchFamily="34" charset="0"/>
                <a:cs typeface="Arial" panose="020B0604020202020204" pitchFamily="34" charset="0"/>
              </a:rPr>
              <a:t> Zhou, </a:t>
            </a:r>
            <a:r>
              <a:rPr lang="en-US" dirty="0" err="1">
                <a:latin typeface="Times New Roman" panose="02020603050405020304" pitchFamily="18" charset="0"/>
                <a:ea typeface="Calibri" panose="020F0502020204030204" pitchFamily="34" charset="0"/>
                <a:cs typeface="Arial" panose="020B0604020202020204" pitchFamily="34" charset="0"/>
              </a:rPr>
              <a:t>Jin</a:t>
            </a:r>
            <a:r>
              <a:rPr lang="en-US" dirty="0">
                <a:latin typeface="Times New Roman" panose="02020603050405020304" pitchFamily="18" charset="0"/>
                <a:ea typeface="Calibri" panose="020F0502020204030204" pitchFamily="34" charset="0"/>
                <a:cs typeface="Arial" panose="020B0604020202020204" pitchFamily="34" charset="0"/>
              </a:rPr>
              <a:t> Yang, </a:t>
            </a:r>
            <a:r>
              <a:rPr lang="en-US" dirty="0" err="1">
                <a:latin typeface="Times New Roman" panose="02020603050405020304" pitchFamily="18" charset="0"/>
                <a:ea typeface="Calibri" panose="020F0502020204030204" pitchFamily="34" charset="0"/>
                <a:cs typeface="Arial" panose="020B0604020202020204" pitchFamily="34" charset="0"/>
              </a:rPr>
              <a:t>Junhua</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Ao</a:t>
            </a:r>
            <a:r>
              <a:rPr lang="en-US" dirty="0">
                <a:latin typeface="Times New Roman" panose="02020603050405020304" pitchFamily="18" charset="0"/>
                <a:ea typeface="Calibri" panose="020F0502020204030204" pitchFamily="34" charset="0"/>
                <a:cs typeface="Arial" panose="020B0604020202020204" pitchFamily="34" charset="0"/>
              </a:rPr>
              <a:t>, Ying Huang, </a:t>
            </a:r>
            <a:r>
              <a:rPr lang="en-US" dirty="0" err="1">
                <a:latin typeface="Times New Roman" panose="02020603050405020304" pitchFamily="18" charset="0"/>
                <a:ea typeface="Calibri" panose="020F0502020204030204" pitchFamily="34" charset="0"/>
                <a:cs typeface="Arial" panose="020B0604020202020204" pitchFamily="34" charset="0"/>
              </a:rPr>
              <a:t>Dachun</a:t>
            </a:r>
            <a:r>
              <a:rPr lang="en-US" dirty="0">
                <a:latin typeface="Times New Roman" panose="02020603050405020304" pitchFamily="18" charset="0"/>
                <a:ea typeface="Calibri" panose="020F0502020204030204" pitchFamily="34" charset="0"/>
                <a:cs typeface="Arial" panose="020B0604020202020204" pitchFamily="34" charset="0"/>
              </a:rPr>
              <a:t> Shen, Yong Jiang3, </a:t>
            </a:r>
            <a:r>
              <a:rPr lang="en-US" dirty="0" err="1">
                <a:latin typeface="Times New Roman" panose="02020603050405020304" pitchFamily="18" charset="0"/>
                <a:ea typeface="Calibri" panose="020F0502020204030204" pitchFamily="34" charset="0"/>
                <a:cs typeface="Arial" panose="020B0604020202020204" pitchFamily="34" charset="0"/>
              </a:rPr>
              <a:t>Zhenrui</a:t>
            </a:r>
            <a:r>
              <a:rPr lang="en-US" dirty="0">
                <a:latin typeface="Times New Roman" panose="02020603050405020304" pitchFamily="18" charset="0"/>
                <a:ea typeface="Calibri" panose="020F0502020204030204" pitchFamily="34" charset="0"/>
                <a:cs typeface="Arial" panose="020B0604020202020204" pitchFamily="34" charset="0"/>
              </a:rPr>
              <a:t> Huang and Hong Shen. (2021). Effects of Seaweed Extracts on the Growth, Physiological Activity, Cane Yield and Sucrose Content of Sugarcane in China. </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EL-</a:t>
            </a:r>
            <a:r>
              <a:rPr lang="en-US" dirty="0" err="1">
                <a:latin typeface="Times New Roman" panose="02020603050405020304" pitchFamily="18" charset="0"/>
                <a:ea typeface="Calibri" panose="020F0502020204030204" pitchFamily="34" charset="0"/>
                <a:cs typeface="Arial" panose="020B0604020202020204" pitchFamily="34" charset="0"/>
              </a:rPr>
              <a:t>Ghamring</a:t>
            </a:r>
            <a:r>
              <a:rPr lang="en-US" dirty="0">
                <a:latin typeface="Times New Roman" panose="02020603050405020304" pitchFamily="18" charset="0"/>
                <a:ea typeface="Calibri" panose="020F0502020204030204" pitchFamily="34" charset="0"/>
                <a:cs typeface="Arial" panose="020B0604020202020204" pitchFamily="34" charset="0"/>
              </a:rPr>
              <a:t>, E. A, Arish, H. M. and </a:t>
            </a:r>
            <a:r>
              <a:rPr lang="en-US" dirty="0" err="1">
                <a:latin typeface="Times New Roman" panose="02020603050405020304" pitchFamily="18" charset="0"/>
                <a:ea typeface="Calibri" panose="020F0502020204030204" pitchFamily="34" charset="0"/>
                <a:cs typeface="Arial" panose="020B0604020202020204" pitchFamily="34" charset="0"/>
              </a:rPr>
              <a:t>Nour</a:t>
            </a:r>
            <a:r>
              <a:rPr lang="en-US" dirty="0">
                <a:latin typeface="Times New Roman" panose="02020603050405020304" pitchFamily="18" charset="0"/>
                <a:ea typeface="Calibri" panose="020F0502020204030204" pitchFamily="34" charset="0"/>
                <a:cs typeface="Arial" panose="020B0604020202020204" pitchFamily="34" charset="0"/>
              </a:rPr>
              <a:t>, K. A. (1999). Studies on Tomato Flowering, Fruit Set, Yield, and Quality in the Summer Season. I. Spraying with Thiamine, Ascorbic Acid, and Yeast. </a:t>
            </a:r>
            <a:r>
              <a:rPr lang="en-US" dirty="0" err="1">
                <a:latin typeface="Times New Roman" panose="02020603050405020304" pitchFamily="18" charset="0"/>
                <a:ea typeface="Calibri" panose="020F0502020204030204" pitchFamily="34" charset="0"/>
                <a:cs typeface="Arial" panose="020B0604020202020204" pitchFamily="34" charset="0"/>
              </a:rPr>
              <a:t>Zagazig</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J. Agric. Res</a:t>
            </a:r>
            <a:r>
              <a:rPr lang="en-US" dirty="0">
                <a:latin typeface="Times New Roman" panose="02020603050405020304" pitchFamily="18" charset="0"/>
                <a:ea typeface="Calibri" panose="020F0502020204030204" pitchFamily="34" charset="0"/>
                <a:cs typeface="Arial" panose="020B0604020202020204" pitchFamily="34" charset="0"/>
              </a:rPr>
              <a:t>. 26(5):1345-1364.</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El-</a:t>
            </a:r>
            <a:r>
              <a:rPr lang="en-US" dirty="0" err="1">
                <a:latin typeface="Times New Roman" panose="02020603050405020304" pitchFamily="18" charset="0"/>
                <a:ea typeface="Calibri" panose="020F0502020204030204" pitchFamily="34" charset="0"/>
                <a:cs typeface="Arial" panose="020B0604020202020204" pitchFamily="34" charset="0"/>
              </a:rPr>
              <a:t>Miniawy</a:t>
            </a:r>
            <a:r>
              <a:rPr lang="en-US" dirty="0">
                <a:latin typeface="Times New Roman" panose="02020603050405020304" pitchFamily="18" charset="0"/>
                <a:ea typeface="Calibri" panose="020F0502020204030204" pitchFamily="34" charset="0"/>
                <a:cs typeface="Arial" panose="020B0604020202020204" pitchFamily="34" charset="0"/>
              </a:rPr>
              <a:t>, S. M., </a:t>
            </a:r>
            <a:r>
              <a:rPr lang="en-US" dirty="0" err="1">
                <a:latin typeface="Times New Roman" panose="02020603050405020304" pitchFamily="18" charset="0"/>
                <a:ea typeface="Calibri" panose="020F0502020204030204" pitchFamily="34" charset="0"/>
                <a:cs typeface="Arial" panose="020B0604020202020204" pitchFamily="34" charset="0"/>
              </a:rPr>
              <a:t>Ragab</a:t>
            </a:r>
            <a:r>
              <a:rPr lang="en-US" dirty="0">
                <a:latin typeface="Times New Roman" panose="02020603050405020304" pitchFamily="18" charset="0"/>
                <a:ea typeface="Calibri" panose="020F0502020204030204" pitchFamily="34" charset="0"/>
                <a:cs typeface="Arial" panose="020B0604020202020204" pitchFamily="34" charset="0"/>
              </a:rPr>
              <a:t>, M. E., Youssef, S. M. and </a:t>
            </a:r>
            <a:r>
              <a:rPr lang="en-US" dirty="0" err="1">
                <a:latin typeface="Times New Roman" panose="02020603050405020304" pitchFamily="18" charset="0"/>
                <a:ea typeface="Calibri" panose="020F0502020204030204" pitchFamily="34" charset="0"/>
                <a:cs typeface="Arial" panose="020B0604020202020204" pitchFamily="34" charset="0"/>
              </a:rPr>
              <a:t>Metwally</a:t>
            </a:r>
            <a:r>
              <a:rPr lang="en-US" dirty="0">
                <a:latin typeface="Times New Roman" panose="02020603050405020304" pitchFamily="18" charset="0"/>
                <a:ea typeface="Calibri" panose="020F0502020204030204" pitchFamily="34" charset="0"/>
                <a:cs typeface="Arial" panose="020B0604020202020204" pitchFamily="34" charset="0"/>
              </a:rPr>
              <a:t>, A. A. (2014). Influence of Foliar Spraying of Seaweed Extract on Growth, Yield and Quality of Strawberry Plants. </a:t>
            </a:r>
            <a:r>
              <a:rPr lang="en-US" i="1" dirty="0">
                <a:latin typeface="Times New Roman" panose="02020603050405020304" pitchFamily="18" charset="0"/>
                <a:ea typeface="Calibri" panose="020F0502020204030204" pitchFamily="34" charset="0"/>
                <a:cs typeface="Arial" panose="020B0604020202020204" pitchFamily="34" charset="0"/>
              </a:rPr>
              <a:t>Journal of Applied Sciences Research</a:t>
            </a:r>
            <a:r>
              <a:rPr lang="en-US" dirty="0">
                <a:latin typeface="Times New Roman" panose="02020603050405020304" pitchFamily="18" charset="0"/>
                <a:ea typeface="Calibri" panose="020F0502020204030204" pitchFamily="34" charset="0"/>
                <a:cs typeface="Arial" panose="020B0604020202020204" pitchFamily="34" charset="0"/>
              </a:rPr>
              <a:t>. 10(2): 88-94.</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EL-</a:t>
            </a:r>
            <a:r>
              <a:rPr lang="en-US" dirty="0" err="1">
                <a:latin typeface="Times New Roman" panose="02020603050405020304" pitchFamily="18" charset="0"/>
                <a:ea typeface="Calibri" panose="020F0502020204030204" pitchFamily="34" charset="0"/>
                <a:cs typeface="Arial" panose="020B0604020202020204" pitchFamily="34" charset="0"/>
              </a:rPr>
              <a:t>Tohamy</a:t>
            </a:r>
            <a:r>
              <a:rPr lang="en-US" dirty="0">
                <a:latin typeface="Times New Roman" panose="02020603050405020304" pitchFamily="18" charset="0"/>
                <a:ea typeface="Calibri" panose="020F0502020204030204" pitchFamily="34" charset="0"/>
                <a:cs typeface="Arial" panose="020B0604020202020204" pitchFamily="34" charset="0"/>
              </a:rPr>
              <a:t>, W. A., EL-</a:t>
            </a:r>
            <a:r>
              <a:rPr lang="en-US" dirty="0" err="1">
                <a:latin typeface="Times New Roman" panose="02020603050405020304" pitchFamily="18" charset="0"/>
                <a:ea typeface="Calibri" panose="020F0502020204030204" pitchFamily="34" charset="0"/>
                <a:cs typeface="Arial" panose="020B0604020202020204" pitchFamily="34" charset="0"/>
              </a:rPr>
              <a:t>Abagy</a:t>
            </a:r>
            <a:r>
              <a:rPr lang="en-US" dirty="0">
                <a:latin typeface="Times New Roman" panose="02020603050405020304" pitchFamily="18" charset="0"/>
                <a:ea typeface="Calibri" panose="020F0502020204030204" pitchFamily="34" charset="0"/>
                <a:cs typeface="Arial" panose="020B0604020202020204" pitchFamily="34" charset="0"/>
              </a:rPr>
              <a:t>, H. M. and EL-</a:t>
            </a:r>
            <a:r>
              <a:rPr lang="en-US" dirty="0" err="1">
                <a:latin typeface="Times New Roman" panose="02020603050405020304" pitchFamily="18" charset="0"/>
                <a:ea typeface="Calibri" panose="020F0502020204030204" pitchFamily="34" charset="0"/>
                <a:cs typeface="Arial" panose="020B0604020202020204" pitchFamily="34" charset="0"/>
              </a:rPr>
              <a:t>Greadly</a:t>
            </a:r>
            <a:r>
              <a:rPr lang="en-US" dirty="0">
                <a:latin typeface="Times New Roman" panose="02020603050405020304" pitchFamily="18" charset="0"/>
                <a:ea typeface="Calibri" panose="020F0502020204030204" pitchFamily="34" charset="0"/>
                <a:cs typeface="Arial" panose="020B0604020202020204" pitchFamily="34" charset="0"/>
              </a:rPr>
              <a:t>, N. H. (2008). Studies on the Effect of Yeast </a:t>
            </a:r>
            <a:r>
              <a:rPr lang="en-US" dirty="0" err="1">
                <a:latin typeface="Times New Roman" panose="02020603050405020304" pitchFamily="18" charset="0"/>
                <a:ea typeface="Calibri" panose="020F0502020204030204" pitchFamily="34" charset="0"/>
                <a:cs typeface="Arial" panose="020B0604020202020204" pitchFamily="34" charset="0"/>
              </a:rPr>
              <a:t>Putyescine</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err="1">
                <a:latin typeface="Times New Roman" panose="02020603050405020304" pitchFamily="18" charset="0"/>
                <a:ea typeface="Calibri" panose="020F0502020204030204" pitchFamily="34" charset="0"/>
                <a:cs typeface="Arial" panose="020B0604020202020204" pitchFamily="34" charset="0"/>
              </a:rPr>
              <a:t>Vit.C</a:t>
            </a:r>
            <a:r>
              <a:rPr lang="en-US" dirty="0">
                <a:latin typeface="Times New Roman" panose="02020603050405020304" pitchFamily="18" charset="0"/>
                <a:ea typeface="Calibri" panose="020F0502020204030204" pitchFamily="34" charset="0"/>
                <a:cs typeface="Arial" panose="020B0604020202020204" pitchFamily="34" charset="0"/>
              </a:rPr>
              <a:t> on Growth, Yield and Physiological Responses of Eggplant Under Sandy Soil Condition. Aust. </a:t>
            </a:r>
            <a:r>
              <a:rPr lang="en-US" i="1" dirty="0">
                <a:latin typeface="Times New Roman" panose="02020603050405020304" pitchFamily="18" charset="0"/>
                <a:ea typeface="Calibri" panose="020F0502020204030204" pitchFamily="34" charset="0"/>
                <a:cs typeface="Arial" panose="020B0604020202020204" pitchFamily="34" charset="0"/>
              </a:rPr>
              <a:t>J. Agric. and Biol. Sci.</a:t>
            </a:r>
            <a:r>
              <a:rPr lang="en-US" dirty="0">
                <a:latin typeface="Times New Roman" panose="02020603050405020304" pitchFamily="18" charset="0"/>
                <a:ea typeface="Calibri" panose="020F0502020204030204" pitchFamily="34" charset="0"/>
                <a:cs typeface="Arial" panose="020B0604020202020204" pitchFamily="34" charset="0"/>
              </a:rPr>
              <a:t> 2(2):296-300.</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err="1">
                <a:latin typeface="Times New Roman" panose="02020603050405020304" pitchFamily="18" charset="0"/>
                <a:ea typeface="Calibri" panose="020F0502020204030204" pitchFamily="34" charset="0"/>
                <a:cs typeface="Arial" panose="020B0604020202020204" pitchFamily="34" charset="0"/>
              </a:rPr>
              <a:t>Eman</a:t>
            </a:r>
            <a:r>
              <a:rPr lang="en-US" dirty="0">
                <a:latin typeface="Times New Roman" panose="02020603050405020304" pitchFamily="18" charset="0"/>
                <a:ea typeface="Calibri" panose="020F0502020204030204" pitchFamily="34" charset="0"/>
                <a:cs typeface="Arial" panose="020B0604020202020204" pitchFamily="34" charset="0"/>
              </a:rPr>
              <a:t>, A. A., M. M. S. Saleh and E. A. M. Mostafa (2008). Minimizing the quantity of mineral nitrogen fertilizers on grapevine by using </a:t>
            </a:r>
            <a:r>
              <a:rPr lang="en-US" dirty="0" err="1">
                <a:latin typeface="Times New Roman" panose="02020603050405020304" pitchFamily="18" charset="0"/>
                <a:ea typeface="Calibri" panose="020F0502020204030204" pitchFamily="34" charset="0"/>
                <a:cs typeface="Arial" panose="020B0604020202020204" pitchFamily="34" charset="0"/>
              </a:rPr>
              <a:t>humic</a:t>
            </a:r>
            <a:r>
              <a:rPr lang="en-US" dirty="0">
                <a:latin typeface="Times New Roman" panose="02020603050405020304" pitchFamily="18" charset="0"/>
                <a:ea typeface="Calibri" panose="020F0502020204030204" pitchFamily="34" charset="0"/>
                <a:cs typeface="Arial" panose="020B0604020202020204" pitchFamily="34" charset="0"/>
              </a:rPr>
              <a:t> acid, organic and bio fertilizers. </a:t>
            </a:r>
            <a:r>
              <a:rPr lang="en-US" i="1" dirty="0">
                <a:latin typeface="Times New Roman" panose="02020603050405020304" pitchFamily="18" charset="0"/>
                <a:ea typeface="Calibri" panose="020F0502020204030204" pitchFamily="34" charset="0"/>
                <a:cs typeface="Arial" panose="020B0604020202020204" pitchFamily="34" charset="0"/>
              </a:rPr>
              <a:t>Research Journal of Agriculture and Biological Sciences</a:t>
            </a:r>
            <a:r>
              <a:rPr lang="en-US" dirty="0">
                <a:latin typeface="Times New Roman" panose="02020603050405020304" pitchFamily="18" charset="0"/>
                <a:ea typeface="Calibri" panose="020F0502020204030204" pitchFamily="34" charset="0"/>
                <a:cs typeface="Arial" panose="020B0604020202020204" pitchFamily="34" charset="0"/>
              </a:rPr>
              <a:t>. 4(1):46-50.</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Jensen, E. (2004). Seaweed; fact or fancy. Published by Moses the Midwest Organic and Sustainable Education. </a:t>
            </a:r>
            <a:r>
              <a:rPr lang="en-US" i="1" dirty="0">
                <a:latin typeface="Times New Roman" panose="02020603050405020304" pitchFamily="18" charset="0"/>
                <a:ea typeface="Calibri" panose="020F0502020204030204" pitchFamily="34" charset="0"/>
                <a:cs typeface="Arial" panose="020B0604020202020204" pitchFamily="34" charset="0"/>
              </a:rPr>
              <a:t>From the broad Caster</a:t>
            </a:r>
            <a:r>
              <a:rPr lang="en-US" dirty="0">
                <a:latin typeface="Times New Roman" panose="02020603050405020304" pitchFamily="18" charset="0"/>
                <a:ea typeface="Calibri" panose="020F0502020204030204" pitchFamily="34" charset="0"/>
                <a:cs typeface="Arial" panose="020B0604020202020204" pitchFamily="34" charset="0"/>
              </a:rPr>
              <a:t>. 12(3): 164- 170.</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Perez, A.G., R. </a:t>
            </a:r>
            <a:r>
              <a:rPr lang="en-US" dirty="0" err="1">
                <a:latin typeface="Times New Roman" panose="02020603050405020304" pitchFamily="18" charset="0"/>
                <a:ea typeface="Calibri" panose="020F0502020204030204" pitchFamily="34" charset="0"/>
                <a:cs typeface="Arial" panose="020B0604020202020204" pitchFamily="34" charset="0"/>
              </a:rPr>
              <a:t>Olias</a:t>
            </a:r>
            <a:r>
              <a:rPr lang="en-US" dirty="0">
                <a:latin typeface="Times New Roman" panose="02020603050405020304" pitchFamily="18" charset="0"/>
                <a:ea typeface="Calibri" panose="020F0502020204030204" pitchFamily="34" charset="0"/>
                <a:cs typeface="Arial" panose="020B0604020202020204" pitchFamily="34" charset="0"/>
              </a:rPr>
              <a:t>, J. </a:t>
            </a:r>
            <a:r>
              <a:rPr lang="en-US" dirty="0" err="1">
                <a:latin typeface="Times New Roman" panose="02020603050405020304" pitchFamily="18" charset="0"/>
                <a:ea typeface="Calibri" panose="020F0502020204030204" pitchFamily="34" charset="0"/>
                <a:cs typeface="Arial" panose="020B0604020202020204" pitchFamily="34" charset="0"/>
              </a:rPr>
              <a:t>Espeda</a:t>
            </a:r>
            <a:r>
              <a:rPr lang="en-US" dirty="0">
                <a:latin typeface="Times New Roman" panose="02020603050405020304" pitchFamily="18" charset="0"/>
                <a:ea typeface="Calibri" panose="020F0502020204030204" pitchFamily="34" charset="0"/>
                <a:cs typeface="Arial" panose="020B0604020202020204" pitchFamily="34" charset="0"/>
              </a:rPr>
              <a:t>, J.M. </a:t>
            </a:r>
            <a:r>
              <a:rPr lang="en-US" dirty="0" err="1">
                <a:latin typeface="Times New Roman" panose="02020603050405020304" pitchFamily="18" charset="0"/>
                <a:ea typeface="Calibri" panose="020F0502020204030204" pitchFamily="34" charset="0"/>
                <a:cs typeface="Arial" panose="020B0604020202020204" pitchFamily="34" charset="0"/>
              </a:rPr>
              <a:t>Olias</a:t>
            </a:r>
            <a:r>
              <a:rPr lang="en-US" dirty="0">
                <a:latin typeface="Times New Roman" panose="02020603050405020304" pitchFamily="18" charset="0"/>
                <a:ea typeface="Calibri" panose="020F0502020204030204" pitchFamily="34" charset="0"/>
                <a:cs typeface="Arial" panose="020B0604020202020204" pitchFamily="34" charset="0"/>
              </a:rPr>
              <a:t> and C. </a:t>
            </a:r>
            <a:r>
              <a:rPr lang="en-US" dirty="0" err="1">
                <a:latin typeface="Times New Roman" panose="02020603050405020304" pitchFamily="18" charset="0"/>
                <a:ea typeface="Calibri" panose="020F0502020204030204" pitchFamily="34" charset="0"/>
                <a:cs typeface="Arial" panose="020B0604020202020204" pitchFamily="34" charset="0"/>
              </a:rPr>
              <a:t>Sanz</a:t>
            </a:r>
            <a:r>
              <a:rPr lang="en-US" dirty="0">
                <a:latin typeface="Times New Roman" panose="02020603050405020304" pitchFamily="18" charset="0"/>
                <a:ea typeface="Calibri" panose="020F0502020204030204" pitchFamily="34" charset="0"/>
                <a:cs typeface="Arial" panose="020B0604020202020204" pitchFamily="34" charset="0"/>
              </a:rPr>
              <a:t>, (1997). Rapid determination of sugars, nonvolatile acids, and ascorbic acid in strawberry and fruits. </a:t>
            </a:r>
            <a:r>
              <a:rPr lang="en-US" i="1" dirty="0">
                <a:latin typeface="Times New Roman" panose="02020603050405020304" pitchFamily="18" charset="0"/>
                <a:ea typeface="Calibri" panose="020F0502020204030204" pitchFamily="34" charset="0"/>
                <a:cs typeface="Arial" panose="020B0604020202020204" pitchFamily="34" charset="0"/>
              </a:rPr>
              <a:t>J. </a:t>
            </a:r>
            <a:r>
              <a:rPr lang="en-US" i="1" dirty="0" err="1">
                <a:latin typeface="Times New Roman" panose="02020603050405020304" pitchFamily="18" charset="0"/>
                <a:ea typeface="Calibri" panose="020F0502020204030204" pitchFamily="34" charset="0"/>
                <a:cs typeface="Arial" panose="020B0604020202020204" pitchFamily="34" charset="0"/>
              </a:rPr>
              <a:t>Agr</a:t>
            </a:r>
            <a:r>
              <a:rPr lang="en-US" i="1" dirty="0">
                <a:latin typeface="Times New Roman" panose="02020603050405020304" pitchFamily="18" charset="0"/>
                <a:ea typeface="Calibri" panose="020F0502020204030204" pitchFamily="34" charset="0"/>
                <a:cs typeface="Arial" panose="020B0604020202020204" pitchFamily="34" charset="0"/>
              </a:rPr>
              <a:t>. Food Chem</a:t>
            </a:r>
            <a:r>
              <a:rPr lang="en-US" dirty="0">
                <a:latin typeface="Times New Roman" panose="02020603050405020304" pitchFamily="18" charset="0"/>
                <a:ea typeface="Calibri" panose="020F0502020204030204" pitchFamily="34" charset="0"/>
                <a:cs typeface="Arial" panose="020B0604020202020204" pitchFamily="34" charset="0"/>
              </a:rPr>
              <a:t>., 45: 3545–3549.</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buFont typeface="+mj-lt"/>
              <a:buAutoNum type="arabicPeriod"/>
            </a:pPr>
            <a:r>
              <a:rPr lang="en-US" sz="1600" dirty="0" err="1">
                <a:latin typeface="Times New Roman" panose="02020603050405020304" pitchFamily="18" charset="0"/>
                <a:ea typeface="Calibri" panose="020F0502020204030204" pitchFamily="34" charset="0"/>
                <a:cs typeface="Arial" panose="020B0604020202020204" pitchFamily="34" charset="0"/>
              </a:rPr>
              <a:t>Seeram</a:t>
            </a:r>
            <a:r>
              <a:rPr lang="en-US" sz="1600" dirty="0">
                <a:latin typeface="Times New Roman" panose="02020603050405020304" pitchFamily="18" charset="0"/>
                <a:ea typeface="Calibri" panose="020F0502020204030204" pitchFamily="34" charset="0"/>
                <a:cs typeface="Arial" panose="020B0604020202020204" pitchFamily="34" charset="0"/>
              </a:rPr>
              <a:t>, N.P., L.S. Adams, Y. Zhang, R. Lee, D. Sand, H.S. </a:t>
            </a:r>
            <a:r>
              <a:rPr lang="en-US" sz="1600" dirty="0" err="1">
                <a:latin typeface="Times New Roman" panose="02020603050405020304" pitchFamily="18" charset="0"/>
                <a:ea typeface="Calibri" panose="020F0502020204030204" pitchFamily="34" charset="0"/>
                <a:cs typeface="Arial" panose="020B0604020202020204" pitchFamily="34" charset="0"/>
              </a:rPr>
              <a:t>Scheuller</a:t>
            </a:r>
            <a:r>
              <a:rPr lang="en-US" sz="1600" dirty="0">
                <a:latin typeface="Times New Roman" panose="02020603050405020304" pitchFamily="18" charset="0"/>
                <a:ea typeface="Calibri" panose="020F0502020204030204" pitchFamily="34" charset="0"/>
                <a:cs typeface="Arial" panose="020B0604020202020204" pitchFamily="34" charset="0"/>
              </a:rPr>
              <a:t>, and D. Heber (2006). Blackberry, black raspberry, blueberry, cranberry, red raspberry, and strawberry extracts inhibit growth and stimulate apoptosis of human cancer cells in vitro. </a:t>
            </a:r>
            <a:r>
              <a:rPr lang="en-US" sz="1600" i="1" dirty="0">
                <a:latin typeface="Times New Roman" panose="02020603050405020304" pitchFamily="18" charset="0"/>
                <a:ea typeface="Calibri" panose="020F0502020204030204" pitchFamily="34" charset="0"/>
                <a:cs typeface="Arial" panose="020B0604020202020204" pitchFamily="34" charset="0"/>
              </a:rPr>
              <a:t>J. Agric. Food Chem</a:t>
            </a:r>
            <a:r>
              <a:rPr lang="en-US" sz="1600" dirty="0">
                <a:latin typeface="Times New Roman" panose="02020603050405020304" pitchFamily="18" charset="0"/>
                <a:ea typeface="Calibri" panose="020F0502020204030204" pitchFamily="34" charset="0"/>
                <a:cs typeface="Arial" panose="020B0604020202020204" pitchFamily="34" charset="0"/>
              </a:rPr>
              <a:t>., (54): 9329-9339.</a:t>
            </a:r>
            <a:endParaRPr lang="en-US" sz="16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buFont typeface="+mj-lt"/>
              <a:buAutoNum type="arabicPeriod"/>
            </a:pPr>
            <a:r>
              <a:rPr lang="en-US" dirty="0" err="1">
                <a:latin typeface="Times New Roman" panose="02020603050405020304" pitchFamily="18" charset="0"/>
                <a:ea typeface="Calibri" panose="020F0502020204030204" pitchFamily="34" charset="0"/>
                <a:cs typeface="Arial" panose="020B0604020202020204" pitchFamily="34" charset="0"/>
              </a:rPr>
              <a:t>Taiz</a:t>
            </a:r>
            <a:r>
              <a:rPr lang="en-US" dirty="0">
                <a:latin typeface="Times New Roman" panose="02020603050405020304" pitchFamily="18" charset="0"/>
                <a:ea typeface="Calibri" panose="020F0502020204030204" pitchFamily="34" charset="0"/>
                <a:cs typeface="Arial" panose="020B0604020202020204" pitchFamily="34" charset="0"/>
              </a:rPr>
              <a:t>, L. and D. </a:t>
            </a:r>
            <a:r>
              <a:rPr lang="en-US" dirty="0" err="1">
                <a:latin typeface="Times New Roman" panose="02020603050405020304" pitchFamily="18" charset="0"/>
                <a:ea typeface="Calibri" panose="020F0502020204030204" pitchFamily="34" charset="0"/>
                <a:cs typeface="Arial" panose="020B0604020202020204" pitchFamily="34" charset="0"/>
              </a:rPr>
              <a:t>Zeiger</a:t>
            </a:r>
            <a:r>
              <a:rPr lang="en-US" dirty="0">
                <a:latin typeface="Times New Roman" panose="02020603050405020304" pitchFamily="18" charset="0"/>
                <a:ea typeface="Calibri" panose="020F0502020204030204" pitchFamily="34" charset="0"/>
                <a:cs typeface="Arial" panose="020B0604020202020204" pitchFamily="34" charset="0"/>
              </a:rPr>
              <a:t> (2010). Plant Physiology. Fourth Edition. </a:t>
            </a:r>
            <a:r>
              <a:rPr lang="en-US" dirty="0" err="1">
                <a:latin typeface="Times New Roman" panose="02020603050405020304" pitchFamily="18" charset="0"/>
                <a:ea typeface="Calibri" panose="020F0502020204030204" pitchFamily="34" charset="0"/>
                <a:cs typeface="Arial" panose="020B0604020202020204" pitchFamily="34" charset="0"/>
              </a:rPr>
              <a:t>Sinauer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Assciates</a:t>
            </a:r>
            <a:r>
              <a:rPr lang="en-US" dirty="0">
                <a:latin typeface="Times New Roman" panose="02020603050405020304" pitchFamily="18" charset="0"/>
                <a:ea typeface="Calibri" panose="020F0502020204030204" pitchFamily="34" charset="0"/>
                <a:cs typeface="Arial" panose="020B0604020202020204" pitchFamily="34" charset="0"/>
              </a:rPr>
              <a:t> Inc., Publishers Sunderland, MA., USA</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553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277091"/>
            <a:ext cx="9185564" cy="5764271"/>
          </a:xfrm>
        </p:spPr>
        <p:txBody>
          <a:bodyPr>
            <a:noAutofit/>
          </a:bodyPr>
          <a:lstStyle/>
          <a:p>
            <a:r>
              <a:rPr lang="en-US" sz="2000" dirty="0" smtClean="0">
                <a:latin typeface="Times New Roman" panose="02020603050405020304" pitchFamily="18" charset="0"/>
                <a:cs typeface="Times New Roman" panose="02020603050405020304" pitchFamily="18" charset="0"/>
              </a:rPr>
              <a:t> Zinc is a vital nutrient for plant growth and development. As a growth hormone, starch, and seed maturation aid, zinc is essential (Brady and Weil, 2002). When it comes to plant growth, Zn plays a range of important roles that require a consistent supply for optimal growth and productivity (Acquaah, 2002). Enzyme synthesis in plants and hormone production are both dependent on Zn (indole acetic acid). There is a relationship between zinc deficiency in plants and smaller leaves and shorter internodes (Acquaah 2002 and </a:t>
            </a:r>
            <a:r>
              <a:rPr lang="en-US" sz="2000" dirty="0" err="1" smtClean="0">
                <a:latin typeface="Times New Roman" panose="02020603050405020304" pitchFamily="18" charset="0"/>
                <a:cs typeface="Times New Roman" panose="02020603050405020304" pitchFamily="18" charset="0"/>
              </a:rPr>
              <a:t>Alloway</a:t>
            </a:r>
            <a:r>
              <a:rPr lang="en-US" sz="2000" dirty="0" smtClean="0">
                <a:latin typeface="Times New Roman" panose="02020603050405020304" pitchFamily="18" charset="0"/>
                <a:cs typeface="Times New Roman" panose="02020603050405020304" pitchFamily="18" charset="0"/>
              </a:rPr>
              <a:t>, 2004).</a:t>
            </a:r>
          </a:p>
          <a:p>
            <a:r>
              <a:rPr lang="en-US" sz="2000" dirty="0" smtClean="0">
                <a:latin typeface="Times New Roman" panose="02020603050405020304" pitchFamily="18" charset="0"/>
                <a:cs typeface="Times New Roman" panose="02020603050405020304" pitchFamily="18" charset="0"/>
              </a:rPr>
              <a:t>  The important roles of potassium and zinc in fruit set and retention, as well as fruit output and quality, cannot be overstated (</a:t>
            </a:r>
            <a:r>
              <a:rPr lang="en-US" sz="2000" dirty="0" err="1" smtClean="0">
                <a:latin typeface="Times New Roman" panose="02020603050405020304" pitchFamily="18" charset="0"/>
                <a:cs typeface="Times New Roman" panose="02020603050405020304" pitchFamily="18" charset="0"/>
              </a:rPr>
              <a:t>Davarpanah</a:t>
            </a:r>
            <a:r>
              <a:rPr lang="en-US" sz="2000" dirty="0" smtClean="0">
                <a:latin typeface="Times New Roman" panose="02020603050405020304" pitchFamily="18" charset="0"/>
                <a:cs typeface="Times New Roman" panose="02020603050405020304" pitchFamily="18" charset="0"/>
              </a:rPr>
              <a:t> et al., 2016). In addition to tryptophan synthesis, cell division, membrane structure maintenance, and photosynthesis, zinc is essential for the action of a variety of enzymes, including dehydrogenases, isomerases, transphosphorylases, RNA and DNA polymerases. Protein syntheses also benefit from its regulating role (</a:t>
            </a:r>
            <a:r>
              <a:rPr lang="en-US" sz="2000" dirty="0" err="1" smtClean="0">
                <a:latin typeface="Times New Roman" panose="02020603050405020304" pitchFamily="18" charset="0"/>
                <a:cs typeface="Times New Roman" panose="02020603050405020304" pitchFamily="18" charset="0"/>
              </a:rPr>
              <a:t>Marschner</a:t>
            </a:r>
            <a:r>
              <a:rPr lang="en-US" sz="2000" dirty="0" smtClean="0">
                <a:latin typeface="Times New Roman" panose="02020603050405020304" pitchFamily="18" charset="0"/>
                <a:cs typeface="Times New Roman" panose="02020603050405020304" pitchFamily="18" charset="0"/>
              </a:rPr>
              <a:t>, 2012).   Foliar Zn applications have been used successfully to increase tree vigor, fruit set, and yield in apple (</a:t>
            </a:r>
            <a:r>
              <a:rPr lang="en-US" sz="2000" dirty="0" err="1" smtClean="0">
                <a:latin typeface="Times New Roman" panose="02020603050405020304" pitchFamily="18" charset="0"/>
                <a:cs typeface="Times New Roman" panose="02020603050405020304" pitchFamily="18" charset="0"/>
              </a:rPr>
              <a:t>Wojcik</a:t>
            </a:r>
            <a:r>
              <a:rPr lang="en-US" sz="2000" dirty="0" smtClean="0">
                <a:latin typeface="Times New Roman" panose="02020603050405020304" pitchFamily="18" charset="0"/>
                <a:cs typeface="Times New Roman" panose="02020603050405020304" pitchFamily="18" charset="0"/>
              </a:rPr>
              <a:t>, 2007), orange (Hafez and </a:t>
            </a:r>
            <a:r>
              <a:rPr lang="en-US" sz="2000" dirty="0" err="1" smtClean="0">
                <a:latin typeface="Times New Roman" panose="02020603050405020304" pitchFamily="18" charset="0"/>
                <a:cs typeface="Times New Roman" panose="02020603050405020304" pitchFamily="18" charset="0"/>
              </a:rPr>
              <a:t>ElMetwally</a:t>
            </a:r>
            <a:r>
              <a:rPr lang="en-US" sz="2000" dirty="0" smtClean="0">
                <a:latin typeface="Times New Roman" panose="02020603050405020304" pitchFamily="18" charset="0"/>
                <a:cs typeface="Times New Roman" panose="02020603050405020304" pitchFamily="18" charset="0"/>
              </a:rPr>
              <a:t>, 2007), and walnut (</a:t>
            </a:r>
            <a:r>
              <a:rPr lang="en-US" sz="2000" dirty="0" err="1" smtClean="0">
                <a:latin typeface="Times New Roman" panose="02020603050405020304" pitchFamily="18" charset="0"/>
                <a:cs typeface="Times New Roman" panose="02020603050405020304" pitchFamily="18" charset="0"/>
              </a:rPr>
              <a:t>Keshavarz</a:t>
            </a:r>
            <a:r>
              <a:rPr lang="en-US" sz="2000" dirty="0" smtClean="0">
                <a:latin typeface="Times New Roman" panose="02020603050405020304" pitchFamily="18" charset="0"/>
                <a:cs typeface="Times New Roman" panose="02020603050405020304" pitchFamily="18" charset="0"/>
              </a:rPr>
              <a:t> et al., 2011).</a:t>
            </a:r>
          </a:p>
          <a:p>
            <a:r>
              <a:rPr lang="en-US" sz="2000" dirty="0" smtClean="0">
                <a:latin typeface="Times New Roman" panose="02020603050405020304" pitchFamily="18" charset="0"/>
                <a:cs typeface="Times New Roman" panose="02020603050405020304" pitchFamily="18" charset="0"/>
              </a:rPr>
              <a:t> The aims were to study the effect of foliar yeast and zinc on growth of (</a:t>
            </a:r>
            <a:r>
              <a:rPr lang="en-US" sz="2000" i="1" dirty="0" err="1" smtClean="0">
                <a:latin typeface="Times New Roman" panose="02020603050405020304" pitchFamily="18" charset="0"/>
                <a:cs typeface="Times New Roman" panose="02020603050405020304" pitchFamily="18" charset="0"/>
              </a:rPr>
              <a:t>Pistacia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vera</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 cv. </a:t>
            </a:r>
            <a:r>
              <a:rPr lang="en-US" sz="2000" dirty="0" err="1" smtClean="0">
                <a:latin typeface="Times New Roman" panose="02020603050405020304" pitchFamily="18" charset="0"/>
                <a:cs typeface="Times New Roman" panose="02020603050405020304" pitchFamily="18" charset="0"/>
              </a:rPr>
              <a:t>Musilly</a:t>
            </a:r>
            <a:r>
              <a:rPr lang="en-US" sz="2000" dirty="0" smtClean="0">
                <a:latin typeface="Times New Roman" panose="02020603050405020304" pitchFamily="18" charset="0"/>
                <a:cs typeface="Times New Roman" panose="02020603050405020304" pitchFamily="18" charset="0"/>
              </a:rPr>
              <a:t> seedlings to produce strong root system that grows quickly and to be ready for budding and grafting in next season.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013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891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97" y="110837"/>
            <a:ext cx="8993139" cy="4003963"/>
          </a:xfrm>
        </p:spPr>
        <p:txBody>
          <a:bodyPr>
            <a:noAutofit/>
          </a:bodyPr>
          <a:lstStyle/>
          <a:p>
            <a:r>
              <a:rPr lang="en-US" sz="2000" b="1" dirty="0" smtClean="0">
                <a:latin typeface="Times New Roman" panose="02020603050405020304" pitchFamily="18" charset="0"/>
                <a:cs typeface="Times New Roman" panose="02020603050405020304" pitchFamily="18" charset="0"/>
              </a:rPr>
              <a:t>Materials and Methods</a:t>
            </a:r>
          </a:p>
          <a:p>
            <a:pPr marL="0" indent="0">
              <a:buNone/>
            </a:pPr>
            <a:r>
              <a:rPr lang="en-US" sz="2000" dirty="0" smtClean="0">
                <a:latin typeface="Times New Roman" panose="02020603050405020304" pitchFamily="18" charset="0"/>
                <a:cs typeface="Times New Roman" panose="02020603050405020304" pitchFamily="18" charset="0"/>
              </a:rPr>
              <a:t>  This study was carried out in the fields of </a:t>
            </a:r>
            <a:r>
              <a:rPr lang="en-US" sz="2000" dirty="0" err="1" smtClean="0">
                <a:latin typeface="Times New Roman" panose="02020603050405020304" pitchFamily="18" charset="0"/>
                <a:cs typeface="Times New Roman" panose="02020603050405020304" pitchFamily="18" charset="0"/>
              </a:rPr>
              <a:t>Gradarasha</a:t>
            </a:r>
            <a:r>
              <a:rPr lang="en-US" sz="2000" dirty="0" smtClean="0">
                <a:latin typeface="Times New Roman" panose="02020603050405020304" pitchFamily="18" charset="0"/>
                <a:cs typeface="Times New Roman" panose="02020603050405020304" pitchFamily="18" charset="0"/>
              </a:rPr>
              <a:t> field to study the effect of foliar application of yeast and zinc element on some growth characteristics of pistachio seedlings cv. </a:t>
            </a:r>
            <a:r>
              <a:rPr lang="en-US" sz="2000" dirty="0" err="1" smtClean="0">
                <a:latin typeface="Times New Roman" panose="02020603050405020304" pitchFamily="18" charset="0"/>
                <a:cs typeface="Times New Roman" panose="02020603050405020304" pitchFamily="18" charset="0"/>
              </a:rPr>
              <a:t>Musilly</a:t>
            </a:r>
            <a:r>
              <a:rPr lang="en-US" sz="2000" dirty="0" smtClean="0">
                <a:latin typeface="Times New Roman" panose="02020603050405020304" pitchFamily="18" charset="0"/>
                <a:cs typeface="Times New Roman" panose="02020603050405020304" pitchFamily="18" charset="0"/>
              </a:rPr>
              <a:t>, the seedlings had one-year old planted in black poly ethylene bags 20 kg (45 x 30 cm) filled with sandy loam soil. The seedlings were foliar sprayed with yeast at three concentration (Y0 = 0, Y1=10 and Y2 = 20 mg.L-1) and Zinc at three concentration (Zn0= 0, Zn1= 4 and Zn2= 8 mg.L-1) three times; and Tween 20 (0.01%) used as wetting agent, the same agriculture practices were applied to the treatments. The seedlings were cut at the soil surface and roots were separated from the soil by washing roots onto sieves then manual separating roots from remaining soils, the fresh roots were weighted in each sample, then, the roots were dried at 70◦C for 48 h.in an oven, and percentage of dry matter. A factorial experiment with three replicates was carried out in a Complete Randomized Design (CRD) using three seedlings for each experimental unit, the observations were taken and results were compiled for treatment comparison. The data were statistically analyzed with computer using SAS system (2005) and the difference between treatment means significantly tested with </a:t>
            </a:r>
            <a:r>
              <a:rPr lang="en-US" sz="2000" dirty="0" err="1" smtClean="0">
                <a:latin typeface="Times New Roman" panose="02020603050405020304" pitchFamily="18" charset="0"/>
                <a:cs typeface="Times New Roman" panose="02020603050405020304" pitchFamily="18" charset="0"/>
              </a:rPr>
              <a:t>Duncun</a:t>
            </a:r>
            <a:r>
              <a:rPr lang="en-US" sz="2000" dirty="0" smtClean="0">
                <a:latin typeface="Times New Roman" panose="02020603050405020304" pitchFamily="18" charset="0"/>
                <a:cs typeface="Times New Roman" panose="02020603050405020304" pitchFamily="18" charset="0"/>
              </a:rPr>
              <a:t> Multiple Range at 5% level. The parameters for each treated seedlings were measured, seedling high, seedling diameter, leaf area, number of leaves, number of branches, shoot fresh weight, shoot dry weight, dry weight%, root fresh weight, root dry weight and leaf minerals including: N, P, K and Zn. </a:t>
            </a: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835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691" y="384752"/>
            <a:ext cx="10515600" cy="4351338"/>
          </a:xfrm>
        </p:spPr>
        <p:txBody>
          <a:bodyPr>
            <a:normAutofit/>
          </a:bodyPr>
          <a:lstStyle/>
          <a:p>
            <a:pPr lvl="0"/>
            <a:r>
              <a:rPr lang="en-US" sz="3600" b="1" dirty="0" smtClean="0">
                <a:solidFill>
                  <a:prstClr val="black"/>
                </a:solidFill>
                <a:latin typeface="Times New Roman" panose="02020603050405020304" pitchFamily="18" charset="0"/>
                <a:cs typeface="Times New Roman" panose="02020603050405020304" pitchFamily="18" charset="0"/>
              </a:rPr>
              <a:t>Results</a:t>
            </a:r>
            <a:endParaRPr lang="en-US" sz="3600" b="1" dirty="0">
              <a:solidFill>
                <a:prstClr val="black"/>
              </a:solidFill>
              <a:latin typeface="Times New Roman" panose="02020603050405020304" pitchFamily="18" charset="0"/>
              <a:cs typeface="Times New Roman" panose="02020603050405020304" pitchFamily="18" charset="0"/>
            </a:endParaRPr>
          </a:p>
          <a:p>
            <a:pPr marL="0" lvl="0" indent="0">
              <a:buNone/>
            </a:pPr>
            <a:r>
              <a:rPr lang="en-US" sz="2000" dirty="0">
                <a:solidFill>
                  <a:prstClr val="black"/>
                </a:solidFill>
                <a:latin typeface="Times New Roman" panose="02020603050405020304" pitchFamily="18" charset="0"/>
                <a:cs typeface="Times New Roman" panose="02020603050405020304" pitchFamily="18" charset="0"/>
              </a:rPr>
              <a:t>Table 1: Effect of foliar yeast on the growth of pistachio seedlings</a:t>
            </a:r>
          </a:p>
          <a:p>
            <a:pPr>
              <a:lnSpc>
                <a:spcPct val="107000"/>
              </a:lnSpc>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58885340"/>
              </p:ext>
            </p:extLst>
          </p:nvPr>
        </p:nvGraphicFramePr>
        <p:xfrm>
          <a:off x="900546" y="1745674"/>
          <a:ext cx="8449196" cy="4883727"/>
        </p:xfrm>
        <a:graphic>
          <a:graphicData uri="http://schemas.openxmlformats.org/drawingml/2006/table">
            <a:tbl>
              <a:tblPr firstRow="1" firstCol="1" bandRow="1">
                <a:tableStyleId>{5C22544A-7EE6-4342-B048-85BDC9FD1C3A}</a:tableStyleId>
              </a:tblPr>
              <a:tblGrid>
                <a:gridCol w="1196184">
                  <a:extLst>
                    <a:ext uri="{9D8B030D-6E8A-4147-A177-3AD203B41FA5}">
                      <a16:colId xmlns:a16="http://schemas.microsoft.com/office/drawing/2014/main" val="1732814520"/>
                    </a:ext>
                  </a:extLst>
                </a:gridCol>
                <a:gridCol w="943779">
                  <a:extLst>
                    <a:ext uri="{9D8B030D-6E8A-4147-A177-3AD203B41FA5}">
                      <a16:colId xmlns:a16="http://schemas.microsoft.com/office/drawing/2014/main" val="1660747806"/>
                    </a:ext>
                  </a:extLst>
                </a:gridCol>
                <a:gridCol w="943779">
                  <a:extLst>
                    <a:ext uri="{9D8B030D-6E8A-4147-A177-3AD203B41FA5}">
                      <a16:colId xmlns:a16="http://schemas.microsoft.com/office/drawing/2014/main" val="895011284"/>
                    </a:ext>
                  </a:extLst>
                </a:gridCol>
                <a:gridCol w="893481">
                  <a:extLst>
                    <a:ext uri="{9D8B030D-6E8A-4147-A177-3AD203B41FA5}">
                      <a16:colId xmlns:a16="http://schemas.microsoft.com/office/drawing/2014/main" val="4068712065"/>
                    </a:ext>
                  </a:extLst>
                </a:gridCol>
                <a:gridCol w="1017853">
                  <a:extLst>
                    <a:ext uri="{9D8B030D-6E8A-4147-A177-3AD203B41FA5}">
                      <a16:colId xmlns:a16="http://schemas.microsoft.com/office/drawing/2014/main" val="3553137905"/>
                    </a:ext>
                  </a:extLst>
                </a:gridCol>
                <a:gridCol w="866959">
                  <a:extLst>
                    <a:ext uri="{9D8B030D-6E8A-4147-A177-3AD203B41FA5}">
                      <a16:colId xmlns:a16="http://schemas.microsoft.com/office/drawing/2014/main" val="2770710818"/>
                    </a:ext>
                  </a:extLst>
                </a:gridCol>
                <a:gridCol w="862387">
                  <a:extLst>
                    <a:ext uri="{9D8B030D-6E8A-4147-A177-3AD203B41FA5}">
                      <a16:colId xmlns:a16="http://schemas.microsoft.com/office/drawing/2014/main" val="3944966049"/>
                    </a:ext>
                  </a:extLst>
                </a:gridCol>
                <a:gridCol w="862387">
                  <a:extLst>
                    <a:ext uri="{9D8B030D-6E8A-4147-A177-3AD203B41FA5}">
                      <a16:colId xmlns:a16="http://schemas.microsoft.com/office/drawing/2014/main" val="1246186132"/>
                    </a:ext>
                  </a:extLst>
                </a:gridCol>
                <a:gridCol w="862387">
                  <a:extLst>
                    <a:ext uri="{9D8B030D-6E8A-4147-A177-3AD203B41FA5}">
                      <a16:colId xmlns:a16="http://schemas.microsoft.com/office/drawing/2014/main" val="65258506"/>
                    </a:ext>
                  </a:extLst>
                </a:gridCol>
              </a:tblGrid>
              <a:tr h="1931978">
                <a:tc>
                  <a:txBody>
                    <a:bodyPr/>
                    <a:lstStyle/>
                    <a:p>
                      <a:pPr algn="ctr">
                        <a:lnSpc>
                          <a:spcPct val="107000"/>
                        </a:lnSpc>
                        <a:spcAft>
                          <a:spcPts val="800"/>
                        </a:spcAft>
                      </a:pPr>
                      <a:r>
                        <a:rPr lang="en-US" sz="1200" dirty="0">
                          <a:effectLst/>
                        </a:rPr>
                        <a:t>Yeast</a:t>
                      </a:r>
                      <a:endParaRPr lang="en-US" sz="1100" dirty="0">
                        <a:effectLst/>
                      </a:endParaRPr>
                    </a:p>
                    <a:p>
                      <a:pPr algn="ctr">
                        <a:lnSpc>
                          <a:spcPct val="107000"/>
                        </a:lnSpc>
                        <a:spcAft>
                          <a:spcPts val="800"/>
                        </a:spcAft>
                      </a:pPr>
                      <a:r>
                        <a:rPr lang="en-US" sz="1200" dirty="0">
                          <a:effectLst/>
                        </a:rPr>
                        <a:t>Treatments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Seedling high</a:t>
                      </a:r>
                      <a:endParaRPr lang="en-US" sz="1100">
                        <a:effectLst/>
                      </a:endParaRPr>
                    </a:p>
                    <a:p>
                      <a:pPr algn="ctr">
                        <a:lnSpc>
                          <a:spcPct val="107000"/>
                        </a:lnSpc>
                        <a:spcAft>
                          <a:spcPts val="800"/>
                        </a:spcAft>
                      </a:pPr>
                      <a:r>
                        <a:rPr lang="en-US" sz="1200">
                          <a:effectLst/>
                        </a:rPr>
                        <a:t>cm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Seedling diameter</a:t>
                      </a:r>
                      <a:endParaRPr lang="en-US" sz="1100">
                        <a:effectLst/>
                      </a:endParaRPr>
                    </a:p>
                    <a:p>
                      <a:pPr algn="ctr">
                        <a:lnSpc>
                          <a:spcPct val="107000"/>
                        </a:lnSpc>
                        <a:spcAft>
                          <a:spcPts val="800"/>
                        </a:spcAft>
                      </a:pPr>
                      <a:r>
                        <a:rPr lang="en-US" sz="1200">
                          <a:effectLst/>
                        </a:rPr>
                        <a:t>cm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Leaf area</a:t>
                      </a:r>
                      <a:endParaRPr lang="en-US" sz="1100">
                        <a:effectLst/>
                      </a:endParaRPr>
                    </a:p>
                    <a:p>
                      <a:pPr algn="ctr">
                        <a:lnSpc>
                          <a:spcPct val="107000"/>
                        </a:lnSpc>
                        <a:spcAft>
                          <a:spcPts val="800"/>
                        </a:spcAft>
                      </a:pPr>
                      <a:r>
                        <a:rPr lang="en-US" sz="1200">
                          <a:effectLst/>
                        </a:rPr>
                        <a:t>cm</a:t>
                      </a:r>
                      <a:r>
                        <a:rPr lang="en-US" sz="12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Number of leafs/ seedlings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Shoot fresh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Shoot dry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Root fresh weight 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Root  dry weight 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70561379"/>
                  </a:ext>
                </a:extLst>
              </a:tr>
              <a:tr h="872221">
                <a:tc>
                  <a:txBody>
                    <a:bodyPr/>
                    <a:lstStyle/>
                    <a:p>
                      <a:pPr algn="ctr">
                        <a:lnSpc>
                          <a:spcPct val="107000"/>
                        </a:lnSpc>
                        <a:spcAft>
                          <a:spcPts val="800"/>
                        </a:spcAft>
                      </a:pPr>
                      <a:r>
                        <a:rPr lang="en-US" sz="1200">
                          <a:effectLst/>
                        </a:rPr>
                        <a:t>Y0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31.76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1.26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31.03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20.86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10.09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4.26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20.11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9.55 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3937129"/>
                  </a:ext>
                </a:extLst>
              </a:tr>
              <a:tr h="1155548">
                <a:tc>
                  <a:txBody>
                    <a:bodyPr/>
                    <a:lstStyle/>
                    <a:p>
                      <a:pPr algn="ctr">
                        <a:lnSpc>
                          <a:spcPct val="107000"/>
                        </a:lnSpc>
                        <a:spcAft>
                          <a:spcPts val="800"/>
                        </a:spcAft>
                      </a:pPr>
                      <a:r>
                        <a:rPr lang="en-US" sz="1200">
                          <a:effectLst/>
                        </a:rPr>
                        <a:t>Y1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33.99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1.68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35.79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27.22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12.33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5.51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22.56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10.47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5471612"/>
                  </a:ext>
                </a:extLst>
              </a:tr>
              <a:tr h="923980">
                <a:tc>
                  <a:txBody>
                    <a:bodyPr/>
                    <a:lstStyle/>
                    <a:p>
                      <a:pPr algn="ctr">
                        <a:lnSpc>
                          <a:spcPct val="107000"/>
                        </a:lnSpc>
                        <a:spcAft>
                          <a:spcPts val="800"/>
                        </a:spcAft>
                      </a:pPr>
                      <a:r>
                        <a:rPr lang="en-US" sz="1200">
                          <a:effectLst/>
                        </a:rPr>
                        <a:t>Y2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37.56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1.74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37.81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30.14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13.25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6.98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25.87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13.21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4401567"/>
                  </a:ext>
                </a:extLst>
              </a:tr>
            </a:tbl>
          </a:graphicData>
        </a:graphic>
      </p:graphicFrame>
    </p:spTree>
    <p:extLst>
      <p:ext uri="{BB962C8B-B14F-4D97-AF65-F5344CB8AC3E}">
        <p14:creationId xmlns:p14="http://schemas.microsoft.com/office/powerpoint/2010/main" val="3434029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7208671"/>
              </p:ext>
            </p:extLst>
          </p:nvPr>
        </p:nvGraphicFramePr>
        <p:xfrm>
          <a:off x="327660" y="1413166"/>
          <a:ext cx="9090658" cy="4713313"/>
        </p:xfrm>
        <a:graphic>
          <a:graphicData uri="http://schemas.openxmlformats.org/drawingml/2006/table">
            <a:tbl>
              <a:tblPr firstRow="1" firstCol="1" bandRow="1">
                <a:tableStyleId>{5C22544A-7EE6-4342-B048-85BDC9FD1C3A}</a:tableStyleId>
              </a:tblPr>
              <a:tblGrid>
                <a:gridCol w="1365301">
                  <a:extLst>
                    <a:ext uri="{9D8B030D-6E8A-4147-A177-3AD203B41FA5}">
                      <a16:colId xmlns:a16="http://schemas.microsoft.com/office/drawing/2014/main" val="4060049597"/>
                    </a:ext>
                  </a:extLst>
                </a:gridCol>
                <a:gridCol w="828132">
                  <a:extLst>
                    <a:ext uri="{9D8B030D-6E8A-4147-A177-3AD203B41FA5}">
                      <a16:colId xmlns:a16="http://schemas.microsoft.com/office/drawing/2014/main" val="2381072870"/>
                    </a:ext>
                  </a:extLst>
                </a:gridCol>
                <a:gridCol w="944519">
                  <a:extLst>
                    <a:ext uri="{9D8B030D-6E8A-4147-A177-3AD203B41FA5}">
                      <a16:colId xmlns:a16="http://schemas.microsoft.com/office/drawing/2014/main" val="110320552"/>
                    </a:ext>
                  </a:extLst>
                </a:gridCol>
                <a:gridCol w="886326">
                  <a:extLst>
                    <a:ext uri="{9D8B030D-6E8A-4147-A177-3AD203B41FA5}">
                      <a16:colId xmlns:a16="http://schemas.microsoft.com/office/drawing/2014/main" val="649406975"/>
                    </a:ext>
                  </a:extLst>
                </a:gridCol>
                <a:gridCol w="867525">
                  <a:extLst>
                    <a:ext uri="{9D8B030D-6E8A-4147-A177-3AD203B41FA5}">
                      <a16:colId xmlns:a16="http://schemas.microsoft.com/office/drawing/2014/main" val="530565731"/>
                    </a:ext>
                  </a:extLst>
                </a:gridCol>
                <a:gridCol w="839771">
                  <a:extLst>
                    <a:ext uri="{9D8B030D-6E8A-4147-A177-3AD203B41FA5}">
                      <a16:colId xmlns:a16="http://schemas.microsoft.com/office/drawing/2014/main" val="2717025711"/>
                    </a:ext>
                  </a:extLst>
                </a:gridCol>
                <a:gridCol w="839771">
                  <a:extLst>
                    <a:ext uri="{9D8B030D-6E8A-4147-A177-3AD203B41FA5}">
                      <a16:colId xmlns:a16="http://schemas.microsoft.com/office/drawing/2014/main" val="1814159359"/>
                    </a:ext>
                  </a:extLst>
                </a:gridCol>
                <a:gridCol w="839771">
                  <a:extLst>
                    <a:ext uri="{9D8B030D-6E8A-4147-A177-3AD203B41FA5}">
                      <a16:colId xmlns:a16="http://schemas.microsoft.com/office/drawing/2014/main" val="683440393"/>
                    </a:ext>
                  </a:extLst>
                </a:gridCol>
                <a:gridCol w="839771">
                  <a:extLst>
                    <a:ext uri="{9D8B030D-6E8A-4147-A177-3AD203B41FA5}">
                      <a16:colId xmlns:a16="http://schemas.microsoft.com/office/drawing/2014/main" val="3317998743"/>
                    </a:ext>
                  </a:extLst>
                </a:gridCol>
                <a:gridCol w="839771">
                  <a:extLst>
                    <a:ext uri="{9D8B030D-6E8A-4147-A177-3AD203B41FA5}">
                      <a16:colId xmlns:a16="http://schemas.microsoft.com/office/drawing/2014/main" val="834994414"/>
                    </a:ext>
                  </a:extLst>
                </a:gridCol>
              </a:tblGrid>
              <a:tr h="1951454">
                <a:tc>
                  <a:txBody>
                    <a:bodyPr/>
                    <a:lstStyle/>
                    <a:p>
                      <a:pPr algn="ctr">
                        <a:lnSpc>
                          <a:spcPct val="107000"/>
                        </a:lnSpc>
                        <a:spcAft>
                          <a:spcPts val="800"/>
                        </a:spcAft>
                      </a:pPr>
                      <a:r>
                        <a:rPr lang="en-US" sz="1200">
                          <a:effectLst/>
                        </a:rPr>
                        <a:t>Zinc</a:t>
                      </a:r>
                      <a:endParaRPr lang="en-US" sz="1100">
                        <a:effectLst/>
                      </a:endParaRPr>
                    </a:p>
                    <a:p>
                      <a:pPr algn="ctr">
                        <a:lnSpc>
                          <a:spcPct val="107000"/>
                        </a:lnSpc>
                        <a:spcAft>
                          <a:spcPts val="800"/>
                        </a:spcAft>
                      </a:pPr>
                      <a:r>
                        <a:rPr lang="en-US" sz="1200">
                          <a:effectLst/>
                        </a:rPr>
                        <a:t>Treatments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Seedling high</a:t>
                      </a:r>
                      <a:endParaRPr lang="en-US" sz="1100">
                        <a:effectLst/>
                      </a:endParaRPr>
                    </a:p>
                    <a:p>
                      <a:pPr algn="ctr">
                        <a:lnSpc>
                          <a:spcPct val="107000"/>
                        </a:lnSpc>
                        <a:spcAft>
                          <a:spcPts val="800"/>
                        </a:spcAft>
                      </a:pPr>
                      <a:r>
                        <a:rPr lang="en-US" sz="1200">
                          <a:effectLst/>
                        </a:rPr>
                        <a:t>cm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Seedling diameter</a:t>
                      </a:r>
                      <a:endParaRPr lang="en-US" sz="1100" dirty="0">
                        <a:effectLst/>
                      </a:endParaRPr>
                    </a:p>
                    <a:p>
                      <a:pPr algn="ctr">
                        <a:lnSpc>
                          <a:spcPct val="107000"/>
                        </a:lnSpc>
                        <a:spcAft>
                          <a:spcPts val="800"/>
                        </a:spcAft>
                      </a:pPr>
                      <a:r>
                        <a:rPr lang="en-US" sz="1200" dirty="0">
                          <a:effectLst/>
                        </a:rPr>
                        <a:t>cm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Leaf area</a:t>
                      </a:r>
                      <a:endParaRPr lang="en-US" sz="1100" dirty="0">
                        <a:effectLst/>
                      </a:endParaRPr>
                    </a:p>
                    <a:p>
                      <a:pPr algn="ctr">
                        <a:lnSpc>
                          <a:spcPct val="107000"/>
                        </a:lnSpc>
                        <a:spcAft>
                          <a:spcPts val="800"/>
                        </a:spcAft>
                      </a:pPr>
                      <a:r>
                        <a:rPr lang="en-US" sz="1200" dirty="0">
                          <a:effectLst/>
                        </a:rPr>
                        <a:t>cm</a:t>
                      </a:r>
                      <a:r>
                        <a:rPr lang="en-US" sz="1200" baseline="300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Number of leafs/ seedling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Shoot fresh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Shoot dry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Dry weight</a:t>
                      </a:r>
                      <a:endParaRPr lang="en-US" sz="1100">
                        <a:effectLst/>
                      </a:endParaRPr>
                    </a:p>
                    <a:p>
                      <a:pPr algn="ctr">
                        <a:lnSpc>
                          <a:spcPct val="107000"/>
                        </a:lnSpc>
                        <a:spcAft>
                          <a:spcPts val="800"/>
                        </a:spcAft>
                      </a:pP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Root fresh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Root  dry weight 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3487603"/>
                  </a:ext>
                </a:extLst>
              </a:tr>
              <a:tr h="849999">
                <a:tc>
                  <a:txBody>
                    <a:bodyPr/>
                    <a:lstStyle/>
                    <a:p>
                      <a:pPr algn="ctr">
                        <a:lnSpc>
                          <a:spcPct val="107000"/>
                        </a:lnSpc>
                        <a:spcAft>
                          <a:spcPts val="800"/>
                        </a:spcAft>
                      </a:pPr>
                      <a:r>
                        <a:rPr lang="en-US" sz="1200">
                          <a:effectLst/>
                        </a:rPr>
                        <a:t>Zn 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30.22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1.65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30.01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28.33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10.06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4.11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40.85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27.01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13.11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49001258"/>
                  </a:ext>
                </a:extLst>
              </a:tr>
              <a:tr h="955930">
                <a:tc>
                  <a:txBody>
                    <a:bodyPr/>
                    <a:lstStyle/>
                    <a:p>
                      <a:pPr algn="ctr">
                        <a:lnSpc>
                          <a:spcPct val="107000"/>
                        </a:lnSpc>
                        <a:spcAft>
                          <a:spcPts val="800"/>
                        </a:spcAft>
                      </a:pPr>
                      <a:r>
                        <a:rPr lang="en-US" sz="1200">
                          <a:effectLst/>
                        </a:rPr>
                        <a:t>Zn 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33.48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1.77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33.86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31.49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12.11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5.26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43.43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30.90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15.59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69962796"/>
                  </a:ext>
                </a:extLst>
              </a:tr>
              <a:tr h="955930">
                <a:tc>
                  <a:txBody>
                    <a:bodyPr/>
                    <a:lstStyle/>
                    <a:p>
                      <a:pPr algn="ctr">
                        <a:lnSpc>
                          <a:spcPct val="107000"/>
                        </a:lnSpc>
                        <a:spcAft>
                          <a:spcPts val="800"/>
                        </a:spcAft>
                      </a:pPr>
                      <a:r>
                        <a:rPr lang="en-US" sz="1200">
                          <a:effectLst/>
                        </a:rPr>
                        <a:t>Zn 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35.91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1.94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36.92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36.27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13.38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6.19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46.26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33.03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18.32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7354870"/>
                  </a:ext>
                </a:extLst>
              </a:tr>
            </a:tbl>
          </a:graphicData>
        </a:graphic>
      </p:graphicFrame>
      <p:sp>
        <p:nvSpPr>
          <p:cNvPr id="8" name="Rectangle 7"/>
          <p:cNvSpPr/>
          <p:nvPr/>
        </p:nvSpPr>
        <p:spPr>
          <a:xfrm>
            <a:off x="554181" y="551089"/>
            <a:ext cx="8146473" cy="405367"/>
          </a:xfrm>
          <a:prstGeom prst="rect">
            <a:avLst/>
          </a:prstGeom>
        </p:spPr>
        <p:txBody>
          <a:bodyPr wrap="square">
            <a:spAutoFit/>
          </a:bodyPr>
          <a:lstStyle/>
          <a:p>
            <a:pPr>
              <a:lnSpc>
                <a:spcPct val="107000"/>
              </a:lnSpc>
              <a:spcAft>
                <a:spcPts val="800"/>
              </a:spcAft>
            </a:pPr>
            <a:r>
              <a:rPr lang="en-US" sz="2000" dirty="0">
                <a:latin typeface="Times New Roman" panose="02020603050405020304" pitchFamily="18" charset="0"/>
                <a:ea typeface="Calibri" panose="020F0502020204030204" pitchFamily="34" charset="0"/>
                <a:cs typeface="Arial" panose="020B0604020202020204" pitchFamily="34" charset="0"/>
              </a:rPr>
              <a:t>Table 2: Effect of foliar Zinc on the growth of pistachio seedling</a:t>
            </a:r>
            <a:r>
              <a:rPr lang="en-US" sz="2000" b="1" dirty="0">
                <a:latin typeface="Times New Roman" panose="02020603050405020304" pitchFamily="18" charset="0"/>
                <a:ea typeface="Calibri" panose="020F0502020204030204" pitchFamily="34" charset="0"/>
                <a:cs typeface="Arial" panose="020B0604020202020204" pitchFamily="34" charset="0"/>
              </a:rPr>
              <a:t>s</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868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46864687"/>
              </p:ext>
            </p:extLst>
          </p:nvPr>
        </p:nvGraphicFramePr>
        <p:xfrm>
          <a:off x="776338" y="1214439"/>
          <a:ext cx="7672389" cy="4100512"/>
        </p:xfrm>
        <a:graphic>
          <a:graphicData uri="http://schemas.openxmlformats.org/drawingml/2006/table">
            <a:tbl>
              <a:tblPr firstRow="1" firstCol="1" bandRow="1">
                <a:tableStyleId>{5C22544A-7EE6-4342-B048-85BDC9FD1C3A}</a:tableStyleId>
              </a:tblPr>
              <a:tblGrid>
                <a:gridCol w="1290177">
                  <a:extLst>
                    <a:ext uri="{9D8B030D-6E8A-4147-A177-3AD203B41FA5}">
                      <a16:colId xmlns:a16="http://schemas.microsoft.com/office/drawing/2014/main" val="1203630686"/>
                    </a:ext>
                  </a:extLst>
                </a:gridCol>
                <a:gridCol w="1364857">
                  <a:extLst>
                    <a:ext uri="{9D8B030D-6E8A-4147-A177-3AD203B41FA5}">
                      <a16:colId xmlns:a16="http://schemas.microsoft.com/office/drawing/2014/main" val="2171652783"/>
                    </a:ext>
                  </a:extLst>
                </a:gridCol>
                <a:gridCol w="1827537">
                  <a:extLst>
                    <a:ext uri="{9D8B030D-6E8A-4147-A177-3AD203B41FA5}">
                      <a16:colId xmlns:a16="http://schemas.microsoft.com/office/drawing/2014/main" val="1681793959"/>
                    </a:ext>
                  </a:extLst>
                </a:gridCol>
                <a:gridCol w="1356273">
                  <a:extLst>
                    <a:ext uri="{9D8B030D-6E8A-4147-A177-3AD203B41FA5}">
                      <a16:colId xmlns:a16="http://schemas.microsoft.com/office/drawing/2014/main" val="1385786967"/>
                    </a:ext>
                  </a:extLst>
                </a:gridCol>
                <a:gridCol w="1833545">
                  <a:extLst>
                    <a:ext uri="{9D8B030D-6E8A-4147-A177-3AD203B41FA5}">
                      <a16:colId xmlns:a16="http://schemas.microsoft.com/office/drawing/2014/main" val="340238705"/>
                    </a:ext>
                  </a:extLst>
                </a:gridCol>
              </a:tblGrid>
              <a:tr h="1206367">
                <a:tc>
                  <a:txBody>
                    <a:bodyPr/>
                    <a:lstStyle/>
                    <a:p>
                      <a:pPr algn="ctr">
                        <a:lnSpc>
                          <a:spcPct val="107000"/>
                        </a:lnSpc>
                        <a:spcAft>
                          <a:spcPts val="800"/>
                        </a:spcAft>
                      </a:pPr>
                      <a:r>
                        <a:rPr lang="en-US" sz="1200">
                          <a:effectLst/>
                        </a:rPr>
                        <a:t>Yeast</a:t>
                      </a:r>
                      <a:endParaRPr lang="en-US" sz="1100">
                        <a:effectLst/>
                      </a:endParaRPr>
                    </a:p>
                    <a:p>
                      <a:pPr algn="ctr">
                        <a:lnSpc>
                          <a:spcPct val="107000"/>
                        </a:lnSpc>
                        <a:spcAft>
                          <a:spcPts val="800"/>
                        </a:spcAft>
                      </a:pPr>
                      <a:r>
                        <a:rPr lang="en-US" sz="1200">
                          <a:effectLst/>
                        </a:rPr>
                        <a:t>Treatments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Zn ppm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7113513"/>
                  </a:ext>
                </a:extLst>
              </a:tr>
              <a:tr h="964715">
                <a:tc>
                  <a:txBody>
                    <a:bodyPr/>
                    <a:lstStyle/>
                    <a:p>
                      <a:pPr algn="ctr">
                        <a:lnSpc>
                          <a:spcPct val="107000"/>
                        </a:lnSpc>
                        <a:spcAft>
                          <a:spcPts val="800"/>
                        </a:spcAft>
                      </a:pPr>
                      <a:r>
                        <a:rPr lang="en-US" sz="1200">
                          <a:effectLst/>
                        </a:rPr>
                        <a:t>Y0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2.50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0.22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1.59 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0.17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8430149"/>
                  </a:ext>
                </a:extLst>
              </a:tr>
              <a:tr h="964715">
                <a:tc>
                  <a:txBody>
                    <a:bodyPr/>
                    <a:lstStyle/>
                    <a:p>
                      <a:pPr algn="ctr">
                        <a:lnSpc>
                          <a:spcPct val="107000"/>
                        </a:lnSpc>
                        <a:spcAft>
                          <a:spcPts val="800"/>
                        </a:spcAft>
                      </a:pPr>
                      <a:r>
                        <a:rPr lang="en-US" sz="1200">
                          <a:effectLst/>
                        </a:rPr>
                        <a:t>Y1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2.76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0.47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2.02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0.57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3590850"/>
                  </a:ext>
                </a:extLst>
              </a:tr>
              <a:tr h="964715">
                <a:tc>
                  <a:txBody>
                    <a:bodyPr/>
                    <a:lstStyle/>
                    <a:p>
                      <a:pPr algn="ctr">
                        <a:lnSpc>
                          <a:spcPct val="107000"/>
                        </a:lnSpc>
                        <a:spcAft>
                          <a:spcPts val="800"/>
                        </a:spcAft>
                      </a:pPr>
                      <a:r>
                        <a:rPr lang="en-US" sz="1200">
                          <a:effectLst/>
                        </a:rPr>
                        <a:t>Y2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3.01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0.66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3.43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1.34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88079157"/>
                  </a:ext>
                </a:extLst>
              </a:tr>
            </a:tbl>
          </a:graphicData>
        </a:graphic>
      </p:graphicFrame>
      <p:sp>
        <p:nvSpPr>
          <p:cNvPr id="7" name="Rectangle 2"/>
          <p:cNvSpPr>
            <a:spLocks noChangeArrowheads="1"/>
          </p:cNvSpPr>
          <p:nvPr/>
        </p:nvSpPr>
        <p:spPr bwMode="auto">
          <a:xfrm>
            <a:off x="776338" y="423264"/>
            <a:ext cx="168747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3: Effect of foliar yeast on the leaf minerals of pistachio seedlings</a:t>
            </a:r>
          </a:p>
        </p:txBody>
      </p:sp>
    </p:spTree>
    <p:extLst>
      <p:ext uri="{BB962C8B-B14F-4D97-AF65-F5344CB8AC3E}">
        <p14:creationId xmlns:p14="http://schemas.microsoft.com/office/powerpoint/2010/main" val="161371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1003651"/>
              </p:ext>
            </p:extLst>
          </p:nvPr>
        </p:nvGraphicFramePr>
        <p:xfrm>
          <a:off x="581892" y="1316181"/>
          <a:ext cx="7883237" cy="3463636"/>
        </p:xfrm>
        <a:graphic>
          <a:graphicData uri="http://schemas.openxmlformats.org/drawingml/2006/table">
            <a:tbl>
              <a:tblPr firstRow="1" firstCol="1" bandRow="1">
                <a:tableStyleId>{5C22544A-7EE6-4342-B048-85BDC9FD1C3A}</a:tableStyleId>
              </a:tblPr>
              <a:tblGrid>
                <a:gridCol w="1325516">
                  <a:extLst>
                    <a:ext uri="{9D8B030D-6E8A-4147-A177-3AD203B41FA5}">
                      <a16:colId xmlns:a16="http://schemas.microsoft.com/office/drawing/2014/main" val="661784304"/>
                    </a:ext>
                  </a:extLst>
                </a:gridCol>
                <a:gridCol w="1402357">
                  <a:extLst>
                    <a:ext uri="{9D8B030D-6E8A-4147-A177-3AD203B41FA5}">
                      <a16:colId xmlns:a16="http://schemas.microsoft.com/office/drawing/2014/main" val="2368327564"/>
                    </a:ext>
                  </a:extLst>
                </a:gridCol>
                <a:gridCol w="1878250">
                  <a:extLst>
                    <a:ext uri="{9D8B030D-6E8A-4147-A177-3AD203B41FA5}">
                      <a16:colId xmlns:a16="http://schemas.microsoft.com/office/drawing/2014/main" val="2523911330"/>
                    </a:ext>
                  </a:extLst>
                </a:gridCol>
                <a:gridCol w="1393625">
                  <a:extLst>
                    <a:ext uri="{9D8B030D-6E8A-4147-A177-3AD203B41FA5}">
                      <a16:colId xmlns:a16="http://schemas.microsoft.com/office/drawing/2014/main" val="1528345382"/>
                    </a:ext>
                  </a:extLst>
                </a:gridCol>
                <a:gridCol w="1883489">
                  <a:extLst>
                    <a:ext uri="{9D8B030D-6E8A-4147-A177-3AD203B41FA5}">
                      <a16:colId xmlns:a16="http://schemas.microsoft.com/office/drawing/2014/main" val="3694023865"/>
                    </a:ext>
                  </a:extLst>
                </a:gridCol>
              </a:tblGrid>
              <a:tr h="1045615">
                <a:tc>
                  <a:txBody>
                    <a:bodyPr/>
                    <a:lstStyle/>
                    <a:p>
                      <a:pPr algn="ctr">
                        <a:lnSpc>
                          <a:spcPct val="107000"/>
                        </a:lnSpc>
                        <a:spcAft>
                          <a:spcPts val="800"/>
                        </a:spcAft>
                      </a:pPr>
                      <a:r>
                        <a:rPr lang="en-US" sz="1200">
                          <a:effectLst/>
                        </a:rPr>
                        <a:t>Zinc</a:t>
                      </a:r>
                      <a:endParaRPr lang="en-US" sz="1100">
                        <a:effectLst/>
                      </a:endParaRPr>
                    </a:p>
                    <a:p>
                      <a:pPr algn="ctr">
                        <a:lnSpc>
                          <a:spcPct val="107000"/>
                        </a:lnSpc>
                        <a:spcAft>
                          <a:spcPts val="800"/>
                        </a:spcAft>
                      </a:pPr>
                      <a:r>
                        <a:rPr lang="en-US" sz="1200">
                          <a:effectLst/>
                        </a:rPr>
                        <a:t>Treatments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Zn ppm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4634317"/>
                  </a:ext>
                </a:extLst>
              </a:tr>
              <a:tr h="806007">
                <a:tc>
                  <a:txBody>
                    <a:bodyPr/>
                    <a:lstStyle/>
                    <a:p>
                      <a:pPr algn="ctr">
                        <a:lnSpc>
                          <a:spcPct val="107000"/>
                        </a:lnSpc>
                        <a:spcAft>
                          <a:spcPts val="800"/>
                        </a:spcAft>
                      </a:pPr>
                      <a:r>
                        <a:rPr lang="en-US" sz="1200">
                          <a:effectLst/>
                        </a:rPr>
                        <a:t>Zn 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2.51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0.28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1.57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0.22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1420531"/>
                  </a:ext>
                </a:extLst>
              </a:tr>
              <a:tr h="806007">
                <a:tc>
                  <a:txBody>
                    <a:bodyPr/>
                    <a:lstStyle/>
                    <a:p>
                      <a:pPr algn="ctr">
                        <a:lnSpc>
                          <a:spcPct val="107000"/>
                        </a:lnSpc>
                        <a:spcAft>
                          <a:spcPts val="800"/>
                        </a:spcAft>
                      </a:pPr>
                      <a:r>
                        <a:rPr lang="en-US" sz="1200">
                          <a:effectLst/>
                        </a:rPr>
                        <a:t>Zn 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2.56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0.44 b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2.64 b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0.68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9678342"/>
                  </a:ext>
                </a:extLst>
              </a:tr>
              <a:tr h="806007">
                <a:tc>
                  <a:txBody>
                    <a:bodyPr/>
                    <a:lstStyle/>
                    <a:p>
                      <a:pPr algn="ctr">
                        <a:lnSpc>
                          <a:spcPct val="107000"/>
                        </a:lnSpc>
                        <a:spcAft>
                          <a:spcPts val="800"/>
                        </a:spcAft>
                      </a:pPr>
                      <a:r>
                        <a:rPr lang="en-US" sz="1200">
                          <a:effectLst/>
                        </a:rPr>
                        <a:t>Zn 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3.11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0.62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a:effectLst/>
                        </a:rPr>
                        <a:t>3.82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rPr>
                        <a:t>1.30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8568063"/>
                  </a:ext>
                </a:extLst>
              </a:tr>
            </a:tbl>
          </a:graphicData>
        </a:graphic>
      </p:graphicFrame>
      <p:sp>
        <p:nvSpPr>
          <p:cNvPr id="5" name="Rectangle 1"/>
          <p:cNvSpPr>
            <a:spLocks noChangeArrowheads="1"/>
          </p:cNvSpPr>
          <p:nvPr/>
        </p:nvSpPr>
        <p:spPr bwMode="auto">
          <a:xfrm>
            <a:off x="581892" y="527307"/>
            <a:ext cx="100722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4: Effect of foliar Zinc on the leaf minerals of pistachio seedlings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1940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3765985"/>
              </p:ext>
            </p:extLst>
          </p:nvPr>
        </p:nvGraphicFramePr>
        <p:xfrm>
          <a:off x="290946" y="1108363"/>
          <a:ext cx="9393382" cy="5181602"/>
        </p:xfrm>
        <a:graphic>
          <a:graphicData uri="http://schemas.openxmlformats.org/drawingml/2006/table">
            <a:tbl>
              <a:tblPr firstRow="1" firstCol="1" bandRow="1">
                <a:tableStyleId>{5C22544A-7EE6-4342-B048-85BDC9FD1C3A}</a:tableStyleId>
              </a:tblPr>
              <a:tblGrid>
                <a:gridCol w="1201051">
                  <a:extLst>
                    <a:ext uri="{9D8B030D-6E8A-4147-A177-3AD203B41FA5}">
                      <a16:colId xmlns:a16="http://schemas.microsoft.com/office/drawing/2014/main" val="1581446438"/>
                    </a:ext>
                  </a:extLst>
                </a:gridCol>
                <a:gridCol w="894007">
                  <a:extLst>
                    <a:ext uri="{9D8B030D-6E8A-4147-A177-3AD203B41FA5}">
                      <a16:colId xmlns:a16="http://schemas.microsoft.com/office/drawing/2014/main" val="1505955957"/>
                    </a:ext>
                  </a:extLst>
                </a:gridCol>
                <a:gridCol w="981181">
                  <a:extLst>
                    <a:ext uri="{9D8B030D-6E8A-4147-A177-3AD203B41FA5}">
                      <a16:colId xmlns:a16="http://schemas.microsoft.com/office/drawing/2014/main" val="3388273369"/>
                    </a:ext>
                  </a:extLst>
                </a:gridCol>
                <a:gridCol w="820396">
                  <a:extLst>
                    <a:ext uri="{9D8B030D-6E8A-4147-A177-3AD203B41FA5}">
                      <a16:colId xmlns:a16="http://schemas.microsoft.com/office/drawing/2014/main" val="3791693490"/>
                    </a:ext>
                  </a:extLst>
                </a:gridCol>
                <a:gridCol w="898851">
                  <a:extLst>
                    <a:ext uri="{9D8B030D-6E8A-4147-A177-3AD203B41FA5}">
                      <a16:colId xmlns:a16="http://schemas.microsoft.com/office/drawing/2014/main" val="187731528"/>
                    </a:ext>
                  </a:extLst>
                </a:gridCol>
                <a:gridCol w="953093">
                  <a:extLst>
                    <a:ext uri="{9D8B030D-6E8A-4147-A177-3AD203B41FA5}">
                      <a16:colId xmlns:a16="http://schemas.microsoft.com/office/drawing/2014/main" val="2771266946"/>
                    </a:ext>
                  </a:extLst>
                </a:gridCol>
                <a:gridCol w="916285">
                  <a:extLst>
                    <a:ext uri="{9D8B030D-6E8A-4147-A177-3AD203B41FA5}">
                      <a16:colId xmlns:a16="http://schemas.microsoft.com/office/drawing/2014/main" val="1287656262"/>
                    </a:ext>
                  </a:extLst>
                </a:gridCol>
                <a:gridCol w="857202">
                  <a:extLst>
                    <a:ext uri="{9D8B030D-6E8A-4147-A177-3AD203B41FA5}">
                      <a16:colId xmlns:a16="http://schemas.microsoft.com/office/drawing/2014/main" val="2445254298"/>
                    </a:ext>
                  </a:extLst>
                </a:gridCol>
                <a:gridCol w="924036">
                  <a:extLst>
                    <a:ext uri="{9D8B030D-6E8A-4147-A177-3AD203B41FA5}">
                      <a16:colId xmlns:a16="http://schemas.microsoft.com/office/drawing/2014/main" val="2287488422"/>
                    </a:ext>
                  </a:extLst>
                </a:gridCol>
                <a:gridCol w="947280">
                  <a:extLst>
                    <a:ext uri="{9D8B030D-6E8A-4147-A177-3AD203B41FA5}">
                      <a16:colId xmlns:a16="http://schemas.microsoft.com/office/drawing/2014/main" val="2187240453"/>
                    </a:ext>
                  </a:extLst>
                </a:gridCol>
              </a:tblGrid>
              <a:tr h="1736969">
                <a:tc>
                  <a:txBody>
                    <a:bodyPr/>
                    <a:lstStyle/>
                    <a:p>
                      <a:pPr algn="ctr">
                        <a:lnSpc>
                          <a:spcPct val="107000"/>
                        </a:lnSpc>
                        <a:spcAft>
                          <a:spcPts val="800"/>
                        </a:spcAft>
                      </a:pPr>
                      <a:r>
                        <a:rPr lang="en-US" sz="1000">
                          <a:effectLst/>
                        </a:rPr>
                        <a:t>Yeast</a:t>
                      </a:r>
                      <a:endParaRPr lang="en-US" sz="900">
                        <a:effectLst/>
                      </a:endParaRPr>
                    </a:p>
                    <a:p>
                      <a:pPr algn="ctr">
                        <a:lnSpc>
                          <a:spcPct val="107000"/>
                        </a:lnSpc>
                        <a:spcAft>
                          <a:spcPts val="800"/>
                        </a:spcAft>
                      </a:pPr>
                      <a:r>
                        <a:rPr lang="en-US" sz="1000">
                          <a:effectLst/>
                        </a:rPr>
                        <a:t>Treatments</a:t>
                      </a:r>
                      <a:endParaRPr lang="en-US" sz="900">
                        <a:effectLst/>
                      </a:endParaRPr>
                    </a:p>
                    <a:p>
                      <a:pPr algn="ctr">
                        <a:lnSpc>
                          <a:spcPct val="107000"/>
                        </a:lnSpc>
                        <a:spcAft>
                          <a:spcPts val="800"/>
                        </a:spcAft>
                      </a:pPr>
                      <a:r>
                        <a:rPr lang="en-US" sz="1000">
                          <a:effectLst/>
                        </a:rPr>
                        <a:t>+</a:t>
                      </a:r>
                      <a:endParaRPr lang="en-US" sz="900">
                        <a:effectLst/>
                      </a:endParaRPr>
                    </a:p>
                    <a:p>
                      <a:pPr algn="ctr">
                        <a:lnSpc>
                          <a:spcPct val="107000"/>
                        </a:lnSpc>
                        <a:spcAft>
                          <a:spcPts val="800"/>
                        </a:spcAft>
                      </a:pPr>
                      <a:r>
                        <a:rPr lang="en-US" sz="1000">
                          <a:effectLst/>
                        </a:rPr>
                        <a:t>Zinc</a:t>
                      </a:r>
                      <a:endParaRPr lang="en-US" sz="900">
                        <a:effectLst/>
                      </a:endParaRPr>
                    </a:p>
                    <a:p>
                      <a:pPr algn="ctr">
                        <a:lnSpc>
                          <a:spcPct val="107000"/>
                        </a:lnSpc>
                        <a:spcAft>
                          <a:spcPts val="800"/>
                        </a:spcAft>
                      </a:pPr>
                      <a:r>
                        <a:rPr lang="en-US" sz="1000">
                          <a:effectLst/>
                        </a:rPr>
                        <a:t>Treatments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Seedling high</a:t>
                      </a:r>
                      <a:endParaRPr lang="en-US" sz="900">
                        <a:effectLst/>
                      </a:endParaRPr>
                    </a:p>
                    <a:p>
                      <a:pPr algn="ctr">
                        <a:lnSpc>
                          <a:spcPct val="107000"/>
                        </a:lnSpc>
                        <a:spcAft>
                          <a:spcPts val="800"/>
                        </a:spcAft>
                      </a:pPr>
                      <a:r>
                        <a:rPr lang="en-US" sz="1000">
                          <a:effectLst/>
                        </a:rPr>
                        <a:t>cm</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Seedling diameter</a:t>
                      </a:r>
                      <a:endParaRPr lang="en-US" sz="900">
                        <a:effectLst/>
                      </a:endParaRPr>
                    </a:p>
                    <a:p>
                      <a:pPr algn="ctr">
                        <a:lnSpc>
                          <a:spcPct val="107000"/>
                        </a:lnSpc>
                        <a:spcAft>
                          <a:spcPts val="800"/>
                        </a:spcAft>
                      </a:pPr>
                      <a:r>
                        <a:rPr lang="en-US" sz="1000">
                          <a:effectLst/>
                        </a:rPr>
                        <a:t>cm</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Leaf area</a:t>
                      </a:r>
                      <a:endParaRPr lang="en-US" sz="900">
                        <a:effectLst/>
                      </a:endParaRPr>
                    </a:p>
                    <a:p>
                      <a:pPr algn="ctr">
                        <a:lnSpc>
                          <a:spcPct val="107000"/>
                        </a:lnSpc>
                        <a:spcAft>
                          <a:spcPts val="800"/>
                        </a:spcAft>
                      </a:pPr>
                      <a:r>
                        <a:rPr lang="en-US" sz="1000">
                          <a:effectLst/>
                        </a:rPr>
                        <a:t>cm</a:t>
                      </a:r>
                      <a:r>
                        <a:rPr lang="en-US" sz="1000" baseline="30000">
                          <a:effectLst/>
                        </a:rPr>
                        <a:t>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Number of leafs/ seedling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Shoot fresh weight 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dirty="0">
                          <a:effectLst/>
                        </a:rPr>
                        <a:t>Shoot dry weight g</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Dry weight</a:t>
                      </a:r>
                      <a:endParaRPr lang="en-US" sz="900">
                        <a:effectLst/>
                      </a:endParaRPr>
                    </a:p>
                    <a:p>
                      <a:pPr algn="ctr">
                        <a:lnSpc>
                          <a:spcPct val="107000"/>
                        </a:lnSpc>
                        <a:spcAft>
                          <a:spcPts val="800"/>
                        </a:spcAft>
                      </a:pPr>
                      <a:r>
                        <a:rPr lang="en-US" sz="1000">
                          <a:effectLst/>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Root fresh weight 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Root  dry weight 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2217784606"/>
                  </a:ext>
                </a:extLst>
              </a:tr>
              <a:tr h="382737">
                <a:tc>
                  <a:txBody>
                    <a:bodyPr/>
                    <a:lstStyle/>
                    <a:p>
                      <a:pPr algn="ctr">
                        <a:lnSpc>
                          <a:spcPct val="107000"/>
                        </a:lnSpc>
                        <a:spcAft>
                          <a:spcPts val="800"/>
                        </a:spcAft>
                      </a:pPr>
                      <a:r>
                        <a:rPr lang="en-US" sz="1000">
                          <a:effectLst/>
                        </a:rPr>
                        <a:t>Y0 + Zn0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23.18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0.18 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21.37 h</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20.93 h</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14.23 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4.39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30.85 j</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20.11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10.12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3502583798"/>
                  </a:ext>
                </a:extLst>
              </a:tr>
              <a:tr h="382737">
                <a:tc>
                  <a:txBody>
                    <a:bodyPr/>
                    <a:lstStyle/>
                    <a:p>
                      <a:pPr algn="ctr">
                        <a:lnSpc>
                          <a:spcPct val="107000"/>
                        </a:lnSpc>
                        <a:spcAft>
                          <a:spcPts val="800"/>
                        </a:spcAft>
                      </a:pPr>
                      <a:r>
                        <a:rPr lang="en-US" sz="1000">
                          <a:effectLst/>
                        </a:rPr>
                        <a:t>Y0 + Zn1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25.90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1.34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23.23 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22.67 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15.52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4.98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32.08 i</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20.93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10.30 ef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1017870009"/>
                  </a:ext>
                </a:extLst>
              </a:tr>
              <a:tr h="382737">
                <a:tc>
                  <a:txBody>
                    <a:bodyPr/>
                    <a:lstStyle/>
                    <a:p>
                      <a:pPr algn="ctr">
                        <a:lnSpc>
                          <a:spcPct val="107000"/>
                        </a:lnSpc>
                        <a:spcAft>
                          <a:spcPts val="800"/>
                        </a:spcAft>
                      </a:pPr>
                      <a:r>
                        <a:rPr lang="en-US" sz="1000">
                          <a:effectLst/>
                        </a:rPr>
                        <a:t>Y0 + Zn2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dirty="0">
                          <a:effectLst/>
                        </a:rPr>
                        <a:t>26.63 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1.56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25.97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25.63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15.78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5.54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35.10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21.34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10.38 ef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4027051473"/>
                  </a:ext>
                </a:extLst>
              </a:tr>
              <a:tr h="382737">
                <a:tc>
                  <a:txBody>
                    <a:bodyPr/>
                    <a:lstStyle/>
                    <a:p>
                      <a:pPr algn="ctr">
                        <a:lnSpc>
                          <a:spcPct val="107000"/>
                        </a:lnSpc>
                        <a:spcAft>
                          <a:spcPts val="800"/>
                        </a:spcAft>
                      </a:pPr>
                      <a:r>
                        <a:rPr lang="en-US" sz="1000">
                          <a:effectLst/>
                        </a:rPr>
                        <a:t>Y1 + Zn0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26.92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1.59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25.78 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24.98 ef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16.21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5.89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36.33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21.57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10.95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1647297807"/>
                  </a:ext>
                </a:extLst>
              </a:tr>
              <a:tr h="382737">
                <a:tc>
                  <a:txBody>
                    <a:bodyPr/>
                    <a:lstStyle/>
                    <a:p>
                      <a:pPr algn="ctr">
                        <a:lnSpc>
                          <a:spcPct val="107000"/>
                        </a:lnSpc>
                        <a:spcAft>
                          <a:spcPts val="800"/>
                        </a:spcAft>
                      </a:pPr>
                      <a:r>
                        <a:rPr lang="en-US" sz="1000">
                          <a:effectLst/>
                        </a:rPr>
                        <a:t>Y1 + Zn1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24.94 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1.87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26.49df</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26.87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18.90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7.21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38.14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23.86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12.04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3184854669"/>
                  </a:ext>
                </a:extLst>
              </a:tr>
              <a:tr h="382737">
                <a:tc>
                  <a:txBody>
                    <a:bodyPr/>
                    <a:lstStyle/>
                    <a:p>
                      <a:pPr algn="ctr">
                        <a:lnSpc>
                          <a:spcPct val="107000"/>
                        </a:lnSpc>
                        <a:spcAft>
                          <a:spcPts val="800"/>
                        </a:spcAft>
                      </a:pPr>
                      <a:r>
                        <a:rPr lang="en-US" sz="1000">
                          <a:effectLst/>
                        </a:rPr>
                        <a:t>Y1 + Zn2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26.57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1.79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28.86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28.90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21.76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8.28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38.05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25.55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13.89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1856521925"/>
                  </a:ext>
                </a:extLst>
              </a:tr>
              <a:tr h="382737">
                <a:tc>
                  <a:txBody>
                    <a:bodyPr/>
                    <a:lstStyle/>
                    <a:p>
                      <a:pPr algn="ctr">
                        <a:lnSpc>
                          <a:spcPct val="107000"/>
                        </a:lnSpc>
                        <a:spcAft>
                          <a:spcPts val="800"/>
                        </a:spcAft>
                      </a:pPr>
                      <a:r>
                        <a:rPr lang="en-US" sz="1000">
                          <a:effectLst/>
                        </a:rPr>
                        <a:t>Y2 + Zn0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29.44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1.65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27.60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26.96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21.33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8.05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37.74 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25.20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13. 32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736847641"/>
                  </a:ext>
                </a:extLst>
              </a:tr>
              <a:tr h="382737">
                <a:tc>
                  <a:txBody>
                    <a:bodyPr/>
                    <a:lstStyle/>
                    <a:p>
                      <a:pPr algn="ctr">
                        <a:lnSpc>
                          <a:spcPct val="107000"/>
                        </a:lnSpc>
                        <a:spcAft>
                          <a:spcPts val="800"/>
                        </a:spcAft>
                      </a:pPr>
                      <a:r>
                        <a:rPr lang="en-US" sz="1000">
                          <a:effectLst/>
                        </a:rPr>
                        <a:t>Y2 + Zn1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31.97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1.89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29. 47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30.23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26.47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11.86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45.21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28.04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15.09 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1458736663"/>
                  </a:ext>
                </a:extLst>
              </a:tr>
              <a:tr h="382737">
                <a:tc>
                  <a:txBody>
                    <a:bodyPr/>
                    <a:lstStyle/>
                    <a:p>
                      <a:pPr algn="ctr">
                        <a:lnSpc>
                          <a:spcPct val="107000"/>
                        </a:lnSpc>
                        <a:spcAft>
                          <a:spcPts val="800"/>
                        </a:spcAft>
                      </a:pPr>
                      <a:r>
                        <a:rPr lang="en-US" sz="1000">
                          <a:effectLst/>
                        </a:rPr>
                        <a:t>Y2 + Zn2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33.58 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1.94 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31.58 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33.45 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29.05 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13.79 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47.46 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a:effectLst/>
                        </a:rPr>
                        <a:t>30.93 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tc>
                  <a:txBody>
                    <a:bodyPr/>
                    <a:lstStyle/>
                    <a:p>
                      <a:pPr algn="ctr">
                        <a:lnSpc>
                          <a:spcPct val="107000"/>
                        </a:lnSpc>
                        <a:spcAft>
                          <a:spcPts val="800"/>
                        </a:spcAft>
                      </a:pPr>
                      <a:r>
                        <a:rPr lang="en-US" sz="1000" dirty="0">
                          <a:effectLst/>
                        </a:rPr>
                        <a:t>16.95 a</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314" marR="56314" marT="0" marB="0"/>
                </a:tc>
                <a:extLst>
                  <a:ext uri="{0D108BD9-81ED-4DB2-BD59-A6C34878D82A}">
                    <a16:rowId xmlns:a16="http://schemas.microsoft.com/office/drawing/2014/main" val="3732244759"/>
                  </a:ext>
                </a:extLst>
              </a:tr>
            </a:tbl>
          </a:graphicData>
        </a:graphic>
      </p:graphicFrame>
      <p:sp>
        <p:nvSpPr>
          <p:cNvPr id="5" name="Rectangle 1"/>
          <p:cNvSpPr>
            <a:spLocks noChangeArrowheads="1"/>
          </p:cNvSpPr>
          <p:nvPr/>
        </p:nvSpPr>
        <p:spPr bwMode="auto">
          <a:xfrm>
            <a:off x="0" y="290293"/>
            <a:ext cx="94210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5: Effect of interaction between foliar yeast and Zinc on the growth of pistachio seedlings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2181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285</TotalTime>
  <Words>6188</Words>
  <Application>Microsoft Office PowerPoint</Application>
  <PresentationFormat>Widescreen</PresentationFormat>
  <Paragraphs>832</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SymbolMT</vt:lpstr>
      <vt:lpstr>Tahoma</vt:lpstr>
      <vt:lpstr>Times New Roman</vt:lpstr>
      <vt:lpstr>TimesNewRomanPS-BoldMT</vt:lpstr>
      <vt:lpstr>TimesNewRomanPSMT</vt:lpstr>
      <vt:lpstr>Trebuchet MS</vt:lpstr>
      <vt:lpstr>Wingdings 3</vt:lpstr>
      <vt:lpstr>Facet</vt:lpstr>
      <vt:lpstr>      RESPONSES OF PISTACHIO SEEDLINGS (Pistacia vera) TO FOLIAR YEAST AND ZN APPLICATION   Parween M. K. Rozbiany Collage of Agricultural Engineering Science,  Salahaddin University-Erbil, Kurdistan Region/Iraq   E-mail: parween.kareem@su.edu.krd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Influences of Humic Acid and Sea Force on Olive Tree Growth (Olea europaea L.)   Parween Muhammad. K. Rozbiany Department of Horticulture, Collage of Agricultural Engineering Science, Salahaddin University-Erbil, Iraq.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FOLIAR APPLICATION INFLUENCE OF BORON, SEAWEED AND YEAST EXTRACTS ON THE GROWTH AND YIELD OF STRAWBERRY (Fragaria × ananassa) PLANTS  Parween M. K. Rozbiany 1, Chnar Ali Ibrahim2  </vt:lpstr>
      <vt:lpstr>PowerPoint Presentation</vt:lpstr>
      <vt:lpstr>PowerPoint Presentation</vt:lpstr>
      <vt:lpstr>PowerPoint Presentation</vt:lpstr>
      <vt:lpstr>PowerPoint Presentation</vt:lpstr>
      <vt:lpstr>PowerPoint Presentation</vt:lpstr>
      <vt:lpstr>RESULT AND DISCUSSION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RESPONSES OF PISTACHIO SEEDLINGS (Pistacia vera) TO FOLIAR YEAST AND ZN APPLICATION   Parween M. K. Rozbiany Collage of Agricultural Engineering Science, Salahaddin University-Erbil, Kurdistan Region/Iraq   E-mail: parween.kareem@su.edu.krd</dc:title>
  <dc:creator>Pary Rozbiany</dc:creator>
  <cp:lastModifiedBy>Pary Rozbiany</cp:lastModifiedBy>
  <cp:revision>47</cp:revision>
  <dcterms:created xsi:type="dcterms:W3CDTF">2023-04-07T08:37:31Z</dcterms:created>
  <dcterms:modified xsi:type="dcterms:W3CDTF">2023-04-17T08:30:25Z</dcterms:modified>
</cp:coreProperties>
</file>