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2AFEF80-27C7-4F71-B437-94987289510F}" type="datetimeFigureOut">
              <a:rPr lang="en-US" smtClean="0"/>
              <a:t>10/13/2021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DF2E5EA-7D6A-41B4-AD2B-58BCE4B79A7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AFEF80-27C7-4F71-B437-94987289510F}" type="datetimeFigureOut">
              <a:rPr lang="en-US" smtClean="0"/>
              <a:t>10/13/2021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F2E5EA-7D6A-41B4-AD2B-58BCE4B79A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AFEF80-27C7-4F71-B437-94987289510F}" type="datetimeFigureOut">
              <a:rPr lang="en-US" smtClean="0"/>
              <a:t>10/13/2021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F2E5EA-7D6A-41B4-AD2B-58BCE4B79A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AFEF80-27C7-4F71-B437-94987289510F}" type="datetimeFigureOut">
              <a:rPr lang="en-US" smtClean="0"/>
              <a:t>10/13/2021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F2E5EA-7D6A-41B4-AD2B-58BCE4B79A7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2AFEF80-27C7-4F71-B437-94987289510F}" type="datetimeFigureOut">
              <a:rPr lang="en-US" smtClean="0"/>
              <a:t>10/13/2021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F2E5EA-7D6A-41B4-AD2B-58BCE4B79A7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AFEF80-27C7-4F71-B437-94987289510F}" type="datetimeFigureOut">
              <a:rPr lang="en-US" smtClean="0"/>
              <a:t>10/13/2021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DF2E5EA-7D6A-41B4-AD2B-58BCE4B79A7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2AFEF80-27C7-4F71-B437-94987289510F}" type="datetimeFigureOut">
              <a:rPr lang="en-US" smtClean="0"/>
              <a:t>10/13/2021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DF2E5EA-7D6A-41B4-AD2B-58BCE4B79A7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2AFEF80-27C7-4F71-B437-94987289510F}" type="datetimeFigureOut">
              <a:rPr lang="en-US" smtClean="0"/>
              <a:t>10/13/2021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DF2E5EA-7D6A-41B4-AD2B-58BCE4B79A7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2AFEF80-27C7-4F71-B437-94987289510F}" type="datetimeFigureOut">
              <a:rPr lang="en-US" smtClean="0"/>
              <a:t>10/13/2021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DF2E5EA-7D6A-41B4-AD2B-58BCE4B79A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2AFEF80-27C7-4F71-B437-94987289510F}" type="datetimeFigureOut">
              <a:rPr lang="en-US" smtClean="0"/>
              <a:t>10/13/2021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DF2E5EA-7D6A-41B4-AD2B-58BCE4B79A7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2AFEF80-27C7-4F71-B437-94987289510F}" type="datetimeFigureOut">
              <a:rPr lang="en-US" smtClean="0"/>
              <a:t>10/13/2021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DF2E5EA-7D6A-41B4-AD2B-58BCE4B79A7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2AFEF80-27C7-4F71-B437-94987289510F}" type="datetimeFigureOut">
              <a:rPr lang="en-US" smtClean="0"/>
              <a:t>10/13/2021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DF2E5EA-7D6A-41B4-AD2B-58BCE4B79A7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nwlink.com/~donclark/learning/learning.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792087"/>
          </a:xfrm>
        </p:spPr>
        <p:txBody>
          <a:bodyPr>
            <a:normAutofit fontScale="90000"/>
          </a:bodyPr>
          <a:lstStyle/>
          <a:p>
            <a:pPr algn="ctr"/>
            <a:r>
              <a:rPr lang="en-US" dirty="0" smtClean="0"/>
              <a:t>Bloom Taxonomy </a:t>
            </a:r>
            <a:endParaRPr lang="en-US" dirty="0"/>
          </a:p>
        </p:txBody>
      </p:sp>
      <p:sp>
        <p:nvSpPr>
          <p:cNvPr id="3" name="Subtitle 2"/>
          <p:cNvSpPr>
            <a:spLocks noGrp="1"/>
          </p:cNvSpPr>
          <p:nvPr>
            <p:ph type="subTitle" idx="1"/>
          </p:nvPr>
        </p:nvSpPr>
        <p:spPr>
          <a:xfrm>
            <a:off x="685800" y="1628799"/>
            <a:ext cx="7772400" cy="2304257"/>
          </a:xfrm>
        </p:spPr>
        <p:txBody>
          <a:bodyPr>
            <a:normAutofit/>
          </a:bodyPr>
          <a:lstStyle/>
          <a:p>
            <a:pPr algn="l"/>
            <a:r>
              <a:rPr lang="en-US" dirty="0">
                <a:solidFill>
                  <a:srgbClr val="000000"/>
                </a:solidFill>
                <a:latin typeface="Arial"/>
              </a:rPr>
              <a:t>Bloom's Taxonomy was created in 1956 under the leadership of educational psychologist </a:t>
            </a:r>
            <a:r>
              <a:rPr lang="en-US" dirty="0" err="1">
                <a:solidFill>
                  <a:srgbClr val="000000"/>
                </a:solidFill>
                <a:latin typeface="Arial"/>
              </a:rPr>
              <a:t>Dr</a:t>
            </a:r>
            <a:r>
              <a:rPr lang="en-US" dirty="0">
                <a:solidFill>
                  <a:srgbClr val="000000"/>
                </a:solidFill>
                <a:latin typeface="Arial"/>
              </a:rPr>
              <a:t> Benjamin Bloom in order to promote higher forms of thinking in </a:t>
            </a:r>
            <a:r>
              <a:rPr lang="en-US" dirty="0" smtClean="0">
                <a:solidFill>
                  <a:srgbClr val="000000"/>
                </a:solidFill>
                <a:latin typeface="Arial"/>
              </a:rPr>
              <a:t>education.</a:t>
            </a:r>
            <a:endParaRPr lang="en-US" dirty="0"/>
          </a:p>
        </p:txBody>
      </p:sp>
    </p:spTree>
    <p:extLst>
      <p:ext uri="{BB962C8B-B14F-4D97-AF65-F5344CB8AC3E}">
        <p14:creationId xmlns:p14="http://schemas.microsoft.com/office/powerpoint/2010/main" val="3896877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b="1" dirty="0">
                <a:solidFill>
                  <a:srgbClr val="0000FF"/>
                </a:solidFill>
                <a:latin typeface="Calibri"/>
              </a:rPr>
              <a:t>The Three Domains of Learning</a:t>
            </a:r>
          </a:p>
          <a:p>
            <a:r>
              <a:rPr lang="en-US" dirty="0" smtClean="0">
                <a:solidFill>
                  <a:srgbClr val="000000"/>
                </a:solidFill>
                <a:latin typeface="Arial"/>
              </a:rPr>
              <a:t>It was </a:t>
            </a:r>
            <a:r>
              <a:rPr lang="en-US" dirty="0">
                <a:solidFill>
                  <a:srgbClr val="000000"/>
                </a:solidFill>
                <a:latin typeface="Arial"/>
              </a:rPr>
              <a:t>identified </a:t>
            </a:r>
            <a:r>
              <a:rPr lang="en-US" dirty="0" smtClean="0">
                <a:solidFill>
                  <a:srgbClr val="000000"/>
                </a:solidFill>
                <a:latin typeface="Arial"/>
              </a:rPr>
              <a:t>that three</a:t>
            </a:r>
            <a:r>
              <a:rPr lang="en-US" dirty="0">
                <a:solidFill>
                  <a:srgbClr val="000000"/>
                </a:solidFill>
                <a:latin typeface="Arial"/>
              </a:rPr>
              <a:t> </a:t>
            </a:r>
            <a:r>
              <a:rPr lang="en-US" i="1" dirty="0">
                <a:solidFill>
                  <a:srgbClr val="000000"/>
                </a:solidFill>
                <a:latin typeface="Arial"/>
              </a:rPr>
              <a:t>domains</a:t>
            </a:r>
            <a:r>
              <a:rPr lang="en-US" dirty="0">
                <a:solidFill>
                  <a:srgbClr val="000000"/>
                </a:solidFill>
                <a:latin typeface="Arial"/>
              </a:rPr>
              <a:t> of educational activities or </a:t>
            </a:r>
            <a:r>
              <a:rPr lang="en-US" dirty="0">
                <a:solidFill>
                  <a:srgbClr val="000000"/>
                </a:solidFill>
                <a:latin typeface="Arial"/>
                <a:hlinkClick r:id="rId2"/>
              </a:rPr>
              <a:t>learning</a:t>
            </a:r>
            <a:r>
              <a:rPr lang="en-US" dirty="0">
                <a:solidFill>
                  <a:srgbClr val="000000"/>
                </a:solidFill>
                <a:latin typeface="Arial"/>
              </a:rPr>
              <a:t> (Bloom, et al. 1956):</a:t>
            </a:r>
          </a:p>
          <a:p>
            <a:pPr>
              <a:buFont typeface="Arial"/>
              <a:buChar char="•"/>
            </a:pPr>
            <a:r>
              <a:rPr lang="en-US" b="1" dirty="0">
                <a:solidFill>
                  <a:srgbClr val="000000"/>
                </a:solidFill>
                <a:latin typeface="Arial"/>
              </a:rPr>
              <a:t>Cognitive</a:t>
            </a:r>
            <a:r>
              <a:rPr lang="en-US" dirty="0">
                <a:solidFill>
                  <a:srgbClr val="000000"/>
                </a:solidFill>
                <a:latin typeface="Arial"/>
              </a:rPr>
              <a:t>: mental skills (</a:t>
            </a:r>
            <a:r>
              <a:rPr lang="en-US" i="1" dirty="0">
                <a:solidFill>
                  <a:srgbClr val="000000"/>
                </a:solidFill>
                <a:latin typeface="Arial"/>
              </a:rPr>
              <a:t>knowledge</a:t>
            </a:r>
            <a:r>
              <a:rPr lang="en-US" dirty="0">
                <a:solidFill>
                  <a:srgbClr val="000000"/>
                </a:solidFill>
                <a:latin typeface="Arial"/>
              </a:rPr>
              <a:t>)</a:t>
            </a:r>
          </a:p>
          <a:p>
            <a:pPr>
              <a:buFont typeface="Arial"/>
              <a:buChar char="•"/>
            </a:pPr>
            <a:r>
              <a:rPr lang="en-US" b="1" dirty="0">
                <a:solidFill>
                  <a:srgbClr val="000000"/>
                </a:solidFill>
                <a:latin typeface="Arial"/>
              </a:rPr>
              <a:t>Affective</a:t>
            </a:r>
            <a:r>
              <a:rPr lang="en-US" dirty="0">
                <a:solidFill>
                  <a:srgbClr val="000000"/>
                </a:solidFill>
                <a:latin typeface="Arial"/>
              </a:rPr>
              <a:t>: growth in feelings or emotional areas (</a:t>
            </a:r>
            <a:r>
              <a:rPr lang="en-US" i="1" dirty="0">
                <a:solidFill>
                  <a:srgbClr val="000000"/>
                </a:solidFill>
                <a:latin typeface="Arial"/>
              </a:rPr>
              <a:t>attitude or self</a:t>
            </a:r>
            <a:r>
              <a:rPr lang="en-US" dirty="0">
                <a:solidFill>
                  <a:srgbClr val="000000"/>
                </a:solidFill>
                <a:latin typeface="Arial"/>
              </a:rPr>
              <a:t>)</a:t>
            </a:r>
          </a:p>
          <a:p>
            <a:pPr>
              <a:buFont typeface="Arial"/>
              <a:buChar char="•"/>
            </a:pPr>
            <a:r>
              <a:rPr lang="en-US" b="1" dirty="0">
                <a:solidFill>
                  <a:srgbClr val="000000"/>
                </a:solidFill>
                <a:latin typeface="Arial"/>
              </a:rPr>
              <a:t>Psychomotor</a:t>
            </a:r>
            <a:r>
              <a:rPr lang="en-US" dirty="0">
                <a:solidFill>
                  <a:srgbClr val="000000"/>
                </a:solidFill>
                <a:latin typeface="Arial"/>
              </a:rPr>
              <a:t>: manual or physical skills (</a:t>
            </a:r>
            <a:r>
              <a:rPr lang="en-US" i="1" dirty="0">
                <a:solidFill>
                  <a:srgbClr val="000000"/>
                </a:solidFill>
                <a:latin typeface="Arial"/>
              </a:rPr>
              <a:t>skills</a:t>
            </a:r>
            <a:r>
              <a:rPr lang="en-US" dirty="0">
                <a:solidFill>
                  <a:srgbClr val="000000"/>
                </a:solidFill>
                <a:latin typeface="Arial"/>
              </a:rPr>
              <a:t>)</a:t>
            </a:r>
          </a:p>
          <a:p>
            <a:endParaRPr lang="en-US" dirty="0"/>
          </a:p>
        </p:txBody>
      </p:sp>
      <p:sp>
        <p:nvSpPr>
          <p:cNvPr id="3" name="Title 2"/>
          <p:cNvSpPr>
            <a:spLocks noGrp="1"/>
          </p:cNvSpPr>
          <p:nvPr>
            <p:ph type="title"/>
          </p:nvPr>
        </p:nvSpPr>
        <p:spPr/>
        <p:txBody>
          <a:bodyPr/>
          <a:lstStyle/>
          <a:p>
            <a:r>
              <a:rPr lang="en-US" sz="4300" dirty="0">
                <a:solidFill>
                  <a:srgbClr val="464646"/>
                </a:solidFill>
              </a:rPr>
              <a:t>Bloom Taxonomy </a:t>
            </a:r>
            <a:endParaRPr lang="en-US" dirty="0"/>
          </a:p>
        </p:txBody>
      </p:sp>
    </p:spTree>
    <p:extLst>
      <p:ext uri="{BB962C8B-B14F-4D97-AF65-F5344CB8AC3E}">
        <p14:creationId xmlns:p14="http://schemas.microsoft.com/office/powerpoint/2010/main" val="2661572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0">
              <a:buNone/>
            </a:pPr>
            <a:r>
              <a:rPr lang="en-US" sz="2000" b="1" dirty="0">
                <a:solidFill>
                  <a:srgbClr val="0000FF"/>
                </a:solidFill>
                <a:latin typeface="Calibri"/>
              </a:rPr>
              <a:t>Cognitive Domain</a:t>
            </a:r>
          </a:p>
          <a:p>
            <a:r>
              <a:rPr lang="en-US" sz="2000" b="1" dirty="0">
                <a:solidFill>
                  <a:srgbClr val="000000"/>
                </a:solidFill>
                <a:latin typeface="Arial"/>
              </a:rPr>
              <a:t>The cognitive domain involves knowledge and the development of intellectual skills (Bloom, 1956). This includes the recall or recognition of specific facts, procedural patterns, and concepts that serve in the development of intellectual abilities and skills. There </a:t>
            </a:r>
            <a:r>
              <a:rPr lang="en-US" sz="2000" b="1">
                <a:solidFill>
                  <a:srgbClr val="000000"/>
                </a:solidFill>
                <a:latin typeface="Arial"/>
              </a:rPr>
              <a:t>are </a:t>
            </a:r>
            <a:r>
              <a:rPr lang="en-US" sz="2000" b="1" smtClean="0">
                <a:solidFill>
                  <a:srgbClr val="000000"/>
                </a:solidFill>
                <a:latin typeface="Arial"/>
              </a:rPr>
              <a:t>seven</a:t>
            </a:r>
            <a:r>
              <a:rPr lang="en-US" sz="2000" b="1" smtClean="0">
                <a:solidFill>
                  <a:srgbClr val="000000"/>
                </a:solidFill>
                <a:latin typeface="Arial"/>
              </a:rPr>
              <a:t> </a:t>
            </a:r>
            <a:r>
              <a:rPr lang="en-US" sz="2000" b="1" dirty="0">
                <a:solidFill>
                  <a:srgbClr val="000000"/>
                </a:solidFill>
                <a:latin typeface="Arial"/>
              </a:rPr>
              <a:t>major categories of </a:t>
            </a:r>
            <a:r>
              <a:rPr lang="en-US" sz="2000" b="1" dirty="0" smtClean="0">
                <a:solidFill>
                  <a:srgbClr val="000000"/>
                </a:solidFill>
                <a:latin typeface="Arial"/>
              </a:rPr>
              <a:t>cognitive </a:t>
            </a:r>
            <a:r>
              <a:rPr lang="en-US" sz="2000" b="1" dirty="0">
                <a:solidFill>
                  <a:srgbClr val="000000"/>
                </a:solidFill>
                <a:latin typeface="Arial"/>
              </a:rPr>
              <a:t>processes, starting from the simplest to the most </a:t>
            </a:r>
            <a:r>
              <a:rPr lang="en-US" sz="2000" b="1" dirty="0" smtClean="0">
                <a:solidFill>
                  <a:srgbClr val="000000"/>
                </a:solidFill>
                <a:latin typeface="Arial"/>
              </a:rPr>
              <a:t>complex</a:t>
            </a:r>
          </a:p>
          <a:p>
            <a:r>
              <a:rPr lang="en-US" sz="2000" b="1" dirty="0" smtClean="0">
                <a:solidFill>
                  <a:srgbClr val="000000"/>
                </a:solidFill>
                <a:latin typeface="Calibri"/>
              </a:rPr>
              <a:t>Knowledge</a:t>
            </a:r>
            <a:endParaRPr lang="en-US" sz="2000" b="1" dirty="0">
              <a:solidFill>
                <a:srgbClr val="000000"/>
              </a:solidFill>
              <a:latin typeface="Calibri"/>
            </a:endParaRPr>
          </a:p>
          <a:p>
            <a:pPr>
              <a:buFont typeface="Arial"/>
              <a:buChar char="•"/>
            </a:pPr>
            <a:r>
              <a:rPr lang="en-US" sz="2000" b="1" dirty="0">
                <a:solidFill>
                  <a:srgbClr val="000000"/>
                </a:solidFill>
                <a:latin typeface="Calibri"/>
              </a:rPr>
              <a:t>Comprehension</a:t>
            </a:r>
          </a:p>
          <a:p>
            <a:pPr>
              <a:buFont typeface="Arial"/>
              <a:buChar char="•"/>
            </a:pPr>
            <a:r>
              <a:rPr lang="en-US" sz="2000" b="1" dirty="0">
                <a:solidFill>
                  <a:srgbClr val="000000"/>
                </a:solidFill>
                <a:latin typeface="Calibri"/>
              </a:rPr>
              <a:t>Application</a:t>
            </a:r>
          </a:p>
          <a:p>
            <a:pPr>
              <a:buFont typeface="Arial"/>
              <a:buChar char="•"/>
            </a:pPr>
            <a:r>
              <a:rPr lang="en-US" sz="2000" b="1" dirty="0">
                <a:solidFill>
                  <a:srgbClr val="000000"/>
                </a:solidFill>
                <a:latin typeface="Calibri"/>
              </a:rPr>
              <a:t>Analysis</a:t>
            </a:r>
          </a:p>
          <a:p>
            <a:pPr>
              <a:buFont typeface="Arial"/>
              <a:buChar char="•"/>
            </a:pPr>
            <a:r>
              <a:rPr lang="en-US" sz="2000" b="1" dirty="0">
                <a:solidFill>
                  <a:srgbClr val="000000"/>
                </a:solidFill>
                <a:latin typeface="Calibri"/>
              </a:rPr>
              <a:t>Synthesis</a:t>
            </a:r>
          </a:p>
          <a:p>
            <a:pPr>
              <a:buFont typeface="Arial"/>
              <a:buChar char="•"/>
            </a:pPr>
            <a:r>
              <a:rPr lang="en-US" sz="2000" b="1" dirty="0" smtClean="0">
                <a:solidFill>
                  <a:srgbClr val="000000"/>
                </a:solidFill>
                <a:latin typeface="Calibri"/>
              </a:rPr>
              <a:t>Evaluation</a:t>
            </a:r>
          </a:p>
          <a:p>
            <a:pPr>
              <a:buFont typeface="Arial"/>
              <a:buChar char="•"/>
            </a:pPr>
            <a:r>
              <a:rPr lang="en-US" sz="2000" b="1" dirty="0" smtClean="0">
                <a:solidFill>
                  <a:srgbClr val="000000"/>
                </a:solidFill>
                <a:latin typeface="Calibri"/>
              </a:rPr>
              <a:t>Creativity </a:t>
            </a:r>
            <a:endParaRPr lang="en-US" sz="2000" b="1" dirty="0">
              <a:solidFill>
                <a:srgbClr val="000000"/>
              </a:solidFill>
              <a:latin typeface="Calibri"/>
            </a:endParaRPr>
          </a:p>
          <a:p>
            <a:endParaRPr lang="en-US" sz="2000" b="1" dirty="0"/>
          </a:p>
        </p:txBody>
      </p:sp>
      <p:sp>
        <p:nvSpPr>
          <p:cNvPr id="3" name="Title 2"/>
          <p:cNvSpPr>
            <a:spLocks noGrp="1"/>
          </p:cNvSpPr>
          <p:nvPr>
            <p:ph type="title"/>
          </p:nvPr>
        </p:nvSpPr>
        <p:spPr/>
        <p:txBody>
          <a:bodyPr/>
          <a:lstStyle/>
          <a:p>
            <a:r>
              <a:rPr lang="en-US" sz="4300" dirty="0">
                <a:solidFill>
                  <a:srgbClr val="464646"/>
                </a:solidFill>
              </a:rPr>
              <a:t>Bloom Taxonomy </a:t>
            </a:r>
            <a:endParaRPr lang="en-US" dirty="0"/>
          </a:p>
        </p:txBody>
      </p:sp>
    </p:spTree>
    <p:extLst>
      <p:ext uri="{BB962C8B-B14F-4D97-AF65-F5344CB8AC3E}">
        <p14:creationId xmlns:p14="http://schemas.microsoft.com/office/powerpoint/2010/main" val="19656912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TotalTime>
  <Words>110</Words>
  <Application>Microsoft Office PowerPoint</Application>
  <PresentationFormat>On-screen Show (4:3)</PresentationFormat>
  <Paragraphs>18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Concourse</vt:lpstr>
      <vt:lpstr>Bloom Taxonomy </vt:lpstr>
      <vt:lpstr>Bloom Taxonomy </vt:lpstr>
      <vt:lpstr>Bloom Taxonomy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Bloom Taxonomy</dc:title>
  <dc:creator>max</dc:creator>
  <cp:lastModifiedBy>max</cp:lastModifiedBy>
  <cp:revision>4</cp:revision>
  <dcterms:created xsi:type="dcterms:W3CDTF">2018-11-27T07:41:12Z</dcterms:created>
  <dcterms:modified xsi:type="dcterms:W3CDTF">2021-10-14T04:56:40Z</dcterms:modified>
</cp:coreProperties>
</file>