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20" name="Footer Placeholder 19"/>
          <p:cNvSpPr>
            <a:spLocks noGrp="1"/>
          </p:cNvSpPr>
          <p:nvPr>
            <p:ph type="ftr" sz="quarter" idx="11"/>
          </p:nvPr>
        </p:nvSpPr>
        <p:spPr/>
        <p:txBody>
          <a:bodyPr/>
          <a:lstStyle>
            <a:extLst/>
          </a:lstStyle>
          <a:p>
            <a:endParaRPr lang="en-US" dirty="0"/>
          </a:p>
        </p:txBody>
      </p:sp>
      <p:sp>
        <p:nvSpPr>
          <p:cNvPr id="10" name="Slide Number Placeholder 9"/>
          <p:cNvSpPr>
            <a:spLocks noGrp="1"/>
          </p:cNvSpPr>
          <p:nvPr>
            <p:ph type="sldNum" sz="quarter" idx="12"/>
          </p:nvPr>
        </p:nvSpPr>
        <p:spPr/>
        <p:txBody>
          <a:bodyPr/>
          <a:lstStyle>
            <a:extLst/>
          </a:lstStyle>
          <a:p>
            <a:fld id="{0B4B4D67-CBF9-4C65-80B4-D95C9612C051}" type="slidenum">
              <a:rPr lang="en-US" smtClean="0"/>
              <a:t>‹#›</a:t>
            </a:fld>
            <a:endParaRPr lang="en-US" dirty="0"/>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4B4D67-CBF9-4C65-80B4-D95C9612C05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4B4D67-CBF9-4C65-80B4-D95C9612C051}"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4B4D67-CBF9-4C65-80B4-D95C9612C051}"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0B4B4D67-CBF9-4C65-80B4-D95C9612C051}" type="slidenum">
              <a:rPr lang="en-US" smtClean="0"/>
              <a:t>‹#›</a:t>
            </a:fld>
            <a:endParaRPr lang="en-US" dirty="0"/>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B4B4D67-CBF9-4C65-80B4-D95C9612C05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0B4B4D67-CBF9-4C65-80B4-D95C9612C051}"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0B4B4D67-CBF9-4C65-80B4-D95C9612C05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Date Placeholder 1"/>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0B4B4D67-CBF9-4C65-80B4-D95C9612C051}" type="slidenum">
              <a:rPr lang="en-US" smtClean="0"/>
              <a:t>‹#›</a:t>
            </a:fld>
            <a:endParaRPr lang="en-US" dirty="0"/>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B4B4D67-CBF9-4C65-80B4-D95C9612C051}"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996DCB82-F454-4B31-9AAE-951B9CEB2E19}" type="datetimeFigureOut">
              <a:rPr lang="en-US" smtClean="0"/>
              <a:t>1/25/2023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0B4B4D67-CBF9-4C65-80B4-D95C9612C051}" type="slidenum">
              <a:rPr lang="en-US" smtClean="0"/>
              <a:t>‹#›</a:t>
            </a:fld>
            <a:endParaRPr lang="en-US" dirty="0"/>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dirty="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dirty="0"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96DCB82-F454-4B31-9AAE-951B9CEB2E19}" type="datetimeFigureOut">
              <a:rPr lang="en-US" smtClean="0"/>
              <a:t>1/25/2023</a:t>
            </a:fld>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B4B4D67-CBF9-4C65-80B4-D95C9612C051}" type="slidenum">
              <a:rPr lang="en-US" smtClean="0"/>
              <a:t>‹#›</a:t>
            </a:fld>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 general curriculum model</a:t>
            </a:r>
          </a:p>
        </p:txBody>
      </p:sp>
      <p:sp>
        <p:nvSpPr>
          <p:cNvPr id="3" name="Subtitle 2"/>
          <p:cNvSpPr>
            <a:spLocks noGrp="1"/>
          </p:cNvSpPr>
          <p:nvPr>
            <p:ph type="subTitle" idx="1"/>
          </p:nvPr>
        </p:nvSpPr>
        <p:spPr>
          <a:xfrm>
            <a:off x="1432560" y="1850064"/>
            <a:ext cx="7406640" cy="3811184"/>
          </a:xfrm>
        </p:spPr>
        <p:txBody>
          <a:bodyPr>
            <a:normAutofit/>
          </a:bodyPr>
          <a:lstStyle/>
          <a:p>
            <a:pPr algn="ctr"/>
            <a:r>
              <a:rPr lang="en-US" dirty="0"/>
              <a:t>Seminar by :</a:t>
            </a:r>
          </a:p>
          <a:p>
            <a:pPr algn="ctr"/>
            <a:r>
              <a:rPr lang="en-US" dirty="0" smtClean="0"/>
              <a:t>Assist. </a:t>
            </a:r>
            <a:r>
              <a:rPr lang="en-US" dirty="0"/>
              <a:t>Prof. </a:t>
            </a:r>
            <a:r>
              <a:rPr lang="en-US" dirty="0" err="1"/>
              <a:t>Dr.Parween</a:t>
            </a:r>
            <a:r>
              <a:rPr lang="en-US" dirty="0"/>
              <a:t> </a:t>
            </a:r>
            <a:r>
              <a:rPr lang="en-US" dirty="0" err="1"/>
              <a:t>Shawkat</a:t>
            </a:r>
            <a:endParaRPr lang="en-US" dirty="0"/>
          </a:p>
          <a:p>
            <a:pPr algn="ctr"/>
            <a:r>
              <a:rPr lang="en-US" dirty="0"/>
              <a:t>College of Education</a:t>
            </a:r>
          </a:p>
          <a:p>
            <a:pPr algn="ctr"/>
            <a:r>
              <a:rPr lang="en-US" dirty="0"/>
              <a:t>English Language  Department</a:t>
            </a:r>
          </a:p>
          <a:p>
            <a:pPr algn="ctr"/>
            <a:r>
              <a:rPr lang="en-US" dirty="0" err="1"/>
              <a:t>Salahaddin</a:t>
            </a:r>
            <a:r>
              <a:rPr lang="en-US" dirty="0"/>
              <a:t> University</a:t>
            </a:r>
          </a:p>
          <a:p>
            <a:pPr algn="ctr"/>
            <a:r>
              <a:rPr lang="en-US" dirty="0"/>
              <a:t>2022/2023</a:t>
            </a:r>
          </a:p>
          <a:p>
            <a:pPr algn="ctr"/>
            <a:r>
              <a:rPr lang="en-US" dirty="0"/>
              <a:t>Second Semester</a:t>
            </a:r>
          </a:p>
          <a:p>
            <a:endParaRPr lang="en-US" dirty="0"/>
          </a:p>
        </p:txBody>
      </p:sp>
    </p:spTree>
    <p:extLst>
      <p:ext uri="{BB962C8B-B14F-4D97-AF65-F5344CB8AC3E}">
        <p14:creationId xmlns:p14="http://schemas.microsoft.com/office/powerpoint/2010/main" val="3061107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Main Perspectives of Curriculum Model</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latin typeface="Times New Roman" pitchFamily="18" charset="0"/>
                <a:cs typeface="Times New Roman" pitchFamily="18" charset="0"/>
              </a:rPr>
              <a:t>First Perspective </a:t>
            </a:r>
          </a:p>
          <a:p>
            <a:r>
              <a:rPr lang="en-US" dirty="0" smtClean="0">
                <a:latin typeface="Times New Roman" pitchFamily="18" charset="0"/>
                <a:cs typeface="Times New Roman" pitchFamily="18" charset="0"/>
              </a:rPr>
              <a:t>It </a:t>
            </a:r>
            <a:r>
              <a:rPr lang="en-US" dirty="0">
                <a:latin typeface="Times New Roman" pitchFamily="18" charset="0"/>
                <a:cs typeface="Times New Roman" pitchFamily="18" charset="0"/>
              </a:rPr>
              <a:t>is possible to study ‘the curriculum’ of an educational institution from a number of different perspectives. In the first instance we can look at curriculum planning, that is at decision making, in relation to identifying learners’ needs and purposes; establishing goals and objectives; selecting and grading content; organizing appropriate learning arrangements and learner groupings; selecting, adapting, or </a:t>
            </a:r>
            <a:r>
              <a:rPr lang="en-US" dirty="0" smtClean="0">
                <a:latin typeface="Times New Roman" pitchFamily="18" charset="0"/>
                <a:cs typeface="Times New Roman" pitchFamily="18" charset="0"/>
              </a:rPr>
              <a:t>developing appropriate </a:t>
            </a:r>
            <a:r>
              <a:rPr lang="en-US" dirty="0">
                <a:latin typeface="Times New Roman" pitchFamily="18" charset="0"/>
                <a:cs typeface="Times New Roman" pitchFamily="18" charset="0"/>
              </a:rPr>
              <a:t>materials, learning tasks, and assessment and evaluation tools. </a:t>
            </a:r>
          </a:p>
        </p:txBody>
      </p:sp>
    </p:spTree>
    <p:extLst>
      <p:ext uri="{BB962C8B-B14F-4D97-AF65-F5344CB8AC3E}">
        <p14:creationId xmlns:p14="http://schemas.microsoft.com/office/powerpoint/2010/main" val="317027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 Perspective </a:t>
            </a:r>
            <a:endParaRPr lang="en-US" dirty="0"/>
          </a:p>
        </p:txBody>
      </p:sp>
      <p:sp>
        <p:nvSpPr>
          <p:cNvPr id="3" name="Content Placeholder 2"/>
          <p:cNvSpPr>
            <a:spLocks noGrp="1"/>
          </p:cNvSpPr>
          <p:nvPr>
            <p:ph idx="1"/>
          </p:nvPr>
        </p:nvSpPr>
        <p:spPr/>
        <p:txBody>
          <a:bodyPr/>
          <a:lstStyle/>
          <a:p>
            <a:r>
              <a:rPr lang="en-US" dirty="0" smtClean="0">
                <a:latin typeface="Times New Roman" pitchFamily="18" charset="0"/>
                <a:cs typeface="Times New Roman" pitchFamily="18" charset="0"/>
              </a:rPr>
              <a:t>we </a:t>
            </a:r>
            <a:r>
              <a:rPr lang="en-US" dirty="0">
                <a:latin typeface="Times New Roman" pitchFamily="18" charset="0"/>
                <a:cs typeface="Times New Roman" pitchFamily="18" charset="0"/>
              </a:rPr>
              <a:t>can study the curriculum ‘in action</a:t>
            </a:r>
            <a:r>
              <a:rPr lang="en-US" dirty="0" smtClean="0">
                <a:latin typeface="Times New Roman" pitchFamily="18" charset="0"/>
                <a:cs typeface="Times New Roman" pitchFamily="18" charset="0"/>
              </a:rPr>
              <a:t>’. This </a:t>
            </a:r>
            <a:r>
              <a:rPr lang="en-US" dirty="0">
                <a:latin typeface="Times New Roman" pitchFamily="18" charset="0"/>
                <a:cs typeface="Times New Roman" pitchFamily="18" charset="0"/>
              </a:rPr>
              <a:t>second perspective takes us into the classroom itself. Here we can observe the teaching/learning process and study the ways in which the intentions of the curriculum planners, which were developed during the planning phase, are translated into action.</a:t>
            </a:r>
          </a:p>
        </p:txBody>
      </p:sp>
    </p:spTree>
    <p:extLst>
      <p:ext uri="{BB962C8B-B14F-4D97-AF65-F5344CB8AC3E}">
        <p14:creationId xmlns:p14="http://schemas.microsoft.com/office/powerpoint/2010/main" val="3605793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Third Perspective</a:t>
            </a:r>
            <a:endParaRPr lang="en-US" dirty="0"/>
          </a:p>
        </p:txBody>
      </p:sp>
      <p:sp>
        <p:nvSpPr>
          <p:cNvPr id="3" name="Content Placeholder 2"/>
          <p:cNvSpPr>
            <a:spLocks noGrp="1"/>
          </p:cNvSpPr>
          <p:nvPr>
            <p:ph idx="1"/>
          </p:nvPr>
        </p:nvSpPr>
        <p:spPr/>
        <p:txBody>
          <a:bodyPr>
            <a:normAutofit fontScale="85000" lnSpcReduction="10000"/>
          </a:bodyPr>
          <a:lstStyle/>
          <a:p>
            <a:r>
              <a:rPr lang="en-US" dirty="0">
                <a:latin typeface="Times New Roman" pitchFamily="18" charset="0"/>
                <a:cs typeface="Times New Roman" pitchFamily="18" charset="0"/>
              </a:rPr>
              <a:t>Yet another perspective relates to assessment and evaluation. From this perspective, we would try and find out what students had learned and what they had failed to learn in relation to what had been planned. Additionally, we might want to find out whether they had learned anything which had not been planned. We </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also want to account for our findings, to make </a:t>
            </a:r>
            <a:r>
              <a:rPr lang="en-US" dirty="0" smtClean="0">
                <a:latin typeface="Times New Roman" pitchFamily="18" charset="0"/>
                <a:cs typeface="Times New Roman" pitchFamily="18" charset="0"/>
              </a:rPr>
              <a:t>judgments </a:t>
            </a:r>
            <a:r>
              <a:rPr lang="en-US" dirty="0">
                <a:latin typeface="Times New Roman" pitchFamily="18" charset="0"/>
                <a:cs typeface="Times New Roman" pitchFamily="18" charset="0"/>
              </a:rPr>
              <a:t>about why some things had succeeded and others had failed, and perhaps to make recommendations about what changes might be made to improve things in the future. </a:t>
            </a:r>
          </a:p>
        </p:txBody>
      </p:sp>
    </p:spTree>
    <p:extLst>
      <p:ext uri="{BB962C8B-B14F-4D97-AF65-F5344CB8AC3E}">
        <p14:creationId xmlns:p14="http://schemas.microsoft.com/office/powerpoint/2010/main" val="1477122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Fourth Prospective</a:t>
            </a:r>
            <a:endParaRPr lang="en-US" dirty="0"/>
          </a:p>
        </p:txBody>
      </p:sp>
      <p:sp>
        <p:nvSpPr>
          <p:cNvPr id="3" name="Content Placeholder 2"/>
          <p:cNvSpPr>
            <a:spLocks noGrp="1"/>
          </p:cNvSpPr>
          <p:nvPr>
            <p:ph idx="1"/>
          </p:nvPr>
        </p:nvSpPr>
        <p:spPr/>
        <p:txBody>
          <a:bodyPr/>
          <a:lstStyle/>
          <a:p>
            <a:r>
              <a:rPr lang="en-US" dirty="0"/>
              <a:t>Finally, we might want to study the management of the teaching institution, looking at the resources available and how these are utilized, how the institution relates to and responds to the wider community, how constraints imposed by limited resources and the decisions of administrators affect what happens in the classroom, and so </a:t>
            </a:r>
            <a:r>
              <a:rPr lang="en-US" dirty="0" smtClean="0"/>
              <a:t>on.</a:t>
            </a:r>
            <a:endParaRPr lang="en-US" dirty="0"/>
          </a:p>
        </p:txBody>
      </p:sp>
    </p:spTree>
    <p:extLst>
      <p:ext uri="{BB962C8B-B14F-4D97-AF65-F5344CB8AC3E}">
        <p14:creationId xmlns:p14="http://schemas.microsoft.com/office/powerpoint/2010/main" val="1782224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a:latin typeface="Times New Roman" pitchFamily="18" charset="0"/>
                <a:cs typeface="Times New Roman" pitchFamily="18" charset="0"/>
              </a:rPr>
              <a:t>All of these perspectives taken together represent the field of curriculum study. As we can see, the field is a large and complex one. It is important that, in the planning, implementation, and evaluation of a given curriculum, all elements be integrated, so that decisions made at </a:t>
            </a:r>
            <a:r>
              <a:rPr lang="en-US" dirty="0" smtClean="0">
                <a:latin typeface="Times New Roman" pitchFamily="18" charset="0"/>
                <a:cs typeface="Times New Roman" pitchFamily="18" charset="0"/>
              </a:rPr>
              <a:t>one</a:t>
            </a:r>
          </a:p>
          <a:p>
            <a:pPr marL="68580" indent="0">
              <a:buNone/>
            </a:pPr>
            <a:r>
              <a:rPr lang="en-US" dirty="0">
                <a:latin typeface="Times New Roman" pitchFamily="18" charset="0"/>
                <a:cs typeface="Times New Roman" pitchFamily="18" charset="0"/>
              </a:rPr>
              <a:t>l</a:t>
            </a:r>
            <a:r>
              <a:rPr lang="en-US" dirty="0" smtClean="0">
                <a:latin typeface="Times New Roman" pitchFamily="18" charset="0"/>
                <a:cs typeface="Times New Roman" pitchFamily="18" charset="0"/>
              </a:rPr>
              <a:t>evel</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01067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pPr marL="68580" indent="0">
              <a:buNone/>
            </a:pPr>
            <a:r>
              <a:rPr lang="en-US" dirty="0" smtClean="0"/>
              <a:t>are </a:t>
            </a:r>
            <a:r>
              <a:rPr lang="en-US" dirty="0"/>
              <a:t>not in conflict with those made at another. For instance, in courses based on principles of communicative language teaching, it is important that these principles are reflected, not only in curriculum documents and syllabus plans, but also in classroom activities, patterns of classroom interaction, and in tests of communicative performance. </a:t>
            </a:r>
          </a:p>
        </p:txBody>
      </p:sp>
    </p:spTree>
    <p:extLst>
      <p:ext uri="{BB962C8B-B14F-4D97-AF65-F5344CB8AC3E}">
        <p14:creationId xmlns:p14="http://schemas.microsoft.com/office/powerpoint/2010/main" val="2415890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37</TotalTime>
  <Words>448</Words>
  <Application>Microsoft Office PowerPoint</Application>
  <PresentationFormat>On-screen Show (4:3)</PresentationFormat>
  <Paragraphs>22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Solstice</vt:lpstr>
      <vt:lpstr>A general curriculum model</vt:lpstr>
      <vt:lpstr>Main Perspectives of Curriculum Model </vt:lpstr>
      <vt:lpstr>Second Perspective </vt:lpstr>
      <vt:lpstr>Third Perspective</vt:lpstr>
      <vt:lpstr>Fourth Prospective</vt:lpstr>
      <vt:lpstr>Conclusion </vt:lpstr>
      <vt:lpstr>Conclusion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general curriculum model</dc:title>
  <dc:creator>max</dc:creator>
  <cp:lastModifiedBy>max</cp:lastModifiedBy>
  <cp:revision>5</cp:revision>
  <dcterms:created xsi:type="dcterms:W3CDTF">2023-01-25T15:38:28Z</dcterms:created>
  <dcterms:modified xsi:type="dcterms:W3CDTF">2023-01-25T18:51:12Z</dcterms:modified>
</cp:coreProperties>
</file>