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58" r:id="rId4"/>
    <p:sldId id="259" r:id="rId5"/>
    <p:sldId id="260" r:id="rId6"/>
    <p:sldId id="263" r:id="rId7"/>
    <p:sldId id="261"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ween" initials="P"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B2D9F-B9E8-4378-A960-78CFB8CA271E}" type="datetimeFigureOut">
              <a:rPr lang="en-US" smtClean="0"/>
              <a:pPr/>
              <a:t>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0D3C9C-45F9-45C1-889A-A75C6180E4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D3C9C-45F9-45C1-889A-A75C6180E42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ver</a:t>
            </a:r>
            <a:endParaRPr lang="en-US" dirty="0"/>
          </a:p>
        </p:txBody>
      </p:sp>
      <p:sp>
        <p:nvSpPr>
          <p:cNvPr id="4" name="Slide Number Placeholder 3"/>
          <p:cNvSpPr>
            <a:spLocks noGrp="1"/>
          </p:cNvSpPr>
          <p:nvPr>
            <p:ph type="sldNum" sz="quarter" idx="10"/>
          </p:nvPr>
        </p:nvSpPr>
        <p:spPr/>
        <p:txBody>
          <a:bodyPr/>
          <a:lstStyle/>
          <a:p>
            <a:fld id="{4D0D3C9C-45F9-45C1-889A-A75C6180E4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D3C9C-45F9-45C1-889A-A75C6180E4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D3C9C-45F9-45C1-889A-A75C6180E4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D3C9C-45F9-45C1-889A-A75C6180E42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0D3C9C-45F9-45C1-889A-A75C6180E42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0D3C9C-45F9-45C1-889A-A75C6180E42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70C4D88-8C4B-4BFE-AB13-07C37E567A58}" type="datetimeFigureOut">
              <a:rPr lang="en-US" smtClean="0"/>
              <a:pPr/>
              <a:t>1/12/2014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FE10B13-CD5F-4535-BE59-02CAD0263AE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0C4D88-8C4B-4BFE-AB13-07C37E567A58}" type="datetimeFigureOut">
              <a:rPr lang="en-US" smtClean="0"/>
              <a:pPr/>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0B13-CD5F-4535-BE59-02CAD0263A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0C4D88-8C4B-4BFE-AB13-07C37E567A58}" type="datetimeFigureOut">
              <a:rPr lang="en-US" smtClean="0"/>
              <a:pPr/>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0B13-CD5F-4535-BE59-02CAD0263A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70C4D88-8C4B-4BFE-AB13-07C37E567A58}" type="datetimeFigureOut">
              <a:rPr lang="en-US" smtClean="0"/>
              <a:pPr/>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0B13-CD5F-4535-BE59-02CAD0263AE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0C4D88-8C4B-4BFE-AB13-07C37E567A58}" type="datetimeFigureOut">
              <a:rPr lang="en-US" smtClean="0"/>
              <a:pPr/>
              <a:t>1/12/2014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FE10B13-CD5F-4535-BE59-02CAD0263A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70C4D88-8C4B-4BFE-AB13-07C37E567A58}" type="datetimeFigureOut">
              <a:rPr lang="en-US" smtClean="0"/>
              <a:pPr/>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0B13-CD5F-4535-BE59-02CAD0263AE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70C4D88-8C4B-4BFE-AB13-07C37E567A58}" type="datetimeFigureOut">
              <a:rPr lang="en-US" smtClean="0"/>
              <a:pPr/>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10B13-CD5F-4535-BE59-02CAD0263AE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0C4D88-8C4B-4BFE-AB13-07C37E567A58}" type="datetimeFigureOut">
              <a:rPr lang="en-US" smtClean="0"/>
              <a:pPr/>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10B13-CD5F-4535-BE59-02CAD0263A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C4D88-8C4B-4BFE-AB13-07C37E567A58}" type="datetimeFigureOut">
              <a:rPr lang="en-US" smtClean="0"/>
              <a:pPr/>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10B13-CD5F-4535-BE59-02CAD0263A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0C4D88-8C4B-4BFE-AB13-07C37E567A58}" type="datetimeFigureOut">
              <a:rPr lang="en-US" smtClean="0"/>
              <a:pPr/>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0B13-CD5F-4535-BE59-02CAD0263AE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0C4D88-8C4B-4BFE-AB13-07C37E567A58}" type="datetimeFigureOut">
              <a:rPr lang="en-US" smtClean="0"/>
              <a:pPr/>
              <a:t>1/12/2014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FE10B13-CD5F-4535-BE59-02CAD0263AE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70C4D88-8C4B-4BFE-AB13-07C37E567A58}" type="datetimeFigureOut">
              <a:rPr lang="en-US" smtClean="0"/>
              <a:pPr/>
              <a:t>1/12/2014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FE10B13-CD5F-4535-BE59-02CAD0263A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77000" cy="2743200"/>
          </a:xfrm>
        </p:spPr>
        <p:txBody>
          <a:bodyPr>
            <a:normAutofit/>
          </a:bodyPr>
          <a:lstStyle/>
          <a:p>
            <a:r>
              <a:rPr lang="en-US" dirty="0" smtClean="0"/>
              <a:t>Communicative language test should meet the criteria of :-</a:t>
            </a:r>
          </a:p>
          <a:p>
            <a:pPr marL="514350" indent="-514350">
              <a:buFont typeface="+mj-lt"/>
              <a:buAutoNum type="arabicPeriod"/>
            </a:pPr>
            <a:r>
              <a:rPr lang="en-US" dirty="0" smtClean="0"/>
              <a:t>reliability</a:t>
            </a:r>
          </a:p>
          <a:p>
            <a:pPr marL="514350" indent="-514350">
              <a:buFont typeface="+mj-lt"/>
              <a:buAutoNum type="arabicPeriod"/>
            </a:pPr>
            <a:r>
              <a:rPr lang="en-US" dirty="0" smtClean="0"/>
              <a:t>Validity </a:t>
            </a:r>
          </a:p>
          <a:p>
            <a:pPr marL="514350" indent="-514350">
              <a:buFont typeface="+mj-lt"/>
              <a:buAutoNum type="arabicPeriod"/>
            </a:pPr>
            <a:r>
              <a:rPr lang="en-US" dirty="0" smtClean="0"/>
              <a:t>Efficiency </a:t>
            </a:r>
            <a:endParaRPr lang="en-US" dirty="0" smtClean="0"/>
          </a:p>
          <a:p>
            <a:pPr marL="514350" indent="-514350"/>
            <a:endParaRPr lang="en-US" dirty="0" smtClean="0"/>
          </a:p>
          <a:p>
            <a:pPr>
              <a:buFont typeface="Arial" pitchFamily="34" charset="0"/>
              <a:buChar char="•"/>
            </a:pPr>
            <a:endParaRPr lang="en-US" dirty="0" smtClean="0"/>
          </a:p>
          <a:p>
            <a:endParaRPr lang="en-US" dirty="0"/>
          </a:p>
        </p:txBody>
      </p:sp>
      <p:sp>
        <p:nvSpPr>
          <p:cNvPr id="2" name="Title 1"/>
          <p:cNvSpPr>
            <a:spLocks noGrp="1"/>
          </p:cNvSpPr>
          <p:nvPr>
            <p:ph type="ctrTitle"/>
          </p:nvPr>
        </p:nvSpPr>
        <p:spPr/>
        <p:txBody>
          <a:bodyPr>
            <a:normAutofit/>
          </a:bodyPr>
          <a:lstStyle/>
          <a:p>
            <a:r>
              <a:rPr lang="en-US" dirty="0" smtClean="0"/>
              <a:t>Communicative language testing</a:t>
            </a:r>
            <a:br>
              <a:rPr lang="en-US" dirty="0" smtClean="0"/>
            </a:br>
            <a:r>
              <a:rPr lang="en-US" dirty="0" smtClean="0"/>
              <a:t>test construction</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 good test  </a:t>
            </a:r>
            <a:endParaRPr lang="en-US" dirty="0"/>
          </a:p>
        </p:txBody>
      </p:sp>
      <p:sp>
        <p:nvSpPr>
          <p:cNvPr id="3" name="Content Placeholder 2"/>
          <p:cNvSpPr>
            <a:spLocks noGrp="1"/>
          </p:cNvSpPr>
          <p:nvPr>
            <p:ph sz="quarter" idx="1"/>
          </p:nvPr>
        </p:nvSpPr>
        <p:spPr>
          <a:xfrm>
            <a:off x="1143000" y="1447800"/>
            <a:ext cx="7772400" cy="4800600"/>
          </a:xfrm>
        </p:spPr>
        <p:txBody>
          <a:bodyPr>
            <a:normAutofit/>
          </a:bodyPr>
          <a:lstStyle/>
          <a:p>
            <a:r>
              <a:rPr lang="en-US" sz="2000" dirty="0" smtClean="0"/>
              <a:t>Validity  :  </a:t>
            </a:r>
          </a:p>
          <a:p>
            <a:pPr marL="514350" indent="-514350">
              <a:buFont typeface="+mj-lt"/>
              <a:buAutoNum type="arabicPeriod"/>
            </a:pPr>
            <a:r>
              <a:rPr lang="en-US" sz="2000" dirty="0" smtClean="0"/>
              <a:t>a good test is valid  if it tests what is supposed to test .It is not valid for example to test writing ability with an essay question that requires specialist knowledge for history or biology.</a:t>
            </a:r>
          </a:p>
          <a:p>
            <a:pPr marL="514350" indent="-514350">
              <a:buFont typeface="+mj-lt"/>
              <a:buAutoNum type="arabicPeriod"/>
            </a:pPr>
            <a:r>
              <a:rPr lang="en-US" sz="2000" dirty="0" smtClean="0"/>
              <a:t>A test is valid if it produces the same results to some other measure .</a:t>
            </a:r>
          </a:p>
          <a:p>
            <a:pPr marL="514350" indent="-514350">
              <a:buFont typeface="+mj-lt"/>
              <a:buAutoNum type="arabicPeriod"/>
            </a:pPr>
            <a:r>
              <a:rPr lang="en-US" sz="2000" dirty="0" smtClean="0"/>
              <a:t>A test is valid if it is marked in a valid way. Ex :if we score short answers to a listening of spelling and grammar ,then it is not necessarily a valid test of listening.</a:t>
            </a:r>
          </a:p>
          <a:p>
            <a:pPr marL="514350" indent="-514350">
              <a:buFont typeface="+mj-lt"/>
              <a:buAutoNum type="arabicPeriod"/>
            </a:pPr>
            <a:r>
              <a:rPr lang="en-US" sz="2000" dirty="0" smtClean="0"/>
              <a:t>A particular validity that concerns most of the test designers is face-validity ,this means that the test should look on the face of it as it is valid .A test consists of only three multiple-choice items would not convince the students of its validity ;however reliable or practical teachers thought to be.</a:t>
            </a:r>
          </a:p>
          <a:p>
            <a:pPr marL="514350" indent="-514350">
              <a:buFont typeface="+mj-lt"/>
              <a:buAutoNum type="arabicPeriod"/>
            </a:pPr>
            <a:endParaRPr lang="en-US"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Reliability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good test should give consistent results .For example if the same group of students took the same test twice within two days –without reflecting on the first test before they sat it again –they should get the same results on each occasion.</a:t>
            </a:r>
          </a:p>
          <a:p>
            <a:r>
              <a:rPr lang="en-US" dirty="0" smtClean="0"/>
              <a:t>In practice ,reliability  is enhanced by making the test instructions absolutely clear ,restricting the scope for variety in the answers and making sure testing conditions remain constant.</a:t>
            </a:r>
          </a:p>
          <a:p>
            <a:r>
              <a:rPr lang="en-US" dirty="0" smtClean="0"/>
              <a:t>Reliability also depends on the people who mark  the tests-the scorers .A test is unreliable if the results depend to any large extent on who is marking 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stages to construct communicative test :-</a:t>
            </a:r>
            <a:endParaRPr lang="en-US" dirty="0"/>
          </a:p>
        </p:txBody>
      </p:sp>
      <p:sp>
        <p:nvSpPr>
          <p:cNvPr id="3" name="Content Placeholder 2"/>
          <p:cNvSpPr>
            <a:spLocks noGrp="1"/>
          </p:cNvSpPr>
          <p:nvPr>
            <p:ph sz="quarter" idx="1"/>
          </p:nvPr>
        </p:nvSpPr>
        <p:spPr/>
        <p:txBody>
          <a:bodyPr/>
          <a:lstStyle/>
          <a:p>
            <a:r>
              <a:rPr lang="en-US" dirty="0" smtClean="0"/>
              <a:t>1-Test design </a:t>
            </a:r>
          </a:p>
          <a:p>
            <a:r>
              <a:rPr lang="en-US" dirty="0" smtClean="0"/>
              <a:t>2-Test development</a:t>
            </a:r>
          </a:p>
          <a:p>
            <a:r>
              <a:rPr lang="en-US" dirty="0" smtClean="0"/>
              <a:t>3-Operation </a:t>
            </a:r>
          </a:p>
          <a:p>
            <a:r>
              <a:rPr lang="en-US" dirty="0" smtClean="0"/>
              <a:t>4-Monitoring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set of general parameters :</a:t>
            </a:r>
            <a:endParaRPr lang="en-US" dirty="0"/>
          </a:p>
        </p:txBody>
      </p:sp>
      <p:sp>
        <p:nvSpPr>
          <p:cNvPr id="3" name="Content Placeholder 2"/>
          <p:cNvSpPr>
            <a:spLocks noGrp="1"/>
          </p:cNvSpPr>
          <p:nvPr>
            <p:ph sz="quarter" idx="1"/>
          </p:nvPr>
        </p:nvSpPr>
        <p:spPr/>
        <p:txBody>
          <a:bodyPr>
            <a:normAutofit/>
          </a:bodyPr>
          <a:lstStyle/>
          <a:p>
            <a:r>
              <a:rPr lang="en-US" sz="2800" dirty="0" smtClean="0"/>
              <a:t>Activities :the sub-tasks students have to cope with while participating in events.</a:t>
            </a:r>
          </a:p>
          <a:p>
            <a:r>
              <a:rPr lang="en-US" sz="2800" dirty="0" smtClean="0"/>
              <a:t>Setting: the physical and psycho-social contexts of the events. </a:t>
            </a:r>
          </a:p>
          <a:p>
            <a:r>
              <a:rPr lang="en-US" sz="2800" dirty="0" smtClean="0"/>
              <a:t>Interaction :the role set and social relationships candidates are involved in.</a:t>
            </a:r>
          </a:p>
          <a:p>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set of general parameters :</a:t>
            </a:r>
            <a:endParaRPr lang="en-US" dirty="0"/>
          </a:p>
        </p:txBody>
      </p:sp>
      <p:sp>
        <p:nvSpPr>
          <p:cNvPr id="3" name="Content Placeholder 2"/>
          <p:cNvSpPr>
            <a:spLocks noGrp="1"/>
          </p:cNvSpPr>
          <p:nvPr>
            <p:ph sz="quarter" idx="1"/>
          </p:nvPr>
        </p:nvSpPr>
        <p:spPr/>
        <p:txBody>
          <a:bodyPr>
            <a:normAutofit/>
          </a:bodyPr>
          <a:lstStyle/>
          <a:p>
            <a:r>
              <a:rPr lang="en-US" sz="3200" dirty="0" smtClean="0"/>
              <a:t>Instrumentality :the medium, mode, and channel of the activities within events.</a:t>
            </a:r>
          </a:p>
          <a:p>
            <a:r>
              <a:rPr lang="en-US" sz="3200" dirty="0" smtClean="0"/>
              <a:t>Dialect: dialects and accents candidates are expose to.</a:t>
            </a:r>
          </a:p>
          <a:p>
            <a:r>
              <a:rPr lang="en-US" sz="3200" dirty="0" smtClean="0"/>
              <a:t>Enabling skills: the underlying skills that enable the students to operate in the various activities.</a:t>
            </a:r>
          </a:p>
          <a:p>
            <a:pPr>
              <a:buNone/>
            </a:pP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Communicative test characteristics</a:t>
            </a:r>
            <a:endParaRPr lang="en-US" dirty="0"/>
          </a:p>
        </p:txBody>
      </p:sp>
      <p:sp>
        <p:nvSpPr>
          <p:cNvPr id="3" name="Content Placeholder 2"/>
          <p:cNvSpPr>
            <a:spLocks noGrp="1"/>
          </p:cNvSpPr>
          <p:nvPr>
            <p:ph sz="quarter" idx="1"/>
          </p:nvPr>
        </p:nvSpPr>
        <p:spPr/>
        <p:txBody>
          <a:bodyPr>
            <a:normAutofit/>
          </a:bodyPr>
          <a:lstStyle/>
          <a:p>
            <a:r>
              <a:rPr lang="en-US" dirty="0" smtClean="0"/>
              <a:t>Realistic context :the test tasks should be regarded appropriate to the students’ situations .</a:t>
            </a:r>
          </a:p>
          <a:p>
            <a:r>
              <a:rPr lang="en-US" dirty="0" smtClean="0"/>
              <a:t>Relevant information gap: they should to process new information as they might in real-life situations .</a:t>
            </a:r>
          </a:p>
          <a:p>
            <a:r>
              <a:rPr lang="en-US" dirty="0" smtClean="0"/>
              <a:t>Intersubjectivity :the tasks should involve candidates both as language receivers and producers .</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Communicative test characteristics</a:t>
            </a:r>
            <a:endParaRPr lang="en-US" dirty="0"/>
          </a:p>
        </p:txBody>
      </p:sp>
      <p:sp>
        <p:nvSpPr>
          <p:cNvPr id="3" name="Content Placeholder 2"/>
          <p:cNvSpPr>
            <a:spLocks noGrp="1"/>
          </p:cNvSpPr>
          <p:nvPr>
            <p:ph sz="quarter" idx="1"/>
          </p:nvPr>
        </p:nvSpPr>
        <p:spPr/>
        <p:txBody>
          <a:bodyPr/>
          <a:lstStyle/>
          <a:p>
            <a:r>
              <a:rPr lang="en-US" dirty="0" smtClean="0"/>
              <a:t>Scope for development of activity by the candidates: the tasks should give the students the chances to assert their communicative independence </a:t>
            </a:r>
          </a:p>
          <a:p>
            <a:r>
              <a:rPr lang="en-US" dirty="0" smtClean="0"/>
              <a:t>Allowance for self monitoring :they should evaluate their communicative effectiveness .</a:t>
            </a:r>
          </a:p>
          <a:p>
            <a:r>
              <a:rPr lang="en-US" dirty="0" smtClean="0"/>
              <a:t>Processing of appropriately sized input: the size and scope of the activities should be such they are processing input they would normally be expected to.</a:t>
            </a:r>
          </a:p>
          <a:p>
            <a:r>
              <a:rPr lang="en-US" dirty="0" smtClean="0"/>
              <a:t>Normal time constraints operative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task dimensions:-</a:t>
            </a:r>
            <a:endParaRPr lang="en-US" dirty="0"/>
          </a:p>
        </p:txBody>
      </p:sp>
      <p:sp>
        <p:nvSpPr>
          <p:cNvPr id="3" name="Content Placeholder 2"/>
          <p:cNvSpPr>
            <a:spLocks noGrp="1"/>
          </p:cNvSpPr>
          <p:nvPr>
            <p:ph sz="quarter" idx="1"/>
          </p:nvPr>
        </p:nvSpPr>
        <p:spPr/>
        <p:txBody>
          <a:bodyPr/>
          <a:lstStyle/>
          <a:p>
            <a:pPr>
              <a:buNone/>
            </a:pPr>
            <a:r>
              <a:rPr lang="en-US" dirty="0" smtClean="0"/>
              <a:t>Test task dimensions might usefully take into account  the following :</a:t>
            </a:r>
          </a:p>
          <a:p>
            <a:r>
              <a:rPr lang="en-US" dirty="0" smtClean="0"/>
              <a:t>Size of text :the length of the text ,receptive or productive that is involved in the event.</a:t>
            </a:r>
          </a:p>
          <a:p>
            <a:r>
              <a:rPr lang="en-US" dirty="0" smtClean="0"/>
              <a:t>Grammatical complexity and the range of cohesion devices required in the event.</a:t>
            </a:r>
          </a:p>
          <a:p>
            <a:r>
              <a:rPr lang="en-US" dirty="0" smtClean="0"/>
              <a:t>Functional range : the degree of variety of acts involved in the event.</a:t>
            </a:r>
          </a:p>
          <a:p>
            <a:r>
              <a:rPr lang="en-US" dirty="0" smtClean="0"/>
              <a:t>Referential range: the wideness and the depth of lexical knowledge required to handle activities.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219</TotalTime>
  <Words>586</Words>
  <Application>Microsoft Office PowerPoint</Application>
  <PresentationFormat>On-screen Show (4:3)</PresentationFormat>
  <Paragraphs>52</Paragraphs>
  <Slides>9</Slides>
  <Notes>7</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Communicative language testing test construction</vt:lpstr>
      <vt:lpstr>Characteristics of a good test  </vt:lpstr>
      <vt:lpstr>Reliability </vt:lpstr>
      <vt:lpstr>Four stages to construct communicative test :-</vt:lpstr>
      <vt:lpstr>A set of general parameters :</vt:lpstr>
      <vt:lpstr>A set of general parameters :</vt:lpstr>
      <vt:lpstr>Communicative test characteristics</vt:lpstr>
      <vt:lpstr>Communicative test characteristics</vt:lpstr>
      <vt:lpstr>Test task dimensions:-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language testing test construction</dc:title>
  <dc:creator>Parween</dc:creator>
  <cp:lastModifiedBy>MAX</cp:lastModifiedBy>
  <cp:revision>27</cp:revision>
  <dcterms:created xsi:type="dcterms:W3CDTF">2010-10-28T08:42:34Z</dcterms:created>
  <dcterms:modified xsi:type="dcterms:W3CDTF">2014-01-12T07:02:08Z</dcterms:modified>
</cp:coreProperties>
</file>