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8" r:id="rId4"/>
    <p:sldId id="259" r:id="rId5"/>
    <p:sldId id="260" r:id="rId6"/>
    <p:sldId id="261" r:id="rId7"/>
    <p:sldId id="263" r:id="rId8"/>
    <p:sldId id="262" r:id="rId9"/>
    <p:sldId id="269"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3815878-8376-4E04-BE5D-C77381BF1C38}"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8EEE30-BD2C-4461-B908-D57E8A75892C}"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815878-8376-4E04-BE5D-C77381BF1C38}"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8EEE30-BD2C-4461-B908-D57E8A75892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815878-8376-4E04-BE5D-C77381BF1C38}"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8EEE30-BD2C-4461-B908-D57E8A75892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815878-8376-4E04-BE5D-C77381BF1C38}"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8EEE30-BD2C-4461-B908-D57E8A75892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815878-8376-4E04-BE5D-C77381BF1C38}"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8EEE30-BD2C-4461-B908-D57E8A75892C}"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3815878-8376-4E04-BE5D-C77381BF1C38}"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8EEE30-BD2C-4461-B908-D57E8A75892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3815878-8376-4E04-BE5D-C77381BF1C38}" type="datetimeFigureOut">
              <a:rPr lang="en-US" smtClean="0"/>
              <a:t>12/12/2023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8EEE30-BD2C-4461-B908-D57E8A75892C}"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815878-8376-4E04-BE5D-C77381BF1C38}" type="datetimeFigureOut">
              <a:rPr lang="en-US" smtClean="0"/>
              <a:t>12/12/2023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8EEE30-BD2C-4461-B908-D57E8A75892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815878-8376-4E04-BE5D-C77381BF1C38}" type="datetimeFigureOut">
              <a:rPr lang="en-US" smtClean="0"/>
              <a:t>12/12/2023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8EEE30-BD2C-4461-B908-D57E8A75892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815878-8376-4E04-BE5D-C77381BF1C38}"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8EEE30-BD2C-4461-B908-D57E8A75892C}"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815878-8376-4E04-BE5D-C77381BF1C38}"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8EEE30-BD2C-4461-B908-D57E8A75892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B3815878-8376-4E04-BE5D-C77381BF1C38}" type="datetimeFigureOut">
              <a:rPr lang="en-US" smtClean="0"/>
              <a:t>12/12/2023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68EEE30-BD2C-4461-B908-D57E8A75892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6713"/>
            <a:ext cx="7772400" cy="1944216"/>
          </a:xfrm>
        </p:spPr>
        <p:txBody>
          <a:bodyPr>
            <a:normAutofit fontScale="90000"/>
          </a:bodyPr>
          <a:lstStyle/>
          <a:p>
            <a:r>
              <a:rPr lang="en-US" dirty="0"/>
              <a:t>What is Applied Linguistics?</a:t>
            </a:r>
            <a:br>
              <a:rPr lang="en-US" dirty="0"/>
            </a:br>
            <a:endParaRPr lang="en-US" dirty="0"/>
          </a:p>
        </p:txBody>
      </p:sp>
      <p:sp>
        <p:nvSpPr>
          <p:cNvPr id="3" name="Subtitle 2"/>
          <p:cNvSpPr>
            <a:spLocks noGrp="1"/>
          </p:cNvSpPr>
          <p:nvPr>
            <p:ph type="subTitle" idx="1"/>
          </p:nvPr>
        </p:nvSpPr>
        <p:spPr/>
        <p:txBody>
          <a:bodyPr>
            <a:noAutofit/>
          </a:bodyPr>
          <a:lstStyle/>
          <a:p>
            <a:pPr algn="ctr"/>
            <a:r>
              <a:rPr lang="en-US" sz="2000" dirty="0">
                <a:latin typeface="Times New Roman" pitchFamily="18" charset="0"/>
                <a:cs typeface="Times New Roman" pitchFamily="18" charset="0"/>
              </a:rPr>
              <a:t>Seminar by :</a:t>
            </a:r>
          </a:p>
          <a:p>
            <a:pPr algn="ctr"/>
            <a:r>
              <a:rPr lang="en-US" sz="2000" dirty="0">
                <a:latin typeface="Times New Roman" pitchFamily="18" charset="0"/>
                <a:cs typeface="Times New Roman" pitchFamily="18" charset="0"/>
              </a:rPr>
              <a:t>Assist Prof. </a:t>
            </a:r>
            <a:r>
              <a:rPr lang="en-US" sz="2000" dirty="0" err="1">
                <a:latin typeface="Times New Roman" pitchFamily="18" charset="0"/>
                <a:cs typeface="Times New Roman" pitchFamily="18" charset="0"/>
              </a:rPr>
              <a:t>Dr.Parween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Shawkat</a:t>
            </a:r>
            <a:endParaRPr lang="en-US" sz="2000" dirty="0">
              <a:latin typeface="Times New Roman" pitchFamily="18" charset="0"/>
              <a:cs typeface="Times New Roman" pitchFamily="18" charset="0"/>
            </a:endParaRPr>
          </a:p>
          <a:p>
            <a:pPr algn="ctr"/>
            <a:r>
              <a:rPr lang="en-US" sz="2000" dirty="0">
                <a:latin typeface="Times New Roman" pitchFamily="18" charset="0"/>
                <a:cs typeface="Times New Roman" pitchFamily="18" charset="0"/>
              </a:rPr>
              <a:t>College of Education</a:t>
            </a:r>
          </a:p>
          <a:p>
            <a:pPr algn="ctr"/>
            <a:r>
              <a:rPr lang="en-US" sz="2000" dirty="0">
                <a:latin typeface="Times New Roman" pitchFamily="18" charset="0"/>
                <a:cs typeface="Times New Roman" pitchFamily="18" charset="0"/>
              </a:rPr>
              <a:t>English Language  Department</a:t>
            </a:r>
          </a:p>
          <a:p>
            <a:pPr algn="ctr"/>
            <a:r>
              <a:rPr lang="en-US" sz="2000" dirty="0" err="1">
                <a:latin typeface="Times New Roman" pitchFamily="18" charset="0"/>
                <a:cs typeface="Times New Roman" pitchFamily="18" charset="0"/>
              </a:rPr>
              <a:t>Salahaddin</a:t>
            </a:r>
            <a:r>
              <a:rPr lang="en-US" sz="2000" dirty="0">
                <a:latin typeface="Times New Roman" pitchFamily="18" charset="0"/>
                <a:cs typeface="Times New Roman" pitchFamily="18" charset="0"/>
              </a:rPr>
              <a:t> University</a:t>
            </a:r>
          </a:p>
          <a:p>
            <a:pPr algn="ctr"/>
            <a:r>
              <a:rPr lang="en-US" sz="2000" dirty="0">
                <a:latin typeface="Times New Roman" pitchFamily="18" charset="0"/>
                <a:cs typeface="Times New Roman" pitchFamily="18" charset="0"/>
              </a:rPr>
              <a:t>2023/2024</a:t>
            </a:r>
          </a:p>
          <a:p>
            <a:pPr algn="ctr"/>
            <a:r>
              <a:rPr lang="en-US" sz="2000" dirty="0">
                <a:latin typeface="Times New Roman" pitchFamily="18" charset="0"/>
                <a:cs typeface="Times New Roman" pitchFamily="18" charset="0"/>
              </a:rPr>
              <a:t>First </a:t>
            </a:r>
            <a:r>
              <a:rPr lang="en-US" sz="2000" dirty="0" smtClean="0">
                <a:latin typeface="Times New Roman" pitchFamily="18" charset="0"/>
                <a:cs typeface="Times New Roman" pitchFamily="18" charset="0"/>
              </a:rPr>
              <a:t>Semester</a:t>
            </a:r>
          </a:p>
          <a:p>
            <a:pPr algn="ctr"/>
            <a:r>
              <a:rPr lang="en-US" sz="2000" dirty="0" smtClean="0">
                <a:latin typeface="Times New Roman" pitchFamily="18" charset="0"/>
                <a:cs typeface="Times New Roman" pitchFamily="18" charset="0"/>
              </a:rPr>
              <a:t>Master Degree </a:t>
            </a:r>
            <a:r>
              <a:rPr lang="en-US" sz="2000" dirty="0" err="1" smtClean="0">
                <a:latin typeface="Times New Roman" pitchFamily="18" charset="0"/>
                <a:cs typeface="Times New Roman" pitchFamily="18" charset="0"/>
              </a:rPr>
              <a:t>Programme</a:t>
            </a:r>
            <a:endParaRPr lang="en-US" sz="2000" dirty="0">
              <a:latin typeface="Times New Roman" pitchFamily="18" charset="0"/>
              <a:cs typeface="Times New Roman" pitchFamily="18" charset="0"/>
            </a:endParaRPr>
          </a:p>
          <a:p>
            <a:pPr algn="ct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4232680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English Language Teaching: Historical </a:t>
            </a:r>
            <a:r>
              <a:rPr lang="en-US" dirty="0" smtClean="0"/>
              <a:t>Overview and Basic Terms</a:t>
            </a:r>
            <a:endParaRPr lang="en-US" dirty="0"/>
          </a:p>
        </p:txBody>
      </p:sp>
      <p:sp>
        <p:nvSpPr>
          <p:cNvPr id="3" name="Content Placeholder 2"/>
          <p:cNvSpPr>
            <a:spLocks noGrp="1"/>
          </p:cNvSpPr>
          <p:nvPr>
            <p:ph idx="1"/>
          </p:nvPr>
        </p:nvSpPr>
        <p:spPr/>
        <p:txBody>
          <a:bodyPr>
            <a:normAutofit fontScale="92500"/>
          </a:bodyPr>
          <a:lstStyle/>
          <a:p>
            <a:r>
              <a:rPr lang="en-US" dirty="0">
                <a:latin typeface="Times New Roman" pitchFamily="18" charset="0"/>
                <a:cs typeface="Times New Roman" pitchFamily="18" charset="0"/>
              </a:rPr>
              <a:t>Introduction</a:t>
            </a:r>
          </a:p>
          <a:p>
            <a:r>
              <a:rPr lang="en-US" dirty="0">
                <a:latin typeface="Times New Roman" pitchFamily="18" charset="0"/>
                <a:cs typeface="Times New Roman" pitchFamily="18" charset="0"/>
              </a:rPr>
              <a:t>Throughout the history of teaching English as a second/foreign language (ESL/EFL), </a:t>
            </a:r>
            <a:r>
              <a:rPr lang="en-US" dirty="0" smtClean="0">
                <a:latin typeface="Times New Roman" pitchFamily="18" charset="0"/>
                <a:cs typeface="Times New Roman" pitchFamily="18" charset="0"/>
              </a:rPr>
              <a:t>instructors mainly </a:t>
            </a:r>
            <a:r>
              <a:rPr lang="en-US" dirty="0">
                <a:latin typeface="Times New Roman" pitchFamily="18" charset="0"/>
                <a:cs typeface="Times New Roman" pitchFamily="18" charset="0"/>
              </a:rPr>
              <a:t>required that learners learn the language through memorization and repetition of the </a:t>
            </a:r>
            <a:r>
              <a:rPr lang="en-US" dirty="0" smtClean="0">
                <a:latin typeface="Times New Roman" pitchFamily="18" charset="0"/>
                <a:cs typeface="Times New Roman" pitchFamily="18" charset="0"/>
              </a:rPr>
              <a:t>second language </a:t>
            </a:r>
            <a:r>
              <a:rPr lang="en-US" dirty="0">
                <a:latin typeface="Times New Roman" pitchFamily="18" charset="0"/>
                <a:cs typeface="Times New Roman" pitchFamily="18" charset="0"/>
              </a:rPr>
              <a:t>(L2) structures without exposing them to real-life situations</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These practices </a:t>
            </a:r>
            <a:r>
              <a:rPr lang="en-US" dirty="0" smtClean="0">
                <a:latin typeface="Times New Roman" pitchFamily="18" charset="0"/>
                <a:cs typeface="Times New Roman" pitchFamily="18" charset="0"/>
              </a:rPr>
              <a:t>were unsuccessful </a:t>
            </a:r>
            <a:r>
              <a:rPr lang="en-US" dirty="0">
                <a:latin typeface="Times New Roman" pitchFamily="18" charset="0"/>
                <a:cs typeface="Times New Roman" pitchFamily="18" charset="0"/>
              </a:rPr>
              <a:t>in promoting English language learners’ (ELLs) capacity when communicating </a:t>
            </a:r>
            <a:r>
              <a:rPr lang="en-US" dirty="0" smtClean="0">
                <a:latin typeface="Times New Roman" pitchFamily="18" charset="0"/>
                <a:cs typeface="Times New Roman" pitchFamily="18" charset="0"/>
              </a:rPr>
              <a:t>in different </a:t>
            </a:r>
            <a:r>
              <a:rPr lang="en-US" dirty="0">
                <a:latin typeface="Times New Roman" pitchFamily="18" charset="0"/>
                <a:cs typeface="Times New Roman" pitchFamily="18" charset="0"/>
              </a:rPr>
              <a:t>life situations using the target language (TL).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However</a:t>
            </a:r>
            <a:r>
              <a:rPr lang="en-US" dirty="0">
                <a:latin typeface="Times New Roman" pitchFamily="18" charset="0"/>
                <a:cs typeface="Times New Roman" pitchFamily="18" charset="0"/>
              </a:rPr>
              <a:t>, it is essential to incorporate </a:t>
            </a:r>
            <a:r>
              <a:rPr lang="en-US" dirty="0" smtClean="0">
                <a:latin typeface="Times New Roman" pitchFamily="18" charset="0"/>
                <a:cs typeface="Times New Roman" pitchFamily="18" charset="0"/>
              </a:rPr>
              <a:t>new trends </a:t>
            </a:r>
            <a:r>
              <a:rPr lang="en-US" dirty="0">
                <a:latin typeface="Times New Roman" pitchFamily="18" charset="0"/>
                <a:cs typeface="Times New Roman" pitchFamily="18" charset="0"/>
              </a:rPr>
              <a:t>in ELT through integrating meaningful materials and authentic tasks that represent </a:t>
            </a:r>
            <a:r>
              <a:rPr lang="en-US" dirty="0" smtClean="0">
                <a:latin typeface="Times New Roman" pitchFamily="18" charset="0"/>
                <a:cs typeface="Times New Roman" pitchFamily="18" charset="0"/>
              </a:rPr>
              <a:t>real world situations </a:t>
            </a:r>
            <a:r>
              <a:rPr lang="en-US" dirty="0">
                <a:latin typeface="Times New Roman" pitchFamily="18" charset="0"/>
                <a:cs typeface="Times New Roman" pitchFamily="18" charset="0"/>
              </a:rPr>
              <a:t>and thus promote </a:t>
            </a:r>
            <a:r>
              <a:rPr lang="en-US" dirty="0" smtClean="0">
                <a:latin typeface="Times New Roman" pitchFamily="18" charset="0"/>
                <a:cs typeface="Times New Roman" pitchFamily="18" charset="0"/>
              </a:rPr>
              <a:t>EL learners’ </a:t>
            </a:r>
            <a:r>
              <a:rPr lang="en-US" dirty="0">
                <a:latin typeface="Times New Roman" pitchFamily="18" charset="0"/>
                <a:cs typeface="Times New Roman" pitchFamily="18" charset="0"/>
              </a:rPr>
              <a:t>competencies to transfer the language they are </a:t>
            </a:r>
            <a:r>
              <a:rPr lang="en-US" dirty="0" smtClean="0">
                <a:latin typeface="Times New Roman" pitchFamily="18" charset="0"/>
                <a:cs typeface="Times New Roman" pitchFamily="18" charset="0"/>
              </a:rPr>
              <a:t>learning to </a:t>
            </a:r>
            <a:r>
              <a:rPr lang="en-US" dirty="0">
                <a:latin typeface="Times New Roman" pitchFamily="18" charset="0"/>
                <a:cs typeface="Times New Roman" pitchFamily="18" charset="0"/>
              </a:rPr>
              <a:t>situations beyond the classroom.</a:t>
            </a:r>
          </a:p>
        </p:txBody>
      </p:sp>
    </p:spTree>
    <p:extLst>
      <p:ext uri="{BB962C8B-B14F-4D97-AF65-F5344CB8AC3E}">
        <p14:creationId xmlns:p14="http://schemas.microsoft.com/office/powerpoint/2010/main" val="1098201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English Language Teaching: Historical </a:t>
            </a:r>
            <a:r>
              <a:rPr lang="en-US" dirty="0" smtClean="0"/>
              <a:t>Overview and Basic Terms</a:t>
            </a:r>
            <a:endParaRPr lang="en-US" dirty="0"/>
          </a:p>
        </p:txBody>
      </p:sp>
      <p:sp>
        <p:nvSpPr>
          <p:cNvPr id="3" name="Content Placeholder 2"/>
          <p:cNvSpPr>
            <a:spLocks noGrp="1"/>
          </p:cNvSpPr>
          <p:nvPr>
            <p:ph idx="1"/>
          </p:nvPr>
        </p:nvSpPr>
        <p:spPr/>
        <p:txBody>
          <a:bodyPr>
            <a:normAutofit fontScale="92500" lnSpcReduction="20000"/>
          </a:bodyPr>
          <a:lstStyle/>
          <a:p>
            <a:r>
              <a:rPr lang="en-US" dirty="0">
                <a:latin typeface="Times New Roman" pitchFamily="18" charset="0"/>
                <a:cs typeface="Times New Roman" pitchFamily="18" charset="0"/>
              </a:rPr>
              <a:t>Research in the field of Applied Linguistics and Second Language Acquisition has </a:t>
            </a:r>
            <a:r>
              <a:rPr lang="en-US" dirty="0" smtClean="0">
                <a:latin typeface="Times New Roman" pitchFamily="18" charset="0"/>
                <a:cs typeface="Times New Roman" pitchFamily="18" charset="0"/>
              </a:rPr>
              <a:t>an essential </a:t>
            </a:r>
            <a:r>
              <a:rPr lang="en-US" dirty="0">
                <a:latin typeface="Times New Roman" pitchFamily="18" charset="0"/>
                <a:cs typeface="Times New Roman" pitchFamily="18" charset="0"/>
              </a:rPr>
              <a:t>role in constructing and modifying different approaches and methods for ELT for </a:t>
            </a:r>
            <a:r>
              <a:rPr lang="en-US" dirty="0" smtClean="0">
                <a:latin typeface="Times New Roman" pitchFamily="18" charset="0"/>
                <a:cs typeface="Times New Roman" pitchFamily="18" charset="0"/>
              </a:rPr>
              <a:t>the purpose </a:t>
            </a:r>
            <a:r>
              <a:rPr lang="en-US" dirty="0">
                <a:latin typeface="Times New Roman" pitchFamily="18" charset="0"/>
                <a:cs typeface="Times New Roman" pitchFamily="18" charset="0"/>
              </a:rPr>
              <a:t>of guiding language learners to communicate effectively in the new </a:t>
            </a:r>
            <a:r>
              <a:rPr lang="en-US" dirty="0" smtClean="0">
                <a:latin typeface="Times New Roman" pitchFamily="18" charset="0"/>
                <a:cs typeface="Times New Roman" pitchFamily="18" charset="0"/>
              </a:rPr>
              <a:t>language.</a:t>
            </a:r>
          </a:p>
          <a:p>
            <a:r>
              <a:rPr lang="en-US" dirty="0" smtClean="0">
                <a:latin typeface="Times New Roman" pitchFamily="18" charset="0"/>
                <a:cs typeface="Times New Roman" pitchFamily="18" charset="0"/>
              </a:rPr>
              <a:t>three </a:t>
            </a:r>
            <a:r>
              <a:rPr lang="en-US" dirty="0">
                <a:latin typeface="Times New Roman" pitchFamily="18" charset="0"/>
                <a:cs typeface="Times New Roman" pitchFamily="18" charset="0"/>
              </a:rPr>
              <a:t>terms </a:t>
            </a:r>
            <a:r>
              <a:rPr lang="en-US" dirty="0" smtClean="0">
                <a:latin typeface="Times New Roman" pitchFamily="18" charset="0"/>
                <a:cs typeface="Times New Roman" pitchFamily="18" charset="0"/>
              </a:rPr>
              <a:t> are related </a:t>
            </a:r>
            <a:r>
              <a:rPr lang="en-US" dirty="0">
                <a:latin typeface="Times New Roman" pitchFamily="18" charset="0"/>
                <a:cs typeface="Times New Roman" pitchFamily="18" charset="0"/>
              </a:rPr>
              <a:t>to </a:t>
            </a:r>
            <a:r>
              <a:rPr lang="en-US" dirty="0" smtClean="0">
                <a:latin typeface="Times New Roman" pitchFamily="18" charset="0"/>
                <a:cs typeface="Times New Roman" pitchFamily="18" charset="0"/>
              </a:rPr>
              <a:t>language teaching</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Approach</a:t>
            </a:r>
            <a:r>
              <a:rPr lang="en-US" dirty="0">
                <a:latin typeface="Times New Roman" pitchFamily="18" charset="0"/>
                <a:cs typeface="Times New Roman" pitchFamily="18" charset="0"/>
              </a:rPr>
              <a:t>, method, and strategy.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term approach refers to fundamental </a:t>
            </a:r>
            <a:r>
              <a:rPr lang="en-US" dirty="0" smtClean="0">
                <a:latin typeface="Times New Roman" pitchFamily="18" charset="0"/>
                <a:cs typeface="Times New Roman" pitchFamily="18" charset="0"/>
              </a:rPr>
              <a:t>philosophies and </a:t>
            </a:r>
            <a:r>
              <a:rPr lang="en-US" dirty="0">
                <a:latin typeface="Times New Roman" pitchFamily="18" charset="0"/>
                <a:cs typeface="Times New Roman" pitchFamily="18" charset="0"/>
              </a:rPr>
              <a:t>theories about the nature of language, the way it is learned and acquired, and how it </a:t>
            </a:r>
            <a:r>
              <a:rPr lang="en-US" dirty="0" smtClean="0">
                <a:latin typeface="Times New Roman" pitchFamily="18" charset="0"/>
                <a:cs typeface="Times New Roman" pitchFamily="18" charset="0"/>
              </a:rPr>
              <a:t>is delivered.</a:t>
            </a:r>
          </a:p>
          <a:p>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 teaching method is the practical application of an approach, which includes a set </a:t>
            </a:r>
            <a:r>
              <a:rPr lang="en-US" dirty="0" smtClean="0">
                <a:latin typeface="Times New Roman" pitchFamily="18" charset="0"/>
                <a:cs typeface="Times New Roman" pitchFamily="18" charset="0"/>
              </a:rPr>
              <a:t>of strategies </a:t>
            </a:r>
            <a:r>
              <a:rPr lang="en-US" dirty="0">
                <a:latin typeface="Times New Roman" pitchFamily="18" charset="0"/>
                <a:cs typeface="Times New Roman" pitchFamily="18" charset="0"/>
              </a:rPr>
              <a:t>and techniques for delivering classroom instructions using different materials </a:t>
            </a:r>
            <a:r>
              <a:rPr lang="en-US" dirty="0" smtClean="0">
                <a:latin typeface="Times New Roman" pitchFamily="18" charset="0"/>
                <a:cs typeface="Times New Roman" pitchFamily="18" charset="0"/>
              </a:rPr>
              <a:t>and activities</a:t>
            </a:r>
            <a:r>
              <a:rPr lang="en-US" dirty="0">
                <a:latin typeface="Times New Roman" pitchFamily="18" charset="0"/>
                <a:cs typeface="Times New Roman" pitchFamily="18" charset="0"/>
              </a:rPr>
              <a:t>. Teaching strategies are subsets of a method, which are formed by sequences </a:t>
            </a:r>
            <a:r>
              <a:rPr lang="en-US" dirty="0" smtClean="0">
                <a:latin typeface="Times New Roman" pitchFamily="18" charset="0"/>
                <a:cs typeface="Times New Roman" pitchFamily="18" charset="0"/>
              </a:rPr>
              <a:t>of techniques </a:t>
            </a:r>
            <a:r>
              <a:rPr lang="en-US" dirty="0">
                <a:latin typeface="Times New Roman" pitchFamily="18" charset="0"/>
                <a:cs typeface="Times New Roman" pitchFamily="18" charset="0"/>
              </a:rPr>
              <a:t>(activities) that teachers use when designing their lesson plan to accomplish </a:t>
            </a:r>
            <a:r>
              <a:rPr lang="en-US" dirty="0" smtClean="0">
                <a:latin typeface="Times New Roman" pitchFamily="18" charset="0"/>
                <a:cs typeface="Times New Roman" pitchFamily="18" charset="0"/>
              </a:rPr>
              <a:t>certain goals.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01143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Times New Roman" pitchFamily="18" charset="0"/>
                <a:cs typeface="Times New Roman" pitchFamily="18" charset="0"/>
              </a:rPr>
              <a:t>English Language Teaching: Historical Overview and Basic Terms</a:t>
            </a:r>
          </a:p>
        </p:txBody>
      </p:sp>
      <p:sp>
        <p:nvSpPr>
          <p:cNvPr id="3" name="Content Placeholder 2"/>
          <p:cNvSpPr>
            <a:spLocks noGrp="1"/>
          </p:cNvSpPr>
          <p:nvPr>
            <p:ph idx="1"/>
          </p:nvPr>
        </p:nvSpPr>
        <p:spPr>
          <a:xfrm>
            <a:off x="457200" y="1484784"/>
            <a:ext cx="8229600" cy="4992216"/>
          </a:xfrm>
        </p:spPr>
        <p:txBody>
          <a:bodyPr>
            <a:noAutofit/>
          </a:bodyPr>
          <a:lstStyle/>
          <a:p>
            <a:pPr algn="just"/>
            <a:r>
              <a:rPr lang="en-US" sz="1800" dirty="0">
                <a:latin typeface="Times New Roman" pitchFamily="18" charset="0"/>
                <a:cs typeface="Times New Roman" pitchFamily="18" charset="0"/>
              </a:rPr>
              <a:t>Raising English language teachers’ awareness of how these approaches and methods </a:t>
            </a:r>
            <a:r>
              <a:rPr lang="en-US" sz="1800" dirty="0" smtClean="0">
                <a:latin typeface="Times New Roman" pitchFamily="18" charset="0"/>
                <a:cs typeface="Times New Roman" pitchFamily="18" charset="0"/>
              </a:rPr>
              <a:t>have evolved </a:t>
            </a:r>
            <a:r>
              <a:rPr lang="en-US" sz="1800" dirty="0">
                <a:latin typeface="Times New Roman" pitchFamily="18" charset="0"/>
                <a:cs typeface="Times New Roman" pitchFamily="18" charset="0"/>
              </a:rPr>
              <a:t>over history would facilitate their ability to make the best-informed teaching </a:t>
            </a:r>
            <a:r>
              <a:rPr lang="en-US" sz="1800" dirty="0" smtClean="0">
                <a:latin typeface="Times New Roman" pitchFamily="18" charset="0"/>
                <a:cs typeface="Times New Roman" pitchFamily="18" charset="0"/>
              </a:rPr>
              <a:t>decisions. The </a:t>
            </a:r>
            <a:r>
              <a:rPr lang="en-US" sz="1800" dirty="0">
                <a:latin typeface="Times New Roman" pitchFamily="18" charset="0"/>
                <a:cs typeface="Times New Roman" pitchFamily="18" charset="0"/>
              </a:rPr>
              <a:t>history of ELT shows the development of different types of approaches and methods as </a:t>
            </a:r>
            <a:r>
              <a:rPr lang="en-US" sz="1800" dirty="0" smtClean="0">
                <a:latin typeface="Times New Roman" pitchFamily="18" charset="0"/>
                <a:cs typeface="Times New Roman" pitchFamily="18" charset="0"/>
              </a:rPr>
              <a:t>a response </a:t>
            </a:r>
            <a:r>
              <a:rPr lang="en-US" sz="1800" dirty="0">
                <a:latin typeface="Times New Roman" pitchFamily="18" charset="0"/>
                <a:cs typeface="Times New Roman" pitchFamily="18" charset="0"/>
              </a:rPr>
              <a:t>to meet the demands of English language teaching and </a:t>
            </a:r>
            <a:r>
              <a:rPr lang="en-US" sz="1800" dirty="0" smtClean="0">
                <a:latin typeface="Times New Roman" pitchFamily="18" charset="0"/>
                <a:cs typeface="Times New Roman" pitchFamily="18" charset="0"/>
              </a:rPr>
              <a:t>learning.  Throughout </a:t>
            </a:r>
            <a:r>
              <a:rPr lang="en-US" sz="1800" dirty="0">
                <a:latin typeface="Times New Roman" pitchFamily="18" charset="0"/>
                <a:cs typeface="Times New Roman" pitchFamily="18" charset="0"/>
              </a:rPr>
              <a:t>this history, the emergence and development of different theories in </a:t>
            </a:r>
            <a:r>
              <a:rPr lang="en-US" sz="1800" dirty="0" smtClean="0">
                <a:latin typeface="Times New Roman" pitchFamily="18" charset="0"/>
                <a:cs typeface="Times New Roman" pitchFamily="18" charset="0"/>
              </a:rPr>
              <a:t>Applied Linguistics </a:t>
            </a:r>
            <a:r>
              <a:rPr lang="en-US" sz="1800" dirty="0">
                <a:latin typeface="Times New Roman" pitchFamily="18" charset="0"/>
                <a:cs typeface="Times New Roman" pitchFamily="18" charset="0"/>
              </a:rPr>
              <a:t>and Second Language Acquisition have influenced the types of methods used in </a:t>
            </a:r>
            <a:r>
              <a:rPr lang="en-US" sz="1800" dirty="0" smtClean="0">
                <a:latin typeface="Times New Roman" pitchFamily="18" charset="0"/>
                <a:cs typeface="Times New Roman" pitchFamily="18" charset="0"/>
              </a:rPr>
              <a:t>ELT. That </a:t>
            </a:r>
            <a:r>
              <a:rPr lang="en-US" sz="1800" dirty="0">
                <a:latin typeface="Times New Roman" pitchFamily="18" charset="0"/>
                <a:cs typeface="Times New Roman" pitchFamily="18" charset="0"/>
              </a:rPr>
              <a:t>is, ELT has moved its practices from general theories related to the nature of languages </a:t>
            </a:r>
            <a:r>
              <a:rPr lang="en-US" sz="1800" dirty="0" smtClean="0">
                <a:latin typeface="Times New Roman" pitchFamily="18" charset="0"/>
                <a:cs typeface="Times New Roman" pitchFamily="18" charset="0"/>
              </a:rPr>
              <a:t>and language </a:t>
            </a:r>
            <a:r>
              <a:rPr lang="en-US" sz="1800" dirty="0">
                <a:latin typeface="Times New Roman" pitchFamily="18" charset="0"/>
                <a:cs typeface="Times New Roman" pitchFamily="18" charset="0"/>
              </a:rPr>
              <a:t>learning to more specific theories that reinforce the importance of language that </a:t>
            </a:r>
            <a:r>
              <a:rPr lang="en-US" sz="1800" dirty="0" smtClean="0">
                <a:latin typeface="Times New Roman" pitchFamily="18" charset="0"/>
                <a:cs typeface="Times New Roman" pitchFamily="18" charset="0"/>
              </a:rPr>
              <a:t>language learners </a:t>
            </a:r>
            <a:r>
              <a:rPr lang="en-US" sz="1800" dirty="0">
                <a:latin typeface="Times New Roman" pitchFamily="18" charset="0"/>
                <a:cs typeface="Times New Roman" pitchFamily="18" charset="0"/>
              </a:rPr>
              <a:t>receive</a:t>
            </a:r>
            <a:r>
              <a:rPr lang="en-US" sz="1800" dirty="0" smtClean="0">
                <a:latin typeface="Times New Roman" pitchFamily="18" charset="0"/>
                <a:cs typeface="Times New Roman" pitchFamily="18" charset="0"/>
              </a:rPr>
              <a:t>.</a:t>
            </a:r>
          </a:p>
          <a:p>
            <a:pPr marL="0" indent="0" algn="just">
              <a:buNone/>
            </a:pPr>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Consequently, modern ELT methods have replaced traditional and </a:t>
            </a:r>
            <a:r>
              <a:rPr lang="en-US" sz="1800" dirty="0" smtClean="0">
                <a:latin typeface="Times New Roman" pitchFamily="18" charset="0"/>
                <a:cs typeface="Times New Roman" pitchFamily="18" charset="0"/>
              </a:rPr>
              <a:t>old-fashioned methods </a:t>
            </a:r>
            <a:r>
              <a:rPr lang="en-US" sz="1800" dirty="0">
                <a:latin typeface="Times New Roman" pitchFamily="18" charset="0"/>
                <a:cs typeface="Times New Roman" pitchFamily="18" charset="0"/>
              </a:rPr>
              <a:t>to resolve issues that hinder successful language learning and application. That is, </a:t>
            </a:r>
            <a:r>
              <a:rPr lang="en-US" sz="1800" dirty="0" smtClean="0">
                <a:latin typeface="Times New Roman" pitchFamily="18" charset="0"/>
                <a:cs typeface="Times New Roman" pitchFamily="18" charset="0"/>
              </a:rPr>
              <a:t>old instructional </a:t>
            </a:r>
            <a:r>
              <a:rPr lang="en-US" sz="1800" dirty="0">
                <a:latin typeface="Times New Roman" pitchFamily="18" charset="0"/>
                <a:cs typeface="Times New Roman" pitchFamily="18" charset="0"/>
              </a:rPr>
              <a:t>methods that emphasized the role of translation and memorization of the L2 </a:t>
            </a:r>
            <a:r>
              <a:rPr lang="en-US" sz="1800" dirty="0" smtClean="0">
                <a:latin typeface="Times New Roman" pitchFamily="18" charset="0"/>
                <a:cs typeface="Times New Roman" pitchFamily="18" charset="0"/>
              </a:rPr>
              <a:t>language rules </a:t>
            </a:r>
            <a:r>
              <a:rPr lang="en-US" sz="1800" dirty="0">
                <a:latin typeface="Times New Roman" pitchFamily="18" charset="0"/>
                <a:cs typeface="Times New Roman" pitchFamily="18" charset="0"/>
              </a:rPr>
              <a:t>and patterns failed to achieve the ultimate purpose, which is language communication</a:t>
            </a:r>
            <a:r>
              <a:rPr lang="en-US" sz="1800" dirty="0" smtClean="0">
                <a:latin typeface="Times New Roman" pitchFamily="18" charset="0"/>
                <a:cs typeface="Times New Roman" pitchFamily="18" charset="0"/>
              </a:rPr>
              <a:t>.</a:t>
            </a:r>
          </a:p>
          <a:p>
            <a:pPr marL="0" indent="0" algn="just">
              <a:buNone/>
            </a:pPr>
            <a:r>
              <a:rPr lang="en-US" sz="1800" dirty="0" smtClean="0">
                <a:latin typeface="Times New Roman" pitchFamily="18" charset="0"/>
                <a:cs typeface="Times New Roman" pitchFamily="18" charset="0"/>
              </a:rPr>
              <a:t> These have </a:t>
            </a:r>
            <a:r>
              <a:rPr lang="en-US" sz="1800" dirty="0">
                <a:latin typeface="Times New Roman" pitchFamily="18" charset="0"/>
                <a:cs typeface="Times New Roman" pitchFamily="18" charset="0"/>
              </a:rPr>
              <a:t>shifted to modern methods that promote students’ capacities to communicate the language </a:t>
            </a:r>
            <a:r>
              <a:rPr lang="en-US" sz="1800" dirty="0" smtClean="0">
                <a:latin typeface="Times New Roman" pitchFamily="18" charset="0"/>
                <a:cs typeface="Times New Roman" pitchFamily="18" charset="0"/>
              </a:rPr>
              <a:t>in real-life situations.</a:t>
            </a:r>
          </a:p>
          <a:p>
            <a:pPr algn="just"/>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val="10078978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English Language Teaching: Historical Overview and Basic Terms</a:t>
            </a:r>
          </a:p>
        </p:txBody>
      </p:sp>
      <p:sp>
        <p:nvSpPr>
          <p:cNvPr id="3" name="Content Placeholder 2"/>
          <p:cNvSpPr>
            <a:spLocks noGrp="1"/>
          </p:cNvSpPr>
          <p:nvPr>
            <p:ph idx="1"/>
          </p:nvPr>
        </p:nvSpPr>
        <p:spPr/>
        <p:txBody>
          <a:bodyPr>
            <a:normAutofit fontScale="77500" lnSpcReduction="20000"/>
          </a:bodyPr>
          <a:lstStyle/>
          <a:p>
            <a:r>
              <a:rPr lang="en-US" dirty="0">
                <a:latin typeface="Times New Roman" pitchFamily="18" charset="0"/>
                <a:cs typeface="Times New Roman" pitchFamily="18" charset="0"/>
              </a:rPr>
              <a:t>ELT has experienced three phases of instructional approaches and methods: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traditional methods </a:t>
            </a:r>
            <a:r>
              <a:rPr lang="en-US" dirty="0">
                <a:latin typeface="Times New Roman" pitchFamily="18" charset="0"/>
                <a:cs typeface="Times New Roman" pitchFamily="18" charset="0"/>
              </a:rPr>
              <a:t>phase,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modern approach phase, and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post-method phase.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first phase was </a:t>
            </a:r>
            <a:r>
              <a:rPr lang="en-US" dirty="0" smtClean="0">
                <a:latin typeface="Times New Roman" pitchFamily="18" charset="0"/>
                <a:cs typeface="Times New Roman" pitchFamily="18" charset="0"/>
              </a:rPr>
              <a:t>based on </a:t>
            </a:r>
            <a:r>
              <a:rPr lang="en-US" dirty="0">
                <a:latin typeface="Times New Roman" pitchFamily="18" charset="0"/>
                <a:cs typeface="Times New Roman" pitchFamily="18" charset="0"/>
              </a:rPr>
              <a:t>multiple instructional approaches and methods, which include the </a:t>
            </a:r>
            <a:r>
              <a:rPr lang="en-US" dirty="0" smtClean="0">
                <a:latin typeface="Times New Roman" pitchFamily="18" charset="0"/>
                <a:cs typeface="Times New Roman" pitchFamily="18" charset="0"/>
              </a:rPr>
              <a:t>Grammar-Translation Method</a:t>
            </a:r>
            <a:r>
              <a:rPr lang="en-US" dirty="0">
                <a:latin typeface="Times New Roman" pitchFamily="18" charset="0"/>
                <a:cs typeface="Times New Roman" pitchFamily="18" charset="0"/>
              </a:rPr>
              <a:t>, the Direct Method (also called the Natural Method), the Audio-Lingual Method, </a:t>
            </a:r>
            <a:r>
              <a:rPr lang="en-US" dirty="0" smtClean="0">
                <a:latin typeface="Times New Roman" pitchFamily="18" charset="0"/>
                <a:cs typeface="Times New Roman" pitchFamily="18" charset="0"/>
              </a:rPr>
              <a:t>the Community </a:t>
            </a:r>
            <a:r>
              <a:rPr lang="en-US" dirty="0">
                <a:latin typeface="Times New Roman" pitchFamily="18" charset="0"/>
                <a:cs typeface="Times New Roman" pitchFamily="18" charset="0"/>
              </a:rPr>
              <a:t>Language Teaching Approach, and the Total Physical Response Approach (also </a:t>
            </a:r>
            <a:r>
              <a:rPr lang="en-US" dirty="0" smtClean="0">
                <a:latin typeface="Times New Roman" pitchFamily="18" charset="0"/>
                <a:cs typeface="Times New Roman" pitchFamily="18" charset="0"/>
              </a:rPr>
              <a:t>called the </a:t>
            </a:r>
            <a:r>
              <a:rPr lang="en-US" dirty="0">
                <a:latin typeface="Times New Roman" pitchFamily="18" charset="0"/>
                <a:cs typeface="Times New Roman" pitchFamily="18" charset="0"/>
              </a:rPr>
              <a:t>Comprehension Approach). Each of these has emerged subsequently as a reaction to </a:t>
            </a:r>
            <a:r>
              <a:rPr lang="en-US" dirty="0" smtClean="0">
                <a:latin typeface="Times New Roman" pitchFamily="18" charset="0"/>
                <a:cs typeface="Times New Roman" pitchFamily="18" charset="0"/>
              </a:rPr>
              <a:t>a previously </a:t>
            </a:r>
            <a:r>
              <a:rPr lang="en-US" dirty="0">
                <a:latin typeface="Times New Roman" pitchFamily="18" charset="0"/>
                <a:cs typeface="Times New Roman" pitchFamily="18" charset="0"/>
              </a:rPr>
              <a:t>unsuccessful method as well as a way to meet and fulfill particular demands </a:t>
            </a:r>
            <a:r>
              <a:rPr lang="en-US" dirty="0" smtClean="0">
                <a:latin typeface="Times New Roman" pitchFamily="18" charset="0"/>
                <a:cs typeface="Times New Roman" pitchFamily="18" charset="0"/>
              </a:rPr>
              <a:t>regarding language </a:t>
            </a:r>
            <a:r>
              <a:rPr lang="en-US" dirty="0">
                <a:latin typeface="Times New Roman" pitchFamily="18" charset="0"/>
                <a:cs typeface="Times New Roman" pitchFamily="18" charset="0"/>
              </a:rPr>
              <a:t>teaching and learning </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second phase brought a </a:t>
            </a:r>
            <a:r>
              <a:rPr lang="en-US" dirty="0" smtClean="0">
                <a:latin typeface="Times New Roman" pitchFamily="18" charset="0"/>
                <a:cs typeface="Times New Roman" pitchFamily="18" charset="0"/>
              </a:rPr>
              <a:t>modern approach </a:t>
            </a:r>
            <a:r>
              <a:rPr lang="en-US" dirty="0">
                <a:latin typeface="Times New Roman" pitchFamily="18" charset="0"/>
                <a:cs typeface="Times New Roman" pitchFamily="18" charset="0"/>
              </a:rPr>
              <a:t>to meet current ELT demands and to help language learners communicate the </a:t>
            </a:r>
            <a:r>
              <a:rPr lang="en-US" dirty="0" smtClean="0">
                <a:latin typeface="Times New Roman" pitchFamily="18" charset="0"/>
                <a:cs typeface="Times New Roman" pitchFamily="18" charset="0"/>
              </a:rPr>
              <a:t>classroom language </a:t>
            </a:r>
            <a:r>
              <a:rPr lang="en-US" dirty="0">
                <a:latin typeface="Times New Roman" pitchFamily="18" charset="0"/>
                <a:cs typeface="Times New Roman" pitchFamily="18" charset="0"/>
              </a:rPr>
              <a:t>they learn and effectively use it in real situations beyond the classroom settings. </a:t>
            </a:r>
            <a:r>
              <a:rPr lang="en-US" dirty="0" smtClean="0">
                <a:latin typeface="Times New Roman" pitchFamily="18" charset="0"/>
                <a:cs typeface="Times New Roman" pitchFamily="18" charset="0"/>
              </a:rPr>
              <a:t>This approach </a:t>
            </a:r>
            <a:r>
              <a:rPr lang="en-US" dirty="0">
                <a:latin typeface="Times New Roman" pitchFamily="18" charset="0"/>
                <a:cs typeface="Times New Roman" pitchFamily="18" charset="0"/>
              </a:rPr>
              <a:t>is known as the Communicative Approach and has two versions in ELT: the </a:t>
            </a:r>
            <a:r>
              <a:rPr lang="en-US" dirty="0" smtClean="0">
                <a:latin typeface="Times New Roman" pitchFamily="18" charset="0"/>
                <a:cs typeface="Times New Roman" pitchFamily="18" charset="0"/>
              </a:rPr>
              <a:t>weak version </a:t>
            </a:r>
            <a:r>
              <a:rPr lang="en-US" dirty="0">
                <a:latin typeface="Times New Roman" pitchFamily="18" charset="0"/>
                <a:cs typeface="Times New Roman" pitchFamily="18" charset="0"/>
              </a:rPr>
              <a:t>that teaches English through content subjects (known as Content-Based </a:t>
            </a:r>
            <a:r>
              <a:rPr lang="en-US" dirty="0" smtClean="0">
                <a:latin typeface="Times New Roman" pitchFamily="18" charset="0"/>
                <a:cs typeface="Times New Roman" pitchFamily="18" charset="0"/>
              </a:rPr>
              <a:t>Language Teaching</a:t>
            </a:r>
            <a:r>
              <a:rPr lang="en-US" dirty="0">
                <a:latin typeface="Times New Roman" pitchFamily="18" charset="0"/>
                <a:cs typeface="Times New Roman" pitchFamily="18" charset="0"/>
              </a:rPr>
              <a:t>), and the strong version that teaches English through tasks (known as </a:t>
            </a:r>
            <a:r>
              <a:rPr lang="en-US" dirty="0" smtClean="0">
                <a:latin typeface="Times New Roman" pitchFamily="18" charset="0"/>
                <a:cs typeface="Times New Roman" pitchFamily="18" charset="0"/>
              </a:rPr>
              <a:t>Task-Based Language </a:t>
            </a:r>
            <a:r>
              <a:rPr lang="en-US" dirty="0">
                <a:latin typeface="Times New Roman" pitchFamily="18" charset="0"/>
                <a:cs typeface="Times New Roman" pitchFamily="18" charset="0"/>
              </a:rPr>
              <a:t>Teaching) .</a:t>
            </a:r>
          </a:p>
        </p:txBody>
      </p:sp>
    </p:spTree>
    <p:extLst>
      <p:ext uri="{BB962C8B-B14F-4D97-AF65-F5344CB8AC3E}">
        <p14:creationId xmlns:p14="http://schemas.microsoft.com/office/powerpoint/2010/main" val="34029814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English Language Teaching: Historical Overview and Basic Terms</a:t>
            </a:r>
          </a:p>
        </p:txBody>
      </p:sp>
      <p:sp>
        <p:nvSpPr>
          <p:cNvPr id="3" name="Content Placeholder 2"/>
          <p:cNvSpPr>
            <a:spLocks noGrp="1"/>
          </p:cNvSpPr>
          <p:nvPr>
            <p:ph idx="1"/>
          </p:nvPr>
        </p:nvSpPr>
        <p:spPr/>
        <p:txBody>
          <a:bodyPr>
            <a:noAutofit/>
          </a:bodyPr>
          <a:lstStyle/>
          <a:p>
            <a:pPr algn="just"/>
            <a:r>
              <a:rPr lang="en-US" sz="1800" dirty="0">
                <a:latin typeface="Times New Roman" pitchFamily="18" charset="0"/>
                <a:cs typeface="Times New Roman" pitchFamily="18" charset="0"/>
              </a:rPr>
              <a:t>The third phase is known as the post-method era, which was developed as a criticism to </a:t>
            </a:r>
            <a:r>
              <a:rPr lang="en-US" sz="1800" dirty="0" smtClean="0">
                <a:latin typeface="Times New Roman" pitchFamily="18" charset="0"/>
                <a:cs typeface="Times New Roman" pitchFamily="18" charset="0"/>
              </a:rPr>
              <a:t>the notion </a:t>
            </a:r>
            <a:r>
              <a:rPr lang="en-US" sz="1800" dirty="0">
                <a:latin typeface="Times New Roman" pitchFamily="18" charset="0"/>
                <a:cs typeface="Times New Roman" pitchFamily="18" charset="0"/>
              </a:rPr>
              <a:t>of methods that some are superior to others. </a:t>
            </a:r>
          </a:p>
          <a:p>
            <a:pPr algn="just"/>
            <a:r>
              <a:rPr lang="en-US" sz="1800" dirty="0">
                <a:latin typeface="Times New Roman" pitchFamily="18" charset="0"/>
                <a:cs typeface="Times New Roman" pitchFamily="18" charset="0"/>
              </a:rPr>
              <a:t>T</a:t>
            </a:r>
            <a:r>
              <a:rPr lang="en-US" sz="1800" dirty="0" smtClean="0">
                <a:latin typeface="Times New Roman" pitchFamily="18" charset="0"/>
                <a:cs typeface="Times New Roman" pitchFamily="18" charset="0"/>
              </a:rPr>
              <a:t>he </a:t>
            </a:r>
            <a:r>
              <a:rPr lang="en-US" sz="1800" dirty="0">
                <a:latin typeface="Times New Roman" pitchFamily="18" charset="0"/>
                <a:cs typeface="Times New Roman" pitchFamily="18" charset="0"/>
              </a:rPr>
              <a:t>answer to the question, “Why </a:t>
            </a:r>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there is no best </a:t>
            </a:r>
            <a:r>
              <a:rPr lang="en-US" sz="1800" dirty="0" smtClean="0">
                <a:latin typeface="Times New Roman" pitchFamily="18" charset="0"/>
                <a:cs typeface="Times New Roman" pitchFamily="18" charset="0"/>
              </a:rPr>
              <a:t>method?” </a:t>
            </a:r>
            <a:r>
              <a:rPr lang="en-US" sz="1800" dirty="0">
                <a:latin typeface="Times New Roman" pitchFamily="18" charset="0"/>
                <a:cs typeface="Times New Roman" pitchFamily="18" charset="0"/>
              </a:rPr>
              <a:t>has three </a:t>
            </a:r>
            <a:r>
              <a:rPr lang="en-US" sz="1800" dirty="0" smtClean="0">
                <a:latin typeface="Times New Roman" pitchFamily="18" charset="0"/>
                <a:cs typeface="Times New Roman" pitchFamily="18" charset="0"/>
              </a:rPr>
              <a:t>possible answers</a:t>
            </a:r>
            <a:r>
              <a:rPr lang="en-US" sz="1800" dirty="0">
                <a:latin typeface="Times New Roman" pitchFamily="18" charset="0"/>
                <a:cs typeface="Times New Roman" pitchFamily="18" charset="0"/>
              </a:rPr>
              <a:t>: different teaching and learning settings require different methods; some validity and </a:t>
            </a:r>
            <a:r>
              <a:rPr lang="en-US" sz="1800" dirty="0" smtClean="0">
                <a:latin typeface="Times New Roman" pitchFamily="18" charset="0"/>
                <a:cs typeface="Times New Roman" pitchFamily="18" charset="0"/>
              </a:rPr>
              <a:t>truth do </a:t>
            </a:r>
            <a:r>
              <a:rPr lang="en-US" sz="1800" dirty="0">
                <a:latin typeface="Times New Roman" pitchFamily="18" charset="0"/>
                <a:cs typeface="Times New Roman" pitchFamily="18" charset="0"/>
              </a:rPr>
              <a:t>exist in all methods, and there is no good or bad </a:t>
            </a:r>
            <a:r>
              <a:rPr lang="en-US" sz="1800" dirty="0" smtClean="0">
                <a:latin typeface="Times New Roman" pitchFamily="18" charset="0"/>
                <a:cs typeface="Times New Roman" pitchFamily="18" charset="0"/>
              </a:rPr>
              <a:t>method.</a:t>
            </a:r>
            <a:endParaRPr lang="en-US" sz="1800" dirty="0">
              <a:latin typeface="Times New Roman" pitchFamily="18" charset="0"/>
              <a:cs typeface="Times New Roman" pitchFamily="18" charset="0"/>
            </a:endParaRPr>
          </a:p>
          <a:p>
            <a:pPr algn="just"/>
            <a:r>
              <a:rPr lang="en-US" sz="1800" dirty="0">
                <a:latin typeface="Times New Roman" pitchFamily="18" charset="0"/>
                <a:cs typeface="Times New Roman" pitchFamily="18" charset="0"/>
              </a:rPr>
              <a:t>However, it has been argued that the best classroom instructions should be designed based on </a:t>
            </a:r>
            <a:r>
              <a:rPr lang="en-US" sz="1800" dirty="0" smtClean="0">
                <a:latin typeface="Times New Roman" pitchFamily="18" charset="0"/>
                <a:cs typeface="Times New Roman" pitchFamily="18" charset="0"/>
              </a:rPr>
              <a:t>a “well-established</a:t>
            </a:r>
            <a:r>
              <a:rPr lang="en-US" sz="1800" dirty="0">
                <a:latin typeface="Times New Roman" pitchFamily="18" charset="0"/>
                <a:cs typeface="Times New Roman" pitchFamily="18" charset="0"/>
              </a:rPr>
              <a:t>” language teaching and learning </a:t>
            </a:r>
            <a:r>
              <a:rPr lang="en-US" sz="1800" dirty="0" smtClean="0">
                <a:latin typeface="Times New Roman" pitchFamily="18" charset="0"/>
                <a:cs typeface="Times New Roman" pitchFamily="18" charset="0"/>
              </a:rPr>
              <a:t>principles. Such principles are proposed  </a:t>
            </a:r>
            <a:r>
              <a:rPr lang="en-US" sz="1800" dirty="0">
                <a:latin typeface="Times New Roman" pitchFamily="18" charset="0"/>
                <a:cs typeface="Times New Roman" pitchFamily="18" charset="0"/>
              </a:rPr>
              <a:t>summarized as following</a:t>
            </a:r>
            <a:r>
              <a:rPr lang="en-US" sz="1800" dirty="0" smtClean="0">
                <a:latin typeface="Times New Roman" pitchFamily="18" charset="0"/>
                <a:cs typeface="Times New Roman" pitchFamily="18" charset="0"/>
              </a:rPr>
              <a:t>:</a:t>
            </a:r>
          </a:p>
          <a:p>
            <a:pPr algn="just"/>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a:t>
            </a:r>
            <a:r>
              <a:rPr lang="en-US" sz="1800" dirty="0" smtClean="0">
                <a:latin typeface="Times New Roman" pitchFamily="18" charset="0"/>
                <a:cs typeface="Times New Roman" pitchFamily="18" charset="0"/>
              </a:rPr>
              <a:t>Maximize learning </a:t>
            </a:r>
            <a:r>
              <a:rPr lang="en-US" sz="1800" dirty="0">
                <a:latin typeface="Times New Roman" pitchFamily="18" charset="0"/>
                <a:cs typeface="Times New Roman" pitchFamily="18" charset="0"/>
              </a:rPr>
              <a:t>opportunity, facilitate negotiated interaction, minimize perceptual mismatches, </a:t>
            </a:r>
            <a:r>
              <a:rPr lang="en-US" sz="1800" dirty="0" smtClean="0">
                <a:latin typeface="Times New Roman" pitchFamily="18" charset="0"/>
                <a:cs typeface="Times New Roman" pitchFamily="18" charset="0"/>
              </a:rPr>
              <a:t>activate intuitive </a:t>
            </a:r>
            <a:r>
              <a:rPr lang="en-US" sz="1800" dirty="0">
                <a:latin typeface="Times New Roman" pitchFamily="18" charset="0"/>
                <a:cs typeface="Times New Roman" pitchFamily="18" charset="0"/>
              </a:rPr>
              <a:t>heuristics, foster language awareness, contextualize linguistic input, integrate </a:t>
            </a:r>
            <a:r>
              <a:rPr lang="en-US" sz="1800" dirty="0" smtClean="0">
                <a:latin typeface="Times New Roman" pitchFamily="18" charset="0"/>
                <a:cs typeface="Times New Roman" pitchFamily="18" charset="0"/>
              </a:rPr>
              <a:t>language skills</a:t>
            </a:r>
            <a:r>
              <a:rPr lang="en-US" sz="1800" dirty="0">
                <a:latin typeface="Times New Roman" pitchFamily="18" charset="0"/>
                <a:cs typeface="Times New Roman" pitchFamily="18" charset="0"/>
              </a:rPr>
              <a:t>, promote learner autonomy, raise cultural consciousness, ensure social relevance” </a:t>
            </a:r>
            <a:r>
              <a:rPr lang="en-US" sz="1800" dirty="0" smtClean="0">
                <a:latin typeface="Times New Roman" pitchFamily="18" charset="0"/>
                <a:cs typeface="Times New Roman" pitchFamily="18" charset="0"/>
              </a:rPr>
              <a:t>.</a:t>
            </a:r>
          </a:p>
          <a:p>
            <a:pPr algn="just"/>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Implementation of these principles are essential in today’s </a:t>
            </a:r>
            <a:r>
              <a:rPr lang="en-US" sz="1800" dirty="0" smtClean="0">
                <a:latin typeface="Times New Roman" pitchFamily="18" charset="0"/>
                <a:cs typeface="Times New Roman" pitchFamily="18" charset="0"/>
              </a:rPr>
              <a:t>classroom instruction </a:t>
            </a:r>
            <a:r>
              <a:rPr lang="en-US" sz="1800" dirty="0">
                <a:latin typeface="Times New Roman" pitchFamily="18" charset="0"/>
                <a:cs typeface="Times New Roman" pitchFamily="18" charset="0"/>
              </a:rPr>
              <a:t>and practices and should receive attention from English language teachers, </a:t>
            </a:r>
            <a:r>
              <a:rPr lang="en-US" sz="1800" dirty="0" smtClean="0">
                <a:latin typeface="Times New Roman" pitchFamily="18" charset="0"/>
                <a:cs typeface="Times New Roman" pitchFamily="18" charset="0"/>
              </a:rPr>
              <a:t>especially in </a:t>
            </a:r>
            <a:r>
              <a:rPr lang="en-US" sz="1800" dirty="0">
                <a:latin typeface="Times New Roman" pitchFamily="18" charset="0"/>
                <a:cs typeface="Times New Roman" pitchFamily="18" charset="0"/>
              </a:rPr>
              <a:t>EFL contexts where TL interaction outside the classroom is very limited.</a:t>
            </a:r>
          </a:p>
        </p:txBody>
      </p:sp>
    </p:spTree>
    <p:extLst>
      <p:ext uri="{BB962C8B-B14F-4D97-AF65-F5344CB8AC3E}">
        <p14:creationId xmlns:p14="http://schemas.microsoft.com/office/powerpoint/2010/main" val="3460835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What is Applied Linguistics?</a:t>
            </a:r>
          </a:p>
        </p:txBody>
      </p:sp>
      <p:sp>
        <p:nvSpPr>
          <p:cNvPr id="2" name="Content Placeholder 1"/>
          <p:cNvSpPr>
            <a:spLocks noGrp="1"/>
          </p:cNvSpPr>
          <p:nvPr>
            <p:ph idx="1"/>
          </p:nvPr>
        </p:nvSpPr>
        <p:spPr/>
        <p:txBody>
          <a:bodyPr>
            <a:normAutofit fontScale="92500" lnSpcReduction="10000"/>
          </a:bodyPr>
          <a:lstStyle/>
          <a:p>
            <a:pPr algn="just"/>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Applied linguistics’ is using what we know </a:t>
            </a:r>
            <a:r>
              <a:rPr lang="en-US" dirty="0" smtClean="0">
                <a:latin typeface="Times New Roman" pitchFamily="18" charset="0"/>
                <a:cs typeface="Times New Roman" pitchFamily="18" charset="0"/>
              </a:rPr>
              <a:t>about</a:t>
            </a: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 language,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b) how it is </a:t>
            </a:r>
            <a:r>
              <a:rPr lang="en-US" dirty="0" smtClean="0">
                <a:latin typeface="Times New Roman" pitchFamily="18" charset="0"/>
                <a:cs typeface="Times New Roman" pitchFamily="18" charset="0"/>
              </a:rPr>
              <a:t>learned and </a:t>
            </a:r>
          </a:p>
          <a:p>
            <a:pPr algn="just"/>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c) how it is used</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Why? </a:t>
            </a:r>
            <a:r>
              <a:rPr lang="en-US" dirty="0">
                <a:latin typeface="Times New Roman" pitchFamily="18" charset="0"/>
                <a:cs typeface="Times New Roman" pitchFamily="18" charset="0"/>
              </a:rPr>
              <a:t>in order to achieve some </a:t>
            </a:r>
            <a:r>
              <a:rPr lang="en-US" dirty="0" smtClean="0">
                <a:latin typeface="Times New Roman" pitchFamily="18" charset="0"/>
                <a:cs typeface="Times New Roman" pitchFamily="18" charset="0"/>
              </a:rPr>
              <a:t>purposes </a:t>
            </a:r>
            <a:r>
              <a:rPr lang="en-US" dirty="0">
                <a:latin typeface="Times New Roman" pitchFamily="18" charset="0"/>
                <a:cs typeface="Times New Roman" pitchFamily="18" charset="0"/>
              </a:rPr>
              <a:t>or solve some </a:t>
            </a:r>
            <a:r>
              <a:rPr lang="en-US" dirty="0" smtClean="0">
                <a:latin typeface="Times New Roman" pitchFamily="18" charset="0"/>
                <a:cs typeface="Times New Roman" pitchFamily="18" charset="0"/>
              </a:rPr>
              <a:t>problems in the </a:t>
            </a:r>
            <a:r>
              <a:rPr lang="en-US" dirty="0">
                <a:latin typeface="Times New Roman" pitchFamily="18" charset="0"/>
                <a:cs typeface="Times New Roman" pitchFamily="18" charset="0"/>
              </a:rPr>
              <a:t>real world.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Those </a:t>
            </a:r>
            <a:r>
              <a:rPr lang="en-US" dirty="0">
                <a:latin typeface="Times New Roman" pitchFamily="18" charset="0"/>
                <a:cs typeface="Times New Roman" pitchFamily="18" charset="0"/>
              </a:rPr>
              <a:t>purposes are many and varied, as is evident in a definition</a:t>
            </a:r>
          </a:p>
          <a:p>
            <a:pPr marL="109728" indent="0" algn="just">
              <a:buNone/>
            </a:pPr>
            <a:r>
              <a:rPr lang="en-US" dirty="0">
                <a:latin typeface="Times New Roman" pitchFamily="18" charset="0"/>
                <a:cs typeface="Times New Roman" pitchFamily="18" charset="0"/>
              </a:rPr>
              <a:t>given by Wilkins (1999: 7):</a:t>
            </a:r>
          </a:p>
          <a:p>
            <a:pPr marL="109728" indent="0" algn="just">
              <a:buNone/>
            </a:pPr>
            <a:r>
              <a:rPr lang="en-US" dirty="0" smtClean="0">
                <a:latin typeface="Times New Roman" pitchFamily="18" charset="0"/>
                <a:cs typeface="Times New Roman" pitchFamily="18" charset="0"/>
              </a:rPr>
              <a:t>( In </a:t>
            </a:r>
            <a:r>
              <a:rPr lang="en-US" dirty="0">
                <a:latin typeface="Times New Roman" pitchFamily="18" charset="0"/>
                <a:cs typeface="Times New Roman" pitchFamily="18" charset="0"/>
              </a:rPr>
              <a:t>a broad sense, applied linguistics is concerned with increasing understanding of </a:t>
            </a:r>
            <a:r>
              <a:rPr lang="en-US" dirty="0" smtClean="0">
                <a:latin typeface="Times New Roman" pitchFamily="18" charset="0"/>
                <a:cs typeface="Times New Roman" pitchFamily="18" charset="0"/>
              </a:rPr>
              <a:t>the role </a:t>
            </a:r>
            <a:r>
              <a:rPr lang="en-US" dirty="0">
                <a:latin typeface="Times New Roman" pitchFamily="18" charset="0"/>
                <a:cs typeface="Times New Roman" pitchFamily="18" charset="0"/>
              </a:rPr>
              <a:t>of language in human affairs and thereby with providing the knowledge necessary for</a:t>
            </a:r>
          </a:p>
          <a:p>
            <a:pPr marL="109728" indent="0" algn="just">
              <a:buNone/>
            </a:pPr>
            <a:r>
              <a:rPr lang="en-US" dirty="0">
                <a:latin typeface="Times New Roman" pitchFamily="18" charset="0"/>
                <a:cs typeface="Times New Roman" pitchFamily="18" charset="0"/>
              </a:rPr>
              <a:t>those who are responsible for taking language-related decisions whether the need for </a:t>
            </a:r>
            <a:r>
              <a:rPr lang="en-US" dirty="0" smtClean="0">
                <a:latin typeface="Times New Roman" pitchFamily="18" charset="0"/>
                <a:cs typeface="Times New Roman" pitchFamily="18" charset="0"/>
              </a:rPr>
              <a:t>these arises </a:t>
            </a:r>
            <a:r>
              <a:rPr lang="en-US" dirty="0">
                <a:latin typeface="Times New Roman" pitchFamily="18" charset="0"/>
                <a:cs typeface="Times New Roman" pitchFamily="18" charset="0"/>
              </a:rPr>
              <a:t>in the classroom, the workplace, the law court, or the </a:t>
            </a:r>
            <a:r>
              <a:rPr lang="en-US" dirty="0" smtClean="0">
                <a:latin typeface="Times New Roman" pitchFamily="18" charset="0"/>
                <a:cs typeface="Times New Roman" pitchFamily="18" charset="0"/>
              </a:rPr>
              <a:t>laboratory</a:t>
            </a:r>
            <a:r>
              <a:rPr lang="en-US" dirty="0">
                <a:latin typeface="Times New Roman" pitchFamily="18" charset="0"/>
                <a:cs typeface="Times New Roman" pitchFamily="18" charset="0"/>
              </a:rPr>
              <a:t>)</a:t>
            </a:r>
          </a:p>
        </p:txBody>
      </p:sp>
    </p:spTree>
    <p:extLst>
      <p:ext uri="{BB962C8B-B14F-4D97-AF65-F5344CB8AC3E}">
        <p14:creationId xmlns:p14="http://schemas.microsoft.com/office/powerpoint/2010/main" val="398801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What is Applied Linguistics?</a:t>
            </a:r>
          </a:p>
        </p:txBody>
      </p:sp>
      <p:sp>
        <p:nvSpPr>
          <p:cNvPr id="2" name="Content Placeholder 1"/>
          <p:cNvSpPr>
            <a:spLocks noGrp="1"/>
          </p:cNvSpPr>
          <p:nvPr>
            <p:ph idx="1"/>
          </p:nvPr>
        </p:nvSpPr>
        <p:spPr/>
        <p:txBody>
          <a:bodyPr>
            <a:normAutofit fontScale="62500" lnSpcReduction="20000"/>
          </a:bodyPr>
          <a:lstStyle/>
          <a:p>
            <a:r>
              <a:rPr lang="en-US" dirty="0"/>
              <a:t>The range of these purposes is partly illustrated by the call for papers for the</a:t>
            </a:r>
          </a:p>
          <a:p>
            <a:r>
              <a:rPr lang="en-US" dirty="0"/>
              <a:t>American Association of Applied Linguistics (AAAL) 2010 conference, which lists</a:t>
            </a:r>
          </a:p>
          <a:p>
            <a:r>
              <a:rPr lang="en-US" dirty="0"/>
              <a:t>16 topic areas:</a:t>
            </a:r>
          </a:p>
          <a:p>
            <a:r>
              <a:rPr lang="en-US" dirty="0"/>
              <a:t>• analysis of discourse and interaction</a:t>
            </a:r>
          </a:p>
          <a:p>
            <a:r>
              <a:rPr lang="en-US" dirty="0"/>
              <a:t>• assessment and evaluation</a:t>
            </a:r>
          </a:p>
          <a:p>
            <a:r>
              <a:rPr lang="en-US" dirty="0"/>
              <a:t>• bilingual, immersion, heritage and language minority education</a:t>
            </a:r>
          </a:p>
          <a:p>
            <a:r>
              <a:rPr lang="en-US" dirty="0"/>
              <a:t>• language and ideology</a:t>
            </a:r>
          </a:p>
          <a:p>
            <a:r>
              <a:rPr lang="en-US" dirty="0"/>
              <a:t>• language and learner characteristics</a:t>
            </a:r>
          </a:p>
          <a:p>
            <a:r>
              <a:rPr lang="en-US" dirty="0"/>
              <a:t>• language and technology</a:t>
            </a:r>
          </a:p>
          <a:p>
            <a:r>
              <a:rPr lang="en-US" dirty="0"/>
              <a:t>• language cognition and brain research</a:t>
            </a:r>
          </a:p>
          <a:p>
            <a:r>
              <a:rPr lang="en-US" dirty="0"/>
              <a:t>• language, culture, socialization and pragmatics</a:t>
            </a:r>
          </a:p>
          <a:p>
            <a:r>
              <a:rPr lang="en-US" dirty="0"/>
              <a:t>• language maintenance and revitalization</a:t>
            </a:r>
          </a:p>
          <a:p>
            <a:r>
              <a:rPr lang="en-US" dirty="0"/>
              <a:t>• language planning and policy</a:t>
            </a:r>
          </a:p>
          <a:p>
            <a:r>
              <a:rPr lang="en-US" dirty="0"/>
              <a:t>• reading, writing and literacy</a:t>
            </a:r>
          </a:p>
          <a:p>
            <a:r>
              <a:rPr lang="en-US" dirty="0"/>
              <a:t>• second and foreign language pedagogy</a:t>
            </a:r>
          </a:p>
          <a:p>
            <a:r>
              <a:rPr lang="en-US" dirty="0"/>
              <a:t>• second language acquisition, language acquisition and attrition</a:t>
            </a:r>
          </a:p>
          <a:p>
            <a:r>
              <a:rPr lang="en-US" dirty="0"/>
              <a:t>• sociolinguistics</a:t>
            </a:r>
          </a:p>
          <a:p>
            <a:r>
              <a:rPr lang="en-US" dirty="0"/>
              <a:t>• text analysis (written discourse)</a:t>
            </a:r>
          </a:p>
          <a:p>
            <a:r>
              <a:rPr lang="en-US" dirty="0"/>
              <a:t>• translation and interpretation</a:t>
            </a:r>
          </a:p>
        </p:txBody>
      </p:sp>
    </p:spTree>
    <p:extLst>
      <p:ext uri="{BB962C8B-B14F-4D97-AF65-F5344CB8AC3E}">
        <p14:creationId xmlns:p14="http://schemas.microsoft.com/office/powerpoint/2010/main" val="171047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What is Applied Linguistics?</a:t>
            </a:r>
          </a:p>
        </p:txBody>
      </p:sp>
      <p:sp>
        <p:nvSpPr>
          <p:cNvPr id="2" name="Content Placeholder 1"/>
          <p:cNvSpPr>
            <a:spLocks noGrp="1"/>
          </p:cNvSpPr>
          <p:nvPr>
            <p:ph idx="1"/>
          </p:nvPr>
        </p:nvSpPr>
        <p:spPr/>
        <p:txBody>
          <a:bodyPr>
            <a:normAutofit/>
          </a:bodyPr>
          <a:lstStyle/>
          <a:p>
            <a:r>
              <a:rPr lang="en-US" dirty="0">
                <a:latin typeface="Times New Roman" pitchFamily="18" charset="0"/>
                <a:cs typeface="Times New Roman" pitchFamily="18" charset="0"/>
              </a:rPr>
              <a:t>Out of these numerous areas, the dominant</a:t>
            </a:r>
          </a:p>
          <a:p>
            <a:pPr marL="109728" indent="0">
              <a:buNone/>
            </a:pPr>
            <a:r>
              <a:rPr lang="en-US" dirty="0" smtClean="0">
                <a:latin typeface="Times New Roman" pitchFamily="18" charset="0"/>
                <a:cs typeface="Times New Roman" pitchFamily="18" charset="0"/>
              </a:rPr>
              <a:t>field </a:t>
            </a:r>
            <a:r>
              <a:rPr lang="en-US" dirty="0">
                <a:latin typeface="Times New Roman" pitchFamily="18" charset="0"/>
                <a:cs typeface="Times New Roman" pitchFamily="18" charset="0"/>
              </a:rPr>
              <a:t>has always been the teaching and learning of second or </a:t>
            </a:r>
            <a:r>
              <a:rPr lang="en-US" dirty="0" smtClean="0">
                <a:latin typeface="Times New Roman" pitchFamily="18" charset="0"/>
                <a:cs typeface="Times New Roman" pitchFamily="18" charset="0"/>
              </a:rPr>
              <a:t>foreign languages </a:t>
            </a:r>
            <a:r>
              <a:rPr lang="en-US" dirty="0">
                <a:latin typeface="Times New Roman" pitchFamily="18" charset="0"/>
                <a:cs typeface="Times New Roman" pitchFamily="18" charset="0"/>
              </a:rPr>
              <a:t>(</a:t>
            </a:r>
            <a:r>
              <a:rPr lang="en-US" dirty="0" smtClean="0">
                <a:latin typeface="Times New Roman" pitchFamily="18" charset="0"/>
                <a:cs typeface="Times New Roman" pitchFamily="18" charset="0"/>
              </a:rPr>
              <a:t>L2 or FL).</a:t>
            </a:r>
          </a:p>
          <a:p>
            <a:pPr marL="109728" indent="0">
              <a:buNone/>
            </a:pPr>
            <a:r>
              <a:rPr lang="en-US" dirty="0" smtClean="0">
                <a:latin typeface="Times New Roman" pitchFamily="18" charset="0"/>
                <a:cs typeface="Times New Roman" pitchFamily="18" charset="0"/>
              </a:rPr>
              <a:t>Why ?</a:t>
            </a:r>
          </a:p>
          <a:p>
            <a:r>
              <a:rPr lang="en-US" dirty="0" smtClean="0">
                <a:latin typeface="Times New Roman" pitchFamily="18" charset="0"/>
                <a:cs typeface="Times New Roman" pitchFamily="18" charset="0"/>
              </a:rPr>
              <a:t>Because  around </a:t>
            </a:r>
            <a:r>
              <a:rPr lang="en-US" dirty="0">
                <a:latin typeface="Times New Roman" pitchFamily="18" charset="0"/>
                <a:cs typeface="Times New Roman" pitchFamily="18" charset="0"/>
              </a:rPr>
              <a:t>the world, a large percentage of people, and </a:t>
            </a:r>
            <a:r>
              <a:rPr lang="en-US" dirty="0" smtClean="0">
                <a:latin typeface="Times New Roman" pitchFamily="18" charset="0"/>
                <a:cs typeface="Times New Roman" pitchFamily="18" charset="0"/>
              </a:rPr>
              <a:t>a majority </a:t>
            </a:r>
            <a:r>
              <a:rPr lang="en-US" dirty="0">
                <a:latin typeface="Times New Roman" pitchFamily="18" charset="0"/>
                <a:cs typeface="Times New Roman" pitchFamily="18" charset="0"/>
              </a:rPr>
              <a:t>in some areas, speak more than one language</a:t>
            </a:r>
            <a:r>
              <a:rPr lang="en-US" dirty="0" smtClean="0">
                <a:latin typeface="Times New Roman" pitchFamily="18" charset="0"/>
                <a:cs typeface="Times New Roman" pitchFamily="18" charset="0"/>
              </a:rPr>
              <a:t>.</a:t>
            </a:r>
          </a:p>
          <a:p>
            <a:endParaRPr lang="en-US" dirty="0" smtClean="0">
              <a:latin typeface="Times New Roman" pitchFamily="18" charset="0"/>
              <a:cs typeface="Times New Roman" pitchFamily="18" charset="0"/>
            </a:endParaRPr>
          </a:p>
          <a:p>
            <a:pPr marL="109728" indent="0">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326255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What is Applied Linguistics?</a:t>
            </a:r>
          </a:p>
        </p:txBody>
      </p:sp>
      <p:sp>
        <p:nvSpPr>
          <p:cNvPr id="2" name="Content Placeholder 1"/>
          <p:cNvSpPr>
            <a:spLocks noGrp="1"/>
          </p:cNvSpPr>
          <p:nvPr>
            <p:ph idx="1"/>
          </p:nvPr>
        </p:nvSpPr>
        <p:spPr/>
        <p:txBody>
          <a:bodyPr>
            <a:normAutofit/>
          </a:bodyPr>
          <a:lstStyle/>
          <a:p>
            <a:r>
              <a:rPr lang="en-US" dirty="0">
                <a:latin typeface="Times New Roman" pitchFamily="18" charset="0"/>
                <a:cs typeface="Times New Roman" pitchFamily="18" charset="0"/>
              </a:rPr>
              <a:t>For example, a </a:t>
            </a:r>
            <a:r>
              <a:rPr lang="en-US" dirty="0" smtClean="0">
                <a:latin typeface="Times New Roman" pitchFamily="18" charset="0"/>
                <a:cs typeface="Times New Roman" pitchFamily="18" charset="0"/>
              </a:rPr>
              <a:t>survey published </a:t>
            </a:r>
            <a:r>
              <a:rPr lang="en-US" dirty="0">
                <a:latin typeface="Times New Roman" pitchFamily="18" charset="0"/>
                <a:cs typeface="Times New Roman" pitchFamily="18" charset="0"/>
              </a:rPr>
              <a:t>in 1987 found that 83 per cent of 20–24-year-olds in Europe </a:t>
            </a:r>
            <a:r>
              <a:rPr lang="en-US" dirty="0" smtClean="0">
                <a:latin typeface="Times New Roman" pitchFamily="18" charset="0"/>
                <a:cs typeface="Times New Roman" pitchFamily="18" charset="0"/>
              </a:rPr>
              <a:t>had studied </a:t>
            </a:r>
            <a:r>
              <a:rPr lang="en-US" dirty="0">
                <a:latin typeface="Times New Roman" pitchFamily="18" charset="0"/>
                <a:cs typeface="Times New Roman" pitchFamily="18" charset="0"/>
              </a:rPr>
              <a:t>a second </a:t>
            </a:r>
            <a:r>
              <a:rPr lang="en-US" dirty="0" smtClean="0">
                <a:latin typeface="Times New Roman" pitchFamily="18" charset="0"/>
                <a:cs typeface="Times New Roman" pitchFamily="18" charset="0"/>
              </a:rPr>
              <a:t>language.</a:t>
            </a:r>
          </a:p>
          <a:p>
            <a:r>
              <a:rPr lang="en-US" dirty="0" smtClean="0">
                <a:latin typeface="Times New Roman" pitchFamily="18" charset="0"/>
                <a:cs typeface="Times New Roman" pitchFamily="18" charset="0"/>
              </a:rPr>
              <a:t>English </a:t>
            </a:r>
            <a:r>
              <a:rPr lang="en-US" dirty="0">
                <a:latin typeface="Times New Roman" pitchFamily="18" charset="0"/>
                <a:cs typeface="Times New Roman" pitchFamily="18" charset="0"/>
              </a:rPr>
              <a:t>is the main second language </a:t>
            </a:r>
            <a:r>
              <a:rPr lang="en-US" dirty="0" smtClean="0">
                <a:latin typeface="Times New Roman" pitchFamily="18" charset="0"/>
                <a:cs typeface="Times New Roman" pitchFamily="18" charset="0"/>
              </a:rPr>
              <a:t>being studied </a:t>
            </a:r>
            <a:r>
              <a:rPr lang="en-US" dirty="0">
                <a:latin typeface="Times New Roman" pitchFamily="18" charset="0"/>
                <a:cs typeface="Times New Roman" pitchFamily="18" charset="0"/>
              </a:rPr>
              <a:t>in the world </a:t>
            </a:r>
            <a:r>
              <a:rPr lang="en-US" dirty="0" smtClean="0">
                <a:latin typeface="Times New Roman" pitchFamily="18" charset="0"/>
                <a:cs typeface="Times New Roman" pitchFamily="18" charset="0"/>
              </a:rPr>
              <a:t>today</a:t>
            </a:r>
          </a:p>
          <a:p>
            <a:r>
              <a:rPr lang="en-US" dirty="0" smtClean="0">
                <a:latin typeface="Times New Roman" pitchFamily="18" charset="0"/>
                <a:cs typeface="Times New Roman" pitchFamily="18" charset="0"/>
              </a:rPr>
              <a:t>Figures </a:t>
            </a:r>
            <a:r>
              <a:rPr lang="en-US" dirty="0">
                <a:latin typeface="Times New Roman" pitchFamily="18" charset="0"/>
                <a:cs typeface="Times New Roman" pitchFamily="18" charset="0"/>
              </a:rPr>
              <a:t>concerning the numbers of people learning </a:t>
            </a:r>
            <a:r>
              <a:rPr lang="en-US" dirty="0" smtClean="0">
                <a:latin typeface="Times New Roman" pitchFamily="18" charset="0"/>
                <a:cs typeface="Times New Roman" pitchFamily="18" charset="0"/>
              </a:rPr>
              <a:t>or using </a:t>
            </a:r>
            <a:r>
              <a:rPr lang="en-US" dirty="0">
                <a:latin typeface="Times New Roman" pitchFamily="18" charset="0"/>
                <a:cs typeface="Times New Roman" pitchFamily="18" charset="0"/>
              </a:rPr>
              <a:t>second languages can only be rough estimates, but they still give </a:t>
            </a:r>
            <a:r>
              <a:rPr lang="en-US" dirty="0" smtClean="0">
                <a:latin typeface="Times New Roman" pitchFamily="18" charset="0"/>
                <a:cs typeface="Times New Roman" pitchFamily="18" charset="0"/>
              </a:rPr>
              <a:t>some idea of the impact that applied linguistics can have in the world.</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233691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What is Applied Linguistics?</a:t>
            </a:r>
          </a:p>
        </p:txBody>
      </p:sp>
      <p:sp>
        <p:nvSpPr>
          <p:cNvPr id="2" name="Content Placeholder 1"/>
          <p:cNvSpPr>
            <a:spLocks noGrp="1"/>
          </p:cNvSpPr>
          <p:nvPr>
            <p:ph idx="1"/>
          </p:nvPr>
        </p:nvSpPr>
        <p:spPr/>
        <p:txBody>
          <a:bodyPr>
            <a:normAutofit fontScale="92500" lnSpcReduction="10000"/>
          </a:bodyPr>
          <a:lstStyle/>
          <a:p>
            <a:r>
              <a:rPr lang="en-US" dirty="0">
                <a:latin typeface="Times New Roman" pitchFamily="18" charset="0"/>
                <a:cs typeface="Times New Roman" pitchFamily="18" charset="0"/>
              </a:rPr>
              <a:t>Besides mother tongue education, language planning and bilingualism/</a:t>
            </a:r>
          </a:p>
          <a:p>
            <a:pPr marL="109728" indent="0">
              <a:buNone/>
            </a:pPr>
            <a:r>
              <a:rPr lang="en-US" dirty="0" smtClean="0">
                <a:latin typeface="Times New Roman" pitchFamily="18" charset="0"/>
                <a:cs typeface="Times New Roman" pitchFamily="18" charset="0"/>
              </a:rPr>
              <a:t> multilingualism</a:t>
            </a:r>
          </a:p>
          <a:p>
            <a:r>
              <a:rPr lang="en-US" dirty="0" smtClean="0">
                <a:latin typeface="Times New Roman" pitchFamily="18" charset="0"/>
                <a:cs typeface="Times New Roman" pitchFamily="18" charset="0"/>
              </a:rPr>
              <a:t>These </a:t>
            </a:r>
            <a:r>
              <a:rPr lang="en-US" dirty="0">
                <a:latin typeface="Times New Roman" pitchFamily="18" charset="0"/>
                <a:cs typeface="Times New Roman" pitchFamily="18" charset="0"/>
              </a:rPr>
              <a:t>areas exemplify </a:t>
            </a:r>
            <a:r>
              <a:rPr lang="en-US" dirty="0" smtClean="0">
                <a:latin typeface="Times New Roman" pitchFamily="18" charset="0"/>
                <a:cs typeface="Times New Roman" pitchFamily="18" charset="0"/>
              </a:rPr>
              <a:t>how applied </a:t>
            </a:r>
            <a:r>
              <a:rPr lang="en-US" dirty="0">
                <a:latin typeface="Times New Roman" pitchFamily="18" charset="0"/>
                <a:cs typeface="Times New Roman" pitchFamily="18" charset="0"/>
              </a:rPr>
              <a:t>linguistics knowledge may be utilized in practical ways in </a:t>
            </a:r>
            <a:r>
              <a:rPr lang="en-US" dirty="0" smtClean="0">
                <a:latin typeface="Times New Roman" pitchFamily="18" charset="0"/>
                <a:cs typeface="Times New Roman" pitchFamily="18" charset="0"/>
              </a:rPr>
              <a:t>non-educational areas.</a:t>
            </a:r>
          </a:p>
          <a:p>
            <a:r>
              <a:rPr lang="en-US" dirty="0">
                <a:latin typeface="Times New Roman" pitchFamily="18" charset="0"/>
                <a:cs typeface="Times New Roman" pitchFamily="18" charset="0"/>
              </a:rPr>
              <a:t>In addition to all these areas and purposes, applied linguistics is </a:t>
            </a:r>
            <a:r>
              <a:rPr lang="en-US" dirty="0" smtClean="0">
                <a:latin typeface="Times New Roman" pitchFamily="18" charset="0"/>
                <a:cs typeface="Times New Roman" pitchFamily="18" charset="0"/>
              </a:rPr>
              <a:t>interested in </a:t>
            </a:r>
            <a:r>
              <a:rPr lang="en-US" dirty="0">
                <a:latin typeface="Times New Roman" pitchFamily="18" charset="0"/>
                <a:cs typeface="Times New Roman" pitchFamily="18" charset="0"/>
              </a:rPr>
              <a:t>cases where language goes wrong.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Researchers </a:t>
            </a:r>
            <a:r>
              <a:rPr lang="en-US" dirty="0">
                <a:latin typeface="Times New Roman" pitchFamily="18" charset="0"/>
                <a:cs typeface="Times New Roman" pitchFamily="18" charset="0"/>
              </a:rPr>
              <a:t>working on </a:t>
            </a:r>
            <a:r>
              <a:rPr lang="en-US" dirty="0" smtClean="0">
                <a:latin typeface="Times New Roman" pitchFamily="18" charset="0"/>
                <a:cs typeface="Times New Roman" pitchFamily="18" charset="0"/>
              </a:rPr>
              <a:t>language-related disorders belief </a:t>
            </a:r>
            <a:r>
              <a:rPr lang="en-US" dirty="0">
                <a:latin typeface="Times New Roman" pitchFamily="18" charset="0"/>
                <a:cs typeface="Times New Roman" pitchFamily="18" charset="0"/>
              </a:rPr>
              <a:t>that we can better understand </a:t>
            </a:r>
            <a:r>
              <a:rPr lang="en-US" dirty="0" smtClean="0">
                <a:latin typeface="Times New Roman" pitchFamily="18" charset="0"/>
                <a:cs typeface="Times New Roman" pitchFamily="18" charset="0"/>
              </a:rPr>
              <a:t>how the </a:t>
            </a:r>
            <a:r>
              <a:rPr lang="en-US" dirty="0">
                <a:latin typeface="Times New Roman" pitchFamily="18" charset="0"/>
                <a:cs typeface="Times New Roman" pitchFamily="18" charset="0"/>
              </a:rPr>
              <a:t>brain functions when we </a:t>
            </a:r>
            <a:r>
              <a:rPr lang="en-US" dirty="0" err="1">
                <a:latin typeface="Times New Roman" pitchFamily="18" charset="0"/>
                <a:cs typeface="Times New Roman" pitchFamily="18" charset="0"/>
              </a:rPr>
              <a:t>analyse</a:t>
            </a:r>
            <a:r>
              <a:rPr lang="en-US" dirty="0">
                <a:latin typeface="Times New Roman" pitchFamily="18" charset="0"/>
                <a:cs typeface="Times New Roman" pitchFamily="18" charset="0"/>
              </a:rPr>
              <a:t> what happens when the speaker’s </a:t>
            </a:r>
            <a:r>
              <a:rPr lang="en-US" dirty="0" smtClean="0">
                <a:latin typeface="Times New Roman" pitchFamily="18" charset="0"/>
                <a:cs typeface="Times New Roman" pitchFamily="18" charset="0"/>
              </a:rPr>
              <a:t>language system </a:t>
            </a:r>
            <a:r>
              <a:rPr lang="en-US" dirty="0">
                <a:latin typeface="Times New Roman" pitchFamily="18" charset="0"/>
                <a:cs typeface="Times New Roman" pitchFamily="18" charset="0"/>
              </a:rPr>
              <a:t>breaks down or does not function properly</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Even slips of the tongue </a:t>
            </a:r>
            <a:r>
              <a:rPr lang="en-US" dirty="0" smtClean="0">
                <a:latin typeface="Times New Roman" pitchFamily="18" charset="0"/>
                <a:cs typeface="Times New Roman" pitchFamily="18" charset="0"/>
              </a:rPr>
              <a:t>and ear </a:t>
            </a:r>
            <a:r>
              <a:rPr lang="en-US" dirty="0">
                <a:latin typeface="Times New Roman" pitchFamily="18" charset="0"/>
                <a:cs typeface="Times New Roman" pitchFamily="18" charset="0"/>
              </a:rPr>
              <a:t>committed by normal individuals can give us insights into how the human</a:t>
            </a:r>
          </a:p>
          <a:p>
            <a:r>
              <a:rPr lang="en-US" dirty="0">
                <a:latin typeface="Times New Roman" pitchFamily="18" charset="0"/>
                <a:cs typeface="Times New Roman" pitchFamily="18" charset="0"/>
              </a:rPr>
              <a:t>brain processes </a:t>
            </a:r>
            <a:r>
              <a:rPr lang="en-US" dirty="0" smtClean="0">
                <a:latin typeface="Times New Roman" pitchFamily="18" charset="0"/>
                <a:cs typeface="Times New Roman" pitchFamily="18" charset="0"/>
              </a:rPr>
              <a:t>language</a:t>
            </a:r>
            <a:r>
              <a:rPr lang="en-US" dirty="0" smtClean="0"/>
              <a:t>.</a:t>
            </a:r>
            <a:endParaRPr lang="en-US" dirty="0"/>
          </a:p>
        </p:txBody>
      </p:sp>
    </p:spTree>
    <p:extLst>
      <p:ext uri="{BB962C8B-B14F-4D97-AF65-F5344CB8AC3E}">
        <p14:creationId xmlns:p14="http://schemas.microsoft.com/office/powerpoint/2010/main" val="1963471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What is Applied Linguistics?</a:t>
            </a:r>
          </a:p>
        </p:txBody>
      </p:sp>
      <p:sp>
        <p:nvSpPr>
          <p:cNvPr id="2" name="Content Placeholder 1"/>
          <p:cNvSpPr>
            <a:spLocks noGrp="1"/>
          </p:cNvSpPr>
          <p:nvPr>
            <p:ph idx="1"/>
          </p:nvPr>
        </p:nvSpPr>
        <p:spPr/>
        <p:txBody>
          <a:bodyPr/>
          <a:lstStyle/>
          <a:p>
            <a:r>
              <a:rPr lang="en-US" dirty="0">
                <a:latin typeface="Times New Roman" pitchFamily="18" charset="0"/>
                <a:cs typeface="Times New Roman" pitchFamily="18" charset="0"/>
              </a:rPr>
              <a:t>What is the importance of applied linguistics in English language learning?</a:t>
            </a:r>
          </a:p>
          <a:p>
            <a:r>
              <a:rPr lang="en-US" dirty="0">
                <a:latin typeface="Times New Roman" pitchFamily="18" charset="0"/>
                <a:cs typeface="Times New Roman" pitchFamily="18" charset="0"/>
              </a:rPr>
              <a:t>Applied linguistics is now essential in the practices of English teaching because it supports the teacher in the study of second language acquisition, conduction of error analysis, and making learning easier to get and understand for </a:t>
            </a:r>
            <a:r>
              <a:rPr lang="en-US" dirty="0" smtClean="0">
                <a:latin typeface="Times New Roman" pitchFamily="18" charset="0"/>
                <a:cs typeface="Times New Roman" pitchFamily="18" charset="0"/>
              </a:rPr>
              <a:t>learners.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970900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2400" dirty="0"/>
              <a:t>Implications of Applied Linguistics for Language Teaching</a:t>
            </a:r>
          </a:p>
        </p:txBody>
      </p:sp>
      <p:sp>
        <p:nvSpPr>
          <p:cNvPr id="2" name="Content Placeholder 1"/>
          <p:cNvSpPr>
            <a:spLocks noGrp="1"/>
          </p:cNvSpPr>
          <p:nvPr>
            <p:ph idx="1"/>
          </p:nvPr>
        </p:nvSpPr>
        <p:spPr>
          <a:xfrm>
            <a:off x="457200" y="1628800"/>
            <a:ext cx="8229600" cy="4378491"/>
          </a:xfrm>
        </p:spPr>
        <p:txBody>
          <a:bodyPr>
            <a:noAutofit/>
          </a:bodyPr>
          <a:lstStyle/>
          <a:p>
            <a:pPr algn="just"/>
            <a:r>
              <a:rPr lang="en-US" dirty="0">
                <a:latin typeface="Times New Roman" pitchFamily="18" charset="0"/>
                <a:cs typeface="Times New Roman" pitchFamily="18" charset="0"/>
              </a:rPr>
              <a:t>The theoretical and empirical investigation of real-world problems in which language is the central problem has been a feature of </a:t>
            </a:r>
            <a:r>
              <a:rPr lang="en-US" dirty="0" smtClean="0">
                <a:latin typeface="Times New Roman" pitchFamily="18" charset="0"/>
                <a:cs typeface="Times New Roman" pitchFamily="18" charset="0"/>
              </a:rPr>
              <a:t>AL </a:t>
            </a:r>
            <a:r>
              <a:rPr lang="en-US" dirty="0">
                <a:latin typeface="Times New Roman" pitchFamily="18" charset="0"/>
                <a:cs typeface="Times New Roman" pitchFamily="18" charset="0"/>
              </a:rPr>
              <a:t>since Pit </a:t>
            </a:r>
            <a:r>
              <a:rPr lang="en-US" dirty="0" err="1">
                <a:latin typeface="Times New Roman" pitchFamily="18" charset="0"/>
                <a:cs typeface="Times New Roman" pitchFamily="18" charset="0"/>
              </a:rPr>
              <a:t>Corder</a:t>
            </a:r>
            <a:r>
              <a:rPr lang="en-US" dirty="0">
                <a:latin typeface="Times New Roman" pitchFamily="18" charset="0"/>
                <a:cs typeface="Times New Roman" pitchFamily="18" charset="0"/>
              </a:rPr>
              <a:t>, the British founding father who applied the field in the 1950s.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a similar vein, members of the American Association of Applied Linguistics (AAL) advocate for a methodical approach to issues pertaining to language</a:t>
            </a:r>
            <a:r>
              <a:rPr lang="en-US" dirty="0" smtClean="0">
                <a:latin typeface="Times New Roman" pitchFamily="18" charset="0"/>
                <a:cs typeface="Times New Roman" pitchFamily="18" charset="0"/>
              </a:rPr>
              <a:t>. </a:t>
            </a:r>
          </a:p>
          <a:p>
            <a:pPr algn="just"/>
            <a:r>
              <a:rPr lang="en-US" dirty="0" smtClean="0">
                <a:latin typeface="Times New Roman" pitchFamily="18" charset="0"/>
                <a:cs typeface="Times New Roman" pitchFamily="18" charset="0"/>
              </a:rPr>
              <a:t>Problems </a:t>
            </a:r>
            <a:r>
              <a:rPr lang="en-US" dirty="0">
                <a:latin typeface="Times New Roman" pitchFamily="18" charset="0"/>
                <a:cs typeface="Times New Roman" pitchFamily="18" charset="0"/>
              </a:rPr>
              <a:t>that can be analyzed, identified, or solved by applying existing linguistic methods, theories, or results or by new theoretical frameworks and methodologies developed in linguistic work constitute an interdisciplinary field of research and practice dealing with practical problems of language and applied linguistic communication</a:t>
            </a:r>
            <a:r>
              <a:rPr lang="en-US" dirty="0" smtClean="0">
                <a:latin typeface="Times New Roman" pitchFamily="18" charset="0"/>
                <a:cs typeface="Times New Roman" pitchFamily="18" charset="0"/>
              </a:rPr>
              <a:t>.</a:t>
            </a:r>
          </a:p>
        </p:txBody>
      </p:sp>
    </p:spTree>
    <p:extLst>
      <p:ext uri="{BB962C8B-B14F-4D97-AF65-F5344CB8AC3E}">
        <p14:creationId xmlns:p14="http://schemas.microsoft.com/office/powerpoint/2010/main" val="3347121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Implications of Applied Linguistics for Language Teaching</a:t>
            </a:r>
          </a:p>
        </p:txBody>
      </p:sp>
      <p:sp>
        <p:nvSpPr>
          <p:cNvPr id="3" name="Content Placeholder 2"/>
          <p:cNvSpPr>
            <a:spLocks noGrp="1"/>
          </p:cNvSpPr>
          <p:nvPr>
            <p:ph idx="1"/>
          </p:nvPr>
        </p:nvSpPr>
        <p:spPr/>
        <p:txBody>
          <a:bodyPr>
            <a:normAutofit lnSpcReduction="10000"/>
          </a:bodyPr>
          <a:lstStyle/>
          <a:p>
            <a:r>
              <a:rPr lang="en-US" dirty="0"/>
              <a:t>Also applied linguistics can be related to the identification and analysis of specific class problems and the arrangement and implementation of language programs.</a:t>
            </a:r>
          </a:p>
          <a:p>
            <a:r>
              <a:rPr lang="en-US" dirty="0"/>
              <a:t>A teacher absolutely needs to understand the nature of his or her teaching and be able to determine which aspects need to be altered. </a:t>
            </a:r>
          </a:p>
          <a:p>
            <a:r>
              <a:rPr lang="en-US" dirty="0"/>
              <a:t>In the field of education, teachers who have a deeper understanding of the nature of their instruction are better able to identify areas in which adjustments are required. Not only the variety of fields like language teaching and multilingualism, but also the variety of educational and linguistic contexts where applied linguistics is at a crossroads.</a:t>
            </a:r>
          </a:p>
          <a:p>
            <a:endParaRPr lang="en-US" dirty="0"/>
          </a:p>
        </p:txBody>
      </p:sp>
    </p:spTree>
    <p:extLst>
      <p:ext uri="{BB962C8B-B14F-4D97-AF65-F5344CB8AC3E}">
        <p14:creationId xmlns:p14="http://schemas.microsoft.com/office/powerpoint/2010/main" val="5950355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1018</TotalTime>
  <Words>1699</Words>
  <Application>Microsoft Office PowerPoint</Application>
  <PresentationFormat>On-screen Show (4:3)</PresentationFormat>
  <Paragraphs>95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Clarity</vt:lpstr>
      <vt:lpstr>What is Applied Linguistics? </vt:lpstr>
      <vt:lpstr>What is Applied Linguistics?</vt:lpstr>
      <vt:lpstr>What is Applied Linguistics?</vt:lpstr>
      <vt:lpstr>What is Applied Linguistics?</vt:lpstr>
      <vt:lpstr>What is Applied Linguistics?</vt:lpstr>
      <vt:lpstr>What is Applied Linguistics?</vt:lpstr>
      <vt:lpstr>What is Applied Linguistics?</vt:lpstr>
      <vt:lpstr>Implications of Applied Linguistics for Language Teaching</vt:lpstr>
      <vt:lpstr>Implications of Applied Linguistics for Language Teaching</vt:lpstr>
      <vt:lpstr>English Language Teaching: Historical Overview and Basic Terms</vt:lpstr>
      <vt:lpstr>English Language Teaching: Historical Overview and Basic Terms</vt:lpstr>
      <vt:lpstr>English Language Teaching: Historical Overview and Basic Terms</vt:lpstr>
      <vt:lpstr>English Language Teaching: Historical Overview and Basic Terms</vt:lpstr>
      <vt:lpstr>English Language Teaching: Historical Overview and Basic Terms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Applied Linguistics?</dc:title>
  <dc:creator>max</dc:creator>
  <cp:lastModifiedBy>max</cp:lastModifiedBy>
  <cp:revision>21</cp:revision>
  <dcterms:created xsi:type="dcterms:W3CDTF">2023-09-25T08:00:52Z</dcterms:created>
  <dcterms:modified xsi:type="dcterms:W3CDTF">2023-12-12T13:05:34Z</dcterms:modified>
</cp:coreProperties>
</file>