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1" r:id="rId6"/>
    <p:sldId id="262" r:id="rId7"/>
    <p:sldId id="265" r:id="rId8"/>
    <p:sldId id="263" r:id="rId9"/>
    <p:sldId id="264" r:id="rId10"/>
    <p:sldId id="268" r:id="rId11"/>
    <p:sldId id="273" r:id="rId12"/>
    <p:sldId id="269" r:id="rId13"/>
    <p:sldId id="274" r:id="rId14"/>
    <p:sldId id="272" r:id="rId15"/>
    <p:sldId id="270" r:id="rId16"/>
    <p:sldId id="271" r:id="rId17"/>
    <p:sldId id="27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846" y="7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5DD5C-4820-4E49-8394-8E94EC746B25}" type="datetimeFigureOut">
              <a:rPr lang="en-US" smtClean="0"/>
              <a:pPr/>
              <a:t>10/21/2023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765DA5-A773-48B3-ACD7-26A00FC50426}" type="slidenum">
              <a:rPr lang="en-US" smtClean="0"/>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5DD5C-4820-4E49-8394-8E94EC746B25}" type="datetimeFigureOut">
              <a:rPr lang="en-US" smtClean="0"/>
              <a:pPr/>
              <a:t>10/21/2023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65DA5-A773-48B3-ACD7-26A00FC504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r>
              <a:rPr lang="en-US" b="1" i="1" dirty="0" smtClean="0">
                <a:solidFill>
                  <a:srgbClr val="7030A0"/>
                </a:solidFill>
              </a:rPr>
              <a:t>Textbook Analysis</a:t>
            </a:r>
            <a:br>
              <a:rPr lang="en-US" b="1" i="1" dirty="0" smtClean="0">
                <a:solidFill>
                  <a:srgbClr val="7030A0"/>
                </a:solidFill>
              </a:rPr>
            </a:br>
            <a:r>
              <a:rPr lang="en-US" b="1" i="1" dirty="0" smtClean="0">
                <a:solidFill>
                  <a:srgbClr val="00FF00"/>
                </a:solidFill>
              </a:rPr>
              <a:t>Lecture 1 </a:t>
            </a:r>
            <a:endParaRPr lang="en-US" b="1" i="1" dirty="0">
              <a:solidFill>
                <a:srgbClr val="00FF00"/>
              </a:solidFill>
            </a:endParaRPr>
          </a:p>
        </p:txBody>
      </p:sp>
      <p:sp>
        <p:nvSpPr>
          <p:cNvPr id="3" name="Subtitle 2"/>
          <p:cNvSpPr>
            <a:spLocks noGrp="1"/>
          </p:cNvSpPr>
          <p:nvPr>
            <p:ph type="subTitle" idx="1"/>
          </p:nvPr>
        </p:nvSpPr>
        <p:spPr/>
        <p:txBody>
          <a:bodyPr/>
          <a:lstStyle/>
          <a:p>
            <a:r>
              <a:rPr lang="en-US" dirty="0" err="1" smtClean="0"/>
              <a:t>Dr.Parween</a:t>
            </a:r>
            <a:r>
              <a:rPr lang="en-US" dirty="0" smtClean="0"/>
              <a:t> </a:t>
            </a:r>
            <a:r>
              <a:rPr lang="en-US" dirty="0" err="1" smtClean="0"/>
              <a:t>Shawkat</a:t>
            </a:r>
            <a:endParaRPr lang="en-US" dirty="0" smtClean="0"/>
          </a:p>
          <a:p>
            <a:r>
              <a:rPr lang="en-US" dirty="0" smtClean="0"/>
              <a:t> </a:t>
            </a:r>
            <a:r>
              <a:rPr lang="en-US" dirty="0" smtClean="0"/>
              <a:t>2023-2024 </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valuation</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Textbook evaluation can be divided into separate phases: pre-use (also known as pre-evaluation), during use (or in-use) and after use (or post-use).</a:t>
            </a:r>
          </a:p>
          <a:p>
            <a:pPr marL="0" indent="0">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Pre-evaluation: </a:t>
            </a:r>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textbook evaluation schemes distinguish two essential stages that are necessary at the pre-evaluation phase: a </a:t>
            </a:r>
            <a:r>
              <a:rPr lang="en-US" sz="2400" dirty="0" smtClean="0">
                <a:latin typeface="Times New Roman" pitchFamily="18" charset="0"/>
                <a:cs typeface="Times New Roman" pitchFamily="18" charset="0"/>
              </a:rPr>
              <a:t>description, </a:t>
            </a:r>
            <a:r>
              <a:rPr lang="en-US" sz="2400" dirty="0">
                <a:latin typeface="Times New Roman" pitchFamily="18" charset="0"/>
                <a:cs typeface="Times New Roman" pitchFamily="18" charset="0"/>
              </a:rPr>
              <a:t>and an </a:t>
            </a:r>
            <a:r>
              <a:rPr lang="en-US" sz="2400" dirty="0" smtClean="0">
                <a:latin typeface="Times New Roman" pitchFamily="18" charset="0"/>
                <a:cs typeface="Times New Roman" pitchFamily="18" charset="0"/>
              </a:rPr>
              <a:t>interpretation phase. </a:t>
            </a:r>
          </a:p>
          <a:p>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first phase, the contents of the book have to be carefully described in terms of scope and sequence, organization, and the types of texts and exercises contained </a:t>
            </a:r>
            <a:r>
              <a:rPr lang="en-US" sz="2400" dirty="0" smtClean="0">
                <a:latin typeface="Times New Roman" pitchFamily="18" charset="0"/>
                <a:cs typeface="Times New Roman" pitchFamily="18" charset="0"/>
              </a:rPr>
              <a:t>within.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52048734"/>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phase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These </a:t>
            </a:r>
            <a:r>
              <a:rPr lang="en-US" dirty="0"/>
              <a:t>kinds of information:</a:t>
            </a:r>
          </a:p>
          <a:p>
            <a:r>
              <a:rPr lang="en-US" dirty="0"/>
              <a:t>Aims and objectives of the book.</a:t>
            </a:r>
          </a:p>
          <a:p>
            <a:r>
              <a:rPr lang="en-US" dirty="0"/>
              <a:t>Level of the book.</a:t>
            </a:r>
          </a:p>
          <a:p>
            <a:r>
              <a:rPr lang="en-US" dirty="0"/>
              <a:t>Skills addressed.</a:t>
            </a:r>
          </a:p>
          <a:p>
            <a:r>
              <a:rPr lang="en-US" dirty="0"/>
              <a:t>Topics covered.</a:t>
            </a:r>
          </a:p>
          <a:p>
            <a:r>
              <a:rPr lang="en-US" dirty="0"/>
              <a:t>Situations it is intended for.</a:t>
            </a:r>
          </a:p>
          <a:p>
            <a:r>
              <a:rPr lang="en-US" dirty="0"/>
              <a:t>Target learners.</a:t>
            </a:r>
          </a:p>
          <a:p>
            <a:r>
              <a:rPr lang="en-US" dirty="0"/>
              <a:t>Time required.</a:t>
            </a:r>
          </a:p>
          <a:p>
            <a:r>
              <a:rPr lang="en-US" dirty="0"/>
              <a:t>Components.</a:t>
            </a:r>
          </a:p>
          <a:p>
            <a:r>
              <a:rPr lang="en-US" dirty="0"/>
              <a:t>Number and length of units.</a:t>
            </a:r>
          </a:p>
          <a:p>
            <a:r>
              <a:rPr lang="en-US" dirty="0"/>
              <a:t>Organization of units.</a:t>
            </a:r>
          </a:p>
          <a:p>
            <a:endParaRPr lang="en-US" dirty="0"/>
          </a:p>
        </p:txBody>
      </p:sp>
    </p:spTree>
    <p:extLst>
      <p:ext uri="{BB962C8B-B14F-4D97-AF65-F5344CB8AC3E}">
        <p14:creationId xmlns:p14="http://schemas.microsoft.com/office/powerpoint/2010/main" val="813177475"/>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a:latin typeface="Times New Roman" pitchFamily="18" charset="0"/>
                <a:cs typeface="Times New Roman" pitchFamily="18" charset="0"/>
              </a:rPr>
              <a:t>Pre-evaluation: </a:t>
            </a:r>
            <a:r>
              <a:rPr lang="en-US" sz="2800" dirty="0" smtClean="0">
                <a:latin typeface="Times New Roman" pitchFamily="18" charset="0"/>
                <a:cs typeface="Times New Roman" pitchFamily="18" charset="0"/>
              </a:rPr>
              <a:t>interpretation phase</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Autofit/>
          </a:bodyPr>
          <a:lstStyle/>
          <a:p>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stage of evaluation is more difficult since it involves subjective </a:t>
            </a:r>
            <a:r>
              <a:rPr lang="en-US" sz="2400" dirty="0" smtClean="0">
                <a:latin typeface="Times New Roman" pitchFamily="18" charset="0"/>
                <a:cs typeface="Times New Roman" pitchFamily="18" charset="0"/>
              </a:rPr>
              <a:t>judgments, </a:t>
            </a:r>
            <a:r>
              <a:rPr lang="en-US" sz="2400" dirty="0">
                <a:latin typeface="Times New Roman" pitchFamily="18" charset="0"/>
                <a:cs typeface="Times New Roman" pitchFamily="18" charset="0"/>
              </a:rPr>
              <a:t>and these often differ from one person to </a:t>
            </a:r>
            <a:r>
              <a:rPr lang="en-US" sz="2400" dirty="0" smtClean="0">
                <a:latin typeface="Times New Roman" pitchFamily="18" charset="0"/>
                <a:cs typeface="Times New Roman" pitchFamily="18" charset="0"/>
              </a:rPr>
              <a:t>another. A number of checklists have been developed to assist at this stage of Pre-evaluation. However, </a:t>
            </a:r>
            <a:r>
              <a:rPr lang="en-US" sz="2400" dirty="0">
                <a:latin typeface="Times New Roman" pitchFamily="18" charset="0"/>
                <a:cs typeface="Times New Roman" pitchFamily="18" charset="0"/>
              </a:rPr>
              <a:t>checklists involve somewhat subjective categories and usually need to be adapted to reflect the particular book under consideration. In general, textbook evaluation addresses the following issues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Goals: What does the book seek to achieve and how clearly are its learning outcomes identified?</a:t>
            </a:r>
          </a:p>
          <a:p>
            <a:r>
              <a:rPr lang="en-US" sz="2400" dirty="0">
                <a:latin typeface="Times New Roman" pitchFamily="18" charset="0"/>
                <a:cs typeface="Times New Roman" pitchFamily="18" charset="0"/>
              </a:rPr>
              <a:t>Syllabus: What syllabus framework is the book based on? Is the syllabus adequate or would it need to be supplemented (e.g. through additional activities for grammar or pronunciation)?</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8209655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a:t>Pre-evaluation: interpretation phase</a:t>
            </a:r>
          </a:p>
        </p:txBody>
      </p:sp>
      <p:sp>
        <p:nvSpPr>
          <p:cNvPr id="3" name="Content Placeholder 2"/>
          <p:cNvSpPr>
            <a:spLocks noGrp="1"/>
          </p:cNvSpPr>
          <p:nvPr>
            <p:ph idx="1"/>
          </p:nvPr>
        </p:nvSpPr>
        <p:spPr>
          <a:xfrm>
            <a:off x="457200" y="1295400"/>
            <a:ext cx="8229600" cy="4830763"/>
          </a:xfrm>
        </p:spPr>
        <p:txBody>
          <a:bodyPr>
            <a:noAutofit/>
          </a:bodyPr>
          <a:lstStyle/>
          <a:p>
            <a:r>
              <a:rPr lang="en-US" sz="2400" dirty="0">
                <a:latin typeface="Times New Roman" pitchFamily="18" charset="0"/>
                <a:cs typeface="Times New Roman" pitchFamily="18" charset="0"/>
              </a:rPr>
              <a:t>Theoretical framework: What language-learning theory is the book based on?</a:t>
            </a:r>
          </a:p>
          <a:p>
            <a:r>
              <a:rPr lang="en-US" sz="2400" dirty="0">
                <a:latin typeface="Times New Roman" pitchFamily="18" charset="0"/>
                <a:cs typeface="Times New Roman" pitchFamily="18" charset="0"/>
              </a:rPr>
              <a:t>Methodology: What methodology is the book based on? Is it pedagogically sound?</a:t>
            </a:r>
          </a:p>
          <a:p>
            <a:r>
              <a:rPr lang="en-US" sz="2400" dirty="0">
                <a:latin typeface="Times New Roman" pitchFamily="18" charset="0"/>
                <a:cs typeface="Times New Roman" pitchFamily="18" charset="0"/>
              </a:rPr>
              <a:t>Language content: What kind of language does it contain and how authentic and relevant is the content? Is it an appropriate level of difficulty for the learners?</a:t>
            </a:r>
          </a:p>
          <a:p>
            <a:r>
              <a:rPr lang="en-US" sz="2400" dirty="0">
                <a:latin typeface="Times New Roman" pitchFamily="18" charset="0"/>
                <a:cs typeface="Times New Roman" pitchFamily="18" charset="0"/>
              </a:rPr>
              <a:t>Other content: What topics and themes are covered and are they appropriate for the target learners?</a:t>
            </a:r>
          </a:p>
          <a:p>
            <a:r>
              <a:rPr lang="en-US" sz="2400" dirty="0">
                <a:latin typeface="Times New Roman" pitchFamily="18" charset="0"/>
                <a:cs typeface="Times New Roman" pitchFamily="18" charset="0"/>
              </a:rPr>
              <a:t>Organization: Is the book well organized into units and lessons, and within lessons are the purposes of activities clearly identified? Do units have a coherent, consistent organization and do they gradually progress in difficulty throughout the book?</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5065239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Pre-evaluation :interpretation phase</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Teacher appeal: Does the book look easy to teach and is it self-contained, or would the teacher need to develop supplementary materials to use with it? Would it require special training or could it be used by teachers with limited experience, and by both native-speaker and non-native-speaker teachers?</a:t>
            </a:r>
          </a:p>
          <a:p>
            <a:r>
              <a:rPr lang="en-US" dirty="0">
                <a:latin typeface="Times New Roman" pitchFamily="18" charset="0"/>
                <a:cs typeface="Times New Roman" pitchFamily="18" charset="0"/>
              </a:rPr>
              <a:t>Learner appeal: How engaging would it be for learners? How would they rate the design of the book (including the photos and illustrations), the topics and the kinds of activities included? Is the material clearly relevant to their perceived language-learning needs? Are self-study components included?</a:t>
            </a:r>
          </a:p>
          <a:p>
            <a:r>
              <a:rPr lang="en-US" dirty="0">
                <a:latin typeface="Times New Roman" pitchFamily="18" charset="0"/>
                <a:cs typeface="Times New Roman" pitchFamily="18" charset="0"/>
              </a:rPr>
              <a:t>: What other components does the book include, such as teacher’s book, workbook, tests, and digital and web-based support? Are all of these components published and available?</a:t>
            </a:r>
          </a:p>
          <a:p>
            <a:r>
              <a:rPr lang="en-US" dirty="0">
                <a:latin typeface="Times New Roman" pitchFamily="18" charset="0"/>
                <a:cs typeface="Times New Roman" pitchFamily="18" charset="0"/>
              </a:rPr>
              <a:t>Price: Is the book affordable for the intended buyers?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19724762"/>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Evaluating during and after use</a:t>
            </a:r>
            <a:br>
              <a:rPr lang="en-US" dirty="0"/>
            </a:b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terms of the classroom experience, however, and overall learner satisfaction, in-use evaluation focuses on how well the book functions in the classroom, and depends on monitoring the book whilst it is being used by collecting information from both teachers and students. Information collected can serve the following purposes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Teachers’ reviews: Written reviews by a individual or groups of teachers on their experiences with the book, and what they liked or didn’t like about it.</a:t>
            </a:r>
          </a:p>
          <a:p>
            <a:r>
              <a:rPr lang="en-US" sz="2000" dirty="0">
                <a:latin typeface="Times New Roman" pitchFamily="18" charset="0"/>
                <a:cs typeface="Times New Roman" pitchFamily="18" charset="0"/>
              </a:rPr>
              <a:t>Students’ reviews: Comments from students on their experiences with the book.</a:t>
            </a:r>
          </a:p>
          <a:p>
            <a:r>
              <a:rPr lang="en-US" sz="2000" dirty="0">
                <a:latin typeface="Times New Roman" pitchFamily="18" charset="0"/>
                <a:cs typeface="Times New Roman" pitchFamily="18" charset="0"/>
              </a:rPr>
              <a:t>Post-use evaluation serves to provide information that will help decide if the book will continue to be used for future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Detailed information from textbook-evaluation processes, often conducted over a lengthy period, is a primary source of input when publishers decide to develop new editions of textbooks. Therefore, teachers may have a profound effect on the future direction of textbooks they are currently using.</a:t>
            </a:r>
          </a:p>
        </p:txBody>
      </p:sp>
    </p:spTree>
    <p:extLst>
      <p:ext uri="{BB962C8B-B14F-4D97-AF65-F5344CB8AC3E}">
        <p14:creationId xmlns:p14="http://schemas.microsoft.com/office/powerpoint/2010/main" val="101670274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during and after the use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The benefits of these processes:</a:t>
            </a:r>
          </a:p>
          <a:p>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provide feedback on how well the book works in practice and how effectively it achieves it aims.</a:t>
            </a:r>
          </a:p>
          <a:p>
            <a:r>
              <a:rPr lang="en-US" dirty="0">
                <a:latin typeface="Times New Roman" pitchFamily="18" charset="0"/>
                <a:cs typeface="Times New Roman" pitchFamily="18" charset="0"/>
              </a:rPr>
              <a:t>To document effective ways of using the textbook and assist other teachers in using it.</a:t>
            </a:r>
          </a:p>
          <a:p>
            <a:r>
              <a:rPr lang="en-US" dirty="0">
                <a:latin typeface="Times New Roman" pitchFamily="18" charset="0"/>
                <a:cs typeface="Times New Roman" pitchFamily="18" charset="0"/>
              </a:rPr>
              <a:t>To keep a record of adaptations that were made to the book.</a:t>
            </a:r>
          </a:p>
          <a:p>
            <a:r>
              <a:rPr lang="en-US" dirty="0">
                <a:latin typeface="Times New Roman" pitchFamily="18" charset="0"/>
                <a:cs typeface="Times New Roman" pitchFamily="18" charset="0"/>
              </a:rPr>
              <a:t>This monitoring process may involve ongoing consultation with teachers to address issues that arise as the book is being used and to resolve problems that may occur. For example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Is there too much or too little material?</a:t>
            </a:r>
          </a:p>
          <a:p>
            <a:r>
              <a:rPr lang="en-US" dirty="0">
                <a:latin typeface="Times New Roman" pitchFamily="18" charset="0"/>
                <a:cs typeface="Times New Roman" pitchFamily="18" charset="0"/>
              </a:rPr>
              <a:t>Is it at the right level for students?</a:t>
            </a:r>
          </a:p>
          <a:p>
            <a:r>
              <a:rPr lang="en-US" dirty="0">
                <a:latin typeface="Times New Roman" pitchFamily="18" charset="0"/>
                <a:cs typeface="Times New Roman" pitchFamily="18" charset="0"/>
              </a:rPr>
              <a:t>What aspects of the book are proving least and most effective?</a:t>
            </a:r>
          </a:p>
          <a:p>
            <a:r>
              <a:rPr lang="en-US" dirty="0">
                <a:latin typeface="Times New Roman" pitchFamily="18" charset="0"/>
                <a:cs typeface="Times New Roman" pitchFamily="18" charset="0"/>
              </a:rPr>
              <a:t>What do teachers and students like most or least about the book</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2885975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for monitoring </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Various approaches to monitoring the use of a book are possible: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Observation: Classroom visits to see how teachers use the book and to find out how the book influences the quality of teaching and learning in the lesson.</a:t>
            </a:r>
          </a:p>
          <a:p>
            <a:r>
              <a:rPr lang="en-US" dirty="0">
                <a:latin typeface="Times New Roman" pitchFamily="18" charset="0"/>
                <a:cs typeface="Times New Roman" pitchFamily="18" charset="0"/>
              </a:rPr>
              <a:t>Record of use: Documentation of what parts of the book were used or not used and what adaptations or supplements were made to the book and why.</a:t>
            </a:r>
          </a:p>
          <a:p>
            <a:r>
              <a:rPr lang="en-US" dirty="0">
                <a:latin typeface="Times New Roman" pitchFamily="18" charset="0"/>
                <a:cs typeface="Times New Roman" pitchFamily="18" charset="0"/>
              </a:rPr>
              <a:t>Feedback sessions: Group meetings in which teachers discuss their experiences with the book.</a:t>
            </a:r>
          </a:p>
          <a:p>
            <a:r>
              <a:rPr lang="en-US" dirty="0">
                <a:latin typeface="Times New Roman" pitchFamily="18" charset="0"/>
                <a:cs typeface="Times New Roman" pitchFamily="18" charset="0"/>
              </a:rPr>
              <a:t>Written reports: The use of reflection sheets, or other forms of written feedback (e.g. blogs and online forums), in which teachers make brief notes about what worked well and what did not work well, or give suggestions on using the book</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982980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FF00"/>
                </a:solidFill>
              </a:rPr>
              <a:t>Ian McGrath </a:t>
            </a:r>
            <a:endParaRPr lang="en-US" b="1" i="1" dirty="0">
              <a:solidFill>
                <a:srgbClr val="00FF00"/>
              </a:solidFill>
            </a:endParaRPr>
          </a:p>
        </p:txBody>
      </p:sp>
      <p:sp>
        <p:nvSpPr>
          <p:cNvPr id="3" name="Content Placeholder 2"/>
          <p:cNvSpPr>
            <a:spLocks noGrp="1"/>
          </p:cNvSpPr>
          <p:nvPr>
            <p:ph sz="half" idx="1"/>
          </p:nvPr>
        </p:nvSpPr>
        <p:spPr>
          <a:xfrm>
            <a:off x="457200" y="1600200"/>
            <a:ext cx="4191000" cy="4525963"/>
          </a:xfrm>
        </p:spPr>
        <p:txBody>
          <a:bodyPr>
            <a:normAutofit fontScale="92500" lnSpcReduction="10000"/>
          </a:bodyPr>
          <a:lstStyle/>
          <a:p>
            <a:r>
              <a:rPr lang="en-GB" b="1" dirty="0" smtClean="0">
                <a:solidFill>
                  <a:schemeClr val="accent2"/>
                </a:solidFill>
              </a:rPr>
              <a:t>Author: Ian McGrath</a:t>
            </a:r>
          </a:p>
          <a:p>
            <a:r>
              <a:rPr lang="en-GB" b="1" u="sng" dirty="0" smtClean="0"/>
              <a:t>Materials </a:t>
            </a:r>
            <a:r>
              <a:rPr lang="en-GB" b="1" u="sng" dirty="0"/>
              <a:t>evaluation and design for language </a:t>
            </a:r>
            <a:r>
              <a:rPr lang="en-GB" b="1" u="sng" dirty="0" smtClean="0"/>
              <a:t>teaching</a:t>
            </a:r>
          </a:p>
          <a:p>
            <a:endParaRPr lang="en-GB" b="1" u="sng" dirty="0"/>
          </a:p>
          <a:p>
            <a:r>
              <a:rPr lang="en-GB" b="1" u="sng" dirty="0"/>
              <a:t>2</a:t>
            </a:r>
            <a:r>
              <a:rPr lang="en-GB" b="1" u="sng" dirty="0" smtClean="0"/>
              <a:t>nd edition (2013)</a:t>
            </a:r>
          </a:p>
          <a:p>
            <a:endParaRPr lang="en-GB" b="1" u="sng" dirty="0" smtClean="0"/>
          </a:p>
          <a:p>
            <a:r>
              <a:rPr lang="en-US" b="1" i="1" dirty="0">
                <a:solidFill>
                  <a:srgbClr val="002060"/>
                </a:solidFill>
              </a:rPr>
              <a:t>Provides a systematic approach to the selection and subsequent evaluation of </a:t>
            </a:r>
            <a:r>
              <a:rPr lang="en-US" b="1" i="1" dirty="0" smtClean="0">
                <a:solidFill>
                  <a:srgbClr val="002060"/>
                </a:solidFill>
              </a:rPr>
              <a:t>textbooks..</a:t>
            </a:r>
            <a:endParaRPr lang="en-US" b="1" i="1" dirty="0">
              <a:solidFill>
                <a:srgbClr val="002060"/>
              </a:solidFill>
            </a:endParaRPr>
          </a:p>
        </p:txBody>
      </p:sp>
      <p:pic>
        <p:nvPicPr>
          <p:cNvPr id="5" name="Content Placeholder 4" descr="content.jpg"/>
          <p:cNvPicPr>
            <a:picLocks noGrp="1" noChangeAspect="1"/>
          </p:cNvPicPr>
          <p:nvPr>
            <p:ph sz="half" idx="2"/>
          </p:nvPr>
        </p:nvPicPr>
        <p:blipFill>
          <a:blip r:embed="rId2" cstate="print"/>
          <a:stretch>
            <a:fillRect/>
          </a:stretch>
        </p:blipFill>
        <p:spPr>
          <a:xfrm>
            <a:off x="4800600" y="1371600"/>
            <a:ext cx="3657600" cy="4754563"/>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Scope </a:t>
            </a:r>
            <a:endParaRPr lang="en-US" b="1" i="1" dirty="0">
              <a:solidFill>
                <a:srgbClr val="FF0000"/>
              </a:solidFill>
            </a:endParaRPr>
          </a:p>
        </p:txBody>
      </p:sp>
      <p:sp>
        <p:nvSpPr>
          <p:cNvPr id="3" name="Content Placeholder 2"/>
          <p:cNvSpPr>
            <a:spLocks noGrp="1"/>
          </p:cNvSpPr>
          <p:nvPr>
            <p:ph idx="1"/>
          </p:nvPr>
        </p:nvSpPr>
        <p:spPr/>
        <p:txBody>
          <a:bodyPr/>
          <a:lstStyle/>
          <a:p>
            <a:r>
              <a:rPr lang="en-US" b="1" i="1" dirty="0" smtClean="0">
                <a:solidFill>
                  <a:srgbClr val="7030A0"/>
                </a:solidFill>
              </a:rPr>
              <a:t>Textbook</a:t>
            </a:r>
            <a:r>
              <a:rPr lang="en-US" b="1" i="1" dirty="0" smtClean="0"/>
              <a:t> </a:t>
            </a:r>
          </a:p>
          <a:p>
            <a:r>
              <a:rPr lang="en-US" b="1" i="1" dirty="0" smtClean="0">
                <a:solidFill>
                  <a:srgbClr val="00B050"/>
                </a:solidFill>
              </a:rPr>
              <a:t>Analysis</a:t>
            </a:r>
          </a:p>
          <a:p>
            <a:r>
              <a:rPr lang="en-US" b="1" i="1" dirty="0" smtClean="0"/>
              <a:t>Textbook Analysis </a:t>
            </a:r>
          </a:p>
          <a:p>
            <a:r>
              <a:rPr lang="en-US" b="1" i="1" dirty="0" smtClean="0">
                <a:solidFill>
                  <a:srgbClr val="0070C0"/>
                </a:solidFill>
              </a:rPr>
              <a:t>Procedures and Phases (stages) </a:t>
            </a:r>
          </a:p>
          <a:p>
            <a:r>
              <a:rPr lang="en-US" b="1" i="1" dirty="0" smtClean="0">
                <a:solidFill>
                  <a:schemeClr val="accent6">
                    <a:lumMod val="75000"/>
                  </a:schemeClr>
                </a:solidFill>
              </a:rPr>
              <a:t>McGrath (2013) </a:t>
            </a:r>
            <a:endParaRPr lang="en-US" b="1" i="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Textbook&gt;</a:t>
            </a:r>
            <a:endParaRPr lang="en-US" b="1" i="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English  Language  Teaching  (ELT)  textbooks  play  a  very  important  role  in  language classrooms. In some situations, they serve as the basis for many language inputs that learners receive and language  practices  that  occur in the classroom. They  may  provide  the  basis  for the  content  of  the  lessons,  the  balance  of  skills  being  taught,  and  the  kinds  of  language practice the students take part in. Materials should make students learn.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should also be the resource books for ideas and instructional activities as well as giving teachers  rationales for  what  they  do.  In  addition,  materials  also  should  be  suitable  with  students'  needs.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roles of textbook</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Indeed, teachers and students also need a source to be used as guidance in the classroom. Therefore, textbooks  become  the  main sources on daily  basis.  However,  textbooks must be used appropriately in order to  achieve the objectives. Here are some  of the roles  of textbook in teaching.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Firstly</a:t>
            </a:r>
            <a:r>
              <a:rPr lang="en-US" dirty="0">
                <a:latin typeface="Times New Roman" pitchFamily="18" charset="0"/>
                <a:cs typeface="Times New Roman" pitchFamily="18" charset="0"/>
              </a:rPr>
              <a:t>,  a  textbook  is  an  </a:t>
            </a:r>
            <a:r>
              <a:rPr lang="en-US" u="sng" dirty="0">
                <a:latin typeface="Times New Roman" pitchFamily="18" charset="0"/>
                <a:cs typeface="Times New Roman" pitchFamily="18" charset="0"/>
              </a:rPr>
              <a:t>aid </a:t>
            </a:r>
            <a:r>
              <a:rPr lang="en-US" u="sng" dirty="0" smtClean="0">
                <a:latin typeface="Times New Roman" pitchFamily="18" charset="0"/>
                <a:cs typeface="Times New Roman" pitchFamily="18" charset="0"/>
              </a:rPr>
              <a:t>factor </a:t>
            </a:r>
            <a:r>
              <a:rPr lang="en-US" dirty="0">
                <a:latin typeface="Times New Roman" pitchFamily="18" charset="0"/>
                <a:cs typeface="Times New Roman" pitchFamily="18" charset="0"/>
              </a:rPr>
              <a:t>of teaching and learning</a:t>
            </a:r>
            <a:r>
              <a:rPr lang="en-US" dirty="0" smtClean="0">
                <a:latin typeface="Times New Roman" pitchFamily="18" charset="0"/>
                <a:cs typeface="Times New Roman" pitchFamily="18" charset="0"/>
              </a:rPr>
              <a:t>. textbook  </a:t>
            </a:r>
            <a:r>
              <a:rPr lang="en-US" dirty="0">
                <a:latin typeface="Times New Roman" pitchFamily="18" charset="0"/>
                <a:cs typeface="Times New Roman" pitchFamily="18" charset="0"/>
              </a:rPr>
              <a:t>is  an  almost  universal  element  of  teaching  and guidance for a teacher, a memory aid for pupils, and a permanent record for measuring what has  been  learnt.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Secondly,  a  textbook  can  also  become  the  </a:t>
            </a:r>
            <a:r>
              <a:rPr lang="en-US" u="sng" dirty="0">
                <a:latin typeface="Times New Roman" pitchFamily="18" charset="0"/>
                <a:cs typeface="Times New Roman" pitchFamily="18" charset="0"/>
              </a:rPr>
              <a:t>supplement</a:t>
            </a:r>
            <a:r>
              <a:rPr lang="en-US" dirty="0">
                <a:latin typeface="Times New Roman" pitchFamily="18" charset="0"/>
                <a:cs typeface="Times New Roman" pitchFamily="18" charset="0"/>
              </a:rPr>
              <a:t>  for  teachers’ instruction in classroom.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Thirdly</a:t>
            </a:r>
            <a:r>
              <a:rPr lang="en-US" dirty="0">
                <a:latin typeface="Times New Roman" pitchFamily="18" charset="0"/>
                <a:cs typeface="Times New Roman" pitchFamily="18" charset="0"/>
              </a:rPr>
              <a:t>, a textbook for </a:t>
            </a:r>
            <a:r>
              <a:rPr lang="en-US" u="sng" dirty="0">
                <a:latin typeface="Times New Roman" pitchFamily="18" charset="0"/>
                <a:cs typeface="Times New Roman" pitchFamily="18" charset="0"/>
              </a:rPr>
              <a:t>inexperienced teachers </a:t>
            </a:r>
            <a:r>
              <a:rPr lang="en-US" dirty="0">
                <a:latin typeface="Times New Roman" pitchFamily="18" charset="0"/>
                <a:cs typeface="Times New Roman" pitchFamily="18" charset="0"/>
              </a:rPr>
              <a:t>can provide ideas on kinds of materials and </a:t>
            </a:r>
            <a:r>
              <a:rPr lang="en-US" dirty="0" smtClean="0">
                <a:latin typeface="Times New Roman" pitchFamily="18" charset="0"/>
                <a:cs typeface="Times New Roman" pitchFamily="18" charset="0"/>
              </a:rPr>
              <a:t>techniques for teaching . </a:t>
            </a:r>
            <a:r>
              <a:rPr lang="en-US" dirty="0">
                <a:latin typeface="Times New Roman" pitchFamily="18" charset="0"/>
                <a:cs typeface="Times New Roman" pitchFamily="18" charset="0"/>
              </a:rPr>
              <a:t>In addition, a textbook can be </a:t>
            </a:r>
            <a:r>
              <a:rPr lang="en-US" u="sng" dirty="0">
                <a:latin typeface="Times New Roman" pitchFamily="18" charset="0"/>
                <a:cs typeface="Times New Roman" pitchFamily="18" charset="0"/>
              </a:rPr>
              <a:t>the guidance </a:t>
            </a:r>
            <a:r>
              <a:rPr lang="en-US" dirty="0">
                <a:latin typeface="Times New Roman" pitchFamily="18" charset="0"/>
                <a:cs typeface="Times New Roman" pitchFamily="18" charset="0"/>
              </a:rPr>
              <a:t>for teachers in giving the systematic  materials  for  the  students.</a:t>
            </a:r>
          </a:p>
        </p:txBody>
      </p:sp>
    </p:spTree>
    <p:extLst>
      <p:ext uri="{BB962C8B-B14F-4D97-AF65-F5344CB8AC3E}">
        <p14:creationId xmlns:p14="http://schemas.microsoft.com/office/powerpoint/2010/main" val="471414727"/>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Analysis?</a:t>
            </a:r>
            <a:endParaRPr lang="en-US" b="1" i="1" dirty="0">
              <a:solidFill>
                <a:srgbClr val="FF0000"/>
              </a:solidFill>
            </a:endParaRPr>
          </a:p>
        </p:txBody>
      </p:sp>
      <p:sp>
        <p:nvSpPr>
          <p:cNvPr id="3" name="Content Placeholder 2"/>
          <p:cNvSpPr>
            <a:spLocks noGrp="1"/>
          </p:cNvSpPr>
          <p:nvPr>
            <p:ph idx="1"/>
          </p:nvPr>
        </p:nvSpPr>
        <p:spPr/>
        <p:txBody>
          <a:bodyPr/>
          <a:lstStyle/>
          <a:p>
            <a:r>
              <a:rPr lang="en-US" dirty="0"/>
              <a:t>Analysis is the process of breaking a complex topic or substance into smaller parts in order to gain a better understanding of </a:t>
            </a:r>
            <a:r>
              <a:rPr lang="en-US" dirty="0" smtClean="0"/>
              <a:t>it..</a:t>
            </a:r>
            <a:endParaRPr lang="en-US" dirty="0"/>
          </a:p>
          <a:p>
            <a:r>
              <a:rPr lang="en-US" dirty="0"/>
              <a:t>detailed examination of the elements or structure of something</a:t>
            </a:r>
            <a:r>
              <a:rPr lang="en-US" dirty="0" smtClean="0"/>
              <a:t>.</a:t>
            </a:r>
          </a:p>
          <a:p>
            <a:r>
              <a:rPr lang="en-US" dirty="0"/>
              <a:t>The  objective  of  </a:t>
            </a:r>
            <a:r>
              <a:rPr lang="en-US" dirty="0" smtClean="0"/>
              <a:t>the textbook  </a:t>
            </a:r>
            <a:r>
              <a:rPr lang="en-US" dirty="0"/>
              <a:t>analysis  is  to  know  about  how  much a textbook meets  the  requirements  of </a:t>
            </a:r>
            <a:r>
              <a:rPr lang="en-US" dirty="0" smtClean="0"/>
              <a:t> </a:t>
            </a:r>
            <a:r>
              <a:rPr lang="en-US" dirty="0"/>
              <a:t>a good  EFL  </a:t>
            </a:r>
            <a:r>
              <a:rPr lang="en-US" dirty="0" smtClean="0"/>
              <a:t>textbook.</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Textbook Analysis </a:t>
            </a:r>
            <a:endParaRPr lang="en-US" b="1" i="1" dirty="0">
              <a:solidFill>
                <a:srgbClr val="FF0000"/>
              </a:solidFill>
            </a:endParaRPr>
          </a:p>
        </p:txBody>
      </p:sp>
      <p:sp>
        <p:nvSpPr>
          <p:cNvPr id="3" name="Content Placeholder 2"/>
          <p:cNvSpPr>
            <a:spLocks noGrp="1"/>
          </p:cNvSpPr>
          <p:nvPr>
            <p:ph sz="half" idx="1"/>
          </p:nvPr>
        </p:nvSpPr>
        <p:spPr>
          <a:xfrm>
            <a:off x="457200" y="1600200"/>
            <a:ext cx="4495800" cy="4525963"/>
          </a:xfrm>
        </p:spPr>
        <p:txBody>
          <a:bodyPr>
            <a:normAutofit/>
          </a:bodyPr>
          <a:lstStyle/>
          <a:p>
            <a:r>
              <a:rPr lang="en-US" sz="3000" b="1" dirty="0"/>
              <a:t>Textbook analysis</a:t>
            </a:r>
            <a:r>
              <a:rPr lang="en-US" sz="3000" dirty="0"/>
              <a:t> is </a:t>
            </a:r>
            <a:r>
              <a:rPr lang="en-US" sz="3000" dirty="0" smtClean="0"/>
              <a:t>the systematic</a:t>
            </a:r>
            <a:r>
              <a:rPr lang="en-US" sz="3000" dirty="0"/>
              <a:t> </a:t>
            </a:r>
            <a:r>
              <a:rPr lang="en-US" sz="3000" b="1" dirty="0"/>
              <a:t>analysis</a:t>
            </a:r>
            <a:r>
              <a:rPr lang="en-US" sz="3000" dirty="0"/>
              <a:t> of the text materials including the structure, the focus, and special learning </a:t>
            </a:r>
            <a:r>
              <a:rPr lang="en-US" sz="3000" dirty="0" smtClean="0"/>
              <a:t>assists..</a:t>
            </a:r>
            <a:endParaRPr lang="en-US" sz="3000" dirty="0"/>
          </a:p>
        </p:txBody>
      </p:sp>
      <p:pic>
        <p:nvPicPr>
          <p:cNvPr id="5" name="Content Placeholder 4" descr="images.jpg"/>
          <p:cNvPicPr>
            <a:picLocks noGrp="1" noChangeAspect="1"/>
          </p:cNvPicPr>
          <p:nvPr>
            <p:ph sz="half" idx="2"/>
          </p:nvPr>
        </p:nvPicPr>
        <p:blipFill>
          <a:blip r:embed="rId2" cstate="print"/>
          <a:stretch>
            <a:fillRect/>
          </a:stretch>
        </p:blipFill>
        <p:spPr>
          <a:xfrm>
            <a:off x="5257800" y="1828800"/>
            <a:ext cx="3352800" cy="4038600"/>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rPr>
              <a:t>Why we analyze textbooks? </a:t>
            </a:r>
            <a:endParaRPr lang="en-US" b="1" i="1" dirty="0">
              <a:solidFill>
                <a:schemeClr val="accent6">
                  <a:lumMod val="75000"/>
                </a:schemeClr>
              </a:solidFill>
            </a:endParaRPr>
          </a:p>
        </p:txBody>
      </p:sp>
      <p:sp>
        <p:nvSpPr>
          <p:cNvPr id="3" name="Content Placeholder 2"/>
          <p:cNvSpPr>
            <a:spLocks noGrp="1"/>
          </p:cNvSpPr>
          <p:nvPr>
            <p:ph idx="1"/>
          </p:nvPr>
        </p:nvSpPr>
        <p:spPr/>
        <p:txBody>
          <a:bodyPr/>
          <a:lstStyle/>
          <a:p>
            <a:r>
              <a:rPr lang="en-US" b="1" dirty="0"/>
              <a:t>Textbook evaluation</a:t>
            </a:r>
            <a:r>
              <a:rPr lang="en-US" dirty="0"/>
              <a:t> is very important because it not only </a:t>
            </a:r>
            <a:r>
              <a:rPr lang="en-US" dirty="0" smtClean="0"/>
              <a:t>provides useful </a:t>
            </a:r>
            <a:r>
              <a:rPr lang="en-US" dirty="0"/>
              <a:t>information for teachers,  </a:t>
            </a:r>
            <a:r>
              <a:rPr lang="en-US" dirty="0" smtClean="0"/>
              <a:t>but </a:t>
            </a:r>
            <a:r>
              <a:rPr lang="en-US" dirty="0"/>
              <a:t>also plans learning settings </a:t>
            </a:r>
            <a:endParaRPr lang="en-US" dirty="0" smtClean="0"/>
          </a:p>
          <a:p>
            <a:r>
              <a:rPr lang="en-US" dirty="0" smtClean="0"/>
              <a:t>for students…</a:t>
            </a:r>
          </a:p>
          <a:p>
            <a:r>
              <a:rPr lang="en-US" dirty="0" smtClean="0"/>
              <a:t>For curriculum designing</a:t>
            </a:r>
          </a:p>
          <a:p>
            <a:r>
              <a:rPr lang="en-US" dirty="0" smtClean="0"/>
              <a:t>Long-term and short term planning</a:t>
            </a:r>
          </a:p>
          <a:p>
            <a:pPr marL="0" indent="0">
              <a:buNone/>
            </a:pP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000" b="1" i="1" dirty="0" smtClean="0">
                <a:solidFill>
                  <a:srgbClr val="FF0066"/>
                </a:solidFill>
              </a:rPr>
              <a:t>The analysis phase will involve identifying these kinds of information:</a:t>
            </a:r>
            <a:br>
              <a:rPr lang="en-US" sz="3000" b="1" i="1" dirty="0" smtClean="0">
                <a:solidFill>
                  <a:srgbClr val="FF0066"/>
                </a:solidFill>
              </a:rPr>
            </a:br>
            <a:endParaRPr lang="en-US" sz="3000" b="1" i="1" dirty="0">
              <a:solidFill>
                <a:srgbClr val="FF0066"/>
              </a:solidFill>
            </a:endParaRP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b="1" i="1" dirty="0" smtClean="0"/>
              <a:t>The aims of the unit</a:t>
            </a:r>
          </a:p>
          <a:p>
            <a:r>
              <a:rPr lang="en-US" b="1" i="1" dirty="0" smtClean="0"/>
              <a:t>The  </a:t>
            </a:r>
            <a:r>
              <a:rPr lang="en-US" b="1" i="1" dirty="0"/>
              <a:t>objectives of </a:t>
            </a:r>
            <a:r>
              <a:rPr lang="en-US" b="1" i="1" dirty="0" smtClean="0"/>
              <a:t>each activity .</a:t>
            </a:r>
            <a:endParaRPr lang="en-US" b="1" i="1" dirty="0"/>
          </a:p>
          <a:p>
            <a:r>
              <a:rPr lang="en-US" b="1" i="1" dirty="0" smtClean="0"/>
              <a:t>Skills addressed .</a:t>
            </a:r>
            <a:endParaRPr lang="en-US" b="1" i="1" dirty="0"/>
          </a:p>
          <a:p>
            <a:r>
              <a:rPr lang="en-US" b="1" i="1" dirty="0"/>
              <a:t>Topics covered</a:t>
            </a:r>
            <a:r>
              <a:rPr lang="en-US" b="1" i="1" dirty="0" smtClean="0"/>
              <a:t>.</a:t>
            </a:r>
          </a:p>
          <a:p>
            <a:r>
              <a:rPr lang="en-US" b="1" i="1" dirty="0" smtClean="0"/>
              <a:t>The content of each activity with examples from the book(ex: grammar, vocabulary or pronunciation)</a:t>
            </a:r>
          </a:p>
          <a:p>
            <a:r>
              <a:rPr lang="en-US" b="1" i="1" dirty="0" smtClean="0"/>
              <a:t>The cultural factor is available or not?</a:t>
            </a:r>
          </a:p>
          <a:p>
            <a:r>
              <a:rPr lang="en-US" b="1" i="1" dirty="0" smtClean="0"/>
              <a:t>The techniques that are used for the presentation of the content</a:t>
            </a:r>
            <a:endParaRPr lang="en-US" b="1" i="1" dirty="0"/>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2"/>
                </a:solidFill>
              </a:rPr>
              <a:t>Three stages&gt;</a:t>
            </a:r>
            <a:endParaRPr lang="en-US" b="1" i="1" dirty="0">
              <a:solidFill>
                <a:schemeClr val="accent2"/>
              </a:solidFill>
            </a:endParaRPr>
          </a:p>
        </p:txBody>
      </p:sp>
      <p:sp>
        <p:nvSpPr>
          <p:cNvPr id="3" name="Content Placeholder 2"/>
          <p:cNvSpPr>
            <a:spLocks noGrp="1"/>
          </p:cNvSpPr>
          <p:nvPr>
            <p:ph idx="1"/>
          </p:nvPr>
        </p:nvSpPr>
        <p:spPr/>
        <p:txBody>
          <a:bodyPr/>
          <a:lstStyle/>
          <a:p>
            <a:r>
              <a:rPr lang="en-US" dirty="0"/>
              <a:t>There are generally three different </a:t>
            </a:r>
            <a:r>
              <a:rPr lang="en-US" b="1" dirty="0"/>
              <a:t>stages</a:t>
            </a:r>
            <a:r>
              <a:rPr lang="en-US" dirty="0"/>
              <a:t> at which a </a:t>
            </a:r>
            <a:r>
              <a:rPr lang="en-US" b="1" dirty="0"/>
              <a:t>textbook</a:t>
            </a:r>
            <a:r>
              <a:rPr lang="en-US" dirty="0"/>
              <a:t> can be evaluated: </a:t>
            </a:r>
            <a:endParaRPr lang="en-US" dirty="0" smtClean="0"/>
          </a:p>
          <a:p>
            <a:r>
              <a:rPr lang="en-US" b="1" dirty="0" smtClean="0">
                <a:solidFill>
                  <a:srgbClr val="00FF00"/>
                </a:solidFill>
              </a:rPr>
              <a:t>pre-use</a:t>
            </a:r>
            <a:r>
              <a:rPr lang="en-US" b="1" dirty="0">
                <a:solidFill>
                  <a:srgbClr val="00FF00"/>
                </a:solidFill>
              </a:rPr>
              <a:t>, </a:t>
            </a:r>
            <a:endParaRPr lang="en-US" b="1" dirty="0" smtClean="0">
              <a:solidFill>
                <a:srgbClr val="00FF00"/>
              </a:solidFill>
            </a:endParaRPr>
          </a:p>
          <a:p>
            <a:r>
              <a:rPr lang="en-US" b="1" dirty="0" smtClean="0">
                <a:solidFill>
                  <a:srgbClr val="7030A0"/>
                </a:solidFill>
              </a:rPr>
              <a:t>while-in-use</a:t>
            </a:r>
            <a:endParaRPr lang="en-US" dirty="0" smtClean="0"/>
          </a:p>
          <a:p>
            <a:r>
              <a:rPr lang="en-US" b="1" dirty="0" smtClean="0">
                <a:solidFill>
                  <a:srgbClr val="FF0000"/>
                </a:solidFill>
              </a:rPr>
              <a:t>after-use or Post -use. </a:t>
            </a:r>
          </a:p>
          <a:p>
            <a:r>
              <a:rPr lang="en-US" dirty="0" smtClean="0"/>
              <a:t>As </a:t>
            </a:r>
            <a:r>
              <a:rPr lang="en-US" dirty="0"/>
              <a:t>suggested by McGrath (</a:t>
            </a:r>
            <a:r>
              <a:rPr lang="en-US" dirty="0" smtClean="0"/>
              <a:t>2013) each</a:t>
            </a:r>
            <a:r>
              <a:rPr lang="en-US" dirty="0"/>
              <a:t> </a:t>
            </a:r>
            <a:r>
              <a:rPr lang="en-US" b="1" dirty="0"/>
              <a:t>stage</a:t>
            </a:r>
            <a:r>
              <a:rPr lang="en-US" dirty="0"/>
              <a:t> of </a:t>
            </a:r>
            <a:r>
              <a:rPr lang="en-US" b="1" dirty="0"/>
              <a:t>evaluation</a:t>
            </a:r>
            <a:r>
              <a:rPr lang="en-US" dirty="0"/>
              <a:t> bears its own significance.</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1448</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Textbook Analysis Lecture 1 </vt:lpstr>
      <vt:lpstr>Scope </vt:lpstr>
      <vt:lpstr>Textbook&gt;</vt:lpstr>
      <vt:lpstr>The roles of textbook</vt:lpstr>
      <vt:lpstr>Analysis?</vt:lpstr>
      <vt:lpstr>Textbook Analysis </vt:lpstr>
      <vt:lpstr>Why we analyze textbooks? </vt:lpstr>
      <vt:lpstr>The analysis phase will involve identifying these kinds of information: </vt:lpstr>
      <vt:lpstr>Three stages&gt;</vt:lpstr>
      <vt:lpstr>Evaluation</vt:lpstr>
      <vt:lpstr>Description phase</vt:lpstr>
      <vt:lpstr>Pre-evaluation: interpretation phase </vt:lpstr>
      <vt:lpstr>Pre-evaluation: interpretation phase</vt:lpstr>
      <vt:lpstr>Pre-evaluation :interpretation phase</vt:lpstr>
      <vt:lpstr>Evaluating during and after use </vt:lpstr>
      <vt:lpstr>Evaluation during and after the use</vt:lpstr>
      <vt:lpstr>Approaches for monitoring </vt:lpstr>
      <vt:lpstr>Ian McGrath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 Analysis Lecture 1 </dc:title>
  <dc:creator>Windows User</dc:creator>
  <cp:lastModifiedBy>max</cp:lastModifiedBy>
  <cp:revision>51</cp:revision>
  <dcterms:created xsi:type="dcterms:W3CDTF">2020-11-04T13:53:07Z</dcterms:created>
  <dcterms:modified xsi:type="dcterms:W3CDTF">2023-10-21T08:09:58Z</dcterms:modified>
</cp:coreProperties>
</file>