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82" r:id="rId3"/>
    <p:sldId id="279" r:id="rId4"/>
    <p:sldId id="259" r:id="rId5"/>
    <p:sldId id="280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2" autoAdjust="0"/>
    <p:restoredTop sz="94660"/>
  </p:normalViewPr>
  <p:slideViewPr>
    <p:cSldViewPr>
      <p:cViewPr varScale="1">
        <p:scale>
          <a:sx n="54" d="100"/>
          <a:sy n="54" d="100"/>
        </p:scale>
        <p:origin x="53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811CF-6DF0-4D64-84A8-D3E58D49B941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F177-62EF-420A-9EEE-C582F0828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0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1/12/2016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Practical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nalytical chemistry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438400"/>
            <a:ext cx="5445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Volumetric Analysis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Kurdistan Region – Iraq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Ministry of Higher Education and Scientific Research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University of Salahaddin–Erbil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College of Science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of Geology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Stage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escription: Armi_Zanko"/>
          <p:cNvPicPr/>
          <p:nvPr/>
        </p:nvPicPr>
        <p:blipFill>
          <a:blip r:embed="rId2" cstate="print">
            <a:lum bright="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7788"/>
            <a:ext cx="14478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362200" y="4495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By: </a:t>
            </a:r>
          </a:p>
          <a:p>
            <a:pPr algn="ctr"/>
            <a:r>
              <a:rPr lang="en-US" sz="14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M.Sc.Pary</a:t>
            </a:r>
            <a:r>
              <a:rPr lang="en-US" sz="1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4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Arif</a:t>
            </a:r>
            <a:endParaRPr lang="en-US" sz="1400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2018-2019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lecture 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pary.aref@su.edu.krd</a:t>
            </a:r>
            <a:endParaRPr lang="en-US" sz="1400" dirty="0" smtClean="0"/>
          </a:p>
          <a:p>
            <a:pPr algn="ctr"/>
            <a:endParaRPr lang="en-US" sz="1400" b="1" dirty="0" smtClean="0">
              <a:solidFill>
                <a:schemeClr val="tx1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2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Other Methods of Chemicals Preparation</a:t>
            </a:r>
            <a:endParaRPr lang="en-US" sz="3200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C) Part per million (ppm)=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× M.wt. × 1000			(mg/L) or (µg/mL)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D) Percentage:</a:t>
            </a:r>
            <a:b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3" t="40467" r="32961" b="9821"/>
          <a:stretch>
            <a:fillRect/>
          </a:stretch>
        </p:blipFill>
        <p:spPr bwMode="auto">
          <a:xfrm>
            <a:off x="381000" y="10668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Example.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the method for preparation of 500 ml of 0.03M 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the 0.7M 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Fe(CN)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Fe(CN)</a:t>
            </a:r>
            <a:r>
              <a:rPr lang="en-US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→ 4K</a:t>
            </a:r>
            <a:r>
              <a:rPr lang="en-US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+ Fe(CN)</a:t>
            </a:r>
            <a:r>
              <a:rPr lang="en-US" b="1" baseline="-25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MY" b="1" baseline="30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Fe(CN)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 4K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Fe(CN)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(1/4)M 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(1/4) × 0.03 = 0.0075 M (mol/L)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concentrated = (M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diluted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(0.7 x 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(0.0075 × 500)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(0.0075 × 500) / 0.7 = 5.357 ml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Taking 5.357 ml from the 0.7M 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Fe(CN)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then diluted to 500 ml with water to prepare 0.03M 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algn="just"/>
            <a:r>
              <a:rPr lang="en-US" sz="28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Volumetric analysis: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based on accurate measurements of volumes of a reagent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titrant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solution of accurately known concentration taken for a reaction.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Titration:</a:t>
            </a:r>
            <a:r>
              <a:rPr lang="en-US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process in which a standard reagent (known conc.) is added to a solution of an analyte until the reaction between the analyte and reagent is attained equivalence point.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Volumetric analysis</a:t>
            </a:r>
            <a:endParaRPr lang="en-US" dirty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3" t="29568" r="27282" b="16556"/>
          <a:stretch>
            <a:fillRect/>
          </a:stretch>
        </p:blipFill>
        <p:spPr bwMode="auto">
          <a:xfrm>
            <a:off x="228600" y="152400"/>
            <a:ext cx="86010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r>
              <a:rPr lang="en-MY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Normality:</a:t>
            </a:r>
            <a:endParaRPr lang="en-US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Normality (N):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equivalent grams of solute in one liter of solution, expressed as (N). Unit (eq./L).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MY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Methods of Chemicals Preparation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443" t="42809" r="24442" b="34856"/>
          <a:stretch>
            <a:fillRect/>
          </a:stretch>
        </p:blipFill>
        <p:spPr bwMode="auto">
          <a:xfrm>
            <a:off x="152400" y="2590800"/>
            <a:ext cx="8763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 Preparation of solutions from </a:t>
            </a:r>
            <a:r>
              <a:rPr lang="en-US" sz="31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solids</a:t>
            </a:r>
            <a:r>
              <a:rPr lang="en-US" sz="31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(Normality):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3787" r="25926" b="15278"/>
          <a:stretch>
            <a:fillRect/>
          </a:stretch>
        </p:blipFill>
        <p:spPr bwMode="auto">
          <a:xfrm>
            <a:off x="381000" y="685801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1- Acid-base reactions (Neutralization reactions):</a:t>
            </a:r>
            <a:endParaRPr lang="en-US" sz="32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Equivalent weight for acids = (formula weight of acids) / (no. of hydrogen ions)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Equivalent weight for bases = (formula weight of bases) / (no. of hydroxide ions)</a:t>
            </a:r>
          </a:p>
          <a:p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2- Precipitation reactions:</a:t>
            </a:r>
            <a:endParaRPr lang="en-US" sz="32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Equivalent weight for salt = (formula weight of salt) / (no.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anion × charge)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Equivalence number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3- Reduction-Oxidation reactions (</a:t>
            </a:r>
            <a:r>
              <a:rPr lang="en-US" sz="28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reactions):</a:t>
            </a:r>
            <a:endParaRPr lang="en-US" sz="28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Equivalent weight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Redox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reaction) = (formula weight) / (no. of electron donate or accept × no. of atom)</a:t>
            </a:r>
          </a:p>
          <a:p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4- Complex formation reactions:</a:t>
            </a:r>
            <a:endParaRPr lang="en-US" sz="2800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Equivalent weight (Complex formation reaction) = (formula weight) / (no. of electron pairs donate or accept × no. of atom)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Equivalence number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Example: Prepare 0.1N Na</a:t>
            </a:r>
            <a:r>
              <a:rPr lang="en-US" sz="3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solution in 500ml.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3" t="44721" r="27282" b="28341"/>
          <a:stretch>
            <a:fillRect/>
          </a:stretch>
        </p:blipFill>
        <p:spPr bwMode="auto">
          <a:xfrm>
            <a:off x="685800" y="1752600"/>
            <a:ext cx="762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r>
              <a:rPr lang="en-MY" b="1" i="1" dirty="0" smtClean="0">
                <a:solidFill>
                  <a:srgbClr val="0000CC"/>
                </a:solidFill>
              </a:rPr>
              <a:t>First step:</a:t>
            </a:r>
            <a:r>
              <a:rPr lang="en-MY" dirty="0" smtClean="0">
                <a:solidFill>
                  <a:srgbClr val="0000CC"/>
                </a:solidFill>
              </a:rPr>
              <a:t> </a:t>
            </a:r>
            <a:r>
              <a:rPr lang="en-MY" dirty="0" smtClean="0"/>
              <a:t>calculation of normal concentration of concentrated solution (bottle).</a:t>
            </a:r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MY" b="1" i="1" dirty="0" smtClean="0">
                <a:solidFill>
                  <a:srgbClr val="0000CC"/>
                </a:solidFill>
              </a:rPr>
              <a:t>Second step:</a:t>
            </a:r>
            <a:r>
              <a:rPr lang="en-MY" dirty="0" smtClean="0">
                <a:solidFill>
                  <a:srgbClr val="0000CC"/>
                </a:solidFill>
              </a:rPr>
              <a:t> </a:t>
            </a:r>
            <a:r>
              <a:rPr lang="en-MY" dirty="0" smtClean="0"/>
              <a:t>dilution process.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2- Preparation from </a:t>
            </a:r>
            <a:r>
              <a:rPr lang="en-US" sz="4000" u="sng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liquids</a:t>
            </a:r>
            <a:r>
              <a:rPr lang="en-US" sz="4000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(Normality):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534" t="41354" r="37695" b="50228"/>
          <a:stretch>
            <a:fillRect/>
          </a:stretch>
        </p:blipFill>
        <p:spPr bwMode="auto">
          <a:xfrm>
            <a:off x="2286000" y="281940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8067" t="54167" r="34993" b="39583"/>
          <a:stretch>
            <a:fillRect/>
          </a:stretch>
        </p:blipFill>
        <p:spPr bwMode="auto">
          <a:xfrm>
            <a:off x="2514600" y="5105400"/>
            <a:ext cx="495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500ml, 2N HCl from concentrated HCl. 37% W/W (100g solution contain 37g HCl), density (or Sp.gr.) 1.18 g/ml.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331" t="37500" r="32430" b="16667"/>
          <a:stretch>
            <a:fillRect/>
          </a:stretch>
        </p:blipFill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en-MY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Explain preparation of the following solutions: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Prepare 0.3 N BaCl</a:t>
            </a:r>
            <a:r>
              <a:rPr lang="en-MY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.2H</a:t>
            </a:r>
            <a:r>
              <a:rPr lang="en-MY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O in 0.5 L.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Prepare 0.02 N CaCl</a:t>
            </a:r>
            <a:r>
              <a:rPr lang="en-MY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in 100 </a:t>
            </a:r>
            <a:r>
              <a:rPr lang="en-MY" dirty="0" err="1" smtClean="0">
                <a:latin typeface="Times New Roman" pitchFamily="18" charset="0"/>
                <a:cs typeface="Times New Roman" pitchFamily="18" charset="0"/>
              </a:rPr>
              <a:t>mL.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Prepare 1x10</a:t>
            </a:r>
            <a:r>
              <a:rPr lang="en-MY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N NaOH in 250 mL.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473</TotalTime>
  <Words>415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Practical analytical chemistry </vt:lpstr>
      <vt:lpstr>Methods of Chemicals Preparation</vt:lpstr>
      <vt:lpstr>1- Preparation of solutions from solids (Normality): </vt:lpstr>
      <vt:lpstr>Equivalence number </vt:lpstr>
      <vt:lpstr>Equivalence number</vt:lpstr>
      <vt:lpstr>Example: Prepare 0.1N Na2CO3 solution in 500ml. </vt:lpstr>
      <vt:lpstr>2- Preparation from liquids (Normality): </vt:lpstr>
      <vt:lpstr>PowerPoint Presentation</vt:lpstr>
      <vt:lpstr>PowerPoint Presentation</vt:lpstr>
      <vt:lpstr>Other Methods of Chemicals Preparation</vt:lpstr>
      <vt:lpstr>D) Percentage: </vt:lpstr>
      <vt:lpstr>PowerPoint Presentation</vt:lpstr>
      <vt:lpstr>Volumetric analysis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Practical analytical chemistry </dc:title>
  <dc:creator>High Spec</dc:creator>
  <cp:lastModifiedBy>Pary</cp:lastModifiedBy>
  <cp:revision>35</cp:revision>
  <dcterms:created xsi:type="dcterms:W3CDTF">2006-08-16T00:00:00Z</dcterms:created>
  <dcterms:modified xsi:type="dcterms:W3CDTF">2019-06-06T14:26:07Z</dcterms:modified>
</cp:coreProperties>
</file>