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FADAFD-5F0D-4EB3-987C-D36E6A2303E7}"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456FE-9231-4B17-9C67-1294B7B368B9}" type="slidenum">
              <a:rPr lang="en-US" smtClean="0"/>
              <a:t>‹#›</a:t>
            </a:fld>
            <a:endParaRPr lang="en-US"/>
          </a:p>
        </p:txBody>
      </p:sp>
    </p:spTree>
    <p:extLst>
      <p:ext uri="{BB962C8B-B14F-4D97-AF65-F5344CB8AC3E}">
        <p14:creationId xmlns:p14="http://schemas.microsoft.com/office/powerpoint/2010/main" val="2119388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FADAFD-5F0D-4EB3-987C-D36E6A2303E7}"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456FE-9231-4B17-9C67-1294B7B368B9}" type="slidenum">
              <a:rPr lang="en-US" smtClean="0"/>
              <a:t>‹#›</a:t>
            </a:fld>
            <a:endParaRPr lang="en-US"/>
          </a:p>
        </p:txBody>
      </p:sp>
    </p:spTree>
    <p:extLst>
      <p:ext uri="{BB962C8B-B14F-4D97-AF65-F5344CB8AC3E}">
        <p14:creationId xmlns:p14="http://schemas.microsoft.com/office/powerpoint/2010/main" val="1022573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FADAFD-5F0D-4EB3-987C-D36E6A2303E7}"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456FE-9231-4B17-9C67-1294B7B368B9}" type="slidenum">
              <a:rPr lang="en-US" smtClean="0"/>
              <a:t>‹#›</a:t>
            </a:fld>
            <a:endParaRPr lang="en-US"/>
          </a:p>
        </p:txBody>
      </p:sp>
    </p:spTree>
    <p:extLst>
      <p:ext uri="{BB962C8B-B14F-4D97-AF65-F5344CB8AC3E}">
        <p14:creationId xmlns:p14="http://schemas.microsoft.com/office/powerpoint/2010/main" val="1689253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FADAFD-5F0D-4EB3-987C-D36E6A2303E7}"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456FE-9231-4B17-9C67-1294B7B368B9}" type="slidenum">
              <a:rPr lang="en-US" smtClean="0"/>
              <a:t>‹#›</a:t>
            </a:fld>
            <a:endParaRPr lang="en-US"/>
          </a:p>
        </p:txBody>
      </p:sp>
    </p:spTree>
    <p:extLst>
      <p:ext uri="{BB962C8B-B14F-4D97-AF65-F5344CB8AC3E}">
        <p14:creationId xmlns:p14="http://schemas.microsoft.com/office/powerpoint/2010/main" val="1908295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DAFD-5F0D-4EB3-987C-D36E6A2303E7}" type="datetimeFigureOut">
              <a:rPr lang="en-US" smtClean="0"/>
              <a:t>11/22/2018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456FE-9231-4B17-9C67-1294B7B368B9}" type="slidenum">
              <a:rPr lang="en-US" smtClean="0"/>
              <a:t>‹#›</a:t>
            </a:fld>
            <a:endParaRPr lang="en-US"/>
          </a:p>
        </p:txBody>
      </p:sp>
    </p:spTree>
    <p:extLst>
      <p:ext uri="{BB962C8B-B14F-4D97-AF65-F5344CB8AC3E}">
        <p14:creationId xmlns:p14="http://schemas.microsoft.com/office/powerpoint/2010/main" val="178843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FADAFD-5F0D-4EB3-987C-D36E6A2303E7}" type="datetimeFigureOut">
              <a:rPr lang="en-US" smtClean="0"/>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456FE-9231-4B17-9C67-1294B7B368B9}" type="slidenum">
              <a:rPr lang="en-US" smtClean="0"/>
              <a:t>‹#›</a:t>
            </a:fld>
            <a:endParaRPr lang="en-US"/>
          </a:p>
        </p:txBody>
      </p:sp>
    </p:spTree>
    <p:extLst>
      <p:ext uri="{BB962C8B-B14F-4D97-AF65-F5344CB8AC3E}">
        <p14:creationId xmlns:p14="http://schemas.microsoft.com/office/powerpoint/2010/main" val="1103786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FADAFD-5F0D-4EB3-987C-D36E6A2303E7}" type="datetimeFigureOut">
              <a:rPr lang="en-US" smtClean="0"/>
              <a:t>11/22/2018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D456FE-9231-4B17-9C67-1294B7B368B9}" type="slidenum">
              <a:rPr lang="en-US" smtClean="0"/>
              <a:t>‹#›</a:t>
            </a:fld>
            <a:endParaRPr lang="en-US"/>
          </a:p>
        </p:txBody>
      </p:sp>
    </p:spTree>
    <p:extLst>
      <p:ext uri="{BB962C8B-B14F-4D97-AF65-F5344CB8AC3E}">
        <p14:creationId xmlns:p14="http://schemas.microsoft.com/office/powerpoint/2010/main" val="695284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FADAFD-5F0D-4EB3-987C-D36E6A2303E7}" type="datetimeFigureOut">
              <a:rPr lang="en-US" smtClean="0"/>
              <a:t>11/22/2018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D456FE-9231-4B17-9C67-1294B7B368B9}" type="slidenum">
              <a:rPr lang="en-US" smtClean="0"/>
              <a:t>‹#›</a:t>
            </a:fld>
            <a:endParaRPr lang="en-US"/>
          </a:p>
        </p:txBody>
      </p:sp>
    </p:spTree>
    <p:extLst>
      <p:ext uri="{BB962C8B-B14F-4D97-AF65-F5344CB8AC3E}">
        <p14:creationId xmlns:p14="http://schemas.microsoft.com/office/powerpoint/2010/main" val="65202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FADAFD-5F0D-4EB3-987C-D36E6A2303E7}" type="datetimeFigureOut">
              <a:rPr lang="en-US" smtClean="0"/>
              <a:t>11/22/2018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D456FE-9231-4B17-9C67-1294B7B368B9}" type="slidenum">
              <a:rPr lang="en-US" smtClean="0"/>
              <a:t>‹#›</a:t>
            </a:fld>
            <a:endParaRPr lang="en-US"/>
          </a:p>
        </p:txBody>
      </p:sp>
    </p:spTree>
    <p:extLst>
      <p:ext uri="{BB962C8B-B14F-4D97-AF65-F5344CB8AC3E}">
        <p14:creationId xmlns:p14="http://schemas.microsoft.com/office/powerpoint/2010/main" val="2979738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FADAFD-5F0D-4EB3-987C-D36E6A2303E7}" type="datetimeFigureOut">
              <a:rPr lang="en-US" smtClean="0"/>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456FE-9231-4B17-9C67-1294B7B368B9}" type="slidenum">
              <a:rPr lang="en-US" smtClean="0"/>
              <a:t>‹#›</a:t>
            </a:fld>
            <a:endParaRPr lang="en-US"/>
          </a:p>
        </p:txBody>
      </p:sp>
    </p:spTree>
    <p:extLst>
      <p:ext uri="{BB962C8B-B14F-4D97-AF65-F5344CB8AC3E}">
        <p14:creationId xmlns:p14="http://schemas.microsoft.com/office/powerpoint/2010/main" val="11936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FADAFD-5F0D-4EB3-987C-D36E6A2303E7}" type="datetimeFigureOut">
              <a:rPr lang="en-US" smtClean="0"/>
              <a:t>11/22/2018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456FE-9231-4B17-9C67-1294B7B368B9}" type="slidenum">
              <a:rPr lang="en-US" smtClean="0"/>
              <a:t>‹#›</a:t>
            </a:fld>
            <a:endParaRPr lang="en-US"/>
          </a:p>
        </p:txBody>
      </p:sp>
    </p:spTree>
    <p:extLst>
      <p:ext uri="{BB962C8B-B14F-4D97-AF65-F5344CB8AC3E}">
        <p14:creationId xmlns:p14="http://schemas.microsoft.com/office/powerpoint/2010/main" val="1211478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FADAFD-5F0D-4EB3-987C-D36E6A2303E7}" type="datetimeFigureOut">
              <a:rPr lang="en-US" smtClean="0"/>
              <a:t>11/22/2018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456FE-9231-4B17-9C67-1294B7B368B9}" type="slidenum">
              <a:rPr lang="en-US" smtClean="0"/>
              <a:t>‹#›</a:t>
            </a:fld>
            <a:endParaRPr lang="en-US"/>
          </a:p>
        </p:txBody>
      </p:sp>
    </p:spTree>
    <p:extLst>
      <p:ext uri="{BB962C8B-B14F-4D97-AF65-F5344CB8AC3E}">
        <p14:creationId xmlns:p14="http://schemas.microsoft.com/office/powerpoint/2010/main" val="2032382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2"/>
          </p:nvPr>
        </p:nvSpPr>
        <p:spPr>
          <a:xfrm>
            <a:off x="6553200" y="6356350"/>
            <a:ext cx="213360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24B99980-07EA-4B9E-B2C8-F035AA8909BD}" type="slidenum">
              <a:rPr kumimoji="0" lang="ar-IQ"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a:t>
            </a:fld>
            <a:endParaRPr kumimoji="0" lang="ar-IQ" sz="1800" b="0" i="0" u="none" strike="noStrike" kern="0" cap="none" spc="0" normalizeH="0" baseline="0" noProof="0">
              <a:ln>
                <a:noFill/>
              </a:ln>
              <a:solidFill>
                <a:sysClr val="windowText" lastClr="000000"/>
              </a:solidFill>
              <a:effectLst/>
              <a:uLnTx/>
              <a:uFillTx/>
            </a:endParaRPr>
          </a:p>
        </p:txBody>
      </p:sp>
      <p:sp>
        <p:nvSpPr>
          <p:cNvPr id="5" name="Rectangle 4"/>
          <p:cNvSpPr/>
          <p:nvPr/>
        </p:nvSpPr>
        <p:spPr>
          <a:xfrm>
            <a:off x="214313" y="1285875"/>
            <a:ext cx="8715375" cy="1200329"/>
          </a:xfrm>
          <a:prstGeom prst="rect">
            <a:avLst/>
          </a:prstGeom>
        </p:spPr>
        <p:txBody>
          <a:bodyPr>
            <a:spAutoFit/>
          </a:bodyPr>
          <a:lstStyle/>
          <a:p>
            <a:pPr marL="0" marR="0" lvl="0" indent="0" defTabSz="914400" eaLnBrk="1" fontAlgn="auto" latinLnBrk="0" hangingPunct="1">
              <a:lnSpc>
                <a:spcPct val="100000"/>
              </a:lnSpc>
              <a:spcBef>
                <a:spcPts val="0"/>
              </a:spcBef>
              <a:spcAft>
                <a:spcPts val="0"/>
              </a:spcAft>
              <a:buClrTx/>
              <a:buSzTx/>
              <a:buFont typeface="Wingdings" pitchFamily="2" charset="2"/>
              <a:buChar char="q"/>
              <a:tabLst/>
              <a:defRPr/>
            </a:pPr>
            <a:endParaRPr kumimoji="0" lang="en-US" sz="2400" b="0" i="0" u="none" strike="noStrike" kern="0" cap="none" spc="0" normalizeH="0" baseline="0" noProof="0" dirty="0" smtClean="0">
              <a:ln>
                <a:noFill/>
              </a:ln>
              <a:solidFill>
                <a:sysClr val="windowText" lastClr="000000"/>
              </a:solidFill>
              <a:effectLst/>
              <a:uLnTx/>
              <a:uFillTx/>
              <a:latin typeface="Calibri"/>
            </a:endParaRPr>
          </a:p>
          <a:p>
            <a:pPr marL="0" marR="0" lvl="0" indent="0" defTabSz="914400" eaLnBrk="1" fontAlgn="auto" latinLnBrk="0" hangingPunct="1">
              <a:lnSpc>
                <a:spcPct val="100000"/>
              </a:lnSpc>
              <a:spcBef>
                <a:spcPts val="0"/>
              </a:spcBef>
              <a:spcAft>
                <a:spcPts val="0"/>
              </a:spcAft>
              <a:buClrTx/>
              <a:buSzTx/>
              <a:buFont typeface="Wingdings" pitchFamily="2" charset="2"/>
              <a:buChar char="q"/>
              <a:tabLst/>
              <a:defRPr/>
            </a:pPr>
            <a:endParaRPr lang="en-US" sz="2400" kern="0" dirty="0">
              <a:solidFill>
                <a:sysClr val="windowText" lastClr="000000"/>
              </a:solidFill>
              <a:latin typeface="Calibri"/>
            </a:endParaRPr>
          </a:p>
          <a:p>
            <a:pPr marL="0" marR="0" lvl="0" indent="0" defTabSz="914400" eaLnBrk="1" fontAlgn="auto" latinLnBrk="0" hangingPunct="1">
              <a:lnSpc>
                <a:spcPct val="100000"/>
              </a:lnSpc>
              <a:spcBef>
                <a:spcPts val="0"/>
              </a:spcBef>
              <a:spcAft>
                <a:spcPts val="0"/>
              </a:spcAft>
              <a:buClrTx/>
              <a:buSzTx/>
              <a:buFont typeface="Wingdings" pitchFamily="2" charset="2"/>
              <a:buChar char="q"/>
              <a:tabLst/>
              <a:defRPr/>
            </a:pPr>
            <a:endParaRPr kumimoji="0" lang="en-US" sz="2400" b="0" i="0" u="none" strike="noStrike" kern="0" cap="none" spc="0" normalizeH="0" baseline="0" noProof="0" dirty="0">
              <a:ln>
                <a:noFill/>
              </a:ln>
              <a:solidFill>
                <a:sysClr val="windowText" lastClr="000000"/>
              </a:solidFill>
              <a:effectLst/>
              <a:uLnTx/>
              <a:uFillTx/>
              <a:latin typeface="Calibri"/>
            </a:endParaRPr>
          </a:p>
        </p:txBody>
      </p:sp>
      <p:sp>
        <p:nvSpPr>
          <p:cNvPr id="6" name="Rectangle 5"/>
          <p:cNvSpPr>
            <a:spLocks noChangeArrowheads="1"/>
          </p:cNvSpPr>
          <p:nvPr/>
        </p:nvSpPr>
        <p:spPr bwMode="auto">
          <a:xfrm>
            <a:off x="428625" y="642938"/>
            <a:ext cx="8501063" cy="461962"/>
          </a:xfrm>
          <a:prstGeom prst="rect">
            <a:avLst/>
          </a:prstGeom>
          <a:solidFill>
            <a:sysClr val="window" lastClr="FFFFFF"/>
          </a:solidFill>
          <a:ln w="25400" cap="flat" cmpd="sng" algn="ctr">
            <a:solidFill>
              <a:srgbClr val="4BACC6"/>
            </a:solidFill>
            <a:prstDash val="solid"/>
            <a:headEnd/>
            <a:tailEnd/>
          </a:ln>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Calibri"/>
                <a:ea typeface="+mn-ea"/>
                <a:cs typeface="Times New Roman" pitchFamily="18" charset="0"/>
              </a:rPr>
              <a:t>Spectrophotometric determination of Cr and </a:t>
            </a:r>
            <a:r>
              <a:rPr kumimoji="0" lang="en-US" sz="2400" b="0" i="0" u="none" strike="noStrike" kern="0" cap="none" spc="0" normalizeH="0" baseline="0" noProof="0" dirty="0" err="1">
                <a:ln>
                  <a:noFill/>
                </a:ln>
                <a:solidFill>
                  <a:srgbClr val="FF0000"/>
                </a:solidFill>
                <a:effectLst/>
                <a:uLnTx/>
                <a:uFillTx/>
                <a:latin typeface="Calibri"/>
                <a:ea typeface="+mn-ea"/>
                <a:cs typeface="Times New Roman" pitchFamily="18" charset="0"/>
              </a:rPr>
              <a:t>Mn</a:t>
            </a:r>
            <a:r>
              <a:rPr kumimoji="0" lang="en-US" sz="2400" b="0" i="0" u="none" strike="noStrike" kern="0" cap="none" spc="0" normalizeH="0" baseline="0" noProof="0" dirty="0">
                <a:ln>
                  <a:noFill/>
                </a:ln>
                <a:solidFill>
                  <a:srgbClr val="FF0000"/>
                </a:solidFill>
                <a:effectLst/>
                <a:uLnTx/>
                <a:uFillTx/>
                <a:latin typeface="Calibri"/>
                <a:ea typeface="+mn-ea"/>
                <a:cs typeface="Times New Roman" pitchFamily="18" charset="0"/>
              </a:rPr>
              <a:t>  In steel sample</a:t>
            </a:r>
            <a:endParaRPr kumimoji="0" lang="en-US" sz="24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7" name="TextBox 6"/>
          <p:cNvSpPr txBox="1"/>
          <p:nvPr/>
        </p:nvSpPr>
        <p:spPr>
          <a:xfrm>
            <a:off x="857250" y="-285750"/>
            <a:ext cx="6643688" cy="954088"/>
          </a:xfrm>
          <a:prstGeom prst="rect">
            <a:avLst/>
          </a:prstGeom>
          <a:noFill/>
        </p:spPr>
        <p:txBody>
          <a:bodyPr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2800" b="1" i="0" u="none" strike="noStrike" kern="0" cap="none" spc="0" normalizeH="0" baseline="0" noProof="0" dirty="0">
              <a:ln>
                <a:noFill/>
              </a:ln>
              <a:solidFill>
                <a:srgbClr val="C0504D"/>
              </a:solidFill>
              <a:effectLst>
                <a:outerShdw blurRad="38100" dist="38100" dir="2700000" algn="tl">
                  <a:srgbClr val="000000">
                    <a:alpha val="43137"/>
                  </a:srgbClr>
                </a:outerShdw>
              </a:effectLst>
              <a:uLnTx/>
              <a:uFillTx/>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C0504D"/>
                </a:solidFill>
                <a:effectLst>
                  <a:outerShdw blurRad="38100" dist="38100" dir="2700000" algn="tl">
                    <a:srgbClr val="000000">
                      <a:alpha val="43137"/>
                    </a:srgbClr>
                  </a:outerShdw>
                </a:effectLst>
                <a:uLnTx/>
                <a:uFillTx/>
              </a:rPr>
              <a:t>    EXP</a:t>
            </a:r>
            <a:r>
              <a:rPr kumimoji="0" lang="en-US" sz="2800" b="1" i="0" u="none" strike="noStrike" kern="0" cap="none" spc="0" normalizeH="0" baseline="0" noProof="0" dirty="0" smtClean="0">
                <a:ln>
                  <a:noFill/>
                </a:ln>
                <a:solidFill>
                  <a:srgbClr val="C0504D"/>
                </a:solidFill>
                <a:effectLst>
                  <a:outerShdw blurRad="38100" dist="38100" dir="2700000" algn="tl">
                    <a:srgbClr val="000000">
                      <a:alpha val="43137"/>
                    </a:srgbClr>
                  </a:outerShdw>
                </a:effectLst>
                <a:uLnTx/>
                <a:uFillTx/>
              </a:rPr>
              <a:t>.(4 </a:t>
            </a:r>
            <a:r>
              <a:rPr kumimoji="0" lang="en-US" sz="2800" b="1" i="0" u="none" strike="noStrike" kern="0" cap="none" spc="0" normalizeH="0" baseline="0" noProof="0" dirty="0">
                <a:ln>
                  <a:noFill/>
                </a:ln>
                <a:solidFill>
                  <a:srgbClr val="C0504D"/>
                </a:solidFill>
                <a:effectLst>
                  <a:outerShdw blurRad="38100" dist="38100" dir="2700000" algn="tl">
                    <a:srgbClr val="000000">
                      <a:alpha val="43137"/>
                    </a:srgbClr>
                  </a:outerShdw>
                </a:effectLst>
                <a:uLnTx/>
                <a:uFillTx/>
              </a:rPr>
              <a:t>)</a:t>
            </a:r>
            <a:endParaRPr kumimoji="0" lang="ar-IQ" sz="2800" b="1" i="0" u="none" strike="noStrike" kern="0" cap="none" spc="0" normalizeH="0" baseline="0" noProof="0" dirty="0">
              <a:ln>
                <a:noFill/>
              </a:ln>
              <a:solidFill>
                <a:srgbClr val="C0504D"/>
              </a:solidFill>
              <a:effectLst>
                <a:outerShdw blurRad="38100" dist="38100" dir="2700000" algn="tl">
                  <a:srgbClr val="000000">
                    <a:alpha val="43137"/>
                  </a:srgbClr>
                </a:outerShdw>
              </a:effectLst>
              <a:uLnTx/>
              <a:uFillTx/>
            </a:endParaRPr>
          </a:p>
        </p:txBody>
      </p:sp>
      <p:sp>
        <p:nvSpPr>
          <p:cNvPr id="2" name="Rectangle 1"/>
          <p:cNvSpPr/>
          <p:nvPr/>
        </p:nvSpPr>
        <p:spPr>
          <a:xfrm>
            <a:off x="428625" y="1371600"/>
            <a:ext cx="8105775" cy="4722447"/>
          </a:xfrm>
          <a:prstGeom prst="rect">
            <a:avLst/>
          </a:prstGeom>
        </p:spPr>
        <p:txBody>
          <a:bodyPr wrap="square">
            <a:spAutoFit/>
          </a:bodyPr>
          <a:lstStyle/>
          <a:p>
            <a:pPr>
              <a:lnSpc>
                <a:spcPct val="107000"/>
              </a:lnSpc>
            </a:pPr>
            <a:r>
              <a:rPr lang="en-US" sz="24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The purpose of this experiment is to simultaneously determine the concentration of manganese and chromium in a mixture by </a:t>
            </a:r>
            <a:r>
              <a:rPr lang="en-US" sz="2400" dirty="0" err="1">
                <a:solidFill>
                  <a:srgbClr val="000000"/>
                </a:solidFill>
                <a:latin typeface="Times New Roman" panose="02020603050405020304" pitchFamily="18" charset="0"/>
                <a:ea typeface="Times New Roman" panose="02020603050405020304" pitchFamily="18" charset="0"/>
                <a:cs typeface="Arial" panose="020B0604020202020204" pitchFamily="34" charset="0"/>
              </a:rPr>
              <a:t>spectrophotometrically</a:t>
            </a:r>
            <a:r>
              <a:rPr lang="en-US" sz="24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measuring the absorbance at two specified wavelengths </a:t>
            </a:r>
            <a:r>
              <a:rPr lang="en-US" sz="2400"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rPr>
              <a:t>.</a:t>
            </a:r>
          </a:p>
          <a:p>
            <a:pPr>
              <a:lnSpc>
                <a:spcPct val="107000"/>
              </a:lnSpc>
            </a:pPr>
            <a:endParaRPr lang="en-US" sz="2400"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nSpc>
                <a:spcPct val="107000"/>
              </a:lnSpc>
            </a:pPr>
            <a:r>
              <a:rPr lang="en-US" sz="2400" dirty="0"/>
              <a:t>Steel consists mainly of iron and small amounts of carbon plus alloying metals like manganese, chromium, vanadium. These added metals make the steel harder and stronger but reduce ductility</a:t>
            </a:r>
          </a:p>
          <a:p>
            <a:pPr>
              <a:lnSpc>
                <a:spcPct val="107000"/>
              </a:lnSpc>
            </a:pPr>
            <a:endPar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nSpc>
                <a:spcPct val="107000"/>
              </a:lnSpc>
            </a:pPr>
            <a:endParaRPr lang="en-US" sz="2400" dirty="0" smtClean="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49806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bwMode="auto">
          <a:xfrm>
            <a:off x="6553200" y="6356350"/>
            <a:ext cx="2133600" cy="365125"/>
          </a:xfrm>
          <a:prstGeom prst="rect">
            <a:avLst/>
          </a:prstGeom>
          <a:ln>
            <a:miter lim="800000"/>
            <a:headEnd/>
            <a:tailEnd/>
          </a:ln>
        </p:spPr>
        <p:txBody>
          <a:bodyPr wrap="square" numCol="1"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fld id="{F1522214-0E1E-4C88-AAB9-C6F4BB9D64BA}" type="slidenum">
              <a:rPr kumimoji="0" lang="ar-IQ"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a:t>
            </a:fld>
            <a:endParaRPr kumimoji="0" lang="ar-IQ" sz="1800" b="0" i="0" u="none" strike="noStrike" kern="0" cap="none" spc="0" normalizeH="0" baseline="0" noProof="0">
              <a:ln>
                <a:noFill/>
              </a:ln>
              <a:solidFill>
                <a:sysClr val="windowText" lastClr="000000"/>
              </a:solidFill>
              <a:effectLst/>
              <a:uLnTx/>
              <a:uFillTx/>
            </a:endParaRPr>
          </a:p>
        </p:txBody>
      </p:sp>
      <p:sp>
        <p:nvSpPr>
          <p:cNvPr id="3" name="Rectangle 1"/>
          <p:cNvSpPr>
            <a:spLocks noChangeArrowheads="1"/>
          </p:cNvSpPr>
          <p:nvPr/>
        </p:nvSpPr>
        <p:spPr bwMode="auto">
          <a:xfrm>
            <a:off x="179388" y="501650"/>
            <a:ext cx="8640762" cy="2308225"/>
          </a:xfrm>
          <a:prstGeom prst="rect">
            <a:avLst/>
          </a:prstGeom>
          <a:noFill/>
          <a:ln w="9525">
            <a:noFill/>
            <a:miter lim="800000"/>
            <a:headEnd/>
            <a:tailEnd/>
          </a:ln>
          <a:effec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rgbClr val="C0504D"/>
                </a:solidFill>
                <a:effectLst>
                  <a:outerShdw blurRad="38100" dist="38100" dir="2700000" algn="tl">
                    <a:srgbClr val="C0C0C0"/>
                  </a:outerShdw>
                </a:effectLst>
                <a:uLnTx/>
                <a:uFillTx/>
                <a:cs typeface="Times New Roman" pitchFamily="18" charset="0"/>
              </a:rPr>
              <a:t>5.Prepared  standard  solution  of  KMnO</a:t>
            </a:r>
            <a:r>
              <a:rPr kumimoji="0" lang="en-US" sz="2400" b="0" i="0" u="none" strike="noStrike" kern="0" cap="none" spc="0" normalizeH="0" baseline="-30000" noProof="0">
                <a:ln>
                  <a:noFill/>
                </a:ln>
                <a:solidFill>
                  <a:srgbClr val="C0504D"/>
                </a:solidFill>
                <a:effectLst>
                  <a:outerShdw blurRad="38100" dist="38100" dir="2700000" algn="tl">
                    <a:srgbClr val="C0C0C0"/>
                  </a:outerShdw>
                </a:effectLst>
                <a:uLnTx/>
                <a:uFillTx/>
                <a:cs typeface="Times New Roman" pitchFamily="18" charset="0"/>
              </a:rPr>
              <a:t>4</a:t>
            </a:r>
            <a:r>
              <a:rPr kumimoji="0" lang="en-US" sz="2400" b="0" i="0" u="none" strike="noStrike" kern="0" cap="none" spc="0" normalizeH="0" baseline="0" noProof="0">
                <a:ln>
                  <a:noFill/>
                </a:ln>
                <a:solidFill>
                  <a:srgbClr val="C0504D"/>
                </a:solidFill>
                <a:effectLst>
                  <a:outerShdw blurRad="38100" dist="38100" dir="2700000" algn="tl">
                    <a:srgbClr val="C0C0C0"/>
                  </a:outerShdw>
                </a:effectLst>
                <a:uLnTx/>
                <a:uFillTx/>
                <a:cs typeface="Times New Roman" pitchFamily="18" charset="0"/>
              </a:rPr>
              <a:t>  ( 1 x 10 </a:t>
            </a:r>
            <a:r>
              <a:rPr kumimoji="0" lang="en-US" sz="2400" b="0" i="0" u="none" strike="noStrike" kern="0" cap="none" spc="0" normalizeH="0" baseline="30000" noProof="0">
                <a:ln>
                  <a:noFill/>
                </a:ln>
                <a:solidFill>
                  <a:srgbClr val="C0504D"/>
                </a:solidFill>
                <a:effectLst>
                  <a:outerShdw blurRad="38100" dist="38100" dir="2700000" algn="tl">
                    <a:srgbClr val="C0C0C0"/>
                  </a:outerShdw>
                </a:effectLst>
                <a:uLnTx/>
                <a:uFillTx/>
                <a:cs typeface="Times New Roman" pitchFamily="18" charset="0"/>
              </a:rPr>
              <a:t>-4</a:t>
            </a:r>
            <a:r>
              <a:rPr kumimoji="0" lang="en-US" sz="2400" b="0" i="0" u="none" strike="noStrike" kern="0" cap="none" spc="0" normalizeH="0" baseline="0" noProof="0">
                <a:ln>
                  <a:noFill/>
                </a:ln>
                <a:solidFill>
                  <a:srgbClr val="C0504D"/>
                </a:solidFill>
                <a:effectLst>
                  <a:outerShdw blurRad="38100" dist="38100" dir="2700000" algn="tl">
                    <a:srgbClr val="C0C0C0"/>
                  </a:outerShdw>
                </a:effectLst>
                <a:uLnTx/>
                <a:uFillTx/>
                <a:cs typeface="Times New Roman" pitchFamily="18" charset="0"/>
              </a:rPr>
              <a:t>  M ) in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rgbClr val="C0504D"/>
                </a:solidFill>
                <a:effectLst>
                  <a:outerShdw blurRad="38100" dist="38100" dir="2700000" algn="tl">
                    <a:srgbClr val="C0C0C0"/>
                  </a:outerShdw>
                </a:effectLst>
                <a:uLnTx/>
                <a:uFillTx/>
                <a:cs typeface="Times New Roman" pitchFamily="18" charset="0"/>
              </a:rPr>
              <a:t>   ( 100 ml)</a:t>
            </a:r>
            <a:r>
              <a:rPr kumimoji="0" lang="en-US" sz="1100" b="0" i="0" u="none" strike="noStrike" kern="0" cap="none" spc="0" normalizeH="0" baseline="0" noProof="0">
                <a:ln>
                  <a:noFill/>
                </a:ln>
                <a:solidFill>
                  <a:srgbClr val="C0504D"/>
                </a:solidFill>
                <a:effectLst>
                  <a:outerShdw blurRad="38100" dist="38100" dir="2700000" algn="tl">
                    <a:srgbClr val="C0C0C0"/>
                  </a:outerShdw>
                </a:effectLst>
                <a:uLnTx/>
                <a:uFillTx/>
              </a:rPr>
              <a:t> </a:t>
            </a:r>
            <a:r>
              <a:rPr kumimoji="0" lang="en-US" sz="2400" b="0" i="0" u="none" strike="noStrike" kern="0" cap="none" spc="0" normalizeH="0" baseline="0" noProof="0">
                <a:ln>
                  <a:noFill/>
                </a:ln>
                <a:solidFill>
                  <a:srgbClr val="C0504D"/>
                </a:solidFill>
                <a:effectLst>
                  <a:outerShdw blurRad="38100" dist="38100" dir="2700000" algn="tl">
                    <a:srgbClr val="C0C0C0"/>
                  </a:outerShdw>
                </a:effectLst>
                <a:uLnTx/>
                <a:uFillTx/>
                <a:cs typeface="Times New Roman" pitchFamily="18" charset="0"/>
              </a:rPr>
              <a:t> and  K</a:t>
            </a:r>
            <a:r>
              <a:rPr kumimoji="0" lang="en-US" sz="2400" b="0" i="0" u="none" strike="noStrike" kern="0" cap="none" spc="0" normalizeH="0" baseline="-30000" noProof="0">
                <a:ln>
                  <a:noFill/>
                </a:ln>
                <a:solidFill>
                  <a:srgbClr val="C0504D"/>
                </a:solidFill>
                <a:effectLst>
                  <a:outerShdw blurRad="38100" dist="38100" dir="2700000" algn="tl">
                    <a:srgbClr val="C0C0C0"/>
                  </a:outerShdw>
                </a:effectLst>
                <a:uLnTx/>
                <a:uFillTx/>
                <a:cs typeface="Times New Roman" pitchFamily="18" charset="0"/>
              </a:rPr>
              <a:t>2</a:t>
            </a:r>
            <a:r>
              <a:rPr kumimoji="0" lang="en-US" sz="2400" b="0" i="0" u="none" strike="noStrike" kern="0" cap="none" spc="0" normalizeH="0" baseline="0" noProof="0">
                <a:ln>
                  <a:noFill/>
                </a:ln>
                <a:solidFill>
                  <a:srgbClr val="C0504D"/>
                </a:solidFill>
                <a:effectLst>
                  <a:outerShdw blurRad="38100" dist="38100" dir="2700000" algn="tl">
                    <a:srgbClr val="C0C0C0"/>
                  </a:outerShdw>
                </a:effectLst>
                <a:uLnTx/>
                <a:uFillTx/>
                <a:cs typeface="Times New Roman" pitchFamily="18" charset="0"/>
              </a:rPr>
              <a:t>Cr</a:t>
            </a:r>
            <a:r>
              <a:rPr kumimoji="0" lang="en-US" sz="2400" b="0" i="0" u="none" strike="noStrike" kern="0" cap="none" spc="0" normalizeH="0" baseline="-30000" noProof="0">
                <a:ln>
                  <a:noFill/>
                </a:ln>
                <a:solidFill>
                  <a:srgbClr val="C0504D"/>
                </a:solidFill>
                <a:effectLst>
                  <a:outerShdw blurRad="38100" dist="38100" dir="2700000" algn="tl">
                    <a:srgbClr val="C0C0C0"/>
                  </a:outerShdw>
                </a:effectLst>
                <a:uLnTx/>
                <a:uFillTx/>
                <a:cs typeface="Times New Roman" pitchFamily="18" charset="0"/>
              </a:rPr>
              <a:t>2</a:t>
            </a:r>
            <a:r>
              <a:rPr kumimoji="0" lang="en-US" sz="2400" b="0" i="0" u="none" strike="noStrike" kern="0" cap="none" spc="0" normalizeH="0" baseline="0" noProof="0">
                <a:ln>
                  <a:noFill/>
                </a:ln>
                <a:solidFill>
                  <a:srgbClr val="C0504D"/>
                </a:solidFill>
                <a:effectLst>
                  <a:outerShdw blurRad="38100" dist="38100" dir="2700000" algn="tl">
                    <a:srgbClr val="C0C0C0"/>
                  </a:outerShdw>
                </a:effectLst>
                <a:uLnTx/>
                <a:uFillTx/>
                <a:cs typeface="Times New Roman" pitchFamily="18" charset="0"/>
              </a:rPr>
              <a:t>O</a:t>
            </a:r>
            <a:r>
              <a:rPr kumimoji="0" lang="en-US" sz="2400" b="0" i="0" u="none" strike="noStrike" kern="0" cap="none" spc="0" normalizeH="0" baseline="-30000" noProof="0">
                <a:ln>
                  <a:noFill/>
                </a:ln>
                <a:solidFill>
                  <a:srgbClr val="C0504D"/>
                </a:solidFill>
                <a:effectLst>
                  <a:outerShdw blurRad="38100" dist="38100" dir="2700000" algn="tl">
                    <a:srgbClr val="C0C0C0"/>
                  </a:outerShdw>
                </a:effectLst>
                <a:uLnTx/>
                <a:uFillTx/>
                <a:cs typeface="Times New Roman" pitchFamily="18" charset="0"/>
              </a:rPr>
              <a:t>7</a:t>
            </a:r>
            <a:r>
              <a:rPr kumimoji="0" lang="en-US" sz="2400" b="0" i="0" u="none" strike="noStrike" kern="0" cap="none" spc="0" normalizeH="0" baseline="0" noProof="0">
                <a:ln>
                  <a:noFill/>
                </a:ln>
                <a:solidFill>
                  <a:srgbClr val="C0504D"/>
                </a:solidFill>
                <a:effectLst>
                  <a:outerShdw blurRad="38100" dist="38100" dir="2700000" algn="tl">
                    <a:srgbClr val="C0C0C0"/>
                  </a:outerShdw>
                </a:effectLst>
                <a:uLnTx/>
                <a:uFillTx/>
                <a:cs typeface="Times New Roman" pitchFamily="18" charset="0"/>
              </a:rPr>
              <a:t>  ( 1 . 10 </a:t>
            </a:r>
            <a:r>
              <a:rPr kumimoji="0" lang="en-US" sz="2400" b="0" i="0" u="none" strike="noStrike" kern="0" cap="none" spc="0" normalizeH="0" baseline="30000" noProof="0">
                <a:ln>
                  <a:noFill/>
                </a:ln>
                <a:solidFill>
                  <a:srgbClr val="C0504D"/>
                </a:solidFill>
                <a:effectLst>
                  <a:outerShdw blurRad="38100" dist="38100" dir="2700000" algn="tl">
                    <a:srgbClr val="C0C0C0"/>
                  </a:outerShdw>
                </a:effectLst>
                <a:uLnTx/>
                <a:uFillTx/>
                <a:cs typeface="Times New Roman" pitchFamily="18" charset="0"/>
              </a:rPr>
              <a:t>– 4</a:t>
            </a:r>
            <a:r>
              <a:rPr kumimoji="0" lang="en-US" sz="2400" b="0" i="0" u="none" strike="noStrike" kern="0" cap="none" spc="0" normalizeH="0" baseline="0" noProof="0">
                <a:ln>
                  <a:noFill/>
                </a:ln>
                <a:solidFill>
                  <a:srgbClr val="C0504D"/>
                </a:solidFill>
                <a:effectLst>
                  <a:outerShdw blurRad="38100" dist="38100" dir="2700000" algn="tl">
                    <a:srgbClr val="C0C0C0"/>
                  </a:outerShdw>
                </a:effectLst>
                <a:uLnTx/>
                <a:uFillTx/>
                <a:cs typeface="Times New Roman" pitchFamily="18" charset="0"/>
              </a:rPr>
              <a:t>  M )  in ( 100 ml) .</a:t>
            </a:r>
            <a:endParaRPr kumimoji="0" lang="en-US" sz="1100" b="0" i="0" u="none" strike="noStrike" kern="0" cap="none" spc="0" normalizeH="0" baseline="0" noProof="0">
              <a:ln>
                <a:noFill/>
              </a:ln>
              <a:solidFill>
                <a:srgbClr val="C0504D"/>
              </a:solidFill>
              <a:effectLst>
                <a:outerShdw blurRad="38100" dist="38100" dir="2700000" algn="tl">
                  <a:srgbClr val="C0C0C0"/>
                </a:outerShdw>
              </a:effectLst>
              <a:uLnTx/>
              <a:uFillTx/>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rgbClr val="C0504D"/>
                </a:solidFill>
                <a:effectLst>
                  <a:outerShdw blurRad="38100" dist="38100" dir="2700000" algn="tl">
                    <a:srgbClr val="C0C0C0"/>
                  </a:outerShdw>
                </a:effectLst>
                <a:uLnTx/>
                <a:uFillTx/>
                <a:cs typeface="Times New Roman" pitchFamily="18" charset="0"/>
              </a:rPr>
              <a:t> </a:t>
            </a:r>
            <a:endParaRPr kumimoji="0" lang="en-US" sz="1100" b="0" i="0" u="none" strike="noStrike" kern="0" cap="none" spc="0" normalizeH="0" baseline="0" noProof="0">
              <a:ln>
                <a:noFill/>
              </a:ln>
              <a:solidFill>
                <a:srgbClr val="C0504D"/>
              </a:solidFill>
              <a:effectLst>
                <a:outerShdw blurRad="38100" dist="38100" dir="2700000" algn="tl">
                  <a:srgbClr val="C0C0C0"/>
                </a:outerShdw>
              </a:effectLst>
              <a:uLnTx/>
              <a:uFillTx/>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rgbClr val="C0504D"/>
                </a:solidFill>
                <a:effectLst>
                  <a:outerShdw blurRad="38100" dist="38100" dir="2700000" algn="tl">
                    <a:srgbClr val="C0C0C0"/>
                  </a:outerShdw>
                </a:effectLst>
                <a:uLnTx/>
                <a:uFillTx/>
                <a:cs typeface="Times New Roman" pitchFamily="18" charset="0"/>
              </a:rPr>
              <a:t>6.Measure  the absorbance of the solution at  λ max (440 nm)</a:t>
            </a:r>
          </a:p>
          <a:p>
            <a:pPr marL="0" marR="0" lvl="0" indent="0"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rgbClr val="C0504D"/>
                </a:solidFill>
                <a:effectLst>
                  <a:outerShdw blurRad="38100" dist="38100" dir="2700000" algn="tl">
                    <a:srgbClr val="C0C0C0"/>
                  </a:outerShdw>
                </a:effectLst>
                <a:uLnTx/>
                <a:uFillTx/>
                <a:cs typeface="Times New Roman" pitchFamily="18" charset="0"/>
              </a:rPr>
              <a:t>   for Cr and </a:t>
            </a:r>
            <a:r>
              <a:rPr kumimoji="0" lang="en-US" sz="1100" b="0" i="0" u="none" strike="noStrike" kern="0" cap="none" spc="0" normalizeH="0" baseline="0" noProof="0">
                <a:ln>
                  <a:noFill/>
                </a:ln>
                <a:solidFill>
                  <a:srgbClr val="C0504D"/>
                </a:solidFill>
                <a:effectLst>
                  <a:outerShdw blurRad="38100" dist="38100" dir="2700000" algn="tl">
                    <a:srgbClr val="C0C0C0"/>
                  </a:outerShdw>
                </a:effectLst>
                <a:uLnTx/>
                <a:uFillTx/>
              </a:rPr>
              <a:t> </a:t>
            </a:r>
            <a:r>
              <a:rPr kumimoji="0" lang="en-US" sz="2400" b="0" i="0" u="none" strike="noStrike" kern="0" cap="none" spc="0" normalizeH="0" baseline="0" noProof="0">
                <a:ln>
                  <a:noFill/>
                </a:ln>
                <a:solidFill>
                  <a:srgbClr val="C0504D"/>
                </a:solidFill>
                <a:effectLst>
                  <a:outerShdw blurRad="38100" dist="38100" dir="2700000" algn="tl">
                    <a:srgbClr val="C0C0C0"/>
                  </a:outerShdw>
                </a:effectLst>
                <a:uLnTx/>
                <a:uFillTx/>
                <a:cs typeface="Times New Roman" pitchFamily="18" charset="0"/>
              </a:rPr>
              <a:t>( 545 nm) for Mn  for standard solution  and the</a:t>
            </a:r>
          </a:p>
          <a:p>
            <a:pPr marL="0" marR="0" lvl="0" indent="0"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rgbClr val="C0504D"/>
                </a:solidFill>
                <a:effectLst>
                  <a:outerShdw blurRad="38100" dist="38100" dir="2700000" algn="tl">
                    <a:srgbClr val="C0C0C0"/>
                  </a:outerShdw>
                </a:effectLst>
                <a:uLnTx/>
                <a:uFillTx/>
                <a:cs typeface="Times New Roman" pitchFamily="18" charset="0"/>
              </a:rPr>
              <a:t>   sample.</a:t>
            </a:r>
            <a:endParaRPr kumimoji="0" lang="en-US" sz="3200" b="0" i="0" u="none" strike="noStrike" kern="0" cap="none" spc="0" normalizeH="0" baseline="0" noProof="0">
              <a:ln>
                <a:noFill/>
              </a:ln>
              <a:solidFill>
                <a:srgbClr val="C0504D"/>
              </a:solidFill>
              <a:effectLst>
                <a:outerShdw blurRad="38100" dist="38100" dir="2700000" algn="tl">
                  <a:srgbClr val="C0C0C0"/>
                </a:outerShdw>
              </a:effectLst>
              <a:uLnTx/>
              <a:uFillTx/>
            </a:endParaRPr>
          </a:p>
        </p:txBody>
      </p:sp>
      <p:sp>
        <p:nvSpPr>
          <p:cNvPr id="4" name="Rectangle 2"/>
          <p:cNvSpPr>
            <a:spLocks noChangeArrowheads="1"/>
          </p:cNvSpPr>
          <p:nvPr/>
        </p:nvSpPr>
        <p:spPr bwMode="auto">
          <a:xfrm>
            <a:off x="0" y="2833688"/>
            <a:ext cx="9375775" cy="3270250"/>
          </a:xfrm>
          <a:prstGeom prst="rect">
            <a:avLst/>
          </a:prstGeom>
          <a:noFill/>
          <a:ln w="9525">
            <a:noFill/>
            <a:miter lim="800000"/>
            <a:headEnd/>
            <a:tailEnd/>
          </a:ln>
          <a:effectLst/>
        </p:spPr>
        <p:txBody>
          <a:bodyPr wrap="none"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sng"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A               sample (steel)           KMnO</a:t>
            </a:r>
            <a:r>
              <a:rPr kumimoji="0" lang="en-US" sz="2000" b="1" i="0" u="sng" strike="noStrike" kern="0" cap="none" spc="0" normalizeH="0" baseline="-30000" noProof="0">
                <a:ln>
                  <a:noFill/>
                </a:ln>
                <a:solidFill>
                  <a:srgbClr val="7030A0"/>
                </a:solidFill>
                <a:effectLst>
                  <a:outerShdw blurRad="38100" dist="38100" dir="2700000" algn="tl">
                    <a:srgbClr val="C0C0C0"/>
                  </a:outerShdw>
                </a:effectLst>
                <a:uLnTx/>
                <a:uFillTx/>
                <a:cs typeface="Times New Roman" pitchFamily="18" charset="0"/>
              </a:rPr>
              <a:t>4</a:t>
            </a:r>
            <a:r>
              <a:rPr kumimoji="0" lang="en-US" sz="2000" b="1" i="0" u="sng"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K</a:t>
            </a:r>
            <a:r>
              <a:rPr kumimoji="0" lang="en-US" sz="2000" b="1" i="0" u="sng" strike="noStrike" kern="0" cap="none" spc="0" normalizeH="0" baseline="-30000" noProof="0">
                <a:ln>
                  <a:noFill/>
                </a:ln>
                <a:solidFill>
                  <a:srgbClr val="7030A0"/>
                </a:solidFill>
                <a:effectLst>
                  <a:outerShdw blurRad="38100" dist="38100" dir="2700000" algn="tl">
                    <a:srgbClr val="C0C0C0"/>
                  </a:outerShdw>
                </a:effectLst>
                <a:uLnTx/>
                <a:uFillTx/>
                <a:cs typeface="Times New Roman" pitchFamily="18" charset="0"/>
              </a:rPr>
              <a:t>2</a:t>
            </a:r>
            <a:r>
              <a:rPr kumimoji="0" lang="en-US" sz="2000" b="1" i="0" u="sng"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Cr</a:t>
            </a:r>
            <a:r>
              <a:rPr kumimoji="0" lang="en-US" sz="2000" b="1" i="0" u="sng" strike="noStrike" kern="0" cap="none" spc="0" normalizeH="0" baseline="-30000" noProof="0">
                <a:ln>
                  <a:noFill/>
                </a:ln>
                <a:solidFill>
                  <a:srgbClr val="7030A0"/>
                </a:solidFill>
                <a:effectLst>
                  <a:outerShdw blurRad="38100" dist="38100" dir="2700000" algn="tl">
                    <a:srgbClr val="C0C0C0"/>
                  </a:outerShdw>
                </a:effectLst>
                <a:uLnTx/>
                <a:uFillTx/>
                <a:cs typeface="Times New Roman" pitchFamily="18" charset="0"/>
              </a:rPr>
              <a:t>2</a:t>
            </a:r>
            <a:r>
              <a:rPr kumimoji="0" lang="en-US" sz="2000" b="1" i="0" u="sng"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O</a:t>
            </a:r>
            <a:r>
              <a:rPr kumimoji="0" lang="en-US" sz="2000" b="1" i="0" u="sng" strike="noStrike" kern="0" cap="none" spc="0" normalizeH="0" baseline="-30000" noProof="0">
                <a:ln>
                  <a:noFill/>
                </a:ln>
                <a:solidFill>
                  <a:srgbClr val="7030A0"/>
                </a:solidFill>
                <a:effectLst>
                  <a:outerShdw blurRad="38100" dist="38100" dir="2700000" algn="tl">
                    <a:srgbClr val="C0C0C0"/>
                  </a:outerShdw>
                </a:effectLst>
                <a:uLnTx/>
                <a:uFillTx/>
                <a:cs typeface="Times New Roman" pitchFamily="18" charset="0"/>
              </a:rPr>
              <a:t>7</a:t>
            </a:r>
            <a:r>
              <a:rPr kumimoji="0" lang="en-US" sz="2000" b="1" i="0" u="sng"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a:t>
            </a:r>
            <a:endParaRPr kumimoji="0" lang="en-US" sz="1000" b="1" i="0" u="none" strike="noStrike" kern="0" cap="none" spc="0" normalizeH="0" baseline="0" noProof="0">
              <a:ln>
                <a:noFill/>
              </a:ln>
              <a:solidFill>
                <a:srgbClr val="7030A0"/>
              </a:solidFill>
              <a:effectLst>
                <a:outerShdw blurRad="38100" dist="38100" dir="2700000" algn="tl">
                  <a:srgbClr val="C0C0C0"/>
                </a:outerShdw>
              </a:effectLst>
              <a:uLnTx/>
              <a:uFillTx/>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en-US" sz="2000" b="1" i="0" u="sng"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a:t>
            </a:r>
            <a:endParaRPr kumimoji="0" lang="en-US" sz="1000" b="1" i="0" u="none" strike="noStrike" kern="0" cap="none" spc="0" normalizeH="0" baseline="0" noProof="0">
              <a:ln>
                <a:noFill/>
              </a:ln>
              <a:solidFill>
                <a:srgbClr val="7030A0"/>
              </a:solidFill>
              <a:effectLst>
                <a:outerShdw blurRad="38100" dist="38100" dir="2700000" algn="tl">
                  <a:srgbClr val="C0C0C0"/>
                </a:outerShdw>
              </a:effectLst>
              <a:uLnTx/>
              <a:uFillTx/>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At   440 nm</a:t>
            </a:r>
            <a:endParaRPr kumimoji="0" lang="en-US" sz="1000" b="1" i="0" u="none" strike="noStrike" kern="0" cap="none" spc="0" normalizeH="0" baseline="0" noProof="0">
              <a:ln>
                <a:noFill/>
              </a:ln>
              <a:solidFill>
                <a:srgbClr val="7030A0"/>
              </a:solidFill>
              <a:effectLst>
                <a:outerShdw blurRad="38100" dist="38100" dir="2700000" algn="tl">
                  <a:srgbClr val="C0C0C0"/>
                </a:outerShdw>
              </a:effectLst>
              <a:uLnTx/>
              <a:uFillTx/>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en-US" sz="2000" b="1" i="0" u="none"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At   545 nm</a:t>
            </a:r>
          </a:p>
          <a:p>
            <a:pPr marL="0" marR="0" lvl="0" indent="0" defTabSz="914400" eaLnBrk="0" fontAlgn="auto" latinLnBrk="0" hangingPunct="0">
              <a:lnSpc>
                <a:spcPct val="100000"/>
              </a:lnSpc>
              <a:spcBef>
                <a:spcPts val="0"/>
              </a:spcBef>
              <a:spcAft>
                <a:spcPts val="0"/>
              </a:spcAft>
              <a:buClrTx/>
              <a:buSzTx/>
              <a:buFontTx/>
              <a:buNone/>
              <a:tabLst/>
              <a:defRPr/>
            </a:pPr>
            <a:endParaRPr kumimoji="0" lang="en-US" sz="2000" b="1" i="0" u="none" strike="noStrike" kern="0" cap="none" spc="0" normalizeH="0" baseline="0" noProof="0">
              <a:ln>
                <a:noFill/>
              </a:ln>
              <a:solidFill>
                <a:srgbClr val="7030A0"/>
              </a:solidFill>
              <a:effectLst>
                <a:outerShdw blurRad="38100" dist="38100" dir="2700000" algn="tl">
                  <a:srgbClr val="C0C0C0"/>
                </a:outerShdw>
              </a:effectLst>
              <a:uLnTx/>
              <a:uFillTx/>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en-US" sz="1000" b="1" i="0" u="none" strike="noStrike" kern="0" cap="none" spc="0" normalizeH="0" baseline="0" noProof="0">
              <a:ln>
                <a:noFill/>
              </a:ln>
              <a:solidFill>
                <a:srgbClr val="7030A0"/>
              </a:solidFill>
              <a:effectLst>
                <a:outerShdw blurRad="38100" dist="38100" dir="2700000" algn="tl">
                  <a:srgbClr val="C0C0C0"/>
                </a:outerShdw>
              </a:effectLst>
              <a:uLnTx/>
              <a:uFillTx/>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en-US" sz="2400" b="1" i="0" u="none"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A </a:t>
            </a:r>
            <a:r>
              <a:rPr kumimoji="0" lang="en-US" sz="2400" b="1" i="0" u="none" strike="noStrike" kern="0" cap="none" spc="0" normalizeH="0" baseline="-30000" noProof="0">
                <a:ln>
                  <a:noFill/>
                </a:ln>
                <a:solidFill>
                  <a:srgbClr val="7030A0"/>
                </a:solidFill>
                <a:effectLst>
                  <a:outerShdw blurRad="38100" dist="38100" dir="2700000" algn="tl">
                    <a:srgbClr val="C0C0C0"/>
                  </a:outerShdw>
                </a:effectLst>
                <a:uLnTx/>
                <a:uFillTx/>
                <a:cs typeface="Times New Roman" pitchFamily="18" charset="0"/>
              </a:rPr>
              <a:t>T</a:t>
            </a:r>
            <a:r>
              <a:rPr kumimoji="0" lang="en-US" sz="2400" b="1" i="0" u="none"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  Є </a:t>
            </a:r>
            <a:r>
              <a:rPr kumimoji="0" lang="en-US" sz="2400" b="1" i="0" u="none" strike="noStrike" kern="0" cap="none" spc="0" normalizeH="0" baseline="-30000" noProof="0">
                <a:ln>
                  <a:noFill/>
                </a:ln>
                <a:solidFill>
                  <a:srgbClr val="7030A0"/>
                </a:solidFill>
                <a:effectLst>
                  <a:outerShdw blurRad="38100" dist="38100" dir="2700000" algn="tl">
                    <a:srgbClr val="C0C0C0"/>
                  </a:outerShdw>
                </a:effectLst>
                <a:uLnTx/>
                <a:uFillTx/>
                <a:cs typeface="Times New Roman" pitchFamily="18" charset="0"/>
              </a:rPr>
              <a:t>1</a:t>
            </a:r>
            <a:r>
              <a:rPr kumimoji="0" lang="en-US" sz="2400" b="1" i="0" u="none"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C </a:t>
            </a:r>
            <a:r>
              <a:rPr kumimoji="0" lang="en-US" sz="2400" b="1" i="0" u="none" strike="noStrike" kern="0" cap="none" spc="0" normalizeH="0" baseline="-30000" noProof="0">
                <a:ln>
                  <a:noFill/>
                </a:ln>
                <a:solidFill>
                  <a:srgbClr val="7030A0"/>
                </a:solidFill>
                <a:effectLst>
                  <a:outerShdw blurRad="38100" dist="38100" dir="2700000" algn="tl">
                    <a:srgbClr val="C0C0C0"/>
                  </a:outerShdw>
                </a:effectLst>
                <a:uLnTx/>
                <a:uFillTx/>
                <a:cs typeface="Times New Roman" pitchFamily="18" charset="0"/>
              </a:rPr>
              <a:t>Mn</a:t>
            </a:r>
            <a:r>
              <a:rPr kumimoji="0" lang="en-US" sz="2400" b="1" i="0" u="none"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   Є </a:t>
            </a:r>
            <a:r>
              <a:rPr kumimoji="0" lang="en-US" sz="2400" b="1" i="0" u="none" strike="noStrike" kern="0" cap="none" spc="0" normalizeH="0" baseline="-30000" noProof="0">
                <a:ln>
                  <a:noFill/>
                </a:ln>
                <a:solidFill>
                  <a:srgbClr val="7030A0"/>
                </a:solidFill>
                <a:effectLst>
                  <a:outerShdw blurRad="38100" dist="38100" dir="2700000" algn="tl">
                    <a:srgbClr val="C0C0C0"/>
                  </a:outerShdw>
                </a:effectLst>
                <a:uLnTx/>
                <a:uFillTx/>
                <a:cs typeface="Times New Roman" pitchFamily="18" charset="0"/>
              </a:rPr>
              <a:t>2</a:t>
            </a:r>
            <a:r>
              <a:rPr kumimoji="0" lang="en-US" sz="2400" b="1" i="0" u="none"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C </a:t>
            </a:r>
            <a:r>
              <a:rPr kumimoji="0" lang="en-US" sz="2400" b="1" i="0" u="none" strike="noStrike" kern="0" cap="none" spc="0" normalizeH="0" baseline="-30000" noProof="0">
                <a:ln>
                  <a:noFill/>
                </a:ln>
                <a:solidFill>
                  <a:srgbClr val="7030A0"/>
                </a:solidFill>
                <a:effectLst>
                  <a:outerShdw blurRad="38100" dist="38100" dir="2700000" algn="tl">
                    <a:srgbClr val="C0C0C0"/>
                  </a:outerShdw>
                </a:effectLst>
                <a:uLnTx/>
                <a:uFillTx/>
                <a:cs typeface="Times New Roman" pitchFamily="18" charset="0"/>
              </a:rPr>
              <a:t>Cr  </a:t>
            </a:r>
            <a:r>
              <a:rPr kumimoji="0" lang="en-US" sz="2400" b="1" i="0" u="none"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( 1)     440 nm</a:t>
            </a:r>
            <a:endParaRPr kumimoji="0" lang="en-US" sz="1000" b="1" i="0" u="none" strike="noStrike" kern="0" cap="none" spc="0" normalizeH="0" baseline="0" noProof="0">
              <a:ln>
                <a:noFill/>
              </a:ln>
              <a:solidFill>
                <a:srgbClr val="7030A0"/>
              </a:solidFill>
              <a:effectLst>
                <a:outerShdw blurRad="38100" dist="38100" dir="2700000" algn="tl">
                  <a:srgbClr val="C0C0C0"/>
                </a:outerShdw>
              </a:effectLst>
              <a:uLnTx/>
              <a:uFillTx/>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en-US" sz="2400" b="1" i="0" u="none"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a:t>
            </a:r>
            <a:r>
              <a:rPr kumimoji="0" lang="en-US" sz="2400" b="1" i="0" u="sng"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A </a:t>
            </a:r>
            <a:r>
              <a:rPr kumimoji="0" lang="en-US" sz="2400" b="1" i="0" u="sng" strike="noStrike" kern="0" cap="none" spc="0" normalizeH="0" baseline="-30000" noProof="0">
                <a:ln>
                  <a:noFill/>
                </a:ln>
                <a:solidFill>
                  <a:srgbClr val="7030A0"/>
                </a:solidFill>
                <a:effectLst>
                  <a:outerShdw blurRad="38100" dist="38100" dir="2700000" algn="tl">
                    <a:srgbClr val="C0C0C0"/>
                  </a:outerShdw>
                </a:effectLst>
                <a:uLnTx/>
                <a:uFillTx/>
                <a:cs typeface="Times New Roman" pitchFamily="18" charset="0"/>
              </a:rPr>
              <a:t>T</a:t>
            </a:r>
            <a:r>
              <a:rPr kumimoji="0" lang="en-US" sz="2400" b="1" i="0" u="sng"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   Є </a:t>
            </a:r>
            <a:r>
              <a:rPr kumimoji="0" lang="en-US" sz="2400" b="1" i="0" u="sng" strike="noStrike" kern="0" cap="none" spc="0" normalizeH="0" baseline="-30000" noProof="0">
                <a:ln>
                  <a:noFill/>
                </a:ln>
                <a:solidFill>
                  <a:srgbClr val="7030A0"/>
                </a:solidFill>
                <a:effectLst>
                  <a:outerShdw blurRad="38100" dist="38100" dir="2700000" algn="tl">
                    <a:srgbClr val="C0C0C0"/>
                  </a:outerShdw>
                </a:effectLst>
                <a:uLnTx/>
                <a:uFillTx/>
                <a:cs typeface="Times New Roman" pitchFamily="18" charset="0"/>
              </a:rPr>
              <a:t>3</a:t>
            </a:r>
            <a:r>
              <a:rPr kumimoji="0" lang="en-US" sz="2400" b="1" i="0" u="sng"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C </a:t>
            </a:r>
            <a:r>
              <a:rPr kumimoji="0" lang="en-US" sz="2400" b="1" i="0" u="sng" strike="noStrike" kern="0" cap="none" spc="0" normalizeH="0" baseline="-30000" noProof="0">
                <a:ln>
                  <a:noFill/>
                </a:ln>
                <a:solidFill>
                  <a:srgbClr val="7030A0"/>
                </a:solidFill>
                <a:effectLst>
                  <a:outerShdw blurRad="38100" dist="38100" dir="2700000" algn="tl">
                    <a:srgbClr val="C0C0C0"/>
                  </a:outerShdw>
                </a:effectLst>
                <a:uLnTx/>
                <a:uFillTx/>
                <a:cs typeface="Times New Roman" pitchFamily="18" charset="0"/>
              </a:rPr>
              <a:t>Mn</a:t>
            </a:r>
            <a:r>
              <a:rPr kumimoji="0" lang="en-US" sz="2400" b="1" i="0" u="sng"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  Є </a:t>
            </a:r>
            <a:r>
              <a:rPr kumimoji="0" lang="en-US" sz="2400" b="1" i="0" u="sng" strike="noStrike" kern="0" cap="none" spc="0" normalizeH="0" baseline="-30000" noProof="0">
                <a:ln>
                  <a:noFill/>
                </a:ln>
                <a:solidFill>
                  <a:srgbClr val="7030A0"/>
                </a:solidFill>
                <a:effectLst>
                  <a:outerShdw blurRad="38100" dist="38100" dir="2700000" algn="tl">
                    <a:srgbClr val="C0C0C0"/>
                  </a:outerShdw>
                </a:effectLst>
                <a:uLnTx/>
                <a:uFillTx/>
                <a:cs typeface="Times New Roman" pitchFamily="18" charset="0"/>
              </a:rPr>
              <a:t>4</a:t>
            </a:r>
            <a:r>
              <a:rPr kumimoji="0" lang="en-US" sz="2400" b="1" i="0" u="sng"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C </a:t>
            </a:r>
            <a:r>
              <a:rPr kumimoji="0" lang="en-US" sz="2400" b="1" i="0" u="sng" strike="noStrike" kern="0" cap="none" spc="0" normalizeH="0" baseline="-30000" noProof="0">
                <a:ln>
                  <a:noFill/>
                </a:ln>
                <a:solidFill>
                  <a:srgbClr val="7030A0"/>
                </a:solidFill>
                <a:effectLst>
                  <a:outerShdw blurRad="38100" dist="38100" dir="2700000" algn="tl">
                    <a:srgbClr val="C0C0C0"/>
                  </a:outerShdw>
                </a:effectLst>
                <a:uLnTx/>
                <a:uFillTx/>
                <a:cs typeface="Times New Roman" pitchFamily="18" charset="0"/>
              </a:rPr>
              <a:t>C</a:t>
            </a:r>
            <a:r>
              <a:rPr kumimoji="0" lang="en-US" sz="2400" b="1" i="0" u="sng" strike="noStrike" kern="0" cap="none" spc="0" normalizeH="0" baseline="-25000" noProof="0">
                <a:ln>
                  <a:noFill/>
                </a:ln>
                <a:solidFill>
                  <a:srgbClr val="7030A0"/>
                </a:solidFill>
                <a:effectLst>
                  <a:outerShdw blurRad="38100" dist="38100" dir="2700000" algn="tl">
                    <a:srgbClr val="C0C0C0"/>
                  </a:outerShdw>
                </a:effectLst>
                <a:uLnTx/>
                <a:uFillTx/>
                <a:cs typeface="Times New Roman" pitchFamily="18" charset="0"/>
              </a:rPr>
              <a:t>r </a:t>
            </a:r>
            <a:r>
              <a:rPr kumimoji="0" lang="en-US" sz="2400" b="1" i="0" u="sng"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( 2)     545nm</a:t>
            </a:r>
            <a:endParaRPr kumimoji="0" lang="en-US" sz="1000" b="1" i="0" u="none" strike="noStrike" kern="0" cap="none" spc="0" normalizeH="0" baseline="0" noProof="0">
              <a:ln>
                <a:noFill/>
              </a:ln>
              <a:solidFill>
                <a:srgbClr val="7030A0"/>
              </a:solidFill>
              <a:effectLst>
                <a:outerShdw blurRad="38100" dist="38100" dir="2700000" algn="tl">
                  <a:srgbClr val="C0C0C0"/>
                </a:outerShdw>
              </a:effectLst>
              <a:uLnTx/>
              <a:uFillTx/>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en-US" sz="2400" b="1" i="0" u="sng"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   </a:t>
            </a:r>
            <a:endParaRPr kumimoji="0" lang="en-US" sz="1000" b="1" i="0" u="none" strike="noStrike" kern="0" cap="none" spc="0" normalizeH="0" baseline="0" noProof="0">
              <a:ln>
                <a:noFill/>
              </a:ln>
              <a:solidFill>
                <a:srgbClr val="7030A0"/>
              </a:solidFill>
              <a:effectLst>
                <a:outerShdw blurRad="38100" dist="38100" dir="2700000" algn="tl">
                  <a:srgbClr val="C0C0C0"/>
                </a:outerShdw>
              </a:effectLst>
              <a:uLnTx/>
              <a:uFillTx/>
            </a:endParaRPr>
          </a:p>
          <a:p>
            <a:pPr marL="0" marR="0" lvl="0" indent="0" defTabSz="914400" eaLnBrk="0" fontAlgn="auto" latinLnBrk="0" hangingPunct="0">
              <a:lnSpc>
                <a:spcPct val="100000"/>
              </a:lnSpc>
              <a:spcBef>
                <a:spcPts val="0"/>
              </a:spcBef>
              <a:spcAft>
                <a:spcPts val="0"/>
              </a:spcAft>
              <a:buClrTx/>
              <a:buSzTx/>
              <a:buFontTx/>
              <a:buNone/>
              <a:tabLst/>
              <a:defRPr/>
            </a:pPr>
            <a:r>
              <a:rPr kumimoji="0" lang="en-US" sz="2400" b="1" i="0" u="none" strike="noStrike" kern="0" cap="none" spc="0" normalizeH="0" baseline="0" noProof="0">
                <a:ln>
                  <a:noFill/>
                </a:ln>
                <a:solidFill>
                  <a:srgbClr val="7030A0"/>
                </a:solidFill>
                <a:effectLst>
                  <a:outerShdw blurRad="38100" dist="38100" dir="2700000" algn="tl">
                    <a:srgbClr val="C0C0C0"/>
                  </a:outerShdw>
                </a:effectLst>
                <a:uLnTx/>
                <a:uFillTx/>
                <a:cs typeface="Times New Roman" pitchFamily="18" charset="0"/>
              </a:rPr>
              <a:t>7.Calculate  the   %   percentage  of each ( Cr ,  Mn  ) in sample.</a:t>
            </a:r>
            <a:endParaRPr kumimoji="0" lang="en-US" sz="2800" b="1" i="0" u="none" strike="noStrike" kern="0" cap="none" spc="0" normalizeH="0" baseline="0" noProof="0">
              <a:ln>
                <a:noFill/>
              </a:ln>
              <a:solidFill>
                <a:srgbClr val="7030A0"/>
              </a:solidFill>
              <a:effectLst>
                <a:outerShdw blurRad="38100" dist="38100" dir="2700000" algn="tl">
                  <a:srgbClr val="C0C0C0"/>
                </a:outerShdw>
              </a:effectLst>
              <a:uLnTx/>
              <a:uFillTx/>
            </a:endParaRPr>
          </a:p>
        </p:txBody>
      </p:sp>
    </p:spTree>
    <p:extLst>
      <p:ext uri="{BB962C8B-B14F-4D97-AF65-F5344CB8AC3E}">
        <p14:creationId xmlns:p14="http://schemas.microsoft.com/office/powerpoint/2010/main" val="187981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1"/>
            <a:ext cx="8610600" cy="8586966"/>
          </a:xfrm>
          <a:prstGeom prst="rect">
            <a:avLst/>
          </a:prstGeom>
        </p:spPr>
        <p:txBody>
          <a:bodyPr wrap="square">
            <a:spAutoFit/>
          </a:bodyPr>
          <a:lstStyle/>
          <a:p>
            <a:pPr lvl="0">
              <a:buFont typeface="Wingdings" pitchFamily="2" charset="2"/>
              <a:buChar char="q"/>
              <a:defRPr/>
            </a:pPr>
            <a:r>
              <a:rPr lang="en-US" kern="0" dirty="0">
                <a:solidFill>
                  <a:sysClr val="windowText" lastClr="000000"/>
                </a:solidFill>
              </a:rPr>
              <a:t> </a:t>
            </a:r>
            <a:r>
              <a:rPr lang="en-US" sz="2400" kern="0" dirty="0">
                <a:solidFill>
                  <a:sysClr val="windowText" lastClr="000000"/>
                </a:solidFill>
              </a:rPr>
              <a:t>In many samples, Cr and </a:t>
            </a:r>
            <a:r>
              <a:rPr lang="en-US" sz="2400" kern="0" dirty="0" err="1">
                <a:solidFill>
                  <a:sysClr val="windowText" lastClr="000000"/>
                </a:solidFill>
              </a:rPr>
              <a:t>Mn</a:t>
            </a:r>
            <a:r>
              <a:rPr lang="en-US" sz="2400" kern="0" dirty="0">
                <a:solidFill>
                  <a:sysClr val="windowText" lastClr="000000"/>
                </a:solidFill>
              </a:rPr>
              <a:t> occur as </a:t>
            </a:r>
            <a:r>
              <a:rPr lang="en-US" sz="2400" kern="0" dirty="0" err="1">
                <a:solidFill>
                  <a:sysClr val="windowText" lastClr="000000"/>
                </a:solidFill>
              </a:rPr>
              <a:t>cations</a:t>
            </a:r>
            <a:r>
              <a:rPr lang="en-US" sz="2400" kern="0" dirty="0">
                <a:solidFill>
                  <a:sysClr val="windowText" lastClr="000000"/>
                </a:solidFill>
              </a:rPr>
              <a:t> (Cr</a:t>
            </a:r>
            <a:r>
              <a:rPr lang="en-US" sz="2400" kern="0" baseline="30000" dirty="0">
                <a:solidFill>
                  <a:sysClr val="windowText" lastClr="000000"/>
                </a:solidFill>
              </a:rPr>
              <a:t>3+</a:t>
            </a:r>
            <a:r>
              <a:rPr lang="en-US" sz="2400" kern="0" dirty="0">
                <a:solidFill>
                  <a:sysClr val="windowText" lastClr="000000"/>
                </a:solidFill>
              </a:rPr>
              <a:t>and Mn</a:t>
            </a:r>
            <a:r>
              <a:rPr lang="en-US" sz="2400" kern="0" baseline="30000" dirty="0">
                <a:solidFill>
                  <a:sysClr val="windowText" lastClr="000000"/>
                </a:solidFill>
              </a:rPr>
              <a:t>2+, </a:t>
            </a:r>
            <a:r>
              <a:rPr lang="en-US" sz="2400" kern="0" dirty="0">
                <a:solidFill>
                  <a:sysClr val="windowText" lastClr="000000"/>
                </a:solidFill>
              </a:rPr>
              <a:t>respectively) and cannot be determined by absorption spectrometry because they are not able to absorb light to a large enough extent in this form.</a:t>
            </a:r>
          </a:p>
          <a:p>
            <a:pPr lvl="0">
              <a:buFont typeface="Wingdings" pitchFamily="2" charset="2"/>
              <a:buChar char="q"/>
              <a:defRPr/>
            </a:pPr>
            <a:r>
              <a:rPr lang="en-US" sz="2400" kern="0" dirty="0">
                <a:solidFill>
                  <a:sysClr val="windowText" lastClr="000000"/>
                </a:solidFill>
              </a:rPr>
              <a:t>  That is why these ions should be first converted to light-absorbing forms (Cr</a:t>
            </a:r>
            <a:r>
              <a:rPr lang="en-US" sz="2400" kern="0" baseline="-25000" dirty="0">
                <a:solidFill>
                  <a:sysClr val="windowText" lastClr="000000"/>
                </a:solidFill>
              </a:rPr>
              <a:t>2</a:t>
            </a:r>
            <a:r>
              <a:rPr lang="en-US" sz="2400" kern="0" dirty="0">
                <a:solidFill>
                  <a:sysClr val="windowText" lastClr="000000"/>
                </a:solidFill>
              </a:rPr>
              <a:t>O</a:t>
            </a:r>
            <a:r>
              <a:rPr lang="en-US" sz="2400" kern="0" baseline="-25000" dirty="0">
                <a:solidFill>
                  <a:sysClr val="windowText" lastClr="000000"/>
                </a:solidFill>
              </a:rPr>
              <a:t>7</a:t>
            </a:r>
            <a:r>
              <a:rPr lang="en-US" sz="2400" kern="0" baseline="30000" dirty="0">
                <a:solidFill>
                  <a:sysClr val="windowText" lastClr="000000"/>
                </a:solidFill>
              </a:rPr>
              <a:t>2-</a:t>
            </a:r>
            <a:r>
              <a:rPr lang="en-US" sz="2400" kern="0" dirty="0">
                <a:solidFill>
                  <a:sysClr val="windowText" lastClr="000000"/>
                </a:solidFill>
              </a:rPr>
              <a:t> and MnO</a:t>
            </a:r>
            <a:r>
              <a:rPr lang="en-US" sz="2400" kern="0" baseline="-25000" dirty="0">
                <a:solidFill>
                  <a:sysClr val="windowText" lastClr="000000"/>
                </a:solidFill>
              </a:rPr>
              <a:t>4</a:t>
            </a:r>
            <a:r>
              <a:rPr lang="en-US" sz="2400" kern="0" baseline="30000" dirty="0">
                <a:solidFill>
                  <a:sysClr val="windowText" lastClr="000000"/>
                </a:solidFill>
              </a:rPr>
              <a:t>-</a:t>
            </a:r>
            <a:r>
              <a:rPr lang="en-US" sz="2400" kern="0" dirty="0">
                <a:solidFill>
                  <a:sysClr val="windowText" lastClr="000000"/>
                </a:solidFill>
              </a:rPr>
              <a:t>, respectively) by suitable chemical reactions</a:t>
            </a:r>
            <a:r>
              <a:rPr lang="en-US" sz="2400" kern="0" dirty="0" smtClean="0">
                <a:solidFill>
                  <a:sysClr val="windowText" lastClr="000000"/>
                </a:solidFill>
              </a:rPr>
              <a:t>.</a:t>
            </a:r>
          </a:p>
          <a:p>
            <a:pPr lvl="0">
              <a:buFont typeface="Wingdings" pitchFamily="2" charset="2"/>
              <a:buChar char="q"/>
              <a:defRPr/>
            </a:pPr>
            <a:endParaRPr lang="en-US" sz="2400" kern="0" dirty="0">
              <a:solidFill>
                <a:sysClr val="windowText" lastClr="000000"/>
              </a:solidFill>
            </a:endParaRPr>
          </a:p>
          <a:p>
            <a:pPr>
              <a:buFont typeface="Wingdings" pitchFamily="2" charset="2"/>
              <a:buChar char="q"/>
              <a:defRPr/>
            </a:pPr>
            <a:r>
              <a:rPr lang="en-US" sz="2400" dirty="0"/>
              <a:t>The steel samples for the spectrophotometric determination of chromium and manganese were prepared by oxidation with acid and </a:t>
            </a:r>
            <a:r>
              <a:rPr lang="en-US" sz="2400" dirty="0" err="1"/>
              <a:t>persulfate</a:t>
            </a:r>
            <a:r>
              <a:rPr lang="en-US" sz="2400" dirty="0"/>
              <a:t>. The steel samples were placed in concentrated sulfuric acid in order to dissolve chromium metal and in nitric acid to dissolve manganese metal. The dissolution was followed by further oxidation of chromium to dichromate and manganese to permanganate.</a:t>
            </a:r>
          </a:p>
          <a:p>
            <a:pPr lvl="0">
              <a:defRPr/>
            </a:pPr>
            <a:endParaRPr lang="en-US" sz="2400" kern="0" dirty="0" smtClean="0">
              <a:solidFill>
                <a:sysClr val="windowText" lastClr="000000"/>
              </a:solidFill>
            </a:endParaRPr>
          </a:p>
          <a:p>
            <a:pPr lvl="0">
              <a:buFont typeface="Wingdings" pitchFamily="2" charset="2"/>
              <a:buChar char="q"/>
              <a:defRPr/>
            </a:pPr>
            <a:endParaRPr lang="en-US" sz="2400" kern="0" dirty="0">
              <a:solidFill>
                <a:sysClr val="windowText" lastClr="000000"/>
              </a:solidFill>
            </a:endParaRPr>
          </a:p>
          <a:p>
            <a:pPr lvl="0">
              <a:buFont typeface="Wingdings" pitchFamily="2" charset="2"/>
              <a:buChar char="q"/>
              <a:defRPr/>
            </a:pPr>
            <a:endParaRPr lang="en-US" sz="2400" kern="0" dirty="0" smtClean="0">
              <a:solidFill>
                <a:sysClr val="windowText" lastClr="000000"/>
              </a:solidFill>
            </a:endParaRPr>
          </a:p>
          <a:p>
            <a:pPr lvl="0">
              <a:buFont typeface="Wingdings" pitchFamily="2" charset="2"/>
              <a:buChar char="q"/>
              <a:defRPr/>
            </a:pPr>
            <a:endParaRPr lang="en-US" sz="2400" kern="0" dirty="0">
              <a:solidFill>
                <a:sysClr val="windowText" lastClr="000000"/>
              </a:solidFill>
            </a:endParaRPr>
          </a:p>
          <a:p>
            <a:pPr lvl="0">
              <a:buFont typeface="Wingdings" pitchFamily="2" charset="2"/>
              <a:buChar char="q"/>
              <a:defRPr/>
            </a:pPr>
            <a:endParaRPr lang="en-US" sz="2400" kern="0" dirty="0" smtClean="0">
              <a:solidFill>
                <a:sysClr val="windowText" lastClr="000000"/>
              </a:solidFill>
            </a:endParaRPr>
          </a:p>
          <a:p>
            <a:pPr lvl="0">
              <a:buFont typeface="Wingdings" pitchFamily="2" charset="2"/>
              <a:buChar char="q"/>
              <a:defRPr/>
            </a:pPr>
            <a:endParaRPr lang="en-US" sz="2400" kern="0" dirty="0">
              <a:solidFill>
                <a:sysClr val="windowText" lastClr="000000"/>
              </a:solidFill>
            </a:endParaRPr>
          </a:p>
          <a:p>
            <a:pPr lvl="0">
              <a:buFont typeface="Wingdings" pitchFamily="2" charset="2"/>
              <a:buChar char="q"/>
              <a:defRPr/>
            </a:pPr>
            <a:endParaRPr lang="en-US" sz="2400" kern="0" dirty="0" smtClean="0">
              <a:solidFill>
                <a:sysClr val="windowText" lastClr="000000"/>
              </a:solidFill>
            </a:endParaRPr>
          </a:p>
          <a:p>
            <a:pPr lvl="0">
              <a:buFont typeface="Wingdings" pitchFamily="2" charset="2"/>
              <a:buChar char="q"/>
              <a:defRPr/>
            </a:pPr>
            <a:endParaRPr lang="en-US" sz="2400" dirty="0"/>
          </a:p>
        </p:txBody>
      </p:sp>
    </p:spTree>
    <p:extLst>
      <p:ext uri="{BB962C8B-B14F-4D97-AF65-F5344CB8AC3E}">
        <p14:creationId xmlns:p14="http://schemas.microsoft.com/office/powerpoint/2010/main" val="287843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553200" y="6356350"/>
            <a:ext cx="213360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46F19D8E-C31E-45F2-98E7-C8A9A6231375}" type="slidenum">
              <a:rPr kumimoji="0" lang="ar-IQ"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ar-IQ" sz="1800" b="0" i="0" u="none" strike="noStrike" kern="0" cap="none" spc="0" normalizeH="0" baseline="0" noProof="0">
              <a:ln>
                <a:noFill/>
              </a:ln>
              <a:solidFill>
                <a:sysClr val="windowText" lastClr="000000"/>
              </a:solidFill>
              <a:effectLst/>
              <a:uLnTx/>
              <a:uFillTx/>
            </a:endParaRPr>
          </a:p>
        </p:txBody>
      </p:sp>
      <p:sp>
        <p:nvSpPr>
          <p:cNvPr id="3" name="TextBox 5"/>
          <p:cNvSpPr txBox="1">
            <a:spLocks noChangeArrowheads="1"/>
          </p:cNvSpPr>
          <p:nvPr/>
        </p:nvSpPr>
        <p:spPr bwMode="auto">
          <a:xfrm>
            <a:off x="428625" y="285750"/>
            <a:ext cx="8429625" cy="1200150"/>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headEnd/>
            <a:tailEnd/>
          </a:ln>
          <a:effectLst>
            <a:outerShdw blurRad="40000" dist="20000" dir="5400000" rotWithShape="0">
              <a:srgbClr val="000000">
                <a:alpha val="38000"/>
              </a:srgbClr>
            </a:outerShdw>
          </a:effectLst>
        </p:spPr>
        <p:txBody>
          <a:bodyPr>
            <a:spAutoFit/>
          </a:bodyPr>
          <a:lstStyle/>
          <a:p>
            <a:pPr marL="0" marR="0" lvl="0" indent="0" defTabSz="914400" rtl="1"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000099"/>
                </a:solidFill>
                <a:effectLst/>
                <a:uLnTx/>
                <a:uFillTx/>
                <a:latin typeface="Calibri"/>
                <a:ea typeface="+mn-ea"/>
                <a:cs typeface="+mn-cs"/>
              </a:rPr>
              <a:t>2Cr</a:t>
            </a:r>
            <a:r>
              <a:rPr kumimoji="0" lang="en-US" sz="2400" b="0" i="0" u="none" strike="noStrike" kern="0" cap="none" spc="0" normalizeH="0" baseline="30000" noProof="0" dirty="0">
                <a:ln>
                  <a:noFill/>
                </a:ln>
                <a:solidFill>
                  <a:srgbClr val="000099"/>
                </a:solidFill>
                <a:effectLst/>
                <a:uLnTx/>
                <a:uFillTx/>
                <a:latin typeface="Calibri"/>
                <a:ea typeface="+mn-ea"/>
                <a:cs typeface="+mn-cs"/>
              </a:rPr>
              <a:t>+3</a:t>
            </a:r>
            <a:r>
              <a:rPr kumimoji="0" lang="en-US" sz="2400" b="0" i="0" u="none" strike="noStrike" kern="0" cap="none" spc="0" normalizeH="0" baseline="0" noProof="0" dirty="0">
                <a:ln>
                  <a:noFill/>
                </a:ln>
                <a:solidFill>
                  <a:srgbClr val="000099"/>
                </a:solidFill>
                <a:effectLst/>
                <a:uLnTx/>
                <a:uFillTx/>
                <a:latin typeface="Calibri"/>
                <a:ea typeface="+mn-ea"/>
                <a:cs typeface="+mn-cs"/>
              </a:rPr>
              <a:t>  + 3S</a:t>
            </a:r>
            <a:r>
              <a:rPr kumimoji="0" lang="en-US" sz="2400" b="0" i="0" u="none" strike="noStrike" kern="0" cap="none" spc="0" normalizeH="0" baseline="-25000" noProof="0" dirty="0">
                <a:ln>
                  <a:noFill/>
                </a:ln>
                <a:solidFill>
                  <a:srgbClr val="000099"/>
                </a:solidFill>
                <a:effectLst/>
                <a:uLnTx/>
                <a:uFillTx/>
                <a:latin typeface="Calibri"/>
                <a:ea typeface="+mn-ea"/>
                <a:cs typeface="+mn-cs"/>
              </a:rPr>
              <a:t>2</a:t>
            </a:r>
            <a:r>
              <a:rPr kumimoji="0" lang="en-US" sz="2400" b="0" i="0" u="none" strike="noStrike" kern="0" cap="none" spc="0" normalizeH="0" baseline="0" noProof="0" dirty="0">
                <a:ln>
                  <a:noFill/>
                </a:ln>
                <a:solidFill>
                  <a:srgbClr val="000099"/>
                </a:solidFill>
                <a:effectLst/>
                <a:uLnTx/>
                <a:uFillTx/>
                <a:latin typeface="Calibri"/>
                <a:ea typeface="+mn-ea"/>
                <a:cs typeface="+mn-cs"/>
              </a:rPr>
              <a:t>O</a:t>
            </a:r>
            <a:r>
              <a:rPr kumimoji="0" lang="en-US" sz="2400" b="0" i="0" u="none" strike="noStrike" kern="0" cap="none" spc="0" normalizeH="0" baseline="-25000" noProof="0" dirty="0">
                <a:ln>
                  <a:noFill/>
                </a:ln>
                <a:solidFill>
                  <a:srgbClr val="000099"/>
                </a:solidFill>
                <a:effectLst/>
                <a:uLnTx/>
                <a:uFillTx/>
                <a:latin typeface="Calibri"/>
                <a:ea typeface="+mn-ea"/>
                <a:cs typeface="+mn-cs"/>
              </a:rPr>
              <a:t>8</a:t>
            </a:r>
            <a:r>
              <a:rPr kumimoji="0" lang="en-US" sz="2400" b="0" i="0" u="none" strike="noStrike" kern="0" cap="none" spc="0" normalizeH="0" baseline="0" noProof="0" dirty="0">
                <a:ln>
                  <a:noFill/>
                </a:ln>
                <a:solidFill>
                  <a:srgbClr val="000099"/>
                </a:solidFill>
                <a:effectLst/>
                <a:uLnTx/>
                <a:uFillTx/>
                <a:latin typeface="Calibri"/>
                <a:ea typeface="+mn-ea"/>
                <a:cs typeface="+mn-cs"/>
              </a:rPr>
              <a:t> </a:t>
            </a:r>
            <a:r>
              <a:rPr kumimoji="0" lang="en-US" sz="2400" b="0" i="0" u="none" strike="noStrike" kern="0" cap="none" spc="0" normalizeH="0" baseline="30000" noProof="0" dirty="0">
                <a:ln>
                  <a:noFill/>
                </a:ln>
                <a:solidFill>
                  <a:srgbClr val="000099"/>
                </a:solidFill>
                <a:effectLst/>
                <a:uLnTx/>
                <a:uFillTx/>
                <a:latin typeface="Calibri"/>
                <a:ea typeface="+mn-ea"/>
                <a:cs typeface="+mn-cs"/>
              </a:rPr>
              <a:t>-2</a:t>
            </a:r>
            <a:r>
              <a:rPr kumimoji="0" lang="en-US" sz="2400" b="0" i="0" u="none" strike="noStrike" kern="0" cap="none" spc="0" normalizeH="0" baseline="0" noProof="0" dirty="0">
                <a:ln>
                  <a:noFill/>
                </a:ln>
                <a:solidFill>
                  <a:srgbClr val="000099"/>
                </a:solidFill>
                <a:effectLst/>
                <a:uLnTx/>
                <a:uFillTx/>
                <a:latin typeface="Calibri"/>
                <a:ea typeface="+mn-ea"/>
                <a:cs typeface="+mn-cs"/>
              </a:rPr>
              <a:t>  + 7 H</a:t>
            </a:r>
            <a:r>
              <a:rPr kumimoji="0" lang="en-US" sz="2400" b="0" i="0" u="none" strike="noStrike" kern="0" cap="none" spc="0" normalizeH="0" baseline="-25000" noProof="0" dirty="0">
                <a:ln>
                  <a:noFill/>
                </a:ln>
                <a:solidFill>
                  <a:srgbClr val="000099"/>
                </a:solidFill>
                <a:effectLst/>
                <a:uLnTx/>
                <a:uFillTx/>
                <a:latin typeface="Calibri"/>
                <a:ea typeface="+mn-ea"/>
                <a:cs typeface="+mn-cs"/>
              </a:rPr>
              <a:t>2</a:t>
            </a:r>
            <a:r>
              <a:rPr kumimoji="0" lang="en-US" sz="2400" b="0" i="0" u="none" strike="noStrike" kern="0" cap="none" spc="0" normalizeH="0" baseline="0" noProof="0" dirty="0">
                <a:ln>
                  <a:noFill/>
                </a:ln>
                <a:solidFill>
                  <a:srgbClr val="000099"/>
                </a:solidFill>
                <a:effectLst/>
                <a:uLnTx/>
                <a:uFillTx/>
                <a:latin typeface="Calibri"/>
                <a:ea typeface="+mn-ea"/>
                <a:cs typeface="+mn-cs"/>
              </a:rPr>
              <a:t>O                         Cr</a:t>
            </a:r>
            <a:r>
              <a:rPr kumimoji="0" lang="en-US" sz="2400" b="0" i="0" u="none" strike="noStrike" kern="0" cap="none" spc="0" normalizeH="0" baseline="-25000" noProof="0" dirty="0">
                <a:ln>
                  <a:noFill/>
                </a:ln>
                <a:solidFill>
                  <a:srgbClr val="000099"/>
                </a:solidFill>
                <a:effectLst/>
                <a:uLnTx/>
                <a:uFillTx/>
                <a:latin typeface="Calibri"/>
                <a:ea typeface="+mn-ea"/>
                <a:cs typeface="+mn-cs"/>
              </a:rPr>
              <a:t>2</a:t>
            </a:r>
            <a:r>
              <a:rPr kumimoji="0" lang="en-US" sz="2400" b="0" i="0" u="none" strike="noStrike" kern="0" cap="none" spc="0" normalizeH="0" baseline="0" noProof="0" dirty="0">
                <a:ln>
                  <a:noFill/>
                </a:ln>
                <a:solidFill>
                  <a:srgbClr val="000099"/>
                </a:solidFill>
                <a:effectLst/>
                <a:uLnTx/>
                <a:uFillTx/>
                <a:latin typeface="Calibri"/>
                <a:ea typeface="+mn-ea"/>
                <a:cs typeface="+mn-cs"/>
              </a:rPr>
              <a:t>O</a:t>
            </a:r>
            <a:r>
              <a:rPr kumimoji="0" lang="en-US" sz="2400" b="0" i="0" u="none" strike="noStrike" kern="0" cap="none" spc="0" normalizeH="0" baseline="-25000" noProof="0" dirty="0">
                <a:ln>
                  <a:noFill/>
                </a:ln>
                <a:solidFill>
                  <a:srgbClr val="000099"/>
                </a:solidFill>
                <a:effectLst/>
                <a:uLnTx/>
                <a:uFillTx/>
                <a:latin typeface="Calibri"/>
                <a:ea typeface="+mn-ea"/>
                <a:cs typeface="+mn-cs"/>
              </a:rPr>
              <a:t>7</a:t>
            </a:r>
            <a:r>
              <a:rPr kumimoji="0" lang="en-US" sz="2400" b="0" i="0" u="none" strike="noStrike" kern="0" cap="none" spc="0" normalizeH="0" baseline="0" noProof="0" dirty="0">
                <a:ln>
                  <a:noFill/>
                </a:ln>
                <a:solidFill>
                  <a:srgbClr val="000099"/>
                </a:solidFill>
                <a:effectLst/>
                <a:uLnTx/>
                <a:uFillTx/>
                <a:latin typeface="Calibri"/>
                <a:ea typeface="+mn-ea"/>
                <a:cs typeface="+mn-cs"/>
              </a:rPr>
              <a:t> </a:t>
            </a:r>
            <a:r>
              <a:rPr kumimoji="0" lang="en-US" sz="2400" b="0" i="0" u="none" strike="noStrike" kern="0" cap="none" spc="0" normalizeH="0" baseline="30000" noProof="0" dirty="0">
                <a:ln>
                  <a:noFill/>
                </a:ln>
                <a:solidFill>
                  <a:srgbClr val="000099"/>
                </a:solidFill>
                <a:effectLst/>
                <a:uLnTx/>
                <a:uFillTx/>
                <a:latin typeface="Calibri"/>
                <a:ea typeface="+mn-ea"/>
                <a:cs typeface="+mn-cs"/>
              </a:rPr>
              <a:t>-2</a:t>
            </a:r>
            <a:r>
              <a:rPr kumimoji="0" lang="en-US" sz="2400" b="0" i="0" u="none" strike="noStrike" kern="0" cap="none" spc="0" normalizeH="0" baseline="0" noProof="0" dirty="0">
                <a:ln>
                  <a:noFill/>
                </a:ln>
                <a:solidFill>
                  <a:srgbClr val="000099"/>
                </a:solidFill>
                <a:effectLst/>
                <a:uLnTx/>
                <a:uFillTx/>
                <a:latin typeface="Calibri"/>
                <a:ea typeface="+mn-ea"/>
                <a:cs typeface="+mn-cs"/>
              </a:rPr>
              <a:t>  +  6SO</a:t>
            </a:r>
            <a:r>
              <a:rPr kumimoji="0" lang="en-US" sz="2400" b="0" i="0" u="none" strike="noStrike" kern="0" cap="none" spc="0" normalizeH="0" baseline="-25000" noProof="0" dirty="0">
                <a:ln>
                  <a:noFill/>
                </a:ln>
                <a:solidFill>
                  <a:srgbClr val="000099"/>
                </a:solidFill>
                <a:effectLst/>
                <a:uLnTx/>
                <a:uFillTx/>
                <a:latin typeface="Calibri"/>
                <a:ea typeface="+mn-ea"/>
                <a:cs typeface="+mn-cs"/>
              </a:rPr>
              <a:t>4</a:t>
            </a:r>
            <a:r>
              <a:rPr kumimoji="0" lang="en-US" sz="2400" b="0" i="0" u="none" strike="noStrike" kern="0" cap="none" spc="0" normalizeH="0" baseline="30000" noProof="0" dirty="0">
                <a:ln>
                  <a:noFill/>
                </a:ln>
                <a:solidFill>
                  <a:srgbClr val="000099"/>
                </a:solidFill>
                <a:effectLst/>
                <a:uLnTx/>
                <a:uFillTx/>
                <a:latin typeface="Calibri"/>
                <a:ea typeface="+mn-ea"/>
                <a:cs typeface="+mn-cs"/>
              </a:rPr>
              <a:t>-2</a:t>
            </a:r>
            <a:r>
              <a:rPr kumimoji="0" lang="en-US" sz="2400" b="0" i="0" u="none" strike="noStrike" kern="0" cap="none" spc="0" normalizeH="0" baseline="0" noProof="0" dirty="0">
                <a:ln>
                  <a:noFill/>
                </a:ln>
                <a:solidFill>
                  <a:srgbClr val="000099"/>
                </a:solidFill>
                <a:effectLst/>
                <a:uLnTx/>
                <a:uFillTx/>
                <a:latin typeface="Calibri"/>
                <a:ea typeface="+mn-ea"/>
                <a:cs typeface="+mn-cs"/>
              </a:rPr>
              <a:t>  + 14 H</a:t>
            </a:r>
            <a:r>
              <a:rPr kumimoji="0" lang="en-US" sz="2400" b="0" i="0" u="none" strike="noStrike" kern="0" cap="none" spc="0" normalizeH="0" baseline="30000" noProof="0" dirty="0">
                <a:ln>
                  <a:noFill/>
                </a:ln>
                <a:solidFill>
                  <a:srgbClr val="000099"/>
                </a:solidFill>
                <a:effectLst/>
                <a:uLnTx/>
                <a:uFillTx/>
                <a:latin typeface="Calibri"/>
                <a:ea typeface="+mn-ea"/>
                <a:cs typeface="+mn-cs"/>
              </a:rPr>
              <a:t>+</a:t>
            </a:r>
            <a:r>
              <a:rPr kumimoji="0" lang="en-US" sz="2400" b="0" i="0" u="none" strike="noStrike" kern="0" cap="none" spc="0" normalizeH="0" baseline="0" noProof="0" dirty="0">
                <a:ln>
                  <a:noFill/>
                </a:ln>
                <a:solidFill>
                  <a:srgbClr val="000099"/>
                </a:solidFill>
                <a:effectLst/>
                <a:uLnTx/>
                <a:uFillTx/>
                <a:latin typeface="Calibri"/>
                <a:ea typeface="+mn-ea"/>
                <a:cs typeface="+mn-cs"/>
              </a:rPr>
              <a:t> </a:t>
            </a:r>
          </a:p>
          <a:p>
            <a:pPr marL="0" marR="0" lvl="0" indent="0" defTabSz="914400" rtl="1"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000099"/>
              </a:solidFill>
              <a:effectLst/>
              <a:uLnTx/>
              <a:uFillTx/>
              <a:latin typeface="Calibri"/>
              <a:ea typeface="+mn-ea"/>
              <a:cs typeface="+mn-cs"/>
            </a:endParaRPr>
          </a:p>
          <a:p>
            <a:pPr marL="0" marR="0" lvl="0" indent="0" defTabSz="914400" rtl="1"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000099"/>
                </a:solidFill>
                <a:effectLst/>
                <a:uLnTx/>
                <a:uFillTx/>
                <a:latin typeface="Calibri"/>
                <a:ea typeface="+mn-ea"/>
                <a:cs typeface="+mn-cs"/>
              </a:rPr>
              <a:t>2Mn</a:t>
            </a:r>
            <a:r>
              <a:rPr kumimoji="0" lang="en-US" sz="2400" b="0" i="0" u="none" strike="noStrike" kern="0" cap="none" spc="0" normalizeH="0" baseline="30000" noProof="0" dirty="0">
                <a:ln>
                  <a:noFill/>
                </a:ln>
                <a:solidFill>
                  <a:srgbClr val="000099"/>
                </a:solidFill>
                <a:effectLst/>
                <a:uLnTx/>
                <a:uFillTx/>
                <a:latin typeface="Calibri"/>
                <a:ea typeface="+mn-ea"/>
                <a:cs typeface="+mn-cs"/>
              </a:rPr>
              <a:t>+2</a:t>
            </a:r>
            <a:r>
              <a:rPr kumimoji="0" lang="en-US" sz="2400" b="0" i="0" u="none" strike="noStrike" kern="0" cap="none" spc="0" normalizeH="0" baseline="0" noProof="0" dirty="0">
                <a:ln>
                  <a:noFill/>
                </a:ln>
                <a:solidFill>
                  <a:srgbClr val="000099"/>
                </a:solidFill>
                <a:effectLst/>
                <a:uLnTx/>
                <a:uFillTx/>
                <a:latin typeface="Calibri"/>
                <a:ea typeface="+mn-ea"/>
                <a:cs typeface="+mn-cs"/>
              </a:rPr>
              <a:t>  + 5S</a:t>
            </a:r>
            <a:r>
              <a:rPr kumimoji="0" lang="en-US" sz="2400" b="0" i="0" u="none" strike="noStrike" kern="0" cap="none" spc="0" normalizeH="0" baseline="-25000" noProof="0" dirty="0">
                <a:ln>
                  <a:noFill/>
                </a:ln>
                <a:solidFill>
                  <a:srgbClr val="000099"/>
                </a:solidFill>
                <a:effectLst/>
                <a:uLnTx/>
                <a:uFillTx/>
                <a:latin typeface="Calibri"/>
                <a:ea typeface="+mn-ea"/>
                <a:cs typeface="+mn-cs"/>
              </a:rPr>
              <a:t>2</a:t>
            </a:r>
            <a:r>
              <a:rPr kumimoji="0" lang="en-US" sz="2400" b="0" i="0" u="none" strike="noStrike" kern="0" cap="none" spc="0" normalizeH="0" baseline="0" noProof="0" dirty="0">
                <a:ln>
                  <a:noFill/>
                </a:ln>
                <a:solidFill>
                  <a:srgbClr val="000099"/>
                </a:solidFill>
                <a:effectLst/>
                <a:uLnTx/>
                <a:uFillTx/>
                <a:latin typeface="Calibri"/>
                <a:ea typeface="+mn-ea"/>
                <a:cs typeface="+mn-cs"/>
              </a:rPr>
              <a:t>O</a:t>
            </a:r>
            <a:r>
              <a:rPr kumimoji="0" lang="en-US" sz="2400" b="0" i="0" u="none" strike="noStrike" kern="0" cap="none" spc="0" normalizeH="0" baseline="-25000" noProof="0" dirty="0">
                <a:ln>
                  <a:noFill/>
                </a:ln>
                <a:solidFill>
                  <a:srgbClr val="000099"/>
                </a:solidFill>
                <a:effectLst/>
                <a:uLnTx/>
                <a:uFillTx/>
                <a:latin typeface="Calibri"/>
                <a:ea typeface="+mn-ea"/>
                <a:cs typeface="+mn-cs"/>
              </a:rPr>
              <a:t>8 </a:t>
            </a:r>
            <a:r>
              <a:rPr kumimoji="0" lang="en-US" sz="2400" b="0" i="0" u="none" strike="noStrike" kern="0" cap="none" spc="0" normalizeH="0" baseline="30000" noProof="0" dirty="0">
                <a:ln>
                  <a:noFill/>
                </a:ln>
                <a:solidFill>
                  <a:srgbClr val="000099"/>
                </a:solidFill>
                <a:effectLst/>
                <a:uLnTx/>
                <a:uFillTx/>
                <a:latin typeface="Calibri"/>
                <a:ea typeface="+mn-ea"/>
                <a:cs typeface="+mn-cs"/>
              </a:rPr>
              <a:t>-2 </a:t>
            </a:r>
            <a:r>
              <a:rPr kumimoji="0" lang="en-US" sz="2400" b="0" i="0" u="none" strike="noStrike" kern="0" cap="none" spc="0" normalizeH="0" baseline="0" noProof="0" dirty="0">
                <a:ln>
                  <a:noFill/>
                </a:ln>
                <a:solidFill>
                  <a:srgbClr val="000099"/>
                </a:solidFill>
                <a:effectLst/>
                <a:uLnTx/>
                <a:uFillTx/>
                <a:latin typeface="Calibri"/>
                <a:ea typeface="+mn-ea"/>
                <a:cs typeface="+mn-cs"/>
              </a:rPr>
              <a:t>+ 8H</a:t>
            </a:r>
            <a:r>
              <a:rPr kumimoji="0" lang="en-US" sz="2400" b="0" i="0" u="none" strike="noStrike" kern="0" cap="none" spc="0" normalizeH="0" baseline="-25000" noProof="0" dirty="0">
                <a:ln>
                  <a:noFill/>
                </a:ln>
                <a:solidFill>
                  <a:srgbClr val="000099"/>
                </a:solidFill>
                <a:effectLst/>
                <a:uLnTx/>
                <a:uFillTx/>
                <a:latin typeface="Calibri"/>
                <a:ea typeface="+mn-ea"/>
                <a:cs typeface="+mn-cs"/>
              </a:rPr>
              <a:t>2</a:t>
            </a:r>
            <a:r>
              <a:rPr kumimoji="0" lang="en-US" sz="2400" b="0" i="0" u="none" strike="noStrike" kern="0" cap="none" spc="0" normalizeH="0" baseline="0" noProof="0" dirty="0">
                <a:ln>
                  <a:noFill/>
                </a:ln>
                <a:solidFill>
                  <a:srgbClr val="000099"/>
                </a:solidFill>
                <a:effectLst/>
                <a:uLnTx/>
                <a:uFillTx/>
                <a:latin typeface="Calibri"/>
                <a:ea typeface="+mn-ea"/>
                <a:cs typeface="+mn-cs"/>
              </a:rPr>
              <a:t>O                          2MnO</a:t>
            </a:r>
            <a:r>
              <a:rPr kumimoji="0" lang="en-US" sz="2400" b="0" i="0" u="none" strike="noStrike" kern="0" cap="none" spc="0" normalizeH="0" baseline="-25000" noProof="0" dirty="0">
                <a:ln>
                  <a:noFill/>
                </a:ln>
                <a:solidFill>
                  <a:srgbClr val="000099"/>
                </a:solidFill>
                <a:effectLst/>
                <a:uLnTx/>
                <a:uFillTx/>
                <a:latin typeface="Calibri"/>
                <a:ea typeface="+mn-ea"/>
                <a:cs typeface="+mn-cs"/>
              </a:rPr>
              <a:t>4</a:t>
            </a:r>
            <a:r>
              <a:rPr kumimoji="0" lang="en-US" sz="2400" b="0" i="0" u="none" strike="noStrike" kern="0" cap="none" spc="0" normalizeH="0" baseline="30000" noProof="0" dirty="0">
                <a:ln>
                  <a:noFill/>
                </a:ln>
                <a:solidFill>
                  <a:srgbClr val="000099"/>
                </a:solidFill>
                <a:effectLst/>
                <a:uLnTx/>
                <a:uFillTx/>
                <a:latin typeface="Calibri"/>
                <a:ea typeface="+mn-ea"/>
                <a:cs typeface="+mn-cs"/>
              </a:rPr>
              <a:t>- </a:t>
            </a:r>
            <a:r>
              <a:rPr kumimoji="0" lang="en-US" sz="2400" b="0" i="0" u="none" strike="noStrike" kern="0" cap="none" spc="0" normalizeH="0" baseline="0" noProof="0" dirty="0">
                <a:ln>
                  <a:noFill/>
                </a:ln>
                <a:solidFill>
                  <a:srgbClr val="000099"/>
                </a:solidFill>
                <a:effectLst/>
                <a:uLnTx/>
                <a:uFillTx/>
                <a:latin typeface="Calibri"/>
                <a:ea typeface="+mn-ea"/>
                <a:cs typeface="+mn-cs"/>
              </a:rPr>
              <a:t> + 10SO</a:t>
            </a:r>
            <a:r>
              <a:rPr kumimoji="0" lang="en-US" sz="2400" b="0" i="0" u="none" strike="noStrike" kern="0" cap="none" spc="0" normalizeH="0" baseline="-25000" noProof="0" dirty="0">
                <a:ln>
                  <a:noFill/>
                </a:ln>
                <a:solidFill>
                  <a:srgbClr val="000099"/>
                </a:solidFill>
                <a:effectLst/>
                <a:uLnTx/>
                <a:uFillTx/>
                <a:latin typeface="Calibri"/>
                <a:ea typeface="+mn-ea"/>
                <a:cs typeface="+mn-cs"/>
              </a:rPr>
              <a:t>4</a:t>
            </a:r>
            <a:r>
              <a:rPr kumimoji="0" lang="en-US" sz="2400" b="0" i="0" u="none" strike="noStrike" kern="0" cap="none" spc="0" normalizeH="0" baseline="0" noProof="0" dirty="0">
                <a:ln>
                  <a:noFill/>
                </a:ln>
                <a:solidFill>
                  <a:srgbClr val="000099"/>
                </a:solidFill>
                <a:effectLst/>
                <a:uLnTx/>
                <a:uFillTx/>
                <a:latin typeface="Calibri"/>
                <a:ea typeface="+mn-ea"/>
                <a:cs typeface="+mn-cs"/>
              </a:rPr>
              <a:t> </a:t>
            </a:r>
            <a:r>
              <a:rPr kumimoji="0" lang="en-US" sz="2400" b="0" i="0" u="none" strike="noStrike" kern="0" cap="none" spc="0" normalizeH="0" baseline="30000" noProof="0" dirty="0">
                <a:ln>
                  <a:noFill/>
                </a:ln>
                <a:solidFill>
                  <a:srgbClr val="000099"/>
                </a:solidFill>
                <a:effectLst/>
                <a:uLnTx/>
                <a:uFillTx/>
                <a:latin typeface="Calibri"/>
                <a:ea typeface="+mn-ea"/>
                <a:cs typeface="+mn-cs"/>
              </a:rPr>
              <a:t>-2   </a:t>
            </a:r>
            <a:r>
              <a:rPr kumimoji="0" lang="en-US" sz="2400" b="0" i="0" u="none" strike="noStrike" kern="0" cap="none" spc="0" normalizeH="0" baseline="0" noProof="0" dirty="0">
                <a:ln>
                  <a:noFill/>
                </a:ln>
                <a:solidFill>
                  <a:srgbClr val="000099"/>
                </a:solidFill>
                <a:effectLst/>
                <a:uLnTx/>
                <a:uFillTx/>
                <a:latin typeface="Calibri"/>
                <a:ea typeface="+mn-ea"/>
                <a:cs typeface="+mn-cs"/>
              </a:rPr>
              <a:t>+ 16 H </a:t>
            </a:r>
            <a:r>
              <a:rPr kumimoji="0" lang="en-US" sz="2400" b="0" i="0" u="none" strike="noStrike" kern="0" cap="none" spc="0" normalizeH="0" baseline="30000" noProof="0" dirty="0">
                <a:ln>
                  <a:noFill/>
                </a:ln>
                <a:solidFill>
                  <a:srgbClr val="000099"/>
                </a:solidFill>
                <a:effectLst/>
                <a:uLnTx/>
                <a:uFillTx/>
                <a:latin typeface="Calibri"/>
                <a:ea typeface="+mn-ea"/>
                <a:cs typeface="+mn-cs"/>
              </a:rPr>
              <a:t>+ </a:t>
            </a:r>
            <a:endParaRPr kumimoji="0" lang="ar-IQ" sz="2400" b="0" i="0" u="none" strike="noStrike" kern="0" cap="none" spc="0" normalizeH="0" baseline="30000" noProof="0" dirty="0">
              <a:ln>
                <a:noFill/>
              </a:ln>
              <a:solidFill>
                <a:srgbClr val="000099"/>
              </a:solidFill>
              <a:effectLst/>
              <a:uLnTx/>
              <a:uFillTx/>
              <a:latin typeface="Calibri"/>
              <a:ea typeface="+mn-ea"/>
              <a:cs typeface="Arial"/>
            </a:endParaRPr>
          </a:p>
        </p:txBody>
      </p:sp>
      <p:sp>
        <p:nvSpPr>
          <p:cNvPr id="4" name="Right Arrow 3"/>
          <p:cNvSpPr/>
          <p:nvPr/>
        </p:nvSpPr>
        <p:spPr>
          <a:xfrm>
            <a:off x="3929063" y="642938"/>
            <a:ext cx="1071562" cy="142875"/>
          </a:xfrm>
          <a:prstGeom prst="rightArrow">
            <a:avLst/>
          </a:prstGeom>
          <a:solidFill>
            <a:srgbClr val="F79646"/>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 name="Right Arrow 4"/>
          <p:cNvSpPr/>
          <p:nvPr/>
        </p:nvSpPr>
        <p:spPr>
          <a:xfrm>
            <a:off x="3857625" y="1285875"/>
            <a:ext cx="1143000" cy="142875"/>
          </a:xfrm>
          <a:prstGeom prst="rightArrow">
            <a:avLst/>
          </a:prstGeom>
          <a:solidFill>
            <a:srgbClr val="F79646"/>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6" name="Isosceles Triangle 5"/>
          <p:cNvSpPr/>
          <p:nvPr/>
        </p:nvSpPr>
        <p:spPr>
          <a:xfrm>
            <a:off x="4286250" y="357188"/>
            <a:ext cx="214313" cy="214312"/>
          </a:xfrm>
          <a:prstGeom prst="triangle">
            <a:avLst/>
          </a:prstGeom>
          <a:solidFill>
            <a:sysClr val="window" lastClr="FFFFFF"/>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7" name="Isosceles Triangle 6"/>
          <p:cNvSpPr/>
          <p:nvPr/>
        </p:nvSpPr>
        <p:spPr>
          <a:xfrm>
            <a:off x="4286250" y="928688"/>
            <a:ext cx="214313" cy="285750"/>
          </a:xfrm>
          <a:prstGeom prst="triangle">
            <a:avLst/>
          </a:prstGeom>
          <a:solidFill>
            <a:sysClr val="window" lastClr="FFFFFF"/>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8" name="TextBox 7"/>
          <p:cNvSpPr txBox="1"/>
          <p:nvPr/>
        </p:nvSpPr>
        <p:spPr>
          <a:xfrm>
            <a:off x="285750" y="1857375"/>
            <a:ext cx="8858250" cy="2678113"/>
          </a:xfrm>
          <a:prstGeom prst="rect">
            <a:avLst/>
          </a:prstGeom>
          <a:noFill/>
        </p:spPr>
        <p:txBody>
          <a:bodyPr rtlCol="1">
            <a:spAutoFit/>
          </a:bodyPr>
          <a:lstStyle/>
          <a:p>
            <a:pPr marL="0" marR="0" lvl="0" indent="0" defTabSz="914400" rtl="1"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Calibri"/>
              </a:rPr>
              <a:t>Add  0.5 gm  KIO</a:t>
            </a:r>
            <a:r>
              <a:rPr kumimoji="0" lang="en-US" sz="2400" b="0" i="0" u="none" strike="noStrike" kern="0" cap="none" spc="0" normalizeH="0" baseline="-25000" noProof="0" dirty="0">
                <a:ln>
                  <a:noFill/>
                </a:ln>
                <a:solidFill>
                  <a:sysClr val="windowText" lastClr="000000"/>
                </a:solidFill>
                <a:effectLst/>
                <a:uLnTx/>
                <a:uFillTx/>
                <a:latin typeface="Calibri"/>
              </a:rPr>
              <a:t>4</a:t>
            </a:r>
            <a:r>
              <a:rPr kumimoji="0" lang="en-US" sz="2400" b="0" i="0" u="none" strike="noStrike" kern="0" cap="none" spc="0" normalizeH="0" baseline="0" noProof="0" dirty="0">
                <a:ln>
                  <a:noFill/>
                </a:ln>
                <a:solidFill>
                  <a:sysClr val="windowText" lastClr="000000"/>
                </a:solidFill>
                <a:effectLst/>
                <a:uLnTx/>
                <a:uFillTx/>
                <a:latin typeface="Calibri"/>
              </a:rPr>
              <a:t> ( The rule of  addition  of  KIO</a:t>
            </a:r>
            <a:r>
              <a:rPr kumimoji="0" lang="en-US" sz="2400" b="0" i="0" u="none" strike="noStrike" kern="0" cap="none" spc="0" normalizeH="0" baseline="-25000" noProof="0" dirty="0">
                <a:ln>
                  <a:noFill/>
                </a:ln>
                <a:solidFill>
                  <a:sysClr val="windowText" lastClr="000000"/>
                </a:solidFill>
                <a:effectLst/>
                <a:uLnTx/>
                <a:uFillTx/>
                <a:latin typeface="Calibri"/>
              </a:rPr>
              <a:t>4</a:t>
            </a:r>
            <a:r>
              <a:rPr kumimoji="0" lang="en-US" sz="2400" b="0" i="0" u="none" strike="noStrike" kern="0" cap="none" spc="0" normalizeH="0" baseline="0" noProof="0" dirty="0">
                <a:ln>
                  <a:noFill/>
                </a:ln>
                <a:solidFill>
                  <a:sysClr val="windowText" lastClr="000000"/>
                </a:solidFill>
                <a:effectLst/>
                <a:uLnTx/>
                <a:uFillTx/>
                <a:latin typeface="Calibri"/>
              </a:rPr>
              <a:t>  to ensure  complete  oxidation of  the  manganese  and  to  eliminate  the  fading  of  the   permanganate   which  occurs  when  persulfate  is  used  alone ) </a:t>
            </a:r>
          </a:p>
          <a:p>
            <a:pPr marL="0" marR="0" lvl="0" indent="0" defTabSz="914400" rtl="1"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alibri"/>
            </a:endParaRPr>
          </a:p>
          <a:p>
            <a:pPr marL="0" marR="0" lvl="0" indent="0" defTabSz="914400" rtl="1"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FF0000"/>
                </a:solidFill>
                <a:effectLst/>
                <a:uLnTx/>
                <a:uFillTx/>
                <a:latin typeface="Calibri"/>
              </a:rPr>
              <a:t>2Mn </a:t>
            </a:r>
            <a:r>
              <a:rPr kumimoji="0" lang="en-US" sz="2400" b="0" i="0" u="none" strike="noStrike" kern="0" cap="none" spc="0" normalizeH="0" baseline="30000" noProof="0" dirty="0">
                <a:ln>
                  <a:noFill/>
                </a:ln>
                <a:solidFill>
                  <a:srgbClr val="FF0000"/>
                </a:solidFill>
                <a:effectLst/>
                <a:uLnTx/>
                <a:uFillTx/>
                <a:latin typeface="Calibri"/>
              </a:rPr>
              <a:t>+2  </a:t>
            </a:r>
            <a:r>
              <a:rPr kumimoji="0" lang="en-US" sz="2400" b="0" i="0" u="none" strike="noStrike" kern="0" cap="none" spc="0" normalizeH="0" baseline="0" noProof="0" dirty="0">
                <a:ln>
                  <a:noFill/>
                </a:ln>
                <a:solidFill>
                  <a:srgbClr val="FF0000"/>
                </a:solidFill>
                <a:effectLst/>
                <a:uLnTx/>
                <a:uFillTx/>
                <a:latin typeface="Calibri"/>
              </a:rPr>
              <a:t>+ 5IO</a:t>
            </a:r>
            <a:r>
              <a:rPr kumimoji="0" lang="en-US" sz="2400" b="0" i="0" u="none" strike="noStrike" kern="0" cap="none" spc="0" normalizeH="0" baseline="-25000" noProof="0" dirty="0">
                <a:ln>
                  <a:noFill/>
                </a:ln>
                <a:solidFill>
                  <a:srgbClr val="FF0000"/>
                </a:solidFill>
                <a:effectLst/>
                <a:uLnTx/>
                <a:uFillTx/>
                <a:latin typeface="Calibri"/>
              </a:rPr>
              <a:t>4 </a:t>
            </a:r>
            <a:r>
              <a:rPr kumimoji="0" lang="en-US" sz="2400" b="0" i="0" u="none" strike="noStrike" kern="0" cap="none" spc="0" normalizeH="0" baseline="30000" noProof="0" dirty="0">
                <a:ln>
                  <a:noFill/>
                </a:ln>
                <a:solidFill>
                  <a:srgbClr val="FF0000"/>
                </a:solidFill>
                <a:effectLst/>
                <a:uLnTx/>
                <a:uFillTx/>
                <a:latin typeface="Calibri"/>
              </a:rPr>
              <a:t>-</a:t>
            </a:r>
            <a:r>
              <a:rPr kumimoji="0" lang="en-US" sz="2400" b="0" i="0" u="none" strike="noStrike" kern="0" cap="none" spc="0" normalizeH="0" baseline="0" noProof="0" dirty="0">
                <a:ln>
                  <a:noFill/>
                </a:ln>
                <a:solidFill>
                  <a:srgbClr val="FF0000"/>
                </a:solidFill>
                <a:effectLst/>
                <a:uLnTx/>
                <a:uFillTx/>
                <a:latin typeface="Calibri"/>
              </a:rPr>
              <a:t>   +  3 H</a:t>
            </a:r>
            <a:r>
              <a:rPr kumimoji="0" lang="en-US" sz="2400" b="0" i="0" u="none" strike="noStrike" kern="0" cap="none" spc="0" normalizeH="0" baseline="-25000" noProof="0" dirty="0">
                <a:ln>
                  <a:noFill/>
                </a:ln>
                <a:solidFill>
                  <a:srgbClr val="FF0000"/>
                </a:solidFill>
                <a:effectLst/>
                <a:uLnTx/>
                <a:uFillTx/>
                <a:latin typeface="Calibri"/>
              </a:rPr>
              <a:t>2</a:t>
            </a:r>
            <a:r>
              <a:rPr kumimoji="0" lang="en-US" sz="2400" b="0" i="0" u="none" strike="noStrike" kern="0" cap="none" spc="0" normalizeH="0" baseline="0" noProof="0" dirty="0">
                <a:ln>
                  <a:noFill/>
                </a:ln>
                <a:solidFill>
                  <a:srgbClr val="FF0000"/>
                </a:solidFill>
                <a:effectLst/>
                <a:uLnTx/>
                <a:uFillTx/>
                <a:latin typeface="Calibri"/>
              </a:rPr>
              <a:t>O                     2MnO</a:t>
            </a:r>
            <a:r>
              <a:rPr kumimoji="0" lang="en-US" sz="2400" b="0" i="0" u="none" strike="noStrike" kern="0" cap="none" spc="0" normalizeH="0" baseline="-25000" noProof="0" dirty="0">
                <a:ln>
                  <a:noFill/>
                </a:ln>
                <a:solidFill>
                  <a:srgbClr val="FF0000"/>
                </a:solidFill>
                <a:effectLst/>
                <a:uLnTx/>
                <a:uFillTx/>
                <a:latin typeface="Calibri"/>
              </a:rPr>
              <a:t>4</a:t>
            </a:r>
            <a:r>
              <a:rPr kumimoji="0" lang="en-US" sz="2400" b="0" i="0" u="none" strike="noStrike" kern="0" cap="none" spc="0" normalizeH="0" baseline="0" noProof="0" dirty="0">
                <a:ln>
                  <a:noFill/>
                </a:ln>
                <a:solidFill>
                  <a:srgbClr val="FF0000"/>
                </a:solidFill>
                <a:effectLst/>
                <a:uLnTx/>
                <a:uFillTx/>
                <a:latin typeface="Calibri"/>
              </a:rPr>
              <a:t> </a:t>
            </a:r>
            <a:r>
              <a:rPr kumimoji="0" lang="en-US" sz="2400" b="0" i="0" u="none" strike="noStrike" kern="0" cap="none" spc="0" normalizeH="0" baseline="30000" noProof="0" dirty="0">
                <a:ln>
                  <a:noFill/>
                </a:ln>
                <a:solidFill>
                  <a:srgbClr val="FF0000"/>
                </a:solidFill>
                <a:effectLst/>
                <a:uLnTx/>
                <a:uFillTx/>
                <a:latin typeface="Calibri"/>
              </a:rPr>
              <a:t>-</a:t>
            </a:r>
            <a:r>
              <a:rPr kumimoji="0" lang="en-US" sz="2400" b="0" i="0" u="none" strike="noStrike" kern="0" cap="none" spc="0" normalizeH="0" baseline="0" noProof="0" dirty="0">
                <a:ln>
                  <a:noFill/>
                </a:ln>
                <a:solidFill>
                  <a:srgbClr val="FF0000"/>
                </a:solidFill>
                <a:effectLst/>
                <a:uLnTx/>
                <a:uFillTx/>
                <a:latin typeface="Calibri"/>
              </a:rPr>
              <a:t>  + 5 IO</a:t>
            </a:r>
            <a:r>
              <a:rPr kumimoji="0" lang="en-US" sz="2400" b="0" i="0" u="none" strike="noStrike" kern="0" cap="none" spc="0" normalizeH="0" baseline="-25000" noProof="0" dirty="0">
                <a:ln>
                  <a:noFill/>
                </a:ln>
                <a:solidFill>
                  <a:srgbClr val="FF0000"/>
                </a:solidFill>
                <a:effectLst/>
                <a:uLnTx/>
                <a:uFillTx/>
                <a:latin typeface="Calibri"/>
              </a:rPr>
              <a:t>3</a:t>
            </a:r>
            <a:r>
              <a:rPr kumimoji="0" lang="en-US" sz="2400" b="0" i="0" u="none" strike="noStrike" kern="0" cap="none" spc="0" normalizeH="0" baseline="30000" noProof="0" dirty="0">
                <a:ln>
                  <a:noFill/>
                </a:ln>
                <a:solidFill>
                  <a:srgbClr val="FF0000"/>
                </a:solidFill>
                <a:effectLst/>
                <a:uLnTx/>
                <a:uFillTx/>
                <a:latin typeface="Calibri"/>
              </a:rPr>
              <a:t> -  </a:t>
            </a:r>
            <a:r>
              <a:rPr kumimoji="0" lang="en-US" sz="2400" b="0" i="0" u="none" strike="noStrike" kern="0" cap="none" spc="0" normalizeH="0" baseline="0" noProof="0" dirty="0">
                <a:ln>
                  <a:noFill/>
                </a:ln>
                <a:solidFill>
                  <a:srgbClr val="FF0000"/>
                </a:solidFill>
                <a:effectLst/>
                <a:uLnTx/>
                <a:uFillTx/>
                <a:latin typeface="Calibri"/>
              </a:rPr>
              <a:t>+  6 H </a:t>
            </a:r>
            <a:r>
              <a:rPr kumimoji="0" lang="en-US" sz="2400" b="0" i="0" u="none" strike="noStrike" kern="0" cap="none" spc="0" normalizeH="0" baseline="30000" noProof="0" dirty="0">
                <a:ln>
                  <a:noFill/>
                </a:ln>
                <a:solidFill>
                  <a:srgbClr val="FF0000"/>
                </a:solidFill>
                <a:effectLst/>
                <a:uLnTx/>
                <a:uFillTx/>
                <a:latin typeface="Calibri"/>
              </a:rPr>
              <a:t>+</a:t>
            </a:r>
            <a:r>
              <a:rPr kumimoji="0" lang="en-US" sz="2400" b="0" i="0" u="none" strike="noStrike" kern="0" cap="none" spc="0" normalizeH="0" baseline="0" noProof="0" dirty="0">
                <a:ln>
                  <a:noFill/>
                </a:ln>
                <a:solidFill>
                  <a:srgbClr val="FF0000"/>
                </a:solidFill>
                <a:effectLst/>
                <a:uLnTx/>
                <a:uFillTx/>
                <a:latin typeface="Calibri"/>
              </a:rPr>
              <a:t>                   </a:t>
            </a:r>
          </a:p>
          <a:p>
            <a:pPr marL="0" marR="0" lvl="0" indent="0" defTabSz="914400" rtl="1"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latin typeface="Calibri"/>
              </a:rPr>
              <a:t>  </a:t>
            </a:r>
            <a:endParaRPr kumimoji="0" lang="ar-IQ" sz="2400" b="0" i="0" u="none" strike="noStrike" kern="0" cap="none" spc="0" normalizeH="0" baseline="0" noProof="0" dirty="0">
              <a:ln>
                <a:noFill/>
              </a:ln>
              <a:solidFill>
                <a:sysClr val="windowText" lastClr="000000"/>
              </a:solidFill>
              <a:effectLst/>
              <a:uLnTx/>
              <a:uFillTx/>
              <a:latin typeface="Calibri"/>
            </a:endParaRPr>
          </a:p>
        </p:txBody>
      </p:sp>
      <p:sp>
        <p:nvSpPr>
          <p:cNvPr id="9" name="Right Arrow 8"/>
          <p:cNvSpPr/>
          <p:nvPr/>
        </p:nvSpPr>
        <p:spPr>
          <a:xfrm>
            <a:off x="3643313" y="3500438"/>
            <a:ext cx="1000125" cy="46037"/>
          </a:xfrm>
          <a:prstGeom prst="rightArrow">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Tree>
    <p:extLst>
      <p:ext uri="{BB962C8B-B14F-4D97-AF65-F5344CB8AC3E}">
        <p14:creationId xmlns:p14="http://schemas.microsoft.com/office/powerpoint/2010/main" val="1990606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553200" y="6356350"/>
            <a:ext cx="213360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41424800-7B3C-40B8-AFA4-4A210DCCC138}" type="slidenum">
              <a:rPr kumimoji="0" lang="ar-IQ"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ar-IQ" sz="1800" b="0" i="0" u="none" strike="noStrike" kern="0" cap="none" spc="0" normalizeH="0" baseline="0" noProof="0">
              <a:ln>
                <a:noFill/>
              </a:ln>
              <a:solidFill>
                <a:sysClr val="windowText" lastClr="000000"/>
              </a:solidFill>
              <a:effectLst/>
              <a:uLnTx/>
              <a:uFillTx/>
            </a:endParaRPr>
          </a:p>
        </p:txBody>
      </p:sp>
      <p:sp>
        <p:nvSpPr>
          <p:cNvPr id="3" name="Rectangle 2"/>
          <p:cNvSpPr/>
          <p:nvPr/>
        </p:nvSpPr>
        <p:spPr>
          <a:xfrm>
            <a:off x="533400" y="24348"/>
            <a:ext cx="8396288" cy="378565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4F81BD"/>
                </a:solidFill>
                <a:effectLst/>
                <a:uLnTx/>
                <a:uFillTx/>
                <a:latin typeface="Calibri"/>
              </a:rPr>
              <a:t>Wavelength selection</a:t>
            </a:r>
            <a:endParaRPr kumimoji="0" lang="en-US" sz="2400" b="0" i="0" u="none" strike="noStrike" kern="0" cap="none" spc="0" normalizeH="0" baseline="0" noProof="0" dirty="0">
              <a:ln>
                <a:noFill/>
              </a:ln>
              <a:solidFill>
                <a:srgbClr val="4F81BD"/>
              </a:solidFill>
              <a:effectLst/>
              <a:uLnTx/>
              <a:uFillTx/>
              <a:latin typeface="Calibri"/>
            </a:endParaRPr>
          </a:p>
          <a:p>
            <a:pPr>
              <a:defRPr/>
            </a:pPr>
            <a:r>
              <a:rPr lang="en-US" sz="2000" dirty="0"/>
              <a:t>Before analysis, the wavelengths of maximum absorption for permanganate and dichromate were determined by taking separate spectral scans of each sample solution containing permanganate or dichromate from 400nm to 800nm using the visible spectrophotometer. Based on the absorption spectra the wavelengths of maximum absorption (</a:t>
            </a:r>
            <a:r>
              <a:rPr lang="en-US" sz="2000" dirty="0" err="1"/>
              <a:t>λmax</a:t>
            </a:r>
            <a:r>
              <a:rPr lang="en-US" sz="2000" dirty="0"/>
              <a:t>) for permanganate and dichromate were 525nm and 440nm, respectively.</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ysClr val="windowText" lastClr="000000"/>
              </a:solidFill>
              <a:effectLst/>
              <a:uLnTx/>
              <a:uFillTx/>
              <a:latin typeface="Calibri"/>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ysClr val="windowText" lastClr="000000"/>
              </a:solidFill>
              <a:effectLst/>
              <a:uLnTx/>
              <a:uFillTx/>
              <a:latin typeface="Calibri"/>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solidFill>
                <a:sysClr val="windowText" lastClr="000000"/>
              </a:solidFill>
              <a:latin typeface="Calibri"/>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Calibri"/>
            </a:endParaRPr>
          </a:p>
        </p:txBody>
      </p:sp>
      <p:sp>
        <p:nvSpPr>
          <p:cNvPr id="4" name="Rectangle 3"/>
          <p:cNvSpPr/>
          <p:nvPr/>
        </p:nvSpPr>
        <p:spPr>
          <a:xfrm>
            <a:off x="304800" y="1828799"/>
            <a:ext cx="8410575" cy="132343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tabLst/>
              <a:defRPr/>
            </a:pPr>
            <a:endParaRPr kumimoji="0" lang="en-US" sz="2000" b="0" i="0" u="none" strike="noStrike" kern="0" cap="none" spc="0" normalizeH="0" baseline="0" noProof="0" dirty="0" smtClean="0">
              <a:ln>
                <a:noFill/>
              </a:ln>
              <a:solidFill>
                <a:sysClr val="windowText" lastClr="000000"/>
              </a:solidFill>
              <a:effectLst/>
              <a:uLnTx/>
              <a:uFillTx/>
              <a:latin typeface="Calibri"/>
            </a:endParaRPr>
          </a:p>
          <a:p>
            <a:pPr marL="0" marR="0" lvl="0" indent="0" defTabSz="914400" eaLnBrk="1" fontAlgn="auto" latinLnBrk="0" hangingPunct="1">
              <a:lnSpc>
                <a:spcPct val="100000"/>
              </a:lnSpc>
              <a:spcBef>
                <a:spcPts val="0"/>
              </a:spcBef>
              <a:spcAft>
                <a:spcPts val="0"/>
              </a:spcAft>
              <a:buClrTx/>
              <a:buSzTx/>
              <a:buFont typeface="Wingdings" pitchFamily="2" charset="2"/>
              <a:buChar char="q"/>
              <a:tabLst/>
              <a:defRPr/>
            </a:pPr>
            <a:endParaRPr lang="en-US" sz="2000" kern="0" dirty="0">
              <a:solidFill>
                <a:sysClr val="windowText" lastClr="000000"/>
              </a:solidFill>
              <a:latin typeface="Calibri"/>
            </a:endParaRPr>
          </a:p>
          <a:p>
            <a:pPr marL="0" marR="0" lvl="0" indent="0" defTabSz="914400" eaLnBrk="1" fontAlgn="auto" latinLnBrk="0" hangingPunct="1">
              <a:lnSpc>
                <a:spcPct val="100000"/>
              </a:lnSpc>
              <a:spcBef>
                <a:spcPts val="0"/>
              </a:spcBef>
              <a:spcAft>
                <a:spcPts val="0"/>
              </a:spcAft>
              <a:buClrTx/>
              <a:buSzTx/>
              <a:buFont typeface="Wingdings" pitchFamily="2" charset="2"/>
              <a:buChar char="q"/>
              <a:tabLst/>
              <a:defRPr/>
            </a:pPr>
            <a:r>
              <a:rPr kumimoji="0" lang="en-US" sz="2000" b="0" i="0" u="none" strike="noStrike" kern="0" cap="none" spc="0" normalizeH="0" baseline="0" noProof="0" dirty="0" smtClean="0">
                <a:ln>
                  <a:noFill/>
                </a:ln>
                <a:solidFill>
                  <a:sysClr val="windowText" lastClr="000000"/>
                </a:solidFill>
                <a:effectLst/>
                <a:uLnTx/>
                <a:uFillTx/>
                <a:latin typeface="Calibri"/>
              </a:rPr>
              <a:t> </a:t>
            </a:r>
            <a:r>
              <a:rPr kumimoji="0" lang="en-US" sz="2000" b="0" i="0" u="none" strike="noStrike" kern="0" cap="none" spc="0" normalizeH="0" baseline="0" noProof="0" dirty="0">
                <a:ln>
                  <a:noFill/>
                </a:ln>
                <a:solidFill>
                  <a:sysClr val="windowText" lastClr="000000"/>
                </a:solidFill>
                <a:effectLst/>
                <a:uLnTx/>
                <a:uFillTx/>
                <a:latin typeface="Calibri"/>
              </a:rPr>
              <a:t>According to Fig. 1, the dichromate ion spectrum shows a shoulder at 420 nm. This is therefore the selected wavelength for the dichromate ion.</a:t>
            </a:r>
          </a:p>
        </p:txBody>
      </p:sp>
      <p:pic>
        <p:nvPicPr>
          <p:cNvPr id="5" name="Picture 2"/>
          <p:cNvPicPr>
            <a:picLocks noChangeAspect="1" noChangeArrowheads="1"/>
          </p:cNvPicPr>
          <p:nvPr/>
        </p:nvPicPr>
        <p:blipFill>
          <a:blip r:embed="rId2"/>
          <a:srcRect/>
          <a:stretch>
            <a:fillRect/>
          </a:stretch>
        </p:blipFill>
        <p:spPr bwMode="auto">
          <a:xfrm>
            <a:off x="838200" y="3352801"/>
            <a:ext cx="7215188" cy="320040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886278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553200" y="6356350"/>
            <a:ext cx="213360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8447391-8BF8-42D4-AC35-43D0AA73FBAC}" type="slidenum">
              <a:rPr kumimoji="0" lang="ar-IQ"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ar-IQ" sz="1800" b="0" i="0" u="none" strike="noStrike" kern="0" cap="none" spc="0" normalizeH="0" baseline="0" noProof="0">
              <a:ln>
                <a:noFill/>
              </a:ln>
              <a:solidFill>
                <a:sysClr val="windowText" lastClr="000000"/>
              </a:solidFill>
              <a:effectLst/>
              <a:uLnTx/>
              <a:uFillTx/>
            </a:endParaRPr>
          </a:p>
        </p:txBody>
      </p:sp>
      <p:sp>
        <p:nvSpPr>
          <p:cNvPr id="3" name="Rectangle 2"/>
          <p:cNvSpPr/>
          <p:nvPr/>
        </p:nvSpPr>
        <p:spPr>
          <a:xfrm>
            <a:off x="285750" y="285750"/>
            <a:ext cx="8501063" cy="1200150"/>
          </a:xfrm>
          <a:prstGeom prst="rect">
            <a:avLst/>
          </a:prstGeom>
        </p:spPr>
        <p:txBody>
          <a:bodyPr>
            <a:spAutoFit/>
          </a:bodyPr>
          <a:lstStyle/>
          <a:p>
            <a:pPr marL="0" marR="0" lvl="0" indent="0" defTabSz="914400" eaLnBrk="1" fontAlgn="auto" latinLnBrk="0" hangingPunct="1">
              <a:lnSpc>
                <a:spcPct val="100000"/>
              </a:lnSpc>
              <a:spcBef>
                <a:spcPts val="0"/>
              </a:spcBef>
              <a:spcAft>
                <a:spcPts val="0"/>
              </a:spcAft>
              <a:buClrTx/>
              <a:buSzTx/>
              <a:buFont typeface="Wingdings" pitchFamily="2" charset="2"/>
              <a:buChar char="q"/>
              <a:tabLst/>
              <a:defRPr/>
            </a:pPr>
            <a:r>
              <a:rPr kumimoji="0" lang="en-US" sz="2400" b="0" i="0" u="none" strike="noStrike" kern="0" cap="none" spc="0" normalizeH="0" baseline="0" noProof="0" dirty="0">
                <a:ln>
                  <a:noFill/>
                </a:ln>
                <a:solidFill>
                  <a:sysClr val="windowText" lastClr="000000"/>
                </a:solidFill>
                <a:effectLst/>
                <a:uLnTx/>
                <a:uFillTx/>
                <a:latin typeface="Calibri"/>
              </a:rPr>
              <a:t>   According to Fig. 2, the permanganate ion spectrum shows a maximum at </a:t>
            </a:r>
            <a:r>
              <a:rPr kumimoji="0" lang="en-US" sz="2400" b="0" i="0" u="none" strike="noStrike" kern="0" cap="none" spc="0" normalizeH="0" baseline="0" noProof="0" dirty="0" smtClean="0">
                <a:ln>
                  <a:noFill/>
                </a:ln>
                <a:solidFill>
                  <a:sysClr val="windowText" lastClr="000000"/>
                </a:solidFill>
                <a:effectLst/>
                <a:uLnTx/>
                <a:uFillTx/>
                <a:latin typeface="Calibri"/>
              </a:rPr>
              <a:t>525 </a:t>
            </a:r>
            <a:r>
              <a:rPr kumimoji="0" lang="en-US" sz="2400" b="0" i="0" u="none" strike="noStrike" kern="0" cap="none" spc="0" normalizeH="0" baseline="0" noProof="0" dirty="0">
                <a:ln>
                  <a:noFill/>
                </a:ln>
                <a:solidFill>
                  <a:sysClr val="windowText" lastClr="000000"/>
                </a:solidFill>
                <a:effectLst/>
                <a:uLnTx/>
                <a:uFillTx/>
                <a:latin typeface="Calibri"/>
              </a:rPr>
              <a:t>nm. This is therefore the selected wavelength for the permanganate ion.</a:t>
            </a:r>
          </a:p>
        </p:txBody>
      </p:sp>
      <p:pic>
        <p:nvPicPr>
          <p:cNvPr id="4" name="Picture 2"/>
          <p:cNvPicPr>
            <a:picLocks noChangeAspect="1" noChangeArrowheads="1"/>
          </p:cNvPicPr>
          <p:nvPr/>
        </p:nvPicPr>
        <p:blipFill>
          <a:blip r:embed="rId2"/>
          <a:srcRect/>
          <a:stretch>
            <a:fillRect/>
          </a:stretch>
        </p:blipFill>
        <p:spPr bwMode="auto">
          <a:xfrm>
            <a:off x="642938" y="1857375"/>
            <a:ext cx="8001000" cy="4071938"/>
          </a:xfrm>
          <a:prstGeom prst="rect">
            <a:avLst/>
          </a:prstGeom>
          <a:ln>
            <a:solidFill>
              <a:srgbClr val="0070C0"/>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28005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553200" y="6356350"/>
            <a:ext cx="213360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4463FD11-21F9-46B5-AF67-6D4ECF717476}" type="slidenum">
              <a:rPr kumimoji="0" lang="ar-IQ"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ar-IQ" sz="1800" b="0" i="0" u="none" strike="noStrike" kern="0" cap="none" spc="0" normalizeH="0" baseline="0" noProof="0">
              <a:ln>
                <a:noFill/>
              </a:ln>
              <a:solidFill>
                <a:sysClr val="windowText" lastClr="000000"/>
              </a:solidFill>
              <a:effectLst/>
              <a:uLnTx/>
              <a:uFillTx/>
            </a:endParaRPr>
          </a:p>
        </p:txBody>
      </p:sp>
      <p:pic>
        <p:nvPicPr>
          <p:cNvPr id="3" name="Picture 2"/>
          <p:cNvPicPr>
            <a:picLocks noChangeAspect="1" noChangeArrowheads="1"/>
          </p:cNvPicPr>
          <p:nvPr/>
        </p:nvPicPr>
        <p:blipFill>
          <a:blip r:embed="rId2"/>
          <a:srcRect/>
          <a:stretch>
            <a:fillRect/>
          </a:stretch>
        </p:blipFill>
        <p:spPr bwMode="auto">
          <a:xfrm>
            <a:off x="500063" y="928688"/>
            <a:ext cx="8429625" cy="5429250"/>
          </a:xfrm>
          <a:prstGeom prst="rect">
            <a:avLst/>
          </a:prstGeom>
          <a:ln>
            <a:solidFill>
              <a:srgbClr val="00B0F0"/>
            </a:solidFill>
          </a:ln>
          <a:effectLst>
            <a:outerShdw blurRad="190500" algn="tl" rotWithShape="0">
              <a:srgbClr val="000000">
                <a:alpha val="70000"/>
              </a:srgbClr>
            </a:outerShdw>
          </a:effectLst>
        </p:spPr>
      </p:pic>
    </p:spTree>
    <p:extLst>
      <p:ext uri="{BB962C8B-B14F-4D97-AF65-F5344CB8AC3E}">
        <p14:creationId xmlns:p14="http://schemas.microsoft.com/office/powerpoint/2010/main" val="1090732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553200" y="6356350"/>
            <a:ext cx="2133600" cy="365125"/>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9E15B1A1-AF9F-457A-82D7-A9D981F33A42}" type="slidenum">
              <a:rPr kumimoji="0" lang="ar-IQ"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ar-IQ" sz="1800" b="0" i="0" u="none" strike="noStrike" kern="0" cap="none" spc="0" normalizeH="0" baseline="0" noProof="0">
              <a:ln>
                <a:noFill/>
              </a:ln>
              <a:solidFill>
                <a:sysClr val="windowText" lastClr="000000"/>
              </a:solidFill>
              <a:effectLst/>
              <a:uLnTx/>
              <a:uFillTx/>
            </a:endParaRPr>
          </a:p>
        </p:txBody>
      </p:sp>
      <p:sp>
        <p:nvSpPr>
          <p:cNvPr id="3" name="Rectangle 2"/>
          <p:cNvSpPr/>
          <p:nvPr/>
        </p:nvSpPr>
        <p:spPr>
          <a:xfrm>
            <a:off x="285750" y="750888"/>
            <a:ext cx="8501063" cy="4156075"/>
          </a:xfrm>
          <a:prstGeom prst="rect">
            <a:avLst/>
          </a:prstGeom>
          <a:solidFill>
            <a:sysClr val="window" lastClr="FFFFFF"/>
          </a:solidFill>
          <a:ln w="25400" cap="flat" cmpd="sng" algn="ctr">
            <a:solidFill>
              <a:srgbClr val="4BACC6"/>
            </a:solidFill>
            <a:prstDash val="solid"/>
          </a:ln>
          <a:effectLst/>
        </p:spPr>
        <p:txBody>
          <a:bodyPr>
            <a:spAutoFit/>
          </a:bodyPr>
          <a:lstStyle/>
          <a:p>
            <a:pPr marL="0" marR="0" lvl="0" indent="0" defTabSz="914400" eaLnBrk="1" fontAlgn="auto" latinLnBrk="0" hangingPunct="1">
              <a:lnSpc>
                <a:spcPct val="100000"/>
              </a:lnSpc>
              <a:spcBef>
                <a:spcPts val="0"/>
              </a:spcBef>
              <a:spcAft>
                <a:spcPts val="0"/>
              </a:spcAft>
              <a:buClrTx/>
              <a:buSzTx/>
              <a:buFont typeface="Wingdings" pitchFamily="2" charset="2"/>
              <a:buChar char="§"/>
              <a:tabLst/>
              <a:defRPr/>
            </a:pPr>
            <a:r>
              <a:rPr kumimoji="0" lang="en-US" sz="2400" b="0" i="0" u="none" strike="noStrike" kern="0" cap="none" spc="0" normalizeH="0" baseline="0" noProof="0" dirty="0">
                <a:ln>
                  <a:noFill/>
                </a:ln>
                <a:solidFill>
                  <a:sysClr val="windowText" lastClr="000000"/>
                </a:solidFill>
                <a:effectLst/>
                <a:uLnTx/>
                <a:uFillTx/>
                <a:latin typeface="Calibri"/>
                <a:ea typeface="+mn-ea"/>
                <a:cs typeface="+mn-cs"/>
              </a:rPr>
              <a:t>If the concentration of these ions is low enough  at each of the selected wavelengths, light is absorbed by only one of the above ions (see Figs. 1 and 2) and no mutual interference occurs. For example, dichromate absorbance at 545 nm is negligible (Fig. 1) and, if permanganate is also present, only this one absorb light at this wavelength. Lambert- Beer law can therefore be applied independently to each ion.</a:t>
            </a:r>
          </a:p>
          <a:p>
            <a:pPr marL="0" marR="0" lvl="0" indent="0" defTabSz="914400" eaLnBrk="1" fontAlgn="auto" latinLnBrk="0" hangingPunct="1">
              <a:lnSpc>
                <a:spcPct val="100000"/>
              </a:lnSpc>
              <a:spcBef>
                <a:spcPts val="0"/>
              </a:spcBef>
              <a:spcAft>
                <a:spcPts val="0"/>
              </a:spcAft>
              <a:buClrTx/>
              <a:buSzTx/>
              <a:buFont typeface="Wingdings" pitchFamily="2" charset="2"/>
              <a:buChar char="§"/>
              <a:tabLst/>
              <a:defRPr/>
            </a:pPr>
            <a:endParaRPr kumimoji="0" lang="en-US" sz="2400" b="0" i="0" u="none" strike="noStrike" kern="0" cap="none" spc="0" normalizeH="0" baseline="0" noProof="0" dirty="0">
              <a:ln>
                <a:noFill/>
              </a:ln>
              <a:solidFill>
                <a:sysClr val="windowText" lastClr="000000"/>
              </a:solidFill>
              <a:effectLst/>
              <a:uLnTx/>
              <a:uFillTx/>
              <a:latin typeface="Calibri"/>
              <a:ea typeface="+mn-ea"/>
              <a:cs typeface="+mn-cs"/>
            </a:endParaRPr>
          </a:p>
          <a:p>
            <a:pPr marL="0" marR="0" lvl="0" indent="0" defTabSz="914400" eaLnBrk="1" fontAlgn="auto" latinLnBrk="0" hangingPunct="1">
              <a:lnSpc>
                <a:spcPct val="100000"/>
              </a:lnSpc>
              <a:spcBef>
                <a:spcPts val="0"/>
              </a:spcBef>
              <a:spcAft>
                <a:spcPts val="0"/>
              </a:spcAft>
              <a:buClrTx/>
              <a:buSzTx/>
              <a:buFont typeface="Wingdings" pitchFamily="2" charset="2"/>
              <a:buChar char="§"/>
              <a:tabLst/>
              <a:defRPr/>
            </a:pPr>
            <a:r>
              <a:rPr kumimoji="0" lang="en-US" sz="2400" b="0" i="0" u="none" strike="noStrike" kern="0" cap="none" spc="0" normalizeH="0" baseline="0" noProof="0" dirty="0">
                <a:ln>
                  <a:noFill/>
                </a:ln>
                <a:solidFill>
                  <a:sysClr val="windowText" lastClr="000000"/>
                </a:solidFill>
                <a:effectLst/>
                <a:uLnTx/>
                <a:uFillTx/>
                <a:latin typeface="Calibri"/>
                <a:ea typeface="+mn-ea"/>
                <a:cs typeface="+mn-cs"/>
              </a:rPr>
              <a:t> At higher concentrations, mutual interference occurs. In this case, a different approach should be employed in order to determine the concentration of each ion.</a:t>
            </a:r>
          </a:p>
        </p:txBody>
      </p:sp>
    </p:spTree>
    <p:extLst>
      <p:ext uri="{BB962C8B-B14F-4D97-AF65-F5344CB8AC3E}">
        <p14:creationId xmlns:p14="http://schemas.microsoft.com/office/powerpoint/2010/main" val="2498874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214291"/>
            <a:ext cx="9144000" cy="7201972"/>
          </a:xfrm>
          <a:prstGeom prst="rect">
            <a:avLst/>
          </a:prstGeom>
          <a:noFill/>
          <a:ln w="9525">
            <a:noFill/>
            <a:miter lim="800000"/>
            <a:headEnd/>
            <a:tailEnd/>
          </a:ln>
          <a:effectLst/>
        </p:spPr>
        <p:txBody>
          <a:bodyPr anchor="ctr">
            <a:spAutoFit/>
          </a:bodyPr>
          <a:lstStyle/>
          <a:p>
            <a:pPr marL="0" marR="0" lvl="0" indent="0" defTabSz="914400" eaLnBrk="1" fontAlgn="auto" latinLnBrk="0" hangingPunct="1">
              <a:lnSpc>
                <a:spcPct val="100000"/>
              </a:lnSpc>
              <a:spcBef>
                <a:spcPts val="0"/>
              </a:spcBef>
              <a:spcAft>
                <a:spcPts val="0"/>
              </a:spcAft>
              <a:buClrTx/>
              <a:buSzTx/>
              <a:buFontTx/>
              <a:buNone/>
              <a:tabLst>
                <a:tab pos="790575" algn="l"/>
              </a:tabLst>
              <a:defRPr/>
            </a:pPr>
            <a:r>
              <a:rPr kumimoji="0" lang="en-US" sz="2400" b="1" i="0" u="sng" strike="noStrike" kern="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ea typeface="Times New Roman" pitchFamily="18" charset="0"/>
              </a:rPr>
              <a:t>     </a:t>
            </a:r>
            <a:r>
              <a:rPr kumimoji="0" lang="en-US" sz="2400" b="1" i="0" u="sng" strike="noStrike" kern="0" cap="none" spc="0" normalizeH="0" baseline="0" noProof="0" dirty="0" err="1">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ea typeface="Times New Roman" pitchFamily="18" charset="0"/>
              </a:rPr>
              <a:t>λ</a:t>
            </a:r>
            <a:r>
              <a:rPr kumimoji="0" lang="en-US" sz="2400" b="1" i="0" u="sng" strike="noStrike" kern="0" cap="none" spc="0" normalizeH="0" baseline="-30000" noProof="0" dirty="0" err="1">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ea typeface="Times New Roman" pitchFamily="18" charset="0"/>
              </a:rPr>
              <a:t>nm</a:t>
            </a:r>
            <a:r>
              <a:rPr kumimoji="0" lang="en-US" sz="2400" b="1" i="0" u="sng" strike="noStrike" kern="0" cap="none" spc="0" normalizeH="0" baseline="-3000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ea typeface="Times New Roman" pitchFamily="18" charset="0"/>
              </a:rPr>
              <a:t> </a:t>
            </a:r>
            <a:r>
              <a:rPr kumimoji="0" lang="en-US" sz="2400" b="1" i="0" u="sng" strike="noStrike" kern="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ea typeface="Times New Roman" pitchFamily="18" charset="0"/>
              </a:rPr>
              <a:t>                     A </a:t>
            </a:r>
            <a:r>
              <a:rPr kumimoji="0" lang="en-US" sz="2400" b="1" i="0" u="sng" strike="noStrike" kern="0" cap="none" spc="0" normalizeH="0" baseline="-3000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ea typeface="Times New Roman" pitchFamily="18" charset="0"/>
              </a:rPr>
              <a:t>steel</a:t>
            </a:r>
            <a:r>
              <a:rPr kumimoji="0" lang="en-US" sz="2400" b="1" i="0" u="sng" strike="noStrike" kern="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ea typeface="Times New Roman" pitchFamily="18" charset="0"/>
              </a:rPr>
              <a:t>        A </a:t>
            </a:r>
            <a:r>
              <a:rPr kumimoji="0" lang="en-US" sz="2400" b="1" i="0" u="sng" strike="noStrike" kern="0" cap="none" spc="0" normalizeH="0" baseline="-3000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ea typeface="Times New Roman" pitchFamily="18" charset="0"/>
              </a:rPr>
              <a:t>KMnO4  </a:t>
            </a:r>
            <a:r>
              <a:rPr kumimoji="0" lang="en-US" sz="2400" b="1" i="0" u="sng" strike="noStrike" kern="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ea typeface="Times New Roman" pitchFamily="18" charset="0"/>
              </a:rPr>
              <a:t>      A </a:t>
            </a:r>
            <a:r>
              <a:rPr kumimoji="0" lang="en-US" sz="2400" b="1" i="0" u="sng" strike="noStrike" kern="0" cap="none" spc="0" normalizeH="0" baseline="-3000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ea typeface="Times New Roman" pitchFamily="18" charset="0"/>
              </a:rPr>
              <a:t>K2Cr2O7  </a:t>
            </a:r>
            <a:endParaRPr kumimoji="0" lang="en-US" sz="1100" b="1" i="0" u="none" strike="noStrike" kern="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endParaRPr>
          </a:p>
          <a:p>
            <a:pPr marL="0" marR="0" lvl="0" indent="0" defTabSz="914400" eaLnBrk="0" fontAlgn="auto" latinLnBrk="0" hangingPunct="0">
              <a:lnSpc>
                <a:spcPct val="100000"/>
              </a:lnSpc>
              <a:spcBef>
                <a:spcPts val="0"/>
              </a:spcBef>
              <a:spcAft>
                <a:spcPts val="0"/>
              </a:spcAft>
              <a:buClrTx/>
              <a:buSzTx/>
              <a:buFontTx/>
              <a:buNone/>
              <a:tabLst>
                <a:tab pos="790575" algn="l"/>
              </a:tabLst>
              <a:defRPr/>
            </a:pPr>
            <a:r>
              <a:rPr kumimoji="0" lang="en-US" sz="2400" b="1" i="0" u="none" strike="noStrike" kern="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ea typeface="Times New Roman" pitchFamily="18" charset="0"/>
              </a:rPr>
              <a:t>          </a:t>
            </a:r>
            <a:endParaRPr kumimoji="0" lang="en-US" sz="1100" b="1" i="0" u="none" strike="noStrike" kern="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endParaRPr>
          </a:p>
          <a:p>
            <a:pPr marL="0" marR="0" lvl="0" indent="0" defTabSz="914400" eaLnBrk="0" fontAlgn="auto" latinLnBrk="0" hangingPunct="0">
              <a:lnSpc>
                <a:spcPct val="100000"/>
              </a:lnSpc>
              <a:spcBef>
                <a:spcPts val="0"/>
              </a:spcBef>
              <a:spcAft>
                <a:spcPts val="0"/>
              </a:spcAft>
              <a:buClrTx/>
              <a:buSzTx/>
              <a:buFontTx/>
              <a:buNone/>
              <a:tabLst>
                <a:tab pos="790575" algn="l"/>
              </a:tabLst>
              <a:defRPr/>
            </a:pPr>
            <a:r>
              <a:rPr kumimoji="0" lang="en-US" sz="2400" b="0" i="0" u="none" strike="noStrike" kern="0" cap="none" spc="0" normalizeH="0" baseline="0" noProof="0" dirty="0">
                <a:ln>
                  <a:noFill/>
                </a:ln>
                <a:solidFill>
                  <a:sysClr val="windowText" lastClr="000000"/>
                </a:solidFill>
                <a:effectLst/>
                <a:uLnTx/>
                <a:uFillTx/>
                <a:ea typeface="Times New Roman" pitchFamily="18" charset="0"/>
              </a:rPr>
              <a:t>    </a:t>
            </a:r>
            <a:r>
              <a:rPr kumimoji="0" lang="en-US" sz="2400" b="1" i="0" u="none" strike="noStrike" kern="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ea typeface="Times New Roman" pitchFamily="18" charset="0"/>
              </a:rPr>
              <a:t>λ 440                    -                  -                   -</a:t>
            </a:r>
            <a:endParaRPr kumimoji="0" lang="en-US" sz="1100" b="1" i="0" u="none" strike="noStrike" kern="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endParaRPr>
          </a:p>
          <a:p>
            <a:pPr marL="0" marR="0" lvl="0" indent="0" defTabSz="914400" eaLnBrk="0" fontAlgn="auto" latinLnBrk="0" hangingPunct="0">
              <a:lnSpc>
                <a:spcPct val="100000"/>
              </a:lnSpc>
              <a:spcBef>
                <a:spcPts val="0"/>
              </a:spcBef>
              <a:spcAft>
                <a:spcPts val="0"/>
              </a:spcAft>
              <a:buClrTx/>
              <a:buSzTx/>
              <a:buFontTx/>
              <a:buNone/>
              <a:tabLst>
                <a:tab pos="790575" algn="l"/>
              </a:tabLst>
              <a:defRPr/>
            </a:pPr>
            <a:r>
              <a:rPr kumimoji="0" lang="en-US" sz="2400" b="1" i="0" u="none" strike="noStrike" kern="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ea typeface="Times New Roman" pitchFamily="18" charset="0"/>
              </a:rPr>
              <a:t> </a:t>
            </a:r>
            <a:endParaRPr kumimoji="0" lang="en-US" sz="1100" b="1" i="0" u="none" strike="noStrike" kern="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endParaRPr>
          </a:p>
          <a:p>
            <a:pPr marL="0" marR="0" lvl="0" indent="0" defTabSz="914400" eaLnBrk="0" fontAlgn="auto" latinLnBrk="0" hangingPunct="0">
              <a:lnSpc>
                <a:spcPct val="100000"/>
              </a:lnSpc>
              <a:spcBef>
                <a:spcPts val="0"/>
              </a:spcBef>
              <a:spcAft>
                <a:spcPts val="0"/>
              </a:spcAft>
              <a:buClrTx/>
              <a:buSzTx/>
              <a:buFontTx/>
              <a:buNone/>
              <a:tabLst>
                <a:tab pos="790575" algn="l"/>
              </a:tabLst>
              <a:defRPr/>
            </a:pPr>
            <a:r>
              <a:rPr kumimoji="0" lang="en-US" sz="2400" b="1" i="0" u="none" strike="noStrike" kern="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ea typeface="Times New Roman" pitchFamily="18" charset="0"/>
              </a:rPr>
              <a:t>    λ 545                    -                  -                    -</a:t>
            </a:r>
            <a:endParaRPr kumimoji="0" lang="en-US" sz="1100" b="1" i="0" u="none" strike="noStrike" kern="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endParaRPr>
          </a:p>
          <a:p>
            <a:pPr marL="0" marR="0" lvl="0" indent="0" defTabSz="914400" eaLnBrk="0" fontAlgn="auto" latinLnBrk="0" hangingPunct="0">
              <a:lnSpc>
                <a:spcPct val="100000"/>
              </a:lnSpc>
              <a:spcBef>
                <a:spcPts val="0"/>
              </a:spcBef>
              <a:spcAft>
                <a:spcPts val="0"/>
              </a:spcAft>
              <a:buClrTx/>
              <a:buSzTx/>
              <a:buFontTx/>
              <a:buNone/>
              <a:tabLst>
                <a:tab pos="790575" algn="l"/>
              </a:tabLst>
              <a:defRPr/>
            </a:pPr>
            <a:r>
              <a:rPr kumimoji="0" lang="en-US" sz="2400" b="0" i="0" u="none" strike="noStrike" kern="0" cap="none" spc="0" normalizeH="0" baseline="0" noProof="0" dirty="0">
                <a:ln>
                  <a:noFill/>
                </a:ln>
                <a:solidFill>
                  <a:sysClr val="windowText" lastClr="000000"/>
                </a:solidFill>
                <a:effectLst/>
                <a:uLnTx/>
                <a:uFillTx/>
                <a:ea typeface="Times New Roman" pitchFamily="18" charset="0"/>
              </a:rPr>
              <a:t> </a:t>
            </a:r>
            <a:endParaRPr kumimoji="0" lang="en-US" sz="1100" b="0" i="0" u="none" strike="noStrike" kern="0" cap="none" spc="0" normalizeH="0" baseline="0" noProof="0" dirty="0">
              <a:ln>
                <a:noFill/>
              </a:ln>
              <a:solidFill>
                <a:sysClr val="windowText" lastClr="000000"/>
              </a:solidFill>
              <a:effectLst/>
              <a:uLnTx/>
              <a:uFillTx/>
            </a:endParaRPr>
          </a:p>
          <a:p>
            <a:pPr marL="0" marR="0" lvl="0" indent="0" defTabSz="914400" eaLnBrk="0" fontAlgn="auto" latinLnBrk="0" hangingPunct="0">
              <a:lnSpc>
                <a:spcPct val="100000"/>
              </a:lnSpc>
              <a:spcBef>
                <a:spcPts val="0"/>
              </a:spcBef>
              <a:spcAft>
                <a:spcPts val="0"/>
              </a:spcAft>
              <a:buClrTx/>
              <a:buSzTx/>
              <a:buFontTx/>
              <a:buNone/>
              <a:tabLst>
                <a:tab pos="790575" algn="l"/>
              </a:tabLst>
              <a:defRPr/>
            </a:pPr>
            <a:r>
              <a:rPr kumimoji="0" lang="en-US" sz="2400" b="0" i="0" u="none" strike="noStrike" kern="0" cap="none" spc="0" normalizeH="0" baseline="0" noProof="0" dirty="0">
                <a:ln>
                  <a:noFill/>
                </a:ln>
                <a:solidFill>
                  <a:sysClr val="windowText" lastClr="000000"/>
                </a:solidFill>
                <a:effectLst/>
                <a:uLnTx/>
                <a:uFillTx/>
                <a:ea typeface="Times New Roman" pitchFamily="18" charset="0"/>
              </a:rPr>
              <a:t>   </a:t>
            </a:r>
            <a:r>
              <a:rPr kumimoji="0" lang="en-US" sz="2400" b="1" i="0" u="sng" strike="noStrike" kern="0" cap="none" spc="0" normalizeH="0" baseline="0" noProof="0" dirty="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ffectLst/>
                <a:uLnTx/>
                <a:uFillTx/>
                <a:ea typeface="Times New Roman" pitchFamily="18" charset="0"/>
              </a:rPr>
              <a:t>Calculation :</a:t>
            </a:r>
            <a:endParaRPr kumimoji="0" lang="en-US" sz="1100" b="1" i="0" u="none" strike="noStrike" kern="0" cap="none" spc="0" normalizeH="0" baseline="0" noProof="0" dirty="0">
              <a:ln>
                <a:noFill/>
              </a:ln>
              <a:solidFill>
                <a:sysClr val="windowText" lastClr="000000"/>
              </a:solidFill>
              <a:effectLst/>
              <a:uLnTx/>
              <a:uFillTx/>
            </a:endParaRPr>
          </a:p>
          <a:p>
            <a:pPr marL="0" marR="0" lvl="0" indent="0" defTabSz="914400" eaLnBrk="0" fontAlgn="auto" latinLnBrk="0" hangingPunct="0">
              <a:lnSpc>
                <a:spcPct val="100000"/>
              </a:lnSpc>
              <a:spcBef>
                <a:spcPts val="0"/>
              </a:spcBef>
              <a:spcAft>
                <a:spcPts val="0"/>
              </a:spcAft>
              <a:buClrTx/>
              <a:buSzTx/>
              <a:buFontTx/>
              <a:buNone/>
              <a:tabLst>
                <a:tab pos="790575" algn="l"/>
              </a:tabLst>
              <a:defRPr/>
            </a:pPr>
            <a:endParaRPr kumimoji="0" lang="en-US" sz="1100" b="0" i="0" u="none" strike="noStrike" kern="0" cap="none" spc="0" normalizeH="0" baseline="0" noProof="0" dirty="0">
              <a:ln>
                <a:noFill/>
              </a:ln>
              <a:solidFill>
                <a:sysClr val="windowText" lastClr="000000"/>
              </a:solidFill>
              <a:effectLst/>
              <a:uLnTx/>
              <a:uFillTx/>
            </a:endParaRPr>
          </a:p>
          <a:p>
            <a:pPr marL="0" marR="0" lvl="0" indent="0" defTabSz="914400" eaLnBrk="0" fontAlgn="auto" latinLnBrk="0" hangingPunct="0">
              <a:lnSpc>
                <a:spcPct val="100000"/>
              </a:lnSpc>
              <a:spcBef>
                <a:spcPts val="0"/>
              </a:spcBef>
              <a:spcAft>
                <a:spcPts val="0"/>
              </a:spcAft>
              <a:buClrTx/>
              <a:buSzTx/>
              <a:buFontTx/>
              <a:buNone/>
              <a:tabLst>
                <a:tab pos="790575" algn="l"/>
              </a:tabLst>
              <a:defRPr/>
            </a:pPr>
            <a:r>
              <a:rPr kumimoji="0" lang="en-US" sz="2400" b="0" i="0" u="none" strike="noStrike" kern="0" cap="none" spc="0" normalizeH="0" baseline="0" noProof="0" dirty="0">
                <a:ln>
                  <a:noFill/>
                </a:ln>
                <a:solidFill>
                  <a:sysClr val="windowText" lastClr="000000"/>
                </a:solidFill>
                <a:effectLst/>
                <a:uLnTx/>
                <a:uFillTx/>
                <a:ea typeface="Times New Roman" pitchFamily="18" charset="0"/>
              </a:rPr>
              <a:t>  </a:t>
            </a:r>
            <a:r>
              <a:rPr kumimoji="0" lang="en-US" sz="2400" b="0" i="0" u="none" strike="noStrike" kern="0" cap="none" spc="0" normalizeH="0" baseline="0" noProof="0" dirty="0">
                <a:ln>
                  <a:noFill/>
                </a:ln>
                <a:solidFill>
                  <a:srgbClr val="000099"/>
                </a:solidFill>
                <a:effectLst/>
                <a:uLnTx/>
                <a:uFillTx/>
                <a:ea typeface="Times New Roman" pitchFamily="18" charset="0"/>
              </a:rPr>
              <a:t>( 440  )       A</a:t>
            </a:r>
            <a:r>
              <a:rPr kumimoji="0" lang="en-US" sz="2400" b="0" i="0" u="none" strike="noStrike" kern="0" cap="none" spc="0" normalizeH="0" baseline="-30000" noProof="0" dirty="0">
                <a:ln>
                  <a:noFill/>
                </a:ln>
                <a:solidFill>
                  <a:srgbClr val="000099"/>
                </a:solidFill>
                <a:effectLst/>
                <a:uLnTx/>
                <a:uFillTx/>
                <a:ea typeface="Times New Roman" pitchFamily="18" charset="0"/>
              </a:rPr>
              <a:t>Cr </a:t>
            </a:r>
            <a:r>
              <a:rPr kumimoji="0" lang="en-US" sz="2400" b="0" i="0" u="none" strike="noStrike" kern="0" cap="none" spc="0" normalizeH="0" baseline="0" noProof="0" dirty="0">
                <a:ln>
                  <a:noFill/>
                </a:ln>
                <a:solidFill>
                  <a:srgbClr val="000099"/>
                </a:solidFill>
                <a:effectLst/>
                <a:uLnTx/>
                <a:uFillTx/>
                <a:ea typeface="Times New Roman" pitchFamily="18" charset="0"/>
              </a:rPr>
              <a:t>  =  Є </a:t>
            </a:r>
            <a:r>
              <a:rPr kumimoji="0" lang="en-US" sz="2400" b="0" i="0" u="none" strike="noStrike" kern="0" cap="none" spc="0" normalizeH="0" baseline="-30000" noProof="0" dirty="0">
                <a:ln>
                  <a:noFill/>
                </a:ln>
                <a:solidFill>
                  <a:srgbClr val="000099"/>
                </a:solidFill>
                <a:effectLst/>
                <a:uLnTx/>
                <a:uFillTx/>
                <a:ea typeface="Times New Roman" pitchFamily="18" charset="0"/>
              </a:rPr>
              <a:t>Cr</a:t>
            </a:r>
            <a:r>
              <a:rPr kumimoji="0" lang="en-US" sz="2400" b="0" i="0" u="none" strike="noStrike" kern="0" cap="none" spc="0" normalizeH="0" baseline="0" noProof="0" dirty="0">
                <a:ln>
                  <a:noFill/>
                </a:ln>
                <a:solidFill>
                  <a:srgbClr val="000099"/>
                </a:solidFill>
                <a:effectLst/>
                <a:uLnTx/>
                <a:uFillTx/>
                <a:ea typeface="Times New Roman" pitchFamily="18" charset="0"/>
              </a:rPr>
              <a:t>  bc   →     Є </a:t>
            </a:r>
            <a:r>
              <a:rPr kumimoji="0" lang="en-US" sz="2400" b="0" i="0" u="none" strike="noStrike" kern="0" cap="none" spc="0" normalizeH="0" baseline="-30000" noProof="0" dirty="0">
                <a:ln>
                  <a:noFill/>
                </a:ln>
                <a:solidFill>
                  <a:srgbClr val="000099"/>
                </a:solidFill>
                <a:effectLst/>
                <a:uLnTx/>
                <a:uFillTx/>
                <a:ea typeface="Times New Roman" pitchFamily="18" charset="0"/>
              </a:rPr>
              <a:t>Cr</a:t>
            </a:r>
            <a:r>
              <a:rPr kumimoji="0" lang="en-US" sz="2400" b="0" i="0" u="none" strike="noStrike" kern="0" cap="none" spc="0" normalizeH="0" baseline="0" noProof="0" dirty="0">
                <a:ln>
                  <a:noFill/>
                </a:ln>
                <a:solidFill>
                  <a:srgbClr val="000099"/>
                </a:solidFill>
                <a:effectLst/>
                <a:uLnTx/>
                <a:uFillTx/>
                <a:ea typeface="Times New Roman" pitchFamily="18" charset="0"/>
              </a:rPr>
              <a:t> = ? </a:t>
            </a:r>
            <a:endParaRPr kumimoji="0" lang="en-US" sz="1100" b="0" i="0" u="none" strike="noStrike" kern="0" cap="none" spc="0" normalizeH="0" baseline="0" noProof="0" dirty="0">
              <a:ln>
                <a:noFill/>
              </a:ln>
              <a:solidFill>
                <a:srgbClr val="000099"/>
              </a:solidFill>
              <a:effectLst/>
              <a:uLnTx/>
              <a:uFillTx/>
            </a:endParaRPr>
          </a:p>
          <a:p>
            <a:pPr marL="0" marR="0" lvl="0" indent="0" defTabSz="914400" eaLnBrk="0" fontAlgn="auto" latinLnBrk="0" hangingPunct="0">
              <a:lnSpc>
                <a:spcPct val="100000"/>
              </a:lnSpc>
              <a:spcBef>
                <a:spcPts val="0"/>
              </a:spcBef>
              <a:spcAft>
                <a:spcPts val="0"/>
              </a:spcAft>
              <a:buClrTx/>
              <a:buSzTx/>
              <a:buFontTx/>
              <a:buNone/>
              <a:tabLst>
                <a:tab pos="790575" algn="l"/>
              </a:tabLst>
              <a:defRPr/>
            </a:pPr>
            <a:r>
              <a:rPr kumimoji="0" lang="en-US" sz="2400" b="0" i="0" u="none" strike="noStrike" kern="0" cap="none" spc="0" normalizeH="0" baseline="0" noProof="0" dirty="0">
                <a:ln>
                  <a:noFill/>
                </a:ln>
                <a:solidFill>
                  <a:srgbClr val="000099"/>
                </a:solidFill>
                <a:effectLst/>
                <a:uLnTx/>
                <a:uFillTx/>
                <a:ea typeface="Times New Roman" pitchFamily="18" charset="0"/>
              </a:rPr>
              <a:t>                    A </a:t>
            </a:r>
            <a:r>
              <a:rPr kumimoji="0" lang="en-US" sz="2400" b="0" i="0" u="none" strike="noStrike" kern="0" cap="none" spc="0" normalizeH="0" baseline="-30000" noProof="0" dirty="0">
                <a:ln>
                  <a:noFill/>
                </a:ln>
                <a:solidFill>
                  <a:srgbClr val="000099"/>
                </a:solidFill>
                <a:effectLst/>
                <a:uLnTx/>
                <a:uFillTx/>
                <a:ea typeface="Times New Roman" pitchFamily="18" charset="0"/>
              </a:rPr>
              <a:t>Mn </a:t>
            </a:r>
            <a:r>
              <a:rPr kumimoji="0" lang="en-US" sz="2400" b="0" i="0" u="none" strike="noStrike" kern="0" cap="none" spc="0" normalizeH="0" baseline="0" noProof="0" dirty="0">
                <a:ln>
                  <a:noFill/>
                </a:ln>
                <a:solidFill>
                  <a:srgbClr val="000099"/>
                </a:solidFill>
                <a:effectLst/>
                <a:uLnTx/>
                <a:uFillTx/>
                <a:ea typeface="Times New Roman" pitchFamily="18" charset="0"/>
              </a:rPr>
              <a:t> = Є </a:t>
            </a:r>
            <a:r>
              <a:rPr kumimoji="0" lang="en-US" sz="2400" b="0" i="0" u="none" strike="noStrike" kern="0" cap="none" spc="0" normalizeH="0" baseline="-30000" noProof="0" dirty="0">
                <a:ln>
                  <a:noFill/>
                </a:ln>
                <a:solidFill>
                  <a:srgbClr val="000099"/>
                </a:solidFill>
                <a:effectLst/>
                <a:uLnTx/>
                <a:uFillTx/>
                <a:ea typeface="Times New Roman" pitchFamily="18" charset="0"/>
              </a:rPr>
              <a:t>Mn</a:t>
            </a:r>
            <a:r>
              <a:rPr kumimoji="0" lang="en-US" sz="2400" b="0" i="0" u="none" strike="noStrike" kern="0" cap="none" spc="0" normalizeH="0" baseline="0" noProof="0" dirty="0">
                <a:ln>
                  <a:noFill/>
                </a:ln>
                <a:solidFill>
                  <a:srgbClr val="000099"/>
                </a:solidFill>
                <a:effectLst/>
                <a:uLnTx/>
                <a:uFillTx/>
                <a:ea typeface="Times New Roman" pitchFamily="18" charset="0"/>
              </a:rPr>
              <a:t> bc   →    Є </a:t>
            </a:r>
            <a:r>
              <a:rPr kumimoji="0" lang="en-US" sz="2400" b="0" i="0" u="none" strike="noStrike" kern="0" cap="none" spc="0" normalizeH="0" baseline="-30000" noProof="0" dirty="0">
                <a:ln>
                  <a:noFill/>
                </a:ln>
                <a:solidFill>
                  <a:srgbClr val="000099"/>
                </a:solidFill>
                <a:effectLst/>
                <a:uLnTx/>
                <a:uFillTx/>
                <a:ea typeface="Times New Roman" pitchFamily="18" charset="0"/>
              </a:rPr>
              <a:t>Mn </a:t>
            </a:r>
            <a:r>
              <a:rPr kumimoji="0" lang="en-US" sz="2400" b="0" i="0" u="none" strike="noStrike" kern="0" cap="none" spc="0" normalizeH="0" baseline="0" noProof="0" dirty="0">
                <a:ln>
                  <a:noFill/>
                </a:ln>
                <a:solidFill>
                  <a:srgbClr val="000099"/>
                </a:solidFill>
                <a:effectLst/>
                <a:uLnTx/>
                <a:uFillTx/>
                <a:ea typeface="Times New Roman" pitchFamily="18" charset="0"/>
              </a:rPr>
              <a:t>= ? </a:t>
            </a:r>
          </a:p>
          <a:p>
            <a:pPr marL="0" marR="0" lvl="0" indent="0" defTabSz="914400" eaLnBrk="0" fontAlgn="auto" latinLnBrk="0" hangingPunct="0">
              <a:lnSpc>
                <a:spcPct val="100000"/>
              </a:lnSpc>
              <a:spcBef>
                <a:spcPts val="0"/>
              </a:spcBef>
              <a:spcAft>
                <a:spcPts val="0"/>
              </a:spcAft>
              <a:buClrTx/>
              <a:buSzTx/>
              <a:buFontTx/>
              <a:buNone/>
              <a:tabLst>
                <a:tab pos="790575" algn="l"/>
              </a:tabLst>
              <a:defRPr/>
            </a:pPr>
            <a:r>
              <a:rPr kumimoji="0" lang="en-US" sz="2400" b="0" i="0" u="none" strike="noStrike" kern="0" cap="none" spc="0" normalizeH="0" baseline="0" noProof="0" dirty="0">
                <a:ln>
                  <a:noFill/>
                </a:ln>
                <a:solidFill>
                  <a:srgbClr val="000099"/>
                </a:solidFill>
                <a:effectLst/>
                <a:uLnTx/>
                <a:uFillTx/>
                <a:ea typeface="Times New Roman" pitchFamily="18" charset="0"/>
              </a:rPr>
              <a:t> </a:t>
            </a:r>
          </a:p>
          <a:p>
            <a:pPr marL="0" marR="0" lvl="0" indent="0" defTabSz="914400" eaLnBrk="0" fontAlgn="auto" latinLnBrk="0" hangingPunct="0">
              <a:lnSpc>
                <a:spcPct val="100000"/>
              </a:lnSpc>
              <a:spcBef>
                <a:spcPts val="0"/>
              </a:spcBef>
              <a:spcAft>
                <a:spcPts val="0"/>
              </a:spcAft>
              <a:buClrTx/>
              <a:buSzTx/>
              <a:buFontTx/>
              <a:buNone/>
              <a:tabLst>
                <a:tab pos="790575" algn="l"/>
              </a:tabLst>
              <a:defRPr/>
            </a:pPr>
            <a:endParaRPr kumimoji="0" lang="en-US" sz="1100" b="0" i="0" u="none" strike="noStrike" kern="0" cap="none" spc="0" normalizeH="0" baseline="0" noProof="0" dirty="0">
              <a:ln>
                <a:noFill/>
              </a:ln>
              <a:solidFill>
                <a:srgbClr val="000099"/>
              </a:solidFill>
              <a:effectLst/>
              <a:uLnTx/>
              <a:uFillTx/>
            </a:endParaRPr>
          </a:p>
          <a:p>
            <a:pPr marL="0" marR="0" lvl="0" indent="0" defTabSz="914400" eaLnBrk="0" fontAlgn="auto" latinLnBrk="0" hangingPunct="0">
              <a:lnSpc>
                <a:spcPct val="100000"/>
              </a:lnSpc>
              <a:spcBef>
                <a:spcPts val="0"/>
              </a:spcBef>
              <a:spcAft>
                <a:spcPts val="0"/>
              </a:spcAft>
              <a:buClrTx/>
              <a:buSzTx/>
              <a:buFontTx/>
              <a:buChar char="•"/>
              <a:tabLst>
                <a:tab pos="790575" algn="l"/>
              </a:tabLst>
              <a:defRPr/>
            </a:pPr>
            <a:r>
              <a:rPr kumimoji="0" lang="en-US" sz="2400" b="0" i="0" u="none" strike="noStrike" kern="0" cap="none" spc="0" normalizeH="0" baseline="0" noProof="0" dirty="0">
                <a:ln>
                  <a:noFill/>
                </a:ln>
                <a:solidFill>
                  <a:srgbClr val="FF0000"/>
                </a:solidFill>
                <a:effectLst/>
                <a:uLnTx/>
                <a:uFillTx/>
                <a:ea typeface="Times New Roman" pitchFamily="18" charset="0"/>
              </a:rPr>
              <a:t>( 545 )        A </a:t>
            </a:r>
            <a:r>
              <a:rPr kumimoji="0" lang="en-US" sz="2400" b="0" i="0" u="none" strike="noStrike" kern="0" cap="none" spc="0" normalizeH="0" baseline="-30000" noProof="0" dirty="0">
                <a:ln>
                  <a:noFill/>
                </a:ln>
                <a:solidFill>
                  <a:srgbClr val="FF0000"/>
                </a:solidFill>
                <a:effectLst/>
                <a:uLnTx/>
                <a:uFillTx/>
                <a:ea typeface="Times New Roman" pitchFamily="18" charset="0"/>
              </a:rPr>
              <a:t>Cr</a:t>
            </a:r>
            <a:r>
              <a:rPr kumimoji="0" lang="en-US" sz="2400" b="0" i="0" u="none" strike="noStrike" kern="0" cap="none" spc="0" normalizeH="0" baseline="0" noProof="0" dirty="0">
                <a:ln>
                  <a:noFill/>
                </a:ln>
                <a:solidFill>
                  <a:srgbClr val="FF0000"/>
                </a:solidFill>
                <a:effectLst/>
                <a:uLnTx/>
                <a:uFillTx/>
                <a:ea typeface="Times New Roman" pitchFamily="18" charset="0"/>
              </a:rPr>
              <a:t>  =  Є </a:t>
            </a:r>
            <a:r>
              <a:rPr kumimoji="0" lang="en-US" sz="2400" b="0" i="0" u="none" strike="noStrike" kern="0" cap="none" spc="0" normalizeH="0" baseline="-30000" noProof="0" dirty="0">
                <a:ln>
                  <a:noFill/>
                </a:ln>
                <a:solidFill>
                  <a:srgbClr val="FF0000"/>
                </a:solidFill>
                <a:effectLst/>
                <a:uLnTx/>
                <a:uFillTx/>
                <a:ea typeface="Times New Roman" pitchFamily="18" charset="0"/>
              </a:rPr>
              <a:t>Cr</a:t>
            </a:r>
            <a:r>
              <a:rPr kumimoji="0" lang="en-US" sz="2400" b="0" i="0" u="none" strike="noStrike" kern="0" cap="none" spc="0" normalizeH="0" baseline="0" noProof="0" dirty="0">
                <a:ln>
                  <a:noFill/>
                </a:ln>
                <a:solidFill>
                  <a:srgbClr val="FF0000"/>
                </a:solidFill>
                <a:effectLst/>
                <a:uLnTx/>
                <a:uFillTx/>
                <a:ea typeface="Times New Roman" pitchFamily="18" charset="0"/>
              </a:rPr>
              <a:t> bc  →  Є</a:t>
            </a:r>
            <a:r>
              <a:rPr kumimoji="0" lang="en-US" sz="2400" b="0" i="0" u="none" strike="noStrike" kern="0" cap="none" spc="0" normalizeH="0" baseline="-30000" noProof="0" dirty="0">
                <a:ln>
                  <a:noFill/>
                </a:ln>
                <a:solidFill>
                  <a:srgbClr val="FF0000"/>
                </a:solidFill>
                <a:effectLst/>
                <a:uLnTx/>
                <a:uFillTx/>
                <a:ea typeface="Times New Roman" pitchFamily="18" charset="0"/>
              </a:rPr>
              <a:t>Cr</a:t>
            </a:r>
            <a:r>
              <a:rPr kumimoji="0" lang="en-US" sz="2400" b="0" i="0" u="none" strike="noStrike" kern="0" cap="none" spc="0" normalizeH="0" baseline="0" noProof="0" dirty="0">
                <a:ln>
                  <a:noFill/>
                </a:ln>
                <a:solidFill>
                  <a:srgbClr val="FF0000"/>
                </a:solidFill>
                <a:effectLst/>
                <a:uLnTx/>
                <a:uFillTx/>
                <a:ea typeface="Times New Roman" pitchFamily="18" charset="0"/>
              </a:rPr>
              <a:t>  =  ?</a:t>
            </a:r>
            <a:endParaRPr kumimoji="0" lang="en-US" sz="1100" b="0" i="0" u="none" strike="noStrike" kern="0" cap="none" spc="0" normalizeH="0" baseline="0" noProof="0" dirty="0">
              <a:ln>
                <a:noFill/>
              </a:ln>
              <a:solidFill>
                <a:srgbClr val="FF0000"/>
              </a:solidFill>
              <a:effectLst/>
              <a:uLnTx/>
              <a:uFillTx/>
            </a:endParaRPr>
          </a:p>
          <a:p>
            <a:pPr marL="0" marR="0" lvl="0" indent="0" defTabSz="914400" eaLnBrk="0" fontAlgn="auto" latinLnBrk="0" hangingPunct="0">
              <a:lnSpc>
                <a:spcPct val="100000"/>
              </a:lnSpc>
              <a:spcBef>
                <a:spcPts val="0"/>
              </a:spcBef>
              <a:spcAft>
                <a:spcPts val="0"/>
              </a:spcAft>
              <a:buClrTx/>
              <a:buSzTx/>
              <a:buFontTx/>
              <a:buNone/>
              <a:tabLst>
                <a:tab pos="790575" algn="l"/>
              </a:tabLst>
              <a:defRPr/>
            </a:pPr>
            <a:r>
              <a:rPr kumimoji="0" lang="en-US" sz="2400" b="0" i="0" u="none" strike="noStrike" kern="0" cap="none" spc="0" normalizeH="0" baseline="0" noProof="0" dirty="0">
                <a:ln>
                  <a:noFill/>
                </a:ln>
                <a:solidFill>
                  <a:srgbClr val="FF0000"/>
                </a:solidFill>
                <a:effectLst/>
                <a:uLnTx/>
                <a:uFillTx/>
                <a:ea typeface="Times New Roman" pitchFamily="18" charset="0"/>
              </a:rPr>
              <a:t>                   A  </a:t>
            </a:r>
            <a:r>
              <a:rPr kumimoji="0" lang="en-US" sz="2400" b="0" i="0" u="none" strike="noStrike" kern="0" cap="none" spc="0" normalizeH="0" baseline="-30000" noProof="0" dirty="0">
                <a:ln>
                  <a:noFill/>
                </a:ln>
                <a:solidFill>
                  <a:srgbClr val="FF0000"/>
                </a:solidFill>
                <a:effectLst/>
                <a:uLnTx/>
                <a:uFillTx/>
                <a:ea typeface="Times New Roman" pitchFamily="18" charset="0"/>
              </a:rPr>
              <a:t>Mn</a:t>
            </a:r>
            <a:r>
              <a:rPr kumimoji="0" lang="en-US" sz="2400" b="0" i="0" u="none" strike="noStrike" kern="0" cap="none" spc="0" normalizeH="0" baseline="0" noProof="0" dirty="0">
                <a:ln>
                  <a:noFill/>
                </a:ln>
                <a:solidFill>
                  <a:srgbClr val="FF0000"/>
                </a:solidFill>
                <a:effectLst/>
                <a:uLnTx/>
                <a:uFillTx/>
                <a:ea typeface="Times New Roman" pitchFamily="18" charset="0"/>
              </a:rPr>
              <a:t>  =  Є </a:t>
            </a:r>
            <a:r>
              <a:rPr kumimoji="0" lang="en-US" sz="2400" b="0" i="0" u="none" strike="noStrike" kern="0" cap="none" spc="0" normalizeH="0" baseline="-30000" noProof="0" dirty="0">
                <a:ln>
                  <a:noFill/>
                </a:ln>
                <a:solidFill>
                  <a:srgbClr val="FF0000"/>
                </a:solidFill>
                <a:effectLst/>
                <a:uLnTx/>
                <a:uFillTx/>
                <a:ea typeface="Times New Roman" pitchFamily="18" charset="0"/>
              </a:rPr>
              <a:t>Mn</a:t>
            </a:r>
            <a:r>
              <a:rPr kumimoji="0" lang="en-US" sz="2400" b="0" i="0" u="none" strike="noStrike" kern="0" cap="none" spc="0" normalizeH="0" baseline="0" noProof="0" dirty="0">
                <a:ln>
                  <a:noFill/>
                </a:ln>
                <a:solidFill>
                  <a:srgbClr val="FF0000"/>
                </a:solidFill>
                <a:effectLst/>
                <a:uLnTx/>
                <a:uFillTx/>
                <a:ea typeface="Times New Roman" pitchFamily="18" charset="0"/>
              </a:rPr>
              <a:t> bc  → Є </a:t>
            </a:r>
            <a:r>
              <a:rPr kumimoji="0" lang="en-US" sz="2400" b="0" i="0" u="none" strike="noStrike" kern="0" cap="none" spc="0" normalizeH="0" baseline="-30000" noProof="0" dirty="0">
                <a:ln>
                  <a:noFill/>
                </a:ln>
                <a:solidFill>
                  <a:srgbClr val="FF0000"/>
                </a:solidFill>
                <a:effectLst/>
                <a:uLnTx/>
                <a:uFillTx/>
                <a:ea typeface="Times New Roman" pitchFamily="18" charset="0"/>
              </a:rPr>
              <a:t>Mn</a:t>
            </a:r>
            <a:r>
              <a:rPr kumimoji="0" lang="en-US" sz="2400" b="0" i="0" u="none" strike="noStrike" kern="0" cap="none" spc="0" normalizeH="0" baseline="0" noProof="0" dirty="0">
                <a:ln>
                  <a:noFill/>
                </a:ln>
                <a:solidFill>
                  <a:srgbClr val="FF0000"/>
                </a:solidFill>
                <a:effectLst/>
                <a:uLnTx/>
                <a:uFillTx/>
                <a:ea typeface="Times New Roman" pitchFamily="18" charset="0"/>
              </a:rPr>
              <a:t> = ? </a:t>
            </a:r>
            <a:endParaRPr kumimoji="0" lang="en-US" sz="1100" b="0" i="0" u="none" strike="noStrike" kern="0" cap="none" spc="0" normalizeH="0" baseline="0" noProof="0" dirty="0">
              <a:ln>
                <a:noFill/>
              </a:ln>
              <a:solidFill>
                <a:srgbClr val="FF0000"/>
              </a:solidFill>
              <a:effectLst/>
              <a:uLnTx/>
              <a:uFillTx/>
            </a:endParaRPr>
          </a:p>
          <a:p>
            <a:pPr marL="0" marR="0" lvl="0" indent="0" defTabSz="914400" eaLnBrk="0" fontAlgn="auto" latinLnBrk="0" hangingPunct="0">
              <a:lnSpc>
                <a:spcPct val="100000"/>
              </a:lnSpc>
              <a:spcBef>
                <a:spcPts val="0"/>
              </a:spcBef>
              <a:spcAft>
                <a:spcPts val="0"/>
              </a:spcAft>
              <a:buClrTx/>
              <a:buSzTx/>
              <a:buFontTx/>
              <a:buNone/>
              <a:tabLst>
                <a:tab pos="790575" algn="l"/>
              </a:tabLst>
              <a:defRPr/>
            </a:pPr>
            <a:r>
              <a:rPr kumimoji="0" lang="en-US" sz="2400" b="0" i="0" u="none" strike="noStrike" kern="0" cap="none" spc="0" normalizeH="0" baseline="0" noProof="0" dirty="0">
                <a:ln>
                  <a:noFill/>
                </a:ln>
                <a:solidFill>
                  <a:sysClr val="windowText" lastClr="000000"/>
                </a:solidFill>
                <a:effectLst/>
                <a:uLnTx/>
                <a:uFillTx/>
                <a:ea typeface="Times New Roman" pitchFamily="18" charset="0"/>
              </a:rPr>
              <a:t> </a:t>
            </a:r>
            <a:endParaRPr kumimoji="0" lang="en-US" sz="1100" b="0" i="0" u="none" strike="noStrike" kern="0" cap="none" spc="0" normalizeH="0" baseline="0" noProof="0" dirty="0">
              <a:ln>
                <a:noFill/>
              </a:ln>
              <a:solidFill>
                <a:sysClr val="windowText" lastClr="000000"/>
              </a:solidFill>
              <a:effectLst/>
              <a:uLnTx/>
              <a:uFillTx/>
            </a:endParaRPr>
          </a:p>
          <a:p>
            <a:pPr marL="0" marR="0" lvl="0" indent="0" defTabSz="914400" eaLnBrk="0" fontAlgn="auto" latinLnBrk="0" hangingPunct="0">
              <a:lnSpc>
                <a:spcPct val="100000"/>
              </a:lnSpc>
              <a:spcBef>
                <a:spcPts val="0"/>
              </a:spcBef>
              <a:spcAft>
                <a:spcPts val="0"/>
              </a:spcAft>
              <a:buClrTx/>
              <a:buSzTx/>
              <a:buFontTx/>
              <a:buNone/>
              <a:tabLst>
                <a:tab pos="790575" algn="l"/>
              </a:tabLst>
              <a:defRPr/>
            </a:pPr>
            <a:r>
              <a:rPr kumimoji="0" lang="en-US" sz="2400" b="0" i="0" u="none" strike="noStrike" kern="0" cap="none" spc="0" normalizeH="0" baseline="0" noProof="0" dirty="0">
                <a:ln>
                  <a:noFill/>
                </a:ln>
                <a:solidFill>
                  <a:sysClr val="windowText" lastClr="000000"/>
                </a:solidFill>
                <a:effectLst/>
                <a:uLnTx/>
                <a:uFillTx/>
                <a:ea typeface="Times New Roman" pitchFamily="18" charset="0"/>
              </a:rPr>
              <a:t>  </a:t>
            </a:r>
            <a:endParaRPr kumimoji="0" lang="en-US" sz="1100" b="0" i="0" u="none" strike="noStrike" kern="0" cap="none" spc="0" normalizeH="0" baseline="0" noProof="0" dirty="0">
              <a:ln>
                <a:noFill/>
              </a:ln>
              <a:solidFill>
                <a:sysClr val="windowText" lastClr="000000"/>
              </a:solidFill>
              <a:effectLst/>
              <a:uLnTx/>
              <a:uFillTx/>
            </a:endParaRPr>
          </a:p>
          <a:p>
            <a:pPr marL="0" marR="0" lvl="0" indent="0" defTabSz="914400" eaLnBrk="0" fontAlgn="auto" latinLnBrk="0" hangingPunct="0">
              <a:lnSpc>
                <a:spcPct val="100000"/>
              </a:lnSpc>
              <a:spcBef>
                <a:spcPts val="0"/>
              </a:spcBef>
              <a:spcAft>
                <a:spcPts val="0"/>
              </a:spcAft>
              <a:buClrTx/>
              <a:buSzTx/>
              <a:buFontTx/>
              <a:buNone/>
              <a:tabLst>
                <a:tab pos="790575" algn="l"/>
              </a:tabLst>
              <a:defRPr/>
            </a:pPr>
            <a:r>
              <a:rPr kumimoji="0" lang="en-US" sz="2400" b="0" i="0" u="none" strike="noStrike" kern="0" cap="none" spc="0" normalizeH="0" baseline="0" noProof="0" dirty="0">
                <a:ln>
                  <a:noFill/>
                </a:ln>
                <a:solidFill>
                  <a:srgbClr val="9BBB59"/>
                </a:solidFill>
                <a:effectLst/>
                <a:uLnTx/>
                <a:uFillTx/>
                <a:ea typeface="Times New Roman" pitchFamily="18" charset="0"/>
              </a:rPr>
              <a:t>    ( 440)   A</a:t>
            </a:r>
            <a:r>
              <a:rPr kumimoji="0" lang="en-US" sz="2400" b="0" i="0" u="none" strike="noStrike" kern="0" cap="none" spc="0" normalizeH="0" baseline="-30000" noProof="0" dirty="0">
                <a:ln>
                  <a:noFill/>
                </a:ln>
                <a:solidFill>
                  <a:srgbClr val="9BBB59"/>
                </a:solidFill>
                <a:effectLst/>
                <a:uLnTx/>
                <a:uFillTx/>
                <a:ea typeface="Times New Roman" pitchFamily="18" charset="0"/>
              </a:rPr>
              <a:t>T (steel sample)</a:t>
            </a:r>
            <a:r>
              <a:rPr kumimoji="0" lang="en-US" sz="2400" b="0" i="0" u="none" strike="noStrike" kern="0" cap="none" spc="0" normalizeH="0" baseline="0" noProof="0" dirty="0">
                <a:ln>
                  <a:noFill/>
                </a:ln>
                <a:solidFill>
                  <a:srgbClr val="9BBB59"/>
                </a:solidFill>
                <a:effectLst/>
                <a:uLnTx/>
                <a:uFillTx/>
                <a:ea typeface="Times New Roman" pitchFamily="18" charset="0"/>
              </a:rPr>
              <a:t>  = Єb c </a:t>
            </a:r>
            <a:r>
              <a:rPr kumimoji="0" lang="en-US" sz="2400" b="0" i="0" u="none" strike="noStrike" kern="0" cap="none" spc="0" normalizeH="0" baseline="-30000" noProof="0" dirty="0">
                <a:ln>
                  <a:noFill/>
                </a:ln>
                <a:solidFill>
                  <a:srgbClr val="9BBB59"/>
                </a:solidFill>
                <a:effectLst/>
                <a:uLnTx/>
                <a:uFillTx/>
                <a:ea typeface="Times New Roman" pitchFamily="18" charset="0"/>
              </a:rPr>
              <a:t>Cr</a:t>
            </a:r>
            <a:r>
              <a:rPr kumimoji="0" lang="en-US" sz="2400" b="0" i="0" u="none" strike="noStrike" kern="0" cap="none" spc="0" normalizeH="0" baseline="0" noProof="0" dirty="0">
                <a:ln>
                  <a:noFill/>
                </a:ln>
                <a:solidFill>
                  <a:srgbClr val="9BBB59"/>
                </a:solidFill>
                <a:effectLst/>
                <a:uLnTx/>
                <a:uFillTx/>
                <a:ea typeface="Times New Roman" pitchFamily="18" charset="0"/>
              </a:rPr>
              <a:t>   + Єb c </a:t>
            </a:r>
            <a:r>
              <a:rPr kumimoji="0" lang="en-US" sz="2400" b="0" i="0" u="none" strike="noStrike" kern="0" cap="none" spc="0" normalizeH="0" baseline="-30000" noProof="0" dirty="0">
                <a:ln>
                  <a:noFill/>
                </a:ln>
                <a:solidFill>
                  <a:srgbClr val="9BBB59"/>
                </a:solidFill>
                <a:effectLst/>
                <a:uLnTx/>
                <a:uFillTx/>
                <a:ea typeface="Times New Roman" pitchFamily="18" charset="0"/>
              </a:rPr>
              <a:t>Mn   </a:t>
            </a:r>
            <a:r>
              <a:rPr kumimoji="0" lang="en-US" sz="2400" b="0" i="0" u="none" strike="noStrike" kern="0" cap="none" spc="0" normalizeH="0" baseline="0" noProof="0" dirty="0">
                <a:ln>
                  <a:noFill/>
                </a:ln>
                <a:solidFill>
                  <a:srgbClr val="9BBB59"/>
                </a:solidFill>
                <a:effectLst/>
                <a:uLnTx/>
                <a:uFillTx/>
                <a:ea typeface="Times New Roman" pitchFamily="18" charset="0"/>
              </a:rPr>
              <a:t>………..  1</a:t>
            </a:r>
            <a:endParaRPr kumimoji="0" lang="en-US" sz="1100" b="0" i="0" u="none" strike="noStrike" kern="0" cap="none" spc="0" normalizeH="0" baseline="0" noProof="0" dirty="0">
              <a:ln>
                <a:noFill/>
              </a:ln>
              <a:solidFill>
                <a:srgbClr val="9BBB59"/>
              </a:solidFill>
              <a:effectLst/>
              <a:uLnTx/>
              <a:uFillTx/>
            </a:endParaRPr>
          </a:p>
          <a:p>
            <a:pPr marL="0" marR="0" lvl="0" indent="0" defTabSz="914400" eaLnBrk="0" fontAlgn="auto" latinLnBrk="0" hangingPunct="0">
              <a:lnSpc>
                <a:spcPct val="100000"/>
              </a:lnSpc>
              <a:spcBef>
                <a:spcPts val="0"/>
              </a:spcBef>
              <a:spcAft>
                <a:spcPts val="0"/>
              </a:spcAft>
              <a:buClrTx/>
              <a:buSzTx/>
              <a:buFontTx/>
              <a:buNone/>
              <a:tabLst>
                <a:tab pos="790575" algn="l"/>
              </a:tabLst>
              <a:defRPr/>
            </a:pPr>
            <a:r>
              <a:rPr kumimoji="0" lang="en-US" sz="2400" b="0" i="0" u="none" strike="noStrike" kern="0" cap="none" spc="0" normalizeH="0" baseline="0" noProof="0" dirty="0">
                <a:ln>
                  <a:noFill/>
                </a:ln>
                <a:solidFill>
                  <a:srgbClr val="9BBB59"/>
                </a:solidFill>
                <a:effectLst/>
                <a:uLnTx/>
                <a:uFillTx/>
                <a:ea typeface="Times New Roman" pitchFamily="18" charset="0"/>
              </a:rPr>
              <a:t>    (545)    A</a:t>
            </a:r>
            <a:r>
              <a:rPr kumimoji="0" lang="en-US" sz="2400" b="0" i="0" u="none" strike="noStrike" kern="0" cap="none" spc="0" normalizeH="0" baseline="-30000" noProof="0" dirty="0">
                <a:ln>
                  <a:noFill/>
                </a:ln>
                <a:solidFill>
                  <a:srgbClr val="9BBB59"/>
                </a:solidFill>
                <a:effectLst/>
                <a:uLnTx/>
                <a:uFillTx/>
                <a:ea typeface="Times New Roman" pitchFamily="18" charset="0"/>
              </a:rPr>
              <a:t>T (steel sample)</a:t>
            </a:r>
            <a:r>
              <a:rPr kumimoji="0" lang="en-US" sz="2400" b="0" i="0" u="none" strike="noStrike" kern="0" cap="none" spc="0" normalizeH="0" baseline="0" noProof="0" dirty="0">
                <a:ln>
                  <a:noFill/>
                </a:ln>
                <a:solidFill>
                  <a:srgbClr val="9BBB59"/>
                </a:solidFill>
                <a:effectLst/>
                <a:uLnTx/>
                <a:uFillTx/>
                <a:ea typeface="Times New Roman" pitchFamily="18" charset="0"/>
              </a:rPr>
              <a:t>   =  Є b c </a:t>
            </a:r>
            <a:r>
              <a:rPr kumimoji="0" lang="en-US" sz="2400" b="0" i="0" u="none" strike="noStrike" kern="0" cap="none" spc="0" normalizeH="0" baseline="-30000" noProof="0" dirty="0">
                <a:ln>
                  <a:noFill/>
                </a:ln>
                <a:solidFill>
                  <a:srgbClr val="9BBB59"/>
                </a:solidFill>
                <a:effectLst/>
                <a:uLnTx/>
                <a:uFillTx/>
                <a:ea typeface="Times New Roman" pitchFamily="18" charset="0"/>
              </a:rPr>
              <a:t>Cr</a:t>
            </a:r>
            <a:r>
              <a:rPr kumimoji="0" lang="en-US" sz="2400" b="0" i="0" u="none" strike="noStrike" kern="0" cap="none" spc="0" normalizeH="0" baseline="0" noProof="0" dirty="0">
                <a:ln>
                  <a:noFill/>
                </a:ln>
                <a:solidFill>
                  <a:srgbClr val="9BBB59"/>
                </a:solidFill>
                <a:effectLst/>
                <a:uLnTx/>
                <a:uFillTx/>
                <a:ea typeface="Times New Roman" pitchFamily="18" charset="0"/>
              </a:rPr>
              <a:t>  +   Є b c </a:t>
            </a:r>
            <a:r>
              <a:rPr kumimoji="0" lang="en-US" sz="2400" b="0" i="0" u="none" strike="noStrike" kern="0" cap="none" spc="0" normalizeH="0" baseline="-30000" noProof="0" dirty="0" err="1">
                <a:ln>
                  <a:noFill/>
                </a:ln>
                <a:solidFill>
                  <a:srgbClr val="9BBB59"/>
                </a:solidFill>
                <a:effectLst/>
                <a:uLnTx/>
                <a:uFillTx/>
                <a:ea typeface="Times New Roman" pitchFamily="18" charset="0"/>
              </a:rPr>
              <a:t>Mn</a:t>
            </a:r>
            <a:r>
              <a:rPr kumimoji="0" lang="en-US" sz="2400" b="0" i="0" u="none" strike="noStrike" kern="0" cap="none" spc="0" normalizeH="0" baseline="0" noProof="0" dirty="0">
                <a:ln>
                  <a:noFill/>
                </a:ln>
                <a:solidFill>
                  <a:srgbClr val="9BBB59"/>
                </a:solidFill>
                <a:effectLst/>
                <a:uLnTx/>
                <a:uFillTx/>
                <a:ea typeface="Times New Roman" pitchFamily="18" charset="0"/>
              </a:rPr>
              <a:t>    ………..  2   </a:t>
            </a:r>
            <a:endParaRPr kumimoji="0" lang="en-US" sz="1100" b="0" i="0" u="none" strike="noStrike" kern="0" cap="none" spc="0" normalizeH="0" baseline="0" noProof="0" dirty="0">
              <a:ln>
                <a:noFill/>
              </a:ln>
              <a:solidFill>
                <a:srgbClr val="9BBB59"/>
              </a:solidFill>
              <a:effectLst/>
              <a:uLnTx/>
              <a:uFillTx/>
            </a:endParaRPr>
          </a:p>
          <a:p>
            <a:pPr marL="0" marR="0" lvl="0" indent="0" defTabSz="914400" eaLnBrk="0" fontAlgn="auto" latinLnBrk="0" hangingPunct="0">
              <a:lnSpc>
                <a:spcPct val="100000"/>
              </a:lnSpc>
              <a:spcBef>
                <a:spcPts val="0"/>
              </a:spcBef>
              <a:spcAft>
                <a:spcPts val="0"/>
              </a:spcAft>
              <a:buClrTx/>
              <a:buSzTx/>
              <a:buFontTx/>
              <a:buNone/>
              <a:tabLst>
                <a:tab pos="790575" algn="l"/>
              </a:tabLst>
              <a:defRPr/>
            </a:pPr>
            <a:r>
              <a:rPr kumimoji="0" lang="en-US" sz="2400" b="0" i="0" u="none" strike="noStrike" kern="0" cap="none" spc="0" normalizeH="0" baseline="0" noProof="0" dirty="0">
                <a:ln>
                  <a:noFill/>
                </a:ln>
                <a:solidFill>
                  <a:sysClr val="windowText" lastClr="000000"/>
                </a:solidFill>
                <a:effectLst/>
                <a:uLnTx/>
                <a:uFillTx/>
                <a:ea typeface="Times New Roman" pitchFamily="18" charset="0"/>
              </a:rPr>
              <a:t>   </a:t>
            </a:r>
            <a:endParaRPr kumimoji="0" lang="en-US" sz="1100" b="0" i="0" u="none" strike="noStrike" kern="0" cap="none" spc="0" normalizeH="0" baseline="0" noProof="0" dirty="0">
              <a:ln>
                <a:noFill/>
              </a:ln>
              <a:solidFill>
                <a:sysClr val="windowText" lastClr="000000"/>
              </a:solidFill>
              <a:effectLst/>
              <a:uLnTx/>
              <a:uFillTx/>
            </a:endParaRPr>
          </a:p>
          <a:p>
            <a:pPr marL="0" marR="0" lvl="0" indent="0" defTabSz="914400" eaLnBrk="0" fontAlgn="auto" latinLnBrk="0" hangingPunct="0">
              <a:lnSpc>
                <a:spcPct val="100000"/>
              </a:lnSpc>
              <a:spcBef>
                <a:spcPts val="0"/>
              </a:spcBef>
              <a:spcAft>
                <a:spcPts val="0"/>
              </a:spcAft>
              <a:buClrTx/>
              <a:buSzTx/>
              <a:buFontTx/>
              <a:buNone/>
              <a:tabLst>
                <a:tab pos="790575" algn="l"/>
              </a:tabLst>
              <a:defRPr/>
            </a:pPr>
            <a:endParaRPr kumimoji="0" lang="en-US" sz="3200" b="0" i="0" u="none" strike="noStrike" kern="0" cap="none" spc="0" normalizeH="0" baseline="0" noProof="0" dirty="0">
              <a:ln>
                <a:noFill/>
              </a:ln>
              <a:solidFill>
                <a:sysClr val="windowText" lastClr="000000"/>
              </a:solidFill>
              <a:effectLst/>
              <a:uLnTx/>
              <a:uFillTx/>
            </a:endParaRPr>
          </a:p>
        </p:txBody>
      </p:sp>
      <p:sp>
        <p:nvSpPr>
          <p:cNvPr id="3" name="Slide Number Placeholder 6"/>
          <p:cNvSpPr>
            <a:spLocks noGrp="1"/>
          </p:cNvSpPr>
          <p:nvPr>
            <p:ph type="sldNum" sz="quarter" idx="12"/>
          </p:nvPr>
        </p:nvSpPr>
        <p:spPr bwMode="auto">
          <a:xfrm>
            <a:off x="6553200" y="6356350"/>
            <a:ext cx="2133600" cy="365125"/>
          </a:xfrm>
          <a:prstGeom prst="rect">
            <a:avLst/>
          </a:prstGeom>
          <a:ln>
            <a:miter lim="800000"/>
            <a:headEnd/>
            <a:tailEnd/>
          </a:ln>
        </p:spPr>
        <p:txBody>
          <a:bodyPr wrap="square" numCol="1"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fld id="{579F707A-4C4D-466B-BC63-FB3E06D66FCF}" type="slidenum">
              <a:rPr kumimoji="0" lang="ar-IQ"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a:t>
            </a:fld>
            <a:endParaRPr kumimoji="0" lang="ar-IQ"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017023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bwMode="auto">
          <a:xfrm>
            <a:off x="6553200" y="6356350"/>
            <a:ext cx="2133600" cy="365125"/>
          </a:xfrm>
          <a:prstGeom prst="rect">
            <a:avLst/>
          </a:prstGeom>
          <a:ln>
            <a:miter lim="800000"/>
            <a:headEnd/>
            <a:tailEnd/>
          </a:ln>
        </p:spPr>
        <p:txBody>
          <a:bodyPr wrap="square" numCol="1"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fld id="{0497046D-057B-4326-BFBF-33C127219674}" type="slidenum">
              <a:rPr kumimoji="0" lang="ar-IQ"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ar-IQ" sz="1800" b="0" i="0" u="none" strike="noStrike" kern="0" cap="none" spc="0" normalizeH="0" baseline="0" noProof="0">
              <a:ln>
                <a:noFill/>
              </a:ln>
              <a:solidFill>
                <a:sysClr val="windowText" lastClr="000000"/>
              </a:solidFill>
              <a:effectLst/>
              <a:uLnTx/>
              <a:uFillTx/>
            </a:endParaRPr>
          </a:p>
        </p:txBody>
      </p:sp>
      <p:sp>
        <p:nvSpPr>
          <p:cNvPr id="3" name="Rectangle 1"/>
          <p:cNvSpPr>
            <a:spLocks noChangeArrowheads="1"/>
          </p:cNvSpPr>
          <p:nvPr/>
        </p:nvSpPr>
        <p:spPr bwMode="auto">
          <a:xfrm>
            <a:off x="0" y="466725"/>
            <a:ext cx="9144000" cy="1384300"/>
          </a:xfrm>
          <a:prstGeom prst="rect">
            <a:avLst/>
          </a:prstGeom>
          <a:noFill/>
          <a:ln w="9525">
            <a:noFill/>
            <a:miter lim="800000"/>
            <a:headEnd/>
            <a:tailEnd/>
          </a:ln>
          <a:effectLst/>
        </p:spPr>
        <p:txBody>
          <a:bodyPr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9BBB59"/>
                </a:solidFill>
                <a:effectLst/>
                <a:uLnTx/>
                <a:uFillTx/>
                <a:ea typeface="Times New Roman" pitchFamily="18" charset="0"/>
              </a:rPr>
              <a:t> EXP. ( 2 )</a:t>
            </a:r>
            <a:endParaRPr kumimoji="0" lang="en-US" sz="1100" b="0" i="0" u="none" strike="noStrike" kern="0" cap="none" spc="0" normalizeH="0" baseline="0" noProof="0" dirty="0">
              <a:ln>
                <a:noFill/>
              </a:ln>
              <a:solidFill>
                <a:srgbClr val="9BBB59"/>
              </a:solidFill>
              <a:effectLst/>
              <a:uLnTx/>
              <a:uFillTx/>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9BBB59"/>
                </a:solidFill>
                <a:effectLst/>
                <a:uLnTx/>
                <a:uFillTx/>
                <a:ea typeface="Times New Roman" pitchFamily="18" charset="0"/>
              </a:rPr>
              <a:t>  Spectrophotometeric determination of chromium and  manganese  in steel .</a:t>
            </a:r>
            <a:endParaRPr kumimoji="0" lang="en-US" sz="3200" b="0" i="0" u="none" strike="noStrike" kern="0" cap="none" spc="0" normalizeH="0" baseline="0" noProof="0" dirty="0">
              <a:ln>
                <a:noFill/>
              </a:ln>
              <a:solidFill>
                <a:srgbClr val="9BBB59"/>
              </a:solidFill>
              <a:effectLst/>
              <a:uLnTx/>
              <a:uFillTx/>
            </a:endParaRPr>
          </a:p>
        </p:txBody>
      </p:sp>
      <p:sp>
        <p:nvSpPr>
          <p:cNvPr id="4" name="Rectangle 2"/>
          <p:cNvSpPr>
            <a:spLocks noChangeArrowheads="1"/>
          </p:cNvSpPr>
          <p:nvPr/>
        </p:nvSpPr>
        <p:spPr bwMode="auto">
          <a:xfrm>
            <a:off x="250825" y="2046288"/>
            <a:ext cx="8893175" cy="3416300"/>
          </a:xfrm>
          <a:prstGeom prst="rect">
            <a:avLst/>
          </a:prstGeom>
          <a:noFill/>
          <a:ln w="9525">
            <a:noFill/>
            <a:miter lim="800000"/>
            <a:headEnd/>
            <a:tailEnd/>
          </a:ln>
          <a:effectLst/>
        </p:spPr>
        <p:txBody>
          <a:bodyPr anchor="ctr">
            <a:spAutoFit/>
          </a:bodyPr>
          <a:lstStyle/>
          <a:p>
            <a:pPr marL="457200" marR="0" lvl="0" indent="-457200" algn="just" defTabSz="914400" eaLnBrk="1" fontAlgn="auto" latinLnBrk="0" hangingPunct="1">
              <a:lnSpc>
                <a:spcPct val="100000"/>
              </a:lnSpc>
              <a:spcBef>
                <a:spcPts val="0"/>
              </a:spcBef>
              <a:spcAft>
                <a:spcPts val="0"/>
              </a:spcAft>
              <a:buClrTx/>
              <a:buSzTx/>
              <a:buFontTx/>
              <a:buAutoNum type="arabicPeriod"/>
              <a:tabLst/>
              <a:defRPr/>
            </a:pP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Weigh ( 0.1 gm)  of sample . Dissolve  it in  ( 5 ml ) of </a:t>
            </a:r>
          </a:p>
          <a:p>
            <a:pPr marL="457200" marR="0" lvl="0" indent="-457200" algn="just"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      HNO</a:t>
            </a:r>
            <a:r>
              <a:rPr kumimoji="0" lang="en-US" sz="2400" b="0" i="0" u="none" strike="noStrike" kern="0" cap="none" spc="0" normalizeH="0" baseline="-30000" noProof="0" dirty="0">
                <a:ln>
                  <a:noFill/>
                </a:ln>
                <a:solidFill>
                  <a:srgbClr val="0070C0"/>
                </a:solidFill>
                <a:effectLst>
                  <a:outerShdw blurRad="38100" dist="38100" dir="2700000" algn="tl">
                    <a:srgbClr val="000000">
                      <a:alpha val="43137"/>
                    </a:srgbClr>
                  </a:outerShdw>
                </a:effectLst>
                <a:uLnTx/>
                <a:uFillTx/>
                <a:ea typeface="Times New Roman" pitchFamily="18" charset="0"/>
              </a:rPr>
              <a:t>3</a:t>
            </a: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 ( 1 : 1 ) </a:t>
            </a:r>
            <a:r>
              <a:rPr kumimoji="0" lang="en-US" sz="11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rPr>
              <a:t> </a:t>
            </a: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.Add  ( 20 ml ) ( D.W)  boil for ( 5 – 10 ) min .</a:t>
            </a:r>
            <a:endParaRPr kumimoji="0" lang="en-US" sz="11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ndParaRPr>
          </a:p>
          <a:p>
            <a:pPr marL="0" marR="0" lvl="0" indent="0" algn="just"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2. Cool the solution  and add slowly  about ( 0.5 gm) of  K</a:t>
            </a:r>
            <a:r>
              <a:rPr kumimoji="0" lang="en-US" sz="2400" b="0" i="0" u="none" strike="noStrike" kern="0" cap="none" spc="0" normalizeH="0" baseline="-30000" noProof="0" dirty="0">
                <a:ln>
                  <a:noFill/>
                </a:ln>
                <a:solidFill>
                  <a:srgbClr val="0070C0"/>
                </a:solidFill>
                <a:effectLst>
                  <a:outerShdw blurRad="38100" dist="38100" dir="2700000" algn="tl">
                    <a:srgbClr val="000000">
                      <a:alpha val="43137"/>
                    </a:srgbClr>
                  </a:outerShdw>
                </a:effectLst>
                <a:uLnTx/>
                <a:uFillTx/>
                <a:ea typeface="Times New Roman" pitchFamily="18" charset="0"/>
              </a:rPr>
              <a:t>2</a:t>
            </a: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S</a:t>
            </a:r>
            <a:r>
              <a:rPr kumimoji="0" lang="en-US" sz="2400" b="0" i="0" u="none" strike="noStrike" kern="0" cap="none" spc="0" normalizeH="0" baseline="-30000" noProof="0" dirty="0">
                <a:ln>
                  <a:noFill/>
                </a:ln>
                <a:solidFill>
                  <a:srgbClr val="0070C0"/>
                </a:solidFill>
                <a:effectLst>
                  <a:outerShdw blurRad="38100" dist="38100" dir="2700000" algn="tl">
                    <a:srgbClr val="000000">
                      <a:alpha val="43137"/>
                    </a:srgbClr>
                  </a:outerShdw>
                </a:effectLst>
                <a:uLnTx/>
                <a:uFillTx/>
                <a:ea typeface="Times New Roman" pitchFamily="18" charset="0"/>
              </a:rPr>
              <a:t>2</a:t>
            </a: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O</a:t>
            </a:r>
            <a:r>
              <a:rPr kumimoji="0" lang="en-US" sz="2400" b="0" i="0" u="none" strike="noStrike" kern="0" cap="none" spc="0" normalizeH="0" baseline="-30000" noProof="0" dirty="0">
                <a:ln>
                  <a:noFill/>
                </a:ln>
                <a:solidFill>
                  <a:srgbClr val="0070C0"/>
                </a:solidFill>
                <a:effectLst>
                  <a:outerShdw blurRad="38100" dist="38100" dir="2700000" algn="tl">
                    <a:srgbClr val="000000">
                      <a:alpha val="43137"/>
                    </a:srgbClr>
                  </a:outerShdw>
                </a:effectLst>
                <a:uLnTx/>
                <a:uFillTx/>
                <a:ea typeface="Times New Roman" pitchFamily="18" charset="0"/>
              </a:rPr>
              <a:t>8</a:t>
            </a: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 </a:t>
            </a:r>
          </a:p>
          <a:p>
            <a:pPr marL="0" marR="0" lvl="0" indent="0" algn="just"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     or  </a:t>
            </a:r>
            <a:r>
              <a:rPr kumimoji="0" lang="en-US" sz="11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rPr>
              <a:t> </a:t>
            </a: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(NH</a:t>
            </a:r>
            <a:r>
              <a:rPr kumimoji="0" lang="en-US" sz="2400" b="0" i="0" u="none" strike="noStrike" kern="0" cap="none" spc="0" normalizeH="0" baseline="-30000" noProof="0" dirty="0">
                <a:ln>
                  <a:noFill/>
                </a:ln>
                <a:solidFill>
                  <a:srgbClr val="0070C0"/>
                </a:solidFill>
                <a:effectLst>
                  <a:outerShdw blurRad="38100" dist="38100" dir="2700000" algn="tl">
                    <a:srgbClr val="000000">
                      <a:alpha val="43137"/>
                    </a:srgbClr>
                  </a:outerShdw>
                </a:effectLst>
                <a:uLnTx/>
                <a:uFillTx/>
                <a:ea typeface="Times New Roman" pitchFamily="18" charset="0"/>
              </a:rPr>
              <a:t>4</a:t>
            </a: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a:t>
            </a:r>
            <a:r>
              <a:rPr kumimoji="0" lang="en-US" sz="2400" b="0" i="0" u="none" strike="noStrike" kern="0" cap="none" spc="0" normalizeH="0" baseline="-30000" noProof="0" dirty="0">
                <a:ln>
                  <a:noFill/>
                </a:ln>
                <a:solidFill>
                  <a:srgbClr val="0070C0"/>
                </a:solidFill>
                <a:effectLst>
                  <a:outerShdw blurRad="38100" dist="38100" dir="2700000" algn="tl">
                    <a:srgbClr val="000000">
                      <a:alpha val="43137"/>
                    </a:srgbClr>
                  </a:outerShdw>
                </a:effectLst>
                <a:uLnTx/>
                <a:uFillTx/>
                <a:ea typeface="Times New Roman" pitchFamily="18" charset="0"/>
              </a:rPr>
              <a:t>2</a:t>
            </a: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 S</a:t>
            </a:r>
            <a:r>
              <a:rPr kumimoji="0" lang="en-US" sz="2400" b="0" i="0" u="none" strike="noStrike" kern="0" cap="none" spc="0" normalizeH="0" baseline="-30000" noProof="0" dirty="0">
                <a:ln>
                  <a:noFill/>
                </a:ln>
                <a:solidFill>
                  <a:srgbClr val="0070C0"/>
                </a:solidFill>
                <a:effectLst>
                  <a:outerShdw blurRad="38100" dist="38100" dir="2700000" algn="tl">
                    <a:srgbClr val="000000">
                      <a:alpha val="43137"/>
                    </a:srgbClr>
                  </a:outerShdw>
                </a:effectLst>
                <a:uLnTx/>
                <a:uFillTx/>
                <a:ea typeface="Times New Roman" pitchFamily="18" charset="0"/>
              </a:rPr>
              <a:t>2</a:t>
            </a: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O</a:t>
            </a:r>
            <a:r>
              <a:rPr kumimoji="0" lang="en-US" sz="2400" b="0" i="0" u="none" strike="noStrike" kern="0" cap="none" spc="0" normalizeH="0" baseline="-30000" noProof="0" dirty="0">
                <a:ln>
                  <a:noFill/>
                </a:ln>
                <a:solidFill>
                  <a:srgbClr val="0070C0"/>
                </a:solidFill>
                <a:effectLst>
                  <a:outerShdw blurRad="38100" dist="38100" dir="2700000" algn="tl">
                    <a:srgbClr val="000000">
                      <a:alpha val="43137"/>
                    </a:srgbClr>
                  </a:outerShdw>
                </a:effectLst>
                <a:uLnTx/>
                <a:uFillTx/>
                <a:ea typeface="Times New Roman" pitchFamily="18" charset="0"/>
              </a:rPr>
              <a:t>8</a:t>
            </a: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  boil for  ( 5 min ) .</a:t>
            </a:r>
            <a:endParaRPr kumimoji="0" lang="en-US" sz="11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ndParaRPr>
          </a:p>
          <a:p>
            <a:pPr marL="0" marR="0" lvl="0" indent="0" algn="just"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3. Dilute to ( 10 ml) with ( D.W) and then add ( 5 ml) of conc.</a:t>
            </a:r>
          </a:p>
          <a:p>
            <a:pPr marL="0" marR="0" lvl="0" indent="0" algn="just"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    H</a:t>
            </a:r>
            <a:r>
              <a:rPr kumimoji="0" lang="en-US" sz="2400" b="0" i="0" u="none" strike="noStrike" kern="0" cap="none" spc="0" normalizeH="0" baseline="-30000" noProof="0" dirty="0">
                <a:ln>
                  <a:noFill/>
                </a:ln>
                <a:solidFill>
                  <a:srgbClr val="0070C0"/>
                </a:solidFill>
                <a:effectLst>
                  <a:outerShdw blurRad="38100" dist="38100" dir="2700000" algn="tl">
                    <a:srgbClr val="000000">
                      <a:alpha val="43137"/>
                    </a:srgbClr>
                  </a:outerShdw>
                </a:effectLst>
                <a:uLnTx/>
                <a:uFillTx/>
                <a:ea typeface="Times New Roman" pitchFamily="18" charset="0"/>
              </a:rPr>
              <a:t>3</a:t>
            </a: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PO</a:t>
            </a:r>
            <a:r>
              <a:rPr kumimoji="0" lang="en-US" sz="2400" b="0" i="0" u="none" strike="noStrike" kern="0" cap="none" spc="0" normalizeH="0" baseline="-30000" noProof="0" dirty="0">
                <a:ln>
                  <a:noFill/>
                </a:ln>
                <a:solidFill>
                  <a:srgbClr val="0070C0"/>
                </a:solidFill>
                <a:effectLst>
                  <a:outerShdw blurRad="38100" dist="38100" dir="2700000" algn="tl">
                    <a:srgbClr val="000000">
                      <a:alpha val="43137"/>
                    </a:srgbClr>
                  </a:outerShdw>
                </a:effectLst>
                <a:uLnTx/>
                <a:uFillTx/>
                <a:ea typeface="Times New Roman" pitchFamily="18" charset="0"/>
              </a:rPr>
              <a:t>4</a:t>
            </a: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a:t>
            </a:r>
            <a:endParaRPr kumimoji="0" lang="en-US" sz="11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ndParaRPr>
          </a:p>
          <a:p>
            <a:pPr marL="0" marR="0" lvl="0" indent="0" algn="just"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4.  Add ( 0.5 gm) of  KIO</a:t>
            </a:r>
            <a:r>
              <a:rPr kumimoji="0" lang="en-US" sz="2400" b="0" i="0" u="none" strike="noStrike" kern="0" cap="none" spc="0" normalizeH="0" baseline="-30000" noProof="0" dirty="0">
                <a:ln>
                  <a:noFill/>
                </a:ln>
                <a:solidFill>
                  <a:srgbClr val="0070C0"/>
                </a:solidFill>
                <a:effectLst>
                  <a:outerShdw blurRad="38100" dist="38100" dir="2700000" algn="tl">
                    <a:srgbClr val="000000">
                      <a:alpha val="43137"/>
                    </a:srgbClr>
                  </a:outerShdw>
                </a:effectLst>
                <a:uLnTx/>
                <a:uFillTx/>
                <a:ea typeface="Times New Roman" pitchFamily="18" charset="0"/>
              </a:rPr>
              <a:t>4</a:t>
            </a: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  heat until the violet </a:t>
            </a:r>
            <a:r>
              <a:rPr kumimoji="0" lang="en-US" sz="2400" b="0" i="0" u="none" strike="noStrike" kern="0" cap="none" spc="0" normalizeH="0" baseline="0" noProof="0" dirty="0" err="1">
                <a:ln>
                  <a:noFill/>
                </a:ln>
                <a:solidFill>
                  <a:srgbClr val="0070C0"/>
                </a:solidFill>
                <a:effectLst>
                  <a:outerShdw blurRad="38100" dist="38100" dir="2700000" algn="tl">
                    <a:srgbClr val="000000">
                      <a:alpha val="43137"/>
                    </a:srgbClr>
                  </a:outerShdw>
                </a:effectLst>
                <a:uLnTx/>
                <a:uFillTx/>
                <a:ea typeface="Times New Roman" pitchFamily="18" charset="0"/>
              </a:rPr>
              <a:t>colour</a:t>
            </a: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 </a:t>
            </a:r>
          </a:p>
          <a:p>
            <a:pPr marL="0" marR="0" lvl="0" indent="0" algn="just"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    appeared. Filter the  </a:t>
            </a:r>
            <a:r>
              <a:rPr kumimoji="0" lang="en-US" sz="2400" b="0" i="0" u="none" strike="noStrike" kern="0" cap="none" spc="0" normalizeH="0" baseline="0" noProof="0" dirty="0" err="1">
                <a:ln>
                  <a:noFill/>
                </a:ln>
                <a:solidFill>
                  <a:srgbClr val="0070C0"/>
                </a:solidFill>
                <a:effectLst>
                  <a:outerShdw blurRad="38100" dist="38100" dir="2700000" algn="tl">
                    <a:srgbClr val="000000">
                      <a:alpha val="43137"/>
                    </a:srgbClr>
                  </a:outerShdw>
                </a:effectLst>
                <a:uLnTx/>
                <a:uFillTx/>
                <a:ea typeface="Times New Roman" pitchFamily="18" charset="0"/>
              </a:rPr>
              <a:t>ppt</a:t>
            </a: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 . then dilute to (50 ml) in volumetric</a:t>
            </a:r>
          </a:p>
          <a:p>
            <a:pPr marL="0" marR="0" lvl="0" indent="0" algn="just" defTabSz="914400" eaLnBrk="0" fontAlgn="auto" latinLnBrk="0" hangingPunct="0">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a typeface="Times New Roman" pitchFamily="18" charset="0"/>
              </a:rPr>
              <a:t>    flask.</a:t>
            </a:r>
            <a:endParaRPr kumimoji="0" lang="en-US" sz="3200" b="0" i="0" u="none" strike="noStrike" kern="0" cap="none" spc="0" normalizeH="0" baseline="0" noProof="0" dirty="0">
              <a:ln>
                <a:noFill/>
              </a:ln>
              <a:solidFill>
                <a:srgbClr val="0070C0"/>
              </a:solidFill>
              <a:effectLst>
                <a:outerShdw blurRad="38100" dist="38100" dir="2700000" algn="tl">
                  <a:srgbClr val="000000">
                    <a:alpha val="43137"/>
                  </a:srgbClr>
                </a:outerShdw>
              </a:effectLst>
              <a:uLnTx/>
              <a:uFillTx/>
            </a:endParaRPr>
          </a:p>
        </p:txBody>
      </p:sp>
      <p:sp>
        <p:nvSpPr>
          <p:cNvPr id="5" name="Rectangle 4"/>
          <p:cNvSpPr/>
          <p:nvPr/>
        </p:nvSpPr>
        <p:spPr>
          <a:xfrm>
            <a:off x="250825" y="188913"/>
            <a:ext cx="2305050" cy="576262"/>
          </a:xfrm>
          <a:prstGeom prst="rect">
            <a:avLst/>
          </a:prstGeom>
          <a:solidFill>
            <a:sysClr val="window" lastClr="FFFFFF"/>
          </a:solidFill>
          <a:ln w="25400" cap="flat" cmpd="sng" algn="ctr">
            <a:solidFill>
              <a:srgbClr val="4F81BD">
                <a:shade val="50000"/>
              </a:srgbClr>
            </a:solidFill>
            <a:prstDash val="solid"/>
          </a:ln>
          <a:effectLst/>
        </p:spPr>
        <p:txBody>
          <a:bodyPr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6" name="TextBox 5"/>
          <p:cNvSpPr txBox="1"/>
          <p:nvPr/>
        </p:nvSpPr>
        <p:spPr>
          <a:xfrm>
            <a:off x="395288" y="188913"/>
            <a:ext cx="2016125" cy="954087"/>
          </a:xfrm>
          <a:prstGeom prst="rect">
            <a:avLst/>
          </a:prstGeom>
          <a:noFill/>
        </p:spPr>
        <p:txBody>
          <a:bodyPr>
            <a:spAutoFit/>
          </a:bodyPr>
          <a:lstStyle/>
          <a:p>
            <a:pPr marL="0" marR="0" lvl="0" indent="0" defTabSz="914400" rtl="1"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7030A0"/>
                </a:solidFill>
                <a:effectLst>
                  <a:outerShdw blurRad="38100" dist="38100" dir="2700000" algn="tl">
                    <a:srgbClr val="000000">
                      <a:alpha val="43137"/>
                    </a:srgbClr>
                  </a:outerShdw>
                </a:effectLst>
                <a:uLnTx/>
                <a:uFillTx/>
                <a:latin typeface="Calibri"/>
                <a:cs typeface="+mn-cs"/>
              </a:rPr>
              <a:t>procedure</a:t>
            </a:r>
          </a:p>
          <a:p>
            <a:pPr marL="0" marR="0" lvl="0" indent="0" defTabSz="914400" rtl="1" eaLnBrk="1" fontAlgn="auto" latinLnBrk="0" hangingPunct="1">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sysClr val="windowText" lastClr="000000"/>
              </a:solidFill>
              <a:effectLst/>
              <a:uLnTx/>
              <a:uFillTx/>
              <a:latin typeface="Calibri"/>
              <a:cs typeface="+mn-cs"/>
            </a:endParaRPr>
          </a:p>
        </p:txBody>
      </p:sp>
    </p:spTree>
    <p:extLst>
      <p:ext uri="{BB962C8B-B14F-4D97-AF65-F5344CB8AC3E}">
        <p14:creationId xmlns:p14="http://schemas.microsoft.com/office/powerpoint/2010/main" val="1692532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896</Words>
  <Application>Microsoft Office PowerPoint</Application>
  <PresentationFormat>On-screen Show (4:3)</PresentationFormat>
  <Paragraphs>92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Pary</cp:lastModifiedBy>
  <cp:revision>8</cp:revision>
  <dcterms:created xsi:type="dcterms:W3CDTF">2018-11-18T14:40:39Z</dcterms:created>
  <dcterms:modified xsi:type="dcterms:W3CDTF">2018-11-22T07:20:06Z</dcterms:modified>
</cp:coreProperties>
</file>