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802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270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979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87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459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750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10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303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275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234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807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482CD-78F2-4B02-86C6-F149687C3BC2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E0D2-84A9-4D8F-9B73-902D0E6BEF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170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Application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Chemistry &amp;Biology Dep.</a:t>
            </a:r>
          </a:p>
          <a:p>
            <a:r>
              <a:rPr lang="en-US" dirty="0" smtClean="0"/>
              <a:t>2022-2023</a:t>
            </a:r>
            <a:endParaRPr lang="en-US" dirty="0" smtClean="0"/>
          </a:p>
          <a:p>
            <a:r>
              <a:rPr lang="en-US" dirty="0" smtClean="0"/>
              <a:t>Lecture 3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6351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225018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48940"/>
            <a:ext cx="3333750" cy="359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79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SPSS Menus and Icons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 smtClean="0"/>
              <a:t>Let’s review </a:t>
            </a:r>
            <a:r>
              <a:rPr lang="en-US" sz="2000" dirty="0"/>
              <a:t>the menus and </a:t>
            </a:r>
            <a:r>
              <a:rPr lang="en-US" sz="2000" dirty="0" err="1"/>
              <a:t>icones</a:t>
            </a:r>
            <a:r>
              <a:rPr lang="en-US" sz="2000" dirty="0"/>
              <a:t> with the below descriptions</a:t>
            </a:r>
            <a:r>
              <a:rPr lang="en-US" sz="2000" dirty="0" smtClean="0"/>
              <a:t>.</a:t>
            </a:r>
          </a:p>
          <a:p>
            <a:pPr marL="0" indent="0" algn="l" rtl="0">
              <a:buNone/>
            </a:pP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/>
              <a:t>1. File includes all of the options you typically use in other programs, such as open, save</a:t>
            </a:r>
            <a:r>
              <a:rPr lang="en-US" sz="2000" dirty="0" smtClean="0"/>
              <a:t>, exit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Notice</a:t>
            </a:r>
            <a:r>
              <a:rPr lang="en-US" sz="2000" dirty="0"/>
              <a:t>, </a:t>
            </a:r>
            <a:r>
              <a:rPr lang="en-US" sz="2000" dirty="0" smtClean="0"/>
              <a:t>that you can </a:t>
            </a:r>
            <a:r>
              <a:rPr lang="en-US" sz="2000" dirty="0"/>
              <a:t>open or create new files of multiple types as illustrated to </a:t>
            </a:r>
            <a:r>
              <a:rPr lang="en-US" sz="2000" dirty="0" smtClean="0"/>
              <a:t>the right.</a:t>
            </a:r>
          </a:p>
          <a:p>
            <a:pPr marL="0" indent="0" algn="l" rtl="0">
              <a:buNone/>
            </a:pP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/>
              <a:t>2. Edit includes the typical cut, copy, and paste commands, and allows you to </a:t>
            </a:r>
            <a:r>
              <a:rPr lang="en-US" sz="2000" dirty="0" smtClean="0"/>
              <a:t>specify various </a:t>
            </a:r>
            <a:r>
              <a:rPr lang="en-US" sz="2000" dirty="0"/>
              <a:t>options for displaying data and output</a:t>
            </a:r>
            <a:r>
              <a:rPr lang="en-US" sz="2000" dirty="0" smtClean="0"/>
              <a:t>. </a:t>
            </a:r>
          </a:p>
          <a:p>
            <a:pPr marL="0" indent="0" algn="l" rtl="0">
              <a:buNone/>
            </a:pP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/>
              <a:t>3. View allows you to select which toolbars you want to show, select font size, add </a:t>
            </a:r>
            <a:r>
              <a:rPr lang="en-US" sz="2000" dirty="0" smtClean="0"/>
              <a:t>or remove </a:t>
            </a:r>
            <a:r>
              <a:rPr lang="en-US" sz="2000" dirty="0"/>
              <a:t>the gridlines that separate each piece of data, and to select whether or not </a:t>
            </a:r>
            <a:r>
              <a:rPr lang="en-US" sz="2000" dirty="0" smtClean="0"/>
              <a:t>to display </a:t>
            </a:r>
            <a:r>
              <a:rPr lang="en-US" sz="2000" dirty="0"/>
              <a:t>your raw data or the data </a:t>
            </a:r>
            <a:r>
              <a:rPr lang="en-US" sz="2000" dirty="0" smtClean="0"/>
              <a:t>labels.</a:t>
            </a:r>
          </a:p>
          <a:p>
            <a:pPr marL="0" indent="0" algn="l" rtl="0">
              <a:buNone/>
            </a:pPr>
            <a:r>
              <a:rPr lang="en-US" sz="2000" dirty="0" smtClean="0"/>
              <a:t>4. Data allows you to select several options ranging from displaying data that is sorted by a specific variable to selecting certain cases for subsequent analyses.</a:t>
            </a:r>
          </a:p>
          <a:p>
            <a:pPr marL="0" indent="0" algn="l" rtl="0">
              <a:buNone/>
            </a:pP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42982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5. Transform includes several options to change current variables. For example, you can change continuous variables to categorical variables, change scores into rank scores, add a constant to variables.</a:t>
            </a:r>
          </a:p>
          <a:p>
            <a:pPr marL="0" indent="0" algn="l" rtl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6. Analyze includes all of the commands to carry out statistical analyses and to calculate descriptive statistics. Much of this book will focus on using commands located in this menu.</a:t>
            </a:r>
          </a:p>
          <a:p>
            <a:pPr marL="0" indent="0" algn="l" rtl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7. Graphs includes the commands to create various types of graphs including box plots, histograms, line graphs, and bar charts.</a:t>
            </a:r>
          </a:p>
          <a:p>
            <a:pPr marL="0" indent="0" algn="l" rtl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8. Utilities allows you to list file information which is a list of all variables, there labels,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values, locations in the data file, and type.</a:t>
            </a:r>
          </a:p>
          <a:p>
            <a:pPr marL="0" indent="0" algn="l" rtl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9. Add-ons are programs that can be added to the base SPSS package. You probably do not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have access to any of those.</a:t>
            </a:r>
          </a:p>
          <a:p>
            <a:pPr marL="0" indent="0" algn="l" rtl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10. </a:t>
            </a:r>
            <a:r>
              <a:rPr lang="en-US" dirty="0"/>
              <a:t>Window can be used to select which window you want to view (i.e., Data Editor, Output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Viewer, or Syntax). Since we have a data file and an output file open, let’s try this.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428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Logic of Data Files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000" dirty="0" smtClean="0"/>
              <a:t>Each </a:t>
            </a:r>
            <a:r>
              <a:rPr lang="en-US" sz="2000" dirty="0"/>
              <a:t>row typically represents the data from 1 case, whether that be a person</a:t>
            </a:r>
            <a:r>
              <a:rPr lang="en-US" sz="2000" dirty="0" smtClean="0"/>
              <a:t>, animal</a:t>
            </a:r>
            <a:r>
              <a:rPr lang="en-US" sz="2000" dirty="0"/>
              <a:t>, or object. Each column represents a different variable. A cell refers to </a:t>
            </a:r>
            <a:r>
              <a:rPr lang="en-US" sz="2000" dirty="0" smtClean="0"/>
              <a:t>the juncture </a:t>
            </a:r>
            <a:r>
              <a:rPr lang="en-US" sz="2000" dirty="0"/>
              <a:t>of a specific row and column. For example, the first empty cell in the </a:t>
            </a:r>
            <a:r>
              <a:rPr lang="en-US" sz="2000" dirty="0" smtClean="0"/>
              <a:t>right hand </a:t>
            </a:r>
            <a:r>
              <a:rPr lang="en-US" sz="2000" dirty="0"/>
              <a:t>corner would include the data for case 1, variable </a:t>
            </a:r>
            <a:r>
              <a:rPr lang="en-US" sz="2000" dirty="0" smtClean="0"/>
              <a:t>1.</a:t>
            </a:r>
            <a:endParaRPr lang="en-US" sz="2000" dirty="0"/>
          </a:p>
          <a:p>
            <a:pPr algn="l" rtl="0"/>
            <a:r>
              <a:rPr lang="en-US" sz="2000" dirty="0" smtClean="0"/>
              <a:t>Entering </a:t>
            </a:r>
            <a:r>
              <a:rPr lang="en-US" sz="2000" dirty="0"/>
              <a:t>Data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To enter data, you could simply begin typing information into each cell. If you </a:t>
            </a:r>
            <a:r>
              <a:rPr lang="en-US" sz="2000" dirty="0" smtClean="0"/>
              <a:t>did so</a:t>
            </a:r>
            <a:r>
              <a:rPr lang="en-US" sz="2000" dirty="0"/>
              <a:t>, SPSS would give each column a generic label such as var00001. we want </a:t>
            </a:r>
            <a:r>
              <a:rPr lang="en-US" sz="2000" dirty="0" smtClean="0"/>
              <a:t>to specify </a:t>
            </a:r>
            <a:r>
              <a:rPr lang="en-US" sz="2000" dirty="0"/>
              <a:t>names for our variables. To do this, you can double left click on </a:t>
            </a:r>
            <a:r>
              <a:rPr lang="en-US" sz="2000" dirty="0" smtClean="0"/>
              <a:t>any column </a:t>
            </a:r>
            <a:r>
              <a:rPr lang="en-US" sz="2000" dirty="0"/>
              <a:t>head, this will automatically take you to the Variable View. Alternatively</a:t>
            </a:r>
            <a:r>
              <a:rPr lang="en-US" sz="2000" dirty="0" smtClean="0"/>
              <a:t>, you </a:t>
            </a:r>
            <a:r>
              <a:rPr lang="en-US" sz="2000" dirty="0"/>
              <a:t>can simply click on Variable View on the bottom left hand corner of </a:t>
            </a:r>
            <a:r>
              <a:rPr lang="en-US" sz="2000" dirty="0" smtClean="0"/>
              <a:t>your screen</a:t>
            </a:r>
            <a:r>
              <a:rPr lang="en-US" sz="2000" dirty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95748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err="1" smtClean="0"/>
              <a:t>Name</a:t>
            </a:r>
            <a:r>
              <a:rPr lang="en-US" dirty="0" err="1" smtClean="0"/>
              <a:t>,you</a:t>
            </a:r>
            <a:r>
              <a:rPr lang="en-US" dirty="0" smtClean="0"/>
              <a:t> </a:t>
            </a:r>
            <a:r>
              <a:rPr lang="en-US" dirty="0"/>
              <a:t>should keep names short for ease of reading. SPSS also </a:t>
            </a:r>
            <a:r>
              <a:rPr lang="en-US" dirty="0" smtClean="0"/>
              <a:t>has preferences </a:t>
            </a:r>
            <a:r>
              <a:rPr lang="en-US" dirty="0"/>
              <a:t>for variable names.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sz="2800" dirty="0" smtClean="0"/>
              <a:t>For </a:t>
            </a:r>
            <a:r>
              <a:rPr lang="en-US" sz="2800" dirty="0"/>
              <a:t>example, a number cannot begin </a:t>
            </a:r>
            <a:r>
              <a:rPr lang="en-US" sz="2800" dirty="0" smtClean="0"/>
              <a:t>a variable name.</a:t>
            </a:r>
          </a:p>
          <a:p>
            <a:pPr marL="0" indent="0" algn="l" rtl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7778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u="sng" dirty="0"/>
              <a:t>Type of </a:t>
            </a:r>
            <a:r>
              <a:rPr lang="en-US" b="1" u="sng" dirty="0" smtClean="0"/>
              <a:t>variable</a:t>
            </a:r>
            <a:r>
              <a:rPr lang="en-US" dirty="0" smtClean="0"/>
              <a:t>: </a:t>
            </a:r>
            <a:r>
              <a:rPr lang="en-US" dirty="0"/>
              <a:t>Left click on the empty cell, then left click on the gray box </a:t>
            </a:r>
            <a:r>
              <a:rPr lang="en-US" dirty="0" smtClean="0"/>
              <a:t>with dots </a:t>
            </a:r>
            <a:r>
              <a:rPr lang="en-US" dirty="0"/>
              <a:t>that appears. The dialog box to the right appears. The most commonly </a:t>
            </a:r>
            <a:r>
              <a:rPr lang="en-US" dirty="0" smtClean="0"/>
              <a:t>used types </a:t>
            </a:r>
            <a:r>
              <a:rPr lang="en-US" dirty="0"/>
              <a:t>of data include numeric, </a:t>
            </a:r>
            <a:r>
              <a:rPr lang="en-US" dirty="0" smtClean="0"/>
              <a:t>date.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89040"/>
            <a:ext cx="43053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72149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u="sng" dirty="0"/>
              <a:t>Width and </a:t>
            </a:r>
            <a:r>
              <a:rPr lang="en-US" b="1" u="sng" dirty="0" smtClean="0"/>
              <a:t>Decimals</a:t>
            </a:r>
            <a:r>
              <a:rPr lang="en-US" dirty="0" smtClean="0"/>
              <a:t>: </a:t>
            </a:r>
            <a:r>
              <a:rPr lang="en-US" sz="2400" dirty="0"/>
              <a:t>You could have set this while specifying </a:t>
            </a:r>
            <a:r>
              <a:rPr lang="en-US" sz="2400" dirty="0" smtClean="0"/>
              <a:t>your variable </a:t>
            </a:r>
            <a:r>
              <a:rPr lang="en-US" sz="2400" dirty="0"/>
              <a:t>type, or you can specify them in these columns. The default </a:t>
            </a:r>
            <a:r>
              <a:rPr lang="en-US" sz="2400" dirty="0" smtClean="0"/>
              <a:t>for width </a:t>
            </a:r>
            <a:r>
              <a:rPr lang="en-US" sz="2400" dirty="0"/>
              <a:t>is 8 characters and the default for </a:t>
            </a:r>
            <a:r>
              <a:rPr lang="en-US" sz="2400" dirty="0" smtClean="0"/>
              <a:t> decimals </a:t>
            </a:r>
            <a:r>
              <a:rPr lang="en-US" sz="2400" dirty="0"/>
              <a:t>is 2</a:t>
            </a:r>
            <a:r>
              <a:rPr lang="en-US" sz="2400" dirty="0" smtClean="0"/>
              <a:t>.</a:t>
            </a:r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b="1" u="sng" dirty="0" smtClean="0"/>
              <a:t>Label</a:t>
            </a:r>
            <a:r>
              <a:rPr lang="en-US" sz="2400" dirty="0" smtClean="0"/>
              <a:t>: This is a very nice feature that allows you to provide more information about the variable than you could fit in the 8 character variable name.</a:t>
            </a:r>
          </a:p>
          <a:p>
            <a:pPr marL="0" indent="0" algn="l" rtl="0">
              <a:buNone/>
            </a:pPr>
            <a:endParaRPr lang="ar-IQ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5057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57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u="sng" dirty="0" smtClean="0"/>
              <a:t>Values</a:t>
            </a:r>
            <a:r>
              <a:rPr lang="en-US" dirty="0" smtClean="0"/>
              <a:t>: </a:t>
            </a:r>
            <a:r>
              <a:rPr lang="en-US" sz="3000" dirty="0"/>
              <a:t>This allows you to assign variable labels. You will typically use </a:t>
            </a:r>
            <a:r>
              <a:rPr lang="en-US" sz="3000" dirty="0" smtClean="0"/>
              <a:t>this option </a:t>
            </a:r>
            <a:r>
              <a:rPr lang="en-US" sz="3000" dirty="0"/>
              <a:t>for categorical variables. For example, we may want the number 1 </a:t>
            </a:r>
            <a:r>
              <a:rPr lang="en-US" sz="3000" dirty="0" smtClean="0"/>
              <a:t>to represent </a:t>
            </a:r>
            <a:r>
              <a:rPr lang="en-US" sz="3000" dirty="0"/>
              <a:t>males and the number 2 to represent females when we enter </a:t>
            </a:r>
            <a:r>
              <a:rPr lang="en-US" sz="3000" dirty="0" smtClean="0"/>
              <a:t>data on </a:t>
            </a:r>
            <a:r>
              <a:rPr lang="en-US" sz="3000" dirty="0"/>
              <a:t>gender. </a:t>
            </a:r>
            <a:endParaRPr lang="en-US" sz="3000" dirty="0" smtClean="0"/>
          </a:p>
          <a:p>
            <a:pPr marL="0" indent="0" algn="l" rtl="0">
              <a:buNone/>
            </a:pPr>
            <a:endParaRPr lang="ar-IQ"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39390"/>
            <a:ext cx="43719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56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Editing process: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Includes the typical cut, copy, and paste delete rename commands for variables </a:t>
            </a:r>
            <a:r>
              <a:rPr lang="en-US" dirty="0" smtClean="0"/>
              <a:t>and cases</a:t>
            </a:r>
            <a:r>
              <a:rPr lang="en-US" dirty="0"/>
              <a:t>, and allows you to specify various options for displaying data and output</a:t>
            </a:r>
            <a:r>
              <a:rPr lang="en-US" dirty="0" smtClean="0"/>
              <a:t>.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Inserting </a:t>
            </a:r>
            <a:r>
              <a:rPr lang="en-US" dirty="0"/>
              <a:t>&amp;Add a Variable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1. In Variable View, highlight the first row and then click Insert Variable 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Edit menu. This will place a new variable before the selected variable.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In Data View, highlight the first variable column and then </a:t>
            </a:r>
            <a:r>
              <a:rPr lang="en-US" dirty="0" err="1"/>
              <a:t>R.click</a:t>
            </a:r>
            <a:r>
              <a:rPr lang="en-US" dirty="0"/>
              <a:t> select 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Insert Variable icon . This will also place a new variable column at 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beginning of the file.</a:t>
            </a:r>
            <a:endParaRPr lang="en-US" dirty="0" smtClean="0">
              <a:effectLst/>
            </a:endParaRPr>
          </a:p>
          <a:p>
            <a:pPr algn="l" rtl="0"/>
            <a:r>
              <a:rPr lang="en-US" dirty="0" smtClean="0"/>
              <a:t>Insert </a:t>
            </a:r>
            <a:r>
              <a:rPr lang="en-US" dirty="0"/>
              <a:t>a Case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1. click on Insert Case on the Edit menu 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R.C on case then select insert cases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Delete Variable In </a:t>
            </a:r>
            <a:r>
              <a:rPr lang="en-US" dirty="0"/>
              <a:t>Variable View, highlight the first row and then click </a:t>
            </a:r>
            <a:r>
              <a:rPr lang="en-US" dirty="0" err="1"/>
              <a:t>rait</a:t>
            </a:r>
            <a:r>
              <a:rPr lang="en-US" dirty="0"/>
              <a:t> </a:t>
            </a:r>
            <a:r>
              <a:rPr lang="en-US" dirty="0" smtClean="0"/>
              <a:t>then  delete(rename</a:t>
            </a:r>
            <a:r>
              <a:rPr lang="en-US" dirty="0"/>
              <a:t>) variable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Inserting &amp; Add </a:t>
            </a:r>
            <a:r>
              <a:rPr lang="en-US" dirty="0"/>
              <a:t>Case: the </a:t>
            </a:r>
            <a:r>
              <a:rPr lang="en-US" dirty="0" smtClean="0"/>
              <a:t>Siam </a:t>
            </a:r>
            <a:r>
              <a:rPr lang="en-US" dirty="0"/>
              <a:t>process with highlight the case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click on Insert Case on the Edit menu 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4. R.C on case then select insert cases</a:t>
            </a:r>
            <a:endParaRPr lang="en-US" dirty="0" smtClean="0">
              <a:effectLst/>
            </a:endParaRP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544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 Application </vt:lpstr>
      <vt:lpstr>SPSS Menus and Icons</vt:lpstr>
      <vt:lpstr>PowerPoint Presentation</vt:lpstr>
      <vt:lpstr>The Logic of Data Files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Application</dc:title>
  <dc:creator>Maher</dc:creator>
  <cp:lastModifiedBy>Maher</cp:lastModifiedBy>
  <cp:revision>6</cp:revision>
  <dcterms:created xsi:type="dcterms:W3CDTF">2022-05-28T15:16:33Z</dcterms:created>
  <dcterms:modified xsi:type="dcterms:W3CDTF">2023-05-27T14:32:08Z</dcterms:modified>
</cp:coreProperties>
</file>