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notesMasterIdLst>
    <p:notesMasterId r:id="rId12"/>
  </p:notesMasterIdLst>
  <p:sldIdLst>
    <p:sldId id="256" r:id="rId2"/>
    <p:sldId id="267" r:id="rId3"/>
    <p:sldId id="259" r:id="rId4"/>
    <p:sldId id="258" r:id="rId5"/>
    <p:sldId id="260" r:id="rId6"/>
    <p:sldId id="262" r:id="rId7"/>
    <p:sldId id="261" r:id="rId8"/>
    <p:sldId id="266"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1171"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816EF46-4C04-42E1-ABEE-92C7E86413CC}" type="datetimeFigureOut">
              <a:rPr lang="ar-SA" smtClean="0"/>
              <a:t>24/04/41</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96AECF4-70E7-4805-8DB3-905BDDCAC09A}" type="slidenum">
              <a:rPr lang="ar-SA" smtClean="0"/>
              <a:t>‹#›</a:t>
            </a:fld>
            <a:endParaRPr lang="ar-SA"/>
          </a:p>
        </p:txBody>
      </p:sp>
    </p:spTree>
    <p:extLst>
      <p:ext uri="{BB962C8B-B14F-4D97-AF65-F5344CB8AC3E}">
        <p14:creationId xmlns:p14="http://schemas.microsoft.com/office/powerpoint/2010/main" val="127233010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699961-6DE8-44E5-ABA2-595DEF6C5101}" type="datetime1">
              <a:rPr lang="ar-SA" smtClean="0"/>
              <a:t>24/04/41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680B89E-AB66-4D0E-AA9C-7925789E026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8327FAF-A571-4A61-B697-CC57298B997F}" type="datetime1">
              <a:rPr lang="ar-SA" smtClean="0"/>
              <a:t>24/04/41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680B89E-AB66-4D0E-AA9C-7925789E026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4F8951-89E7-4703-8C5A-EB8EB4B26DAA}" type="datetime1">
              <a:rPr lang="ar-SA" smtClean="0"/>
              <a:t>24/04/41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680B89E-AB66-4D0E-AA9C-7925789E026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46D8EF-10C1-43BF-B681-DC953F8C3D80}" type="datetime1">
              <a:rPr lang="ar-SA" smtClean="0"/>
              <a:t>24/04/41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680B89E-AB66-4D0E-AA9C-7925789E0267}"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760462-B34A-4BD2-A79E-E1F4F0A093E2}" type="datetime1">
              <a:rPr lang="ar-SA" smtClean="0"/>
              <a:t>24/04/41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5680B89E-AB66-4D0E-AA9C-7925789E0267}"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A9858B0-1909-4452-A9D9-CC2E0C2D3928}" type="datetime1">
              <a:rPr lang="ar-SA" smtClean="0"/>
              <a:t>24/04/41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680B89E-AB66-4D0E-AA9C-7925789E0267}"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4BF2A5-CF86-467A-A3FF-F727DCC234F7}" type="datetime1">
              <a:rPr lang="ar-SA" smtClean="0"/>
              <a:t>24/04/41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5680B89E-AB66-4D0E-AA9C-7925789E0267}"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7F18A3-BCF9-4282-9584-BF953FEE0D57}" type="datetime1">
              <a:rPr lang="ar-SA" smtClean="0"/>
              <a:t>24/04/41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5680B89E-AB66-4D0E-AA9C-7925789E0267}"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41B5AB-8DD2-4B29-8190-A295F6266F65}" type="datetime1">
              <a:rPr lang="ar-SA" smtClean="0"/>
              <a:t>24/04/41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5680B89E-AB66-4D0E-AA9C-7925789E026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EF7231-3219-41DC-8810-5B8547C294B8}" type="datetime1">
              <a:rPr lang="ar-SA" smtClean="0"/>
              <a:t>24/04/41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5680B89E-AB66-4D0E-AA9C-7925789E0267}" type="slidenum">
              <a:rPr lang="ar-SA" smtClean="0"/>
              <a:t>‹#›</a:t>
            </a:fld>
            <a:endParaRPr lang="ar-S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A46C01AE-0E6D-44CD-B6D7-4E076B19FC8F}" type="datetime1">
              <a:rPr lang="ar-SA" smtClean="0"/>
              <a:t>24/04/41</a:t>
            </a:fld>
            <a:endParaRPr lang="ar-SA"/>
          </a:p>
        </p:txBody>
      </p:sp>
      <p:sp>
        <p:nvSpPr>
          <p:cNvPr id="9" name="Slide Number Placeholder 8"/>
          <p:cNvSpPr>
            <a:spLocks noGrp="1"/>
          </p:cNvSpPr>
          <p:nvPr>
            <p:ph type="sldNum" sz="quarter" idx="11"/>
          </p:nvPr>
        </p:nvSpPr>
        <p:spPr/>
        <p:txBody>
          <a:bodyPr/>
          <a:lstStyle/>
          <a:p>
            <a:fld id="{5680B89E-AB66-4D0E-AA9C-7925789E0267}" type="slidenum">
              <a:rPr lang="ar-SA" smtClean="0"/>
              <a:t>‹#›</a:t>
            </a:fld>
            <a:endParaRPr lang="ar-SA"/>
          </a:p>
        </p:txBody>
      </p:sp>
      <p:sp>
        <p:nvSpPr>
          <p:cNvPr id="10" name="Footer Placeholder 9"/>
          <p:cNvSpPr>
            <a:spLocks noGrp="1"/>
          </p:cNvSpPr>
          <p:nvPr>
            <p:ph type="ftr" sz="quarter" idx="12"/>
          </p:nvPr>
        </p:nvSpPr>
        <p:spPr/>
        <p:txBody>
          <a:bodyPr/>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680B89E-AB66-4D0E-AA9C-7925789E0267}" type="slidenum">
              <a:rPr lang="ar-SA" smtClean="0"/>
              <a:t>‹#›</a:t>
            </a:fld>
            <a:endParaRPr lang="ar-S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ar-S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E78AB96-10A5-4134-8428-42FD7089FF46}" type="datetime1">
              <a:rPr lang="ar-SA" smtClean="0"/>
              <a:t>24/04/41</a:t>
            </a:fld>
            <a:endParaRPr lang="ar-S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p:txStyles>
    <p:titleStyle>
      <a:lvl1pPr algn="l" defTabSz="914400" rtl="1"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r" defTabSz="914400" rtl="1"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r" defTabSz="914400" rtl="1"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r" defTabSz="914400" rtl="1"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r" defTabSz="914400" rtl="1"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r" defTabSz="914400" rtl="1"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r" defTabSz="914400" rtl="1"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r" defTabSz="914400" rtl="1"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r" defTabSz="914400" rtl="1"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keydifferences.com/wp-content/uploads/2016/04/parameter-vs-statistic1.jp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mathinsight.org/definition/variab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statisticshowto.datasciencecentral.com/wp-content/uploads/2013/09/R._A._Fischer.jp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arameter vs statistic">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107504" y="260648"/>
            <a:ext cx="5472608" cy="6597352"/>
          </a:xfrm>
          <a:prstGeom prst="rect">
            <a:avLst/>
          </a:prstGeom>
          <a:noFill/>
          <a:ln>
            <a:noFill/>
          </a:ln>
        </p:spPr>
      </p:pic>
      <p:sp>
        <p:nvSpPr>
          <p:cNvPr id="2" name="Title 1"/>
          <p:cNvSpPr>
            <a:spLocks noGrp="1"/>
          </p:cNvSpPr>
          <p:nvPr>
            <p:ph type="ctrTitle"/>
          </p:nvPr>
        </p:nvSpPr>
        <p:spPr>
          <a:xfrm>
            <a:off x="5220072" y="836712"/>
            <a:ext cx="3240360" cy="3528392"/>
          </a:xfrm>
        </p:spPr>
        <p:txBody>
          <a:bodyPr/>
          <a:lstStyle/>
          <a:p>
            <a:pPr algn="ctr" rtl="0"/>
            <a:r>
              <a:rPr lang="en-US" sz="4800" b="1" dirty="0" smtClean="0">
                <a:solidFill>
                  <a:srgbClr val="FF0000"/>
                </a:solidFill>
              </a:rPr>
              <a:t>Parameter </a:t>
            </a:r>
            <a:r>
              <a:rPr lang="en-US" sz="4800" b="1" dirty="0" smtClean="0">
                <a:solidFill>
                  <a:srgbClr val="FF0000"/>
                </a:solidFill>
              </a:rPr>
              <a:t>and Statistic</a:t>
            </a:r>
            <a:endParaRPr lang="ar-SA" sz="4800" dirty="0">
              <a:solidFill>
                <a:srgbClr val="FF0000"/>
              </a:solidFill>
            </a:endParaRPr>
          </a:p>
        </p:txBody>
      </p:sp>
      <p:sp>
        <p:nvSpPr>
          <p:cNvPr id="4" name="Date Placeholder 3"/>
          <p:cNvSpPr>
            <a:spLocks noGrp="1"/>
          </p:cNvSpPr>
          <p:nvPr>
            <p:ph type="dt" sz="half" idx="10"/>
          </p:nvPr>
        </p:nvSpPr>
        <p:spPr/>
        <p:txBody>
          <a:bodyPr/>
          <a:lstStyle/>
          <a:p>
            <a:fld id="{5E8C2132-614F-48F4-A9A3-5C7E4089C4FA}" type="datetime1">
              <a:rPr lang="ar-SA" smtClean="0"/>
              <a:t>24/04/41</a:t>
            </a:fld>
            <a:endParaRPr lang="ar-SA"/>
          </a:p>
        </p:txBody>
      </p:sp>
      <p:sp>
        <p:nvSpPr>
          <p:cNvPr id="5" name="Slide Number Placeholder 4"/>
          <p:cNvSpPr>
            <a:spLocks noGrp="1"/>
          </p:cNvSpPr>
          <p:nvPr>
            <p:ph type="sldNum" sz="quarter" idx="12"/>
          </p:nvPr>
        </p:nvSpPr>
        <p:spPr/>
        <p:txBody>
          <a:bodyPr/>
          <a:lstStyle/>
          <a:p>
            <a:fld id="{5680B89E-AB66-4D0E-AA9C-7925789E0267}" type="slidenum">
              <a:rPr lang="ar-SA" smtClean="0"/>
              <a:t>1</a:t>
            </a:fld>
            <a:endParaRPr lang="ar-SA"/>
          </a:p>
        </p:txBody>
      </p:sp>
    </p:spTree>
    <p:extLst>
      <p:ext uri="{BB962C8B-B14F-4D97-AF65-F5344CB8AC3E}">
        <p14:creationId xmlns:p14="http://schemas.microsoft.com/office/powerpoint/2010/main" val="1209033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Conclusion</a:t>
            </a:r>
            <a:endParaRPr lang="en-US" b="1" dirty="0"/>
          </a:p>
        </p:txBody>
      </p:sp>
      <p:sp>
        <p:nvSpPr>
          <p:cNvPr id="3" name="Content Placeholder 2"/>
          <p:cNvSpPr>
            <a:spLocks noGrp="1"/>
          </p:cNvSpPr>
          <p:nvPr>
            <p:ph idx="1"/>
          </p:nvPr>
        </p:nvSpPr>
        <p:spPr/>
        <p:txBody>
          <a:bodyPr/>
          <a:lstStyle/>
          <a:p>
            <a:pPr marL="0" indent="0" algn="l">
              <a:buNone/>
            </a:pPr>
            <a:r>
              <a:rPr lang="en-US" dirty="0" smtClean="0"/>
              <a:t>To </a:t>
            </a:r>
            <a:r>
              <a:rPr lang="en-US" dirty="0"/>
              <a:t>sum up the discussion, it is important to note that when the result obtained from the population, the numerical value is known as the parameter. While, if the result is obtained from the sample, the numerical value is called statistic.</a:t>
            </a:r>
          </a:p>
          <a:p>
            <a:pPr marL="0" indent="0" algn="l" rtl="0">
              <a:buNone/>
            </a:pPr>
            <a:endParaRPr lang="ar-SA" dirty="0"/>
          </a:p>
        </p:txBody>
      </p:sp>
      <p:sp>
        <p:nvSpPr>
          <p:cNvPr id="4" name="Date Placeholder 3"/>
          <p:cNvSpPr>
            <a:spLocks noGrp="1"/>
          </p:cNvSpPr>
          <p:nvPr>
            <p:ph type="dt" sz="half" idx="10"/>
          </p:nvPr>
        </p:nvSpPr>
        <p:spPr/>
        <p:txBody>
          <a:bodyPr/>
          <a:lstStyle/>
          <a:p>
            <a:fld id="{BAF1A382-52E5-426B-BD1A-90B1ADD9633F}" type="datetime1">
              <a:rPr lang="ar-SA" smtClean="0"/>
              <a:t>24/04/41</a:t>
            </a:fld>
            <a:endParaRPr lang="ar-SA"/>
          </a:p>
        </p:txBody>
      </p:sp>
      <p:sp>
        <p:nvSpPr>
          <p:cNvPr id="5" name="Slide Number Placeholder 4"/>
          <p:cNvSpPr>
            <a:spLocks noGrp="1"/>
          </p:cNvSpPr>
          <p:nvPr>
            <p:ph type="sldNum" sz="quarter" idx="12"/>
          </p:nvPr>
        </p:nvSpPr>
        <p:spPr/>
        <p:txBody>
          <a:bodyPr/>
          <a:lstStyle/>
          <a:p>
            <a:fld id="{5680B89E-AB66-4D0E-AA9C-7925789E0267}" type="slidenum">
              <a:rPr lang="ar-SA" smtClean="0"/>
              <a:t>10</a:t>
            </a:fld>
            <a:endParaRPr lang="ar-SA"/>
          </a:p>
        </p:txBody>
      </p:sp>
    </p:spTree>
    <p:extLst>
      <p:ext uri="{BB962C8B-B14F-4D97-AF65-F5344CB8AC3E}">
        <p14:creationId xmlns:p14="http://schemas.microsoft.com/office/powerpoint/2010/main" val="194985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0"/>
            <a:r>
              <a:rPr lang="en-US" dirty="0" smtClean="0"/>
              <a:t>mathematical definition </a:t>
            </a:r>
            <a:br>
              <a:rPr lang="en-US" dirty="0" smtClean="0"/>
            </a:br>
            <a:r>
              <a:rPr lang="en-US" dirty="0" smtClean="0"/>
              <a:t>for Parameter </a:t>
            </a:r>
            <a:endParaRPr lang="ar-SA" dirty="0"/>
          </a:p>
        </p:txBody>
      </p:sp>
      <p:sp>
        <p:nvSpPr>
          <p:cNvPr id="3" name="Content Placeholder 2"/>
          <p:cNvSpPr>
            <a:spLocks noGrp="1"/>
          </p:cNvSpPr>
          <p:nvPr>
            <p:ph idx="1"/>
          </p:nvPr>
        </p:nvSpPr>
        <p:spPr>
          <a:xfrm>
            <a:off x="395536" y="1556792"/>
            <a:ext cx="8229600" cy="4525963"/>
          </a:xfrm>
        </p:spPr>
        <p:txBody>
          <a:bodyPr>
            <a:normAutofit/>
          </a:bodyPr>
          <a:lstStyle/>
          <a:p>
            <a:pPr marL="0" indent="0" algn="l" rtl="0">
              <a:buNone/>
            </a:pPr>
            <a:r>
              <a:rPr lang="en-US" dirty="0" smtClean="0"/>
              <a:t> A </a:t>
            </a:r>
            <a:r>
              <a:rPr lang="en-US" dirty="0"/>
              <a:t>parameter is a quantity that influences the output or behavior of a mathematical object but is viewed as being held constant. Parameters are closely related to </a:t>
            </a:r>
            <a:r>
              <a:rPr lang="en-US" dirty="0">
                <a:hlinkClick r:id="rId2" tooltip="Variable definition: A variable is a quantity that may change within the context of a mathematical problem or experiment."/>
              </a:rPr>
              <a:t>variables</a:t>
            </a:r>
            <a:r>
              <a:rPr lang="en-US" dirty="0"/>
              <a:t>, and the difference is sometimes just a matter of perspective</a:t>
            </a:r>
            <a:r>
              <a:rPr lang="en-US" dirty="0" smtClean="0"/>
              <a:t>.</a:t>
            </a:r>
          </a:p>
          <a:p>
            <a:pPr marL="0" indent="0" algn="l" rtl="0">
              <a:buNone/>
            </a:pPr>
            <a:r>
              <a:rPr lang="en-US" dirty="0" smtClean="0"/>
              <a:t> One </a:t>
            </a:r>
            <a:r>
              <a:rPr lang="en-US" dirty="0"/>
              <a:t>place parameters appear is within functions. </a:t>
            </a:r>
          </a:p>
          <a:p>
            <a:pPr marL="0" indent="0" algn="ctr" rtl="0">
              <a:buNone/>
            </a:pPr>
            <a:r>
              <a:rPr lang="en-US" dirty="0" smtClean="0"/>
              <a:t>f(x)=ax</a:t>
            </a:r>
            <a:r>
              <a:rPr lang="en-US" sz="3600" dirty="0" smtClean="0"/>
              <a:t>2</a:t>
            </a:r>
            <a:r>
              <a:rPr lang="en-US" dirty="0" smtClean="0"/>
              <a:t>+bx+c.</a:t>
            </a:r>
            <a:endParaRPr lang="ar-SA" dirty="0"/>
          </a:p>
        </p:txBody>
      </p:sp>
      <p:sp>
        <p:nvSpPr>
          <p:cNvPr id="4" name="Date Placeholder 3"/>
          <p:cNvSpPr>
            <a:spLocks noGrp="1"/>
          </p:cNvSpPr>
          <p:nvPr>
            <p:ph type="dt" sz="half" idx="10"/>
          </p:nvPr>
        </p:nvSpPr>
        <p:spPr/>
        <p:txBody>
          <a:bodyPr/>
          <a:lstStyle/>
          <a:p>
            <a:fld id="{DB4918EC-C8C5-4BAE-B9D7-2298F7AEA507}" type="datetime1">
              <a:rPr lang="ar-SA" smtClean="0"/>
              <a:t>24/04/41</a:t>
            </a:fld>
            <a:endParaRPr lang="ar-SA"/>
          </a:p>
        </p:txBody>
      </p:sp>
      <p:sp>
        <p:nvSpPr>
          <p:cNvPr id="5" name="Slide Number Placeholder 4"/>
          <p:cNvSpPr>
            <a:spLocks noGrp="1"/>
          </p:cNvSpPr>
          <p:nvPr>
            <p:ph type="sldNum" sz="quarter" idx="12"/>
          </p:nvPr>
        </p:nvSpPr>
        <p:spPr/>
        <p:txBody>
          <a:bodyPr/>
          <a:lstStyle/>
          <a:p>
            <a:fld id="{5680B89E-AB66-4D0E-AA9C-7925789E0267}" type="slidenum">
              <a:rPr lang="ar-SA" smtClean="0"/>
              <a:t>2</a:t>
            </a:fld>
            <a:endParaRPr lang="ar-SA"/>
          </a:p>
        </p:txBody>
      </p:sp>
    </p:spTree>
    <p:extLst>
      <p:ext uri="{BB962C8B-B14F-4D97-AF65-F5344CB8AC3E}">
        <p14:creationId xmlns:p14="http://schemas.microsoft.com/office/powerpoint/2010/main" val="1582352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Origin of the word </a:t>
            </a:r>
            <a:r>
              <a:rPr lang="en-US" b="1" dirty="0" smtClean="0"/>
              <a:t>Parameter</a:t>
            </a:r>
            <a:r>
              <a:rPr lang="en-US" dirty="0" smtClean="0"/>
              <a:t/>
            </a:r>
            <a:br>
              <a:rPr lang="en-US" dirty="0" smtClean="0"/>
            </a:br>
            <a:endParaRPr lang="ar-SA" dirty="0"/>
          </a:p>
        </p:txBody>
      </p:sp>
      <p:sp>
        <p:nvSpPr>
          <p:cNvPr id="3" name="Content Placeholder 2"/>
          <p:cNvSpPr>
            <a:spLocks noGrp="1"/>
          </p:cNvSpPr>
          <p:nvPr>
            <p:ph idx="1"/>
          </p:nvPr>
        </p:nvSpPr>
        <p:spPr>
          <a:xfrm>
            <a:off x="457200" y="1196752"/>
            <a:ext cx="4762872" cy="4929411"/>
          </a:xfrm>
        </p:spPr>
        <p:txBody>
          <a:bodyPr>
            <a:normAutofit/>
          </a:bodyPr>
          <a:lstStyle/>
          <a:p>
            <a:pPr marL="0" indent="0" algn="l" rtl="0">
              <a:buNone/>
            </a:pPr>
            <a:r>
              <a:rPr lang="en-US" sz="2800" dirty="0"/>
              <a:t>This word is found in 1914 </a:t>
            </a:r>
            <a:r>
              <a:rPr lang="en-US" sz="2800" dirty="0" smtClean="0"/>
              <a:t>by </a:t>
            </a:r>
          </a:p>
          <a:p>
            <a:pPr marL="0" indent="0" algn="l" rtl="0">
              <a:buNone/>
            </a:pPr>
            <a:r>
              <a:rPr lang="en-US" dirty="0" smtClean="0"/>
              <a:t> </a:t>
            </a:r>
            <a:r>
              <a:rPr lang="en-US" dirty="0"/>
              <a:t>Ronald A. </a:t>
            </a:r>
            <a:r>
              <a:rPr lang="en-US" dirty="0" smtClean="0"/>
              <a:t>Fisher’s</a:t>
            </a:r>
          </a:p>
          <a:p>
            <a:pPr marL="0" indent="0" algn="l" rtl="0">
              <a:buNone/>
            </a:pPr>
            <a:r>
              <a:rPr lang="en-US" dirty="0" smtClean="0"/>
              <a:t> </a:t>
            </a:r>
            <a:r>
              <a:rPr lang="en-US" dirty="0"/>
              <a:t>“On the Mathematical Foundations of Theoretical Statistics</a:t>
            </a:r>
            <a:r>
              <a:rPr lang="en-US" dirty="0" smtClean="0"/>
              <a:t>.”</a:t>
            </a:r>
          </a:p>
          <a:p>
            <a:pPr marL="0" indent="0" algn="l" rtl="0">
              <a:buNone/>
            </a:pPr>
            <a:r>
              <a:rPr lang="en-US" dirty="0" smtClean="0"/>
              <a:t> </a:t>
            </a:r>
            <a:r>
              <a:rPr lang="en-US" dirty="0"/>
              <a:t>Fisher was an English statistician, biologist and geneticist.</a:t>
            </a:r>
          </a:p>
          <a:p>
            <a:pPr algn="l" rtl="0"/>
            <a:endParaRPr lang="ar-SA" dirty="0"/>
          </a:p>
        </p:txBody>
      </p:sp>
      <p:pic>
        <p:nvPicPr>
          <p:cNvPr id="4" name="Picture 3" descr="R._A._Fischer">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5508104" y="1628800"/>
            <a:ext cx="2696716" cy="4104456"/>
          </a:xfrm>
          <a:prstGeom prst="rect">
            <a:avLst/>
          </a:prstGeom>
          <a:noFill/>
          <a:ln>
            <a:noFill/>
          </a:ln>
        </p:spPr>
      </p:pic>
      <p:sp>
        <p:nvSpPr>
          <p:cNvPr id="5" name="Date Placeholder 4"/>
          <p:cNvSpPr>
            <a:spLocks noGrp="1"/>
          </p:cNvSpPr>
          <p:nvPr>
            <p:ph type="dt" sz="half" idx="10"/>
          </p:nvPr>
        </p:nvSpPr>
        <p:spPr/>
        <p:txBody>
          <a:bodyPr/>
          <a:lstStyle/>
          <a:p>
            <a:fld id="{D61D7850-EC24-4315-910E-049A2F2CDA95}" type="datetime1">
              <a:rPr lang="ar-SA" smtClean="0"/>
              <a:t>24/04/41</a:t>
            </a:fld>
            <a:endParaRPr lang="ar-SA"/>
          </a:p>
        </p:txBody>
      </p:sp>
      <p:sp>
        <p:nvSpPr>
          <p:cNvPr id="6" name="Slide Number Placeholder 5"/>
          <p:cNvSpPr>
            <a:spLocks noGrp="1"/>
          </p:cNvSpPr>
          <p:nvPr>
            <p:ph type="sldNum" sz="quarter" idx="12"/>
          </p:nvPr>
        </p:nvSpPr>
        <p:spPr/>
        <p:txBody>
          <a:bodyPr/>
          <a:lstStyle/>
          <a:p>
            <a:fld id="{5680B89E-AB66-4D0E-AA9C-7925789E0267}" type="slidenum">
              <a:rPr lang="ar-SA" smtClean="0"/>
              <a:t>3</a:t>
            </a:fld>
            <a:endParaRPr lang="ar-SA"/>
          </a:p>
        </p:txBody>
      </p:sp>
    </p:spTree>
    <p:extLst>
      <p:ext uri="{BB962C8B-B14F-4D97-AF65-F5344CB8AC3E}">
        <p14:creationId xmlns:p14="http://schemas.microsoft.com/office/powerpoint/2010/main" val="2032863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5217443"/>
          </a:xfrm>
        </p:spPr>
        <p:txBody>
          <a:bodyPr>
            <a:normAutofit/>
          </a:bodyPr>
          <a:lstStyle/>
          <a:p>
            <a:pPr marL="0" indent="0" algn="l" rtl="0">
              <a:buNone/>
            </a:pPr>
            <a:r>
              <a:rPr lang="en-US" dirty="0"/>
              <a:t>In statistics vocabulary, we often deal with the terms parameter and statistic, which play a vital role in the determination of the sample size. </a:t>
            </a:r>
            <a:endParaRPr lang="en-US" dirty="0" smtClean="0"/>
          </a:p>
          <a:p>
            <a:pPr marL="0" indent="0" algn="l" rtl="0">
              <a:buNone/>
            </a:pPr>
            <a:endParaRPr lang="en-US" dirty="0" smtClean="0"/>
          </a:p>
          <a:p>
            <a:pPr algn="l" rtl="0"/>
            <a:r>
              <a:rPr lang="en-US" sz="2800" dirty="0" smtClean="0"/>
              <a:t>Parameter </a:t>
            </a:r>
            <a:r>
              <a:rPr lang="en-US" sz="2800" dirty="0"/>
              <a:t>implies a summary description of the </a:t>
            </a:r>
            <a:r>
              <a:rPr lang="en-US" sz="2800" dirty="0" smtClean="0"/>
              <a:t>characteristics </a:t>
            </a:r>
            <a:r>
              <a:rPr lang="en-US" sz="2800" dirty="0"/>
              <a:t>of the target population. </a:t>
            </a:r>
            <a:endParaRPr lang="en-US" sz="2800" dirty="0" smtClean="0"/>
          </a:p>
          <a:p>
            <a:pPr marL="0" indent="0" algn="l" rtl="0">
              <a:buNone/>
            </a:pPr>
            <a:endParaRPr lang="en-US" sz="2800" dirty="0"/>
          </a:p>
          <a:p>
            <a:pPr algn="l" rtl="0"/>
            <a:r>
              <a:rPr lang="en-US" sz="2800" dirty="0" smtClean="0"/>
              <a:t> </a:t>
            </a:r>
            <a:r>
              <a:rPr lang="en-US" sz="2800" dirty="0"/>
              <a:t>statistic is a summary value of a small group of population </a:t>
            </a:r>
            <a:r>
              <a:rPr lang="en-US" sz="2800" dirty="0" smtClean="0"/>
              <a:t>( sample).</a:t>
            </a:r>
            <a:endParaRPr lang="en-US" sz="2800" dirty="0"/>
          </a:p>
          <a:p>
            <a:pPr algn="l" rtl="0"/>
            <a:endParaRPr lang="ar-SA" dirty="0"/>
          </a:p>
        </p:txBody>
      </p:sp>
      <p:sp>
        <p:nvSpPr>
          <p:cNvPr id="4" name="Date Placeholder 3"/>
          <p:cNvSpPr>
            <a:spLocks noGrp="1"/>
          </p:cNvSpPr>
          <p:nvPr>
            <p:ph type="dt" sz="half" idx="10"/>
          </p:nvPr>
        </p:nvSpPr>
        <p:spPr/>
        <p:txBody>
          <a:bodyPr/>
          <a:lstStyle/>
          <a:p>
            <a:fld id="{5805428E-09EC-4348-A496-78D26AF2DE8E}" type="datetime1">
              <a:rPr lang="ar-SA" smtClean="0"/>
              <a:t>24/04/41</a:t>
            </a:fld>
            <a:endParaRPr lang="ar-SA"/>
          </a:p>
        </p:txBody>
      </p:sp>
      <p:sp>
        <p:nvSpPr>
          <p:cNvPr id="5" name="Slide Number Placeholder 4"/>
          <p:cNvSpPr>
            <a:spLocks noGrp="1"/>
          </p:cNvSpPr>
          <p:nvPr>
            <p:ph type="sldNum" sz="quarter" idx="12"/>
          </p:nvPr>
        </p:nvSpPr>
        <p:spPr/>
        <p:txBody>
          <a:bodyPr/>
          <a:lstStyle/>
          <a:p>
            <a:fld id="{5680B89E-AB66-4D0E-AA9C-7925789E0267}" type="slidenum">
              <a:rPr lang="ar-SA" smtClean="0"/>
              <a:t>4</a:t>
            </a:fld>
            <a:endParaRPr lang="ar-SA"/>
          </a:p>
        </p:txBody>
      </p:sp>
    </p:spTree>
    <p:extLst>
      <p:ext uri="{BB962C8B-B14F-4D97-AF65-F5344CB8AC3E}">
        <p14:creationId xmlns:p14="http://schemas.microsoft.com/office/powerpoint/2010/main" val="850537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3038671"/>
              </p:ext>
            </p:extLst>
          </p:nvPr>
        </p:nvGraphicFramePr>
        <p:xfrm>
          <a:off x="107503" y="2"/>
          <a:ext cx="8280921" cy="6857998"/>
        </p:xfrm>
        <a:graphic>
          <a:graphicData uri="http://schemas.openxmlformats.org/drawingml/2006/table">
            <a:tbl>
              <a:tblPr firstRow="1" firstCol="1" bandRow="1">
                <a:tableStyleId>{5C22544A-7EE6-4342-B048-85BDC9FD1C3A}</a:tableStyleId>
              </a:tblPr>
              <a:tblGrid>
                <a:gridCol w="2760307"/>
                <a:gridCol w="2760307"/>
                <a:gridCol w="2760307"/>
              </a:tblGrid>
              <a:tr h="914223">
                <a:tc>
                  <a:txBody>
                    <a:bodyPr/>
                    <a:lstStyle/>
                    <a:p>
                      <a:pPr algn="ctr" rtl="0">
                        <a:lnSpc>
                          <a:spcPct val="115000"/>
                        </a:lnSpc>
                        <a:spcAft>
                          <a:spcPts val="1200"/>
                        </a:spcAft>
                      </a:pPr>
                      <a:r>
                        <a:rPr lang="en-US" sz="2000" cap="all" dirty="0">
                          <a:effectLst/>
                        </a:rPr>
                        <a:t>BASIS FOR COMPARISON</a:t>
                      </a:r>
                      <a:endParaRPr lang="en-US" sz="2000" dirty="0">
                        <a:effectLst/>
                        <a:latin typeface="Calibri"/>
                        <a:ea typeface="Calibri"/>
                        <a:cs typeface="Arial"/>
                      </a:endParaRPr>
                    </a:p>
                  </a:txBody>
                  <a:tcPr marL="76200" marR="76200" marT="76200" marB="76200" anchor="ctr"/>
                </a:tc>
                <a:tc>
                  <a:txBody>
                    <a:bodyPr/>
                    <a:lstStyle/>
                    <a:p>
                      <a:pPr algn="ctr" rtl="0">
                        <a:lnSpc>
                          <a:spcPct val="115000"/>
                        </a:lnSpc>
                        <a:spcAft>
                          <a:spcPts val="1200"/>
                        </a:spcAft>
                      </a:pPr>
                      <a:r>
                        <a:rPr lang="en-US" sz="2000" cap="all">
                          <a:effectLst/>
                        </a:rPr>
                        <a:t>STATISTIC</a:t>
                      </a:r>
                      <a:endParaRPr lang="en-US" sz="2000">
                        <a:effectLst/>
                        <a:latin typeface="Calibri"/>
                        <a:ea typeface="Calibri"/>
                        <a:cs typeface="Arial"/>
                      </a:endParaRPr>
                    </a:p>
                  </a:txBody>
                  <a:tcPr marL="76200" marR="76200" marT="76200" marB="76200" anchor="ctr"/>
                </a:tc>
                <a:tc>
                  <a:txBody>
                    <a:bodyPr/>
                    <a:lstStyle/>
                    <a:p>
                      <a:pPr algn="ctr" rtl="0">
                        <a:lnSpc>
                          <a:spcPct val="115000"/>
                        </a:lnSpc>
                        <a:spcAft>
                          <a:spcPts val="1200"/>
                        </a:spcAft>
                      </a:pPr>
                      <a:r>
                        <a:rPr lang="en-US" sz="2000" cap="all" dirty="0">
                          <a:effectLst/>
                        </a:rPr>
                        <a:t>PARAMETER</a:t>
                      </a:r>
                      <a:endParaRPr lang="en-US" sz="2000" dirty="0">
                        <a:effectLst/>
                        <a:latin typeface="Calibri"/>
                        <a:ea typeface="Calibri"/>
                        <a:cs typeface="Arial"/>
                      </a:endParaRPr>
                    </a:p>
                  </a:txBody>
                  <a:tcPr marL="76200" marR="76200" marT="76200" marB="76200" anchor="ctr"/>
                </a:tc>
              </a:tr>
              <a:tr h="1317214">
                <a:tc>
                  <a:txBody>
                    <a:bodyPr/>
                    <a:lstStyle/>
                    <a:p>
                      <a:pPr algn="l" rtl="0">
                        <a:lnSpc>
                          <a:spcPct val="115000"/>
                        </a:lnSpc>
                        <a:spcAft>
                          <a:spcPts val="1200"/>
                        </a:spcAft>
                      </a:pPr>
                      <a:r>
                        <a:rPr lang="en-US" sz="2000">
                          <a:effectLst/>
                        </a:rPr>
                        <a:t>Meaning</a:t>
                      </a:r>
                      <a:endParaRPr lang="en-US" sz="2000">
                        <a:effectLst/>
                        <a:latin typeface="Calibri"/>
                        <a:ea typeface="Calibri"/>
                        <a:cs typeface="Arial"/>
                      </a:endParaRPr>
                    </a:p>
                  </a:txBody>
                  <a:tcPr marL="76200" marR="76200" marT="76200" marB="76200"/>
                </a:tc>
                <a:tc>
                  <a:txBody>
                    <a:bodyPr/>
                    <a:lstStyle/>
                    <a:p>
                      <a:pPr algn="l" rtl="0">
                        <a:lnSpc>
                          <a:spcPct val="115000"/>
                        </a:lnSpc>
                        <a:spcAft>
                          <a:spcPts val="1200"/>
                        </a:spcAft>
                      </a:pPr>
                      <a:r>
                        <a:rPr lang="en-US" sz="2000" dirty="0">
                          <a:effectLst/>
                        </a:rPr>
                        <a:t>Statistic is a measure which describes a fraction of population.</a:t>
                      </a:r>
                      <a:endParaRPr lang="en-US" sz="2000" dirty="0">
                        <a:effectLst/>
                        <a:latin typeface="Calibri"/>
                        <a:ea typeface="Calibri"/>
                        <a:cs typeface="Arial"/>
                      </a:endParaRPr>
                    </a:p>
                  </a:txBody>
                  <a:tcPr marL="76200" marR="76200" marT="76200" marB="76200"/>
                </a:tc>
                <a:tc>
                  <a:txBody>
                    <a:bodyPr/>
                    <a:lstStyle/>
                    <a:p>
                      <a:pPr algn="l" rtl="0">
                        <a:lnSpc>
                          <a:spcPct val="115000"/>
                        </a:lnSpc>
                        <a:spcAft>
                          <a:spcPts val="1200"/>
                        </a:spcAft>
                      </a:pPr>
                      <a:r>
                        <a:rPr lang="en-US" sz="2000">
                          <a:effectLst/>
                        </a:rPr>
                        <a:t>Parameter refers to a measure which describes population.</a:t>
                      </a:r>
                      <a:endParaRPr lang="en-US" sz="2000">
                        <a:effectLst/>
                        <a:latin typeface="Calibri"/>
                        <a:ea typeface="Calibri"/>
                        <a:cs typeface="Arial"/>
                      </a:endParaRPr>
                    </a:p>
                  </a:txBody>
                  <a:tcPr marL="76200" marR="76200" marT="76200" marB="76200"/>
                </a:tc>
              </a:tr>
              <a:tr h="611288">
                <a:tc rowSpan="6">
                  <a:txBody>
                    <a:bodyPr/>
                    <a:lstStyle/>
                    <a:p>
                      <a:pPr algn="l" rtl="0">
                        <a:lnSpc>
                          <a:spcPct val="115000"/>
                        </a:lnSpc>
                        <a:spcAft>
                          <a:spcPts val="1200"/>
                        </a:spcAft>
                      </a:pPr>
                      <a:r>
                        <a:rPr lang="en-US" sz="2000" dirty="0">
                          <a:effectLst/>
                        </a:rPr>
                        <a:t>Statistical Notation</a:t>
                      </a:r>
                      <a:endParaRPr lang="en-US" sz="2000" dirty="0">
                        <a:effectLst/>
                        <a:latin typeface="Calibri"/>
                        <a:ea typeface="Calibri"/>
                        <a:cs typeface="Arial"/>
                      </a:endParaRPr>
                    </a:p>
                  </a:txBody>
                  <a:tcPr marL="76200" marR="76200" marT="76200" marB="76200"/>
                </a:tc>
                <a:tc>
                  <a:txBody>
                    <a:bodyPr/>
                    <a:lstStyle/>
                    <a:p>
                      <a:pPr algn="l" rtl="0">
                        <a:lnSpc>
                          <a:spcPct val="115000"/>
                        </a:lnSpc>
                        <a:spcAft>
                          <a:spcPts val="1200"/>
                        </a:spcAft>
                      </a:pPr>
                      <a:r>
                        <a:rPr lang="en-US" sz="2000">
                          <a:effectLst/>
                        </a:rPr>
                        <a:t>x̄ = Sample Mean</a:t>
                      </a:r>
                      <a:endParaRPr lang="en-US" sz="2000">
                        <a:effectLst/>
                        <a:latin typeface="Calibri"/>
                        <a:ea typeface="Calibri"/>
                        <a:cs typeface="Arial"/>
                      </a:endParaRPr>
                    </a:p>
                  </a:txBody>
                  <a:tcPr marL="76200" marR="76200" marT="76200" marB="76200"/>
                </a:tc>
                <a:tc>
                  <a:txBody>
                    <a:bodyPr/>
                    <a:lstStyle/>
                    <a:p>
                      <a:pPr algn="l" rtl="0">
                        <a:lnSpc>
                          <a:spcPct val="115000"/>
                        </a:lnSpc>
                        <a:spcAft>
                          <a:spcPts val="1200"/>
                        </a:spcAft>
                      </a:pPr>
                      <a:r>
                        <a:rPr lang="en-US" sz="2000">
                          <a:effectLst/>
                        </a:rPr>
                        <a:t>μ = Population Mean</a:t>
                      </a:r>
                      <a:endParaRPr lang="en-US" sz="2000">
                        <a:effectLst/>
                        <a:latin typeface="Calibri"/>
                        <a:ea typeface="Calibri"/>
                        <a:cs typeface="Arial"/>
                      </a:endParaRPr>
                    </a:p>
                  </a:txBody>
                  <a:tcPr marL="76200" marR="76200" marT="76200" marB="76200"/>
                </a:tc>
              </a:tr>
              <a:tr h="964251">
                <a:tc vMerge="1">
                  <a:txBody>
                    <a:bodyPr/>
                    <a:lstStyle/>
                    <a:p>
                      <a:pPr rtl="1"/>
                      <a:endParaRPr lang="ar-SA"/>
                    </a:p>
                  </a:txBody>
                  <a:tcPr/>
                </a:tc>
                <a:tc>
                  <a:txBody>
                    <a:bodyPr/>
                    <a:lstStyle/>
                    <a:p>
                      <a:pPr algn="l" rtl="0">
                        <a:lnSpc>
                          <a:spcPct val="115000"/>
                        </a:lnSpc>
                        <a:spcAft>
                          <a:spcPts val="1200"/>
                        </a:spcAft>
                      </a:pPr>
                      <a:r>
                        <a:rPr lang="en-US" sz="2000">
                          <a:effectLst/>
                        </a:rPr>
                        <a:t>s = Sample Standard Deviation</a:t>
                      </a:r>
                      <a:endParaRPr lang="en-US" sz="2000">
                        <a:effectLst/>
                        <a:latin typeface="Calibri"/>
                        <a:ea typeface="Calibri"/>
                        <a:cs typeface="Arial"/>
                      </a:endParaRPr>
                    </a:p>
                  </a:txBody>
                  <a:tcPr marL="76200" marR="76200" marT="76200" marB="76200"/>
                </a:tc>
                <a:tc>
                  <a:txBody>
                    <a:bodyPr/>
                    <a:lstStyle/>
                    <a:p>
                      <a:pPr algn="l" rtl="0">
                        <a:lnSpc>
                          <a:spcPct val="115000"/>
                        </a:lnSpc>
                        <a:spcAft>
                          <a:spcPts val="1200"/>
                        </a:spcAft>
                      </a:pPr>
                      <a:r>
                        <a:rPr lang="en-US" sz="2000">
                          <a:effectLst/>
                        </a:rPr>
                        <a:t>σ = Population Standard Deviation</a:t>
                      </a:r>
                      <a:endParaRPr lang="en-US" sz="2000">
                        <a:effectLst/>
                        <a:latin typeface="Calibri"/>
                        <a:ea typeface="Calibri"/>
                        <a:cs typeface="Arial"/>
                      </a:endParaRPr>
                    </a:p>
                  </a:txBody>
                  <a:tcPr marL="76200" marR="76200" marT="76200" marB="76200"/>
                </a:tc>
              </a:tr>
              <a:tr h="914223">
                <a:tc vMerge="1">
                  <a:txBody>
                    <a:bodyPr/>
                    <a:lstStyle/>
                    <a:p>
                      <a:pPr rtl="1"/>
                      <a:endParaRPr lang="ar-SA"/>
                    </a:p>
                  </a:txBody>
                  <a:tcPr/>
                </a:tc>
                <a:tc>
                  <a:txBody>
                    <a:bodyPr/>
                    <a:lstStyle/>
                    <a:p>
                      <a:pPr algn="l" rtl="0">
                        <a:lnSpc>
                          <a:spcPct val="115000"/>
                        </a:lnSpc>
                        <a:spcAft>
                          <a:spcPts val="1200"/>
                        </a:spcAft>
                      </a:pPr>
                      <a:r>
                        <a:rPr lang="en-US" sz="2000">
                          <a:effectLst/>
                        </a:rPr>
                        <a:t>p̂ = Sample Proportion</a:t>
                      </a:r>
                      <a:endParaRPr lang="en-US" sz="2000">
                        <a:effectLst/>
                        <a:latin typeface="Calibri"/>
                        <a:ea typeface="Calibri"/>
                        <a:cs typeface="Arial"/>
                      </a:endParaRPr>
                    </a:p>
                  </a:txBody>
                  <a:tcPr marL="76200" marR="76200" marT="76200" marB="76200"/>
                </a:tc>
                <a:tc>
                  <a:txBody>
                    <a:bodyPr/>
                    <a:lstStyle/>
                    <a:p>
                      <a:pPr algn="l" rtl="0">
                        <a:lnSpc>
                          <a:spcPct val="115000"/>
                        </a:lnSpc>
                        <a:spcAft>
                          <a:spcPts val="1200"/>
                        </a:spcAft>
                      </a:pPr>
                      <a:r>
                        <a:rPr lang="en-US" sz="2000">
                          <a:effectLst/>
                        </a:rPr>
                        <a:t>P = Population Proportion</a:t>
                      </a:r>
                      <a:endParaRPr lang="en-US" sz="2000">
                        <a:effectLst/>
                        <a:latin typeface="Calibri"/>
                        <a:ea typeface="Calibri"/>
                        <a:cs typeface="Arial"/>
                      </a:endParaRPr>
                    </a:p>
                  </a:txBody>
                  <a:tcPr marL="76200" marR="76200" marT="76200" marB="76200"/>
                </a:tc>
              </a:tr>
              <a:tr h="611288">
                <a:tc vMerge="1">
                  <a:txBody>
                    <a:bodyPr/>
                    <a:lstStyle/>
                    <a:p>
                      <a:pPr rtl="1"/>
                      <a:endParaRPr lang="ar-SA"/>
                    </a:p>
                  </a:txBody>
                  <a:tcPr/>
                </a:tc>
                <a:tc>
                  <a:txBody>
                    <a:bodyPr/>
                    <a:lstStyle/>
                    <a:p>
                      <a:pPr algn="l" rtl="0">
                        <a:lnSpc>
                          <a:spcPct val="115000"/>
                        </a:lnSpc>
                        <a:spcAft>
                          <a:spcPts val="1200"/>
                        </a:spcAft>
                      </a:pPr>
                      <a:r>
                        <a:rPr lang="en-US" sz="2000">
                          <a:effectLst/>
                        </a:rPr>
                        <a:t>x = Data Elements</a:t>
                      </a:r>
                      <a:endParaRPr lang="en-US" sz="2000">
                        <a:effectLst/>
                        <a:latin typeface="Calibri"/>
                        <a:ea typeface="Calibri"/>
                        <a:cs typeface="Arial"/>
                      </a:endParaRPr>
                    </a:p>
                  </a:txBody>
                  <a:tcPr marL="76200" marR="76200" marT="76200" marB="76200"/>
                </a:tc>
                <a:tc>
                  <a:txBody>
                    <a:bodyPr/>
                    <a:lstStyle/>
                    <a:p>
                      <a:pPr algn="l" rtl="0">
                        <a:lnSpc>
                          <a:spcPct val="115000"/>
                        </a:lnSpc>
                        <a:spcAft>
                          <a:spcPts val="1200"/>
                        </a:spcAft>
                      </a:pPr>
                      <a:r>
                        <a:rPr lang="en-US" sz="2000">
                          <a:effectLst/>
                        </a:rPr>
                        <a:t>X = Data Elements</a:t>
                      </a:r>
                      <a:endParaRPr lang="en-US" sz="2000">
                        <a:effectLst/>
                        <a:latin typeface="Calibri"/>
                        <a:ea typeface="Calibri"/>
                        <a:cs typeface="Arial"/>
                      </a:endParaRPr>
                    </a:p>
                  </a:txBody>
                  <a:tcPr marL="76200" marR="76200" marT="76200" marB="76200"/>
                </a:tc>
              </a:tr>
              <a:tr h="611288">
                <a:tc vMerge="1">
                  <a:txBody>
                    <a:bodyPr/>
                    <a:lstStyle/>
                    <a:p>
                      <a:pPr rtl="1"/>
                      <a:endParaRPr lang="ar-SA"/>
                    </a:p>
                  </a:txBody>
                  <a:tcPr/>
                </a:tc>
                <a:tc>
                  <a:txBody>
                    <a:bodyPr/>
                    <a:lstStyle/>
                    <a:p>
                      <a:pPr algn="l" rtl="0">
                        <a:lnSpc>
                          <a:spcPct val="115000"/>
                        </a:lnSpc>
                        <a:spcAft>
                          <a:spcPts val="1200"/>
                        </a:spcAft>
                      </a:pPr>
                      <a:r>
                        <a:rPr lang="en-US" sz="2000">
                          <a:effectLst/>
                        </a:rPr>
                        <a:t>n = Size of sample</a:t>
                      </a:r>
                      <a:endParaRPr lang="en-US" sz="2000">
                        <a:effectLst/>
                        <a:latin typeface="Calibri"/>
                        <a:ea typeface="Calibri"/>
                        <a:cs typeface="Arial"/>
                      </a:endParaRPr>
                    </a:p>
                  </a:txBody>
                  <a:tcPr marL="76200" marR="76200" marT="76200" marB="76200"/>
                </a:tc>
                <a:tc>
                  <a:txBody>
                    <a:bodyPr/>
                    <a:lstStyle/>
                    <a:p>
                      <a:pPr algn="l" rtl="0">
                        <a:lnSpc>
                          <a:spcPct val="115000"/>
                        </a:lnSpc>
                        <a:spcAft>
                          <a:spcPts val="1200"/>
                        </a:spcAft>
                      </a:pPr>
                      <a:r>
                        <a:rPr lang="en-US" sz="2000">
                          <a:effectLst/>
                        </a:rPr>
                        <a:t>N = Size of Population</a:t>
                      </a:r>
                      <a:endParaRPr lang="en-US" sz="2000">
                        <a:effectLst/>
                        <a:latin typeface="Calibri"/>
                        <a:ea typeface="Calibri"/>
                        <a:cs typeface="Arial"/>
                      </a:endParaRPr>
                    </a:p>
                  </a:txBody>
                  <a:tcPr marL="76200" marR="76200" marT="76200" marB="76200"/>
                </a:tc>
              </a:tr>
              <a:tr h="914223">
                <a:tc vMerge="1">
                  <a:txBody>
                    <a:bodyPr/>
                    <a:lstStyle/>
                    <a:p>
                      <a:pPr rtl="1"/>
                      <a:endParaRPr lang="ar-SA"/>
                    </a:p>
                  </a:txBody>
                  <a:tcPr/>
                </a:tc>
                <a:tc>
                  <a:txBody>
                    <a:bodyPr/>
                    <a:lstStyle/>
                    <a:p>
                      <a:pPr algn="l" rtl="0">
                        <a:lnSpc>
                          <a:spcPct val="115000"/>
                        </a:lnSpc>
                        <a:spcAft>
                          <a:spcPts val="1200"/>
                        </a:spcAft>
                      </a:pPr>
                      <a:r>
                        <a:rPr lang="en-US" sz="2000">
                          <a:effectLst/>
                        </a:rPr>
                        <a:t>r = Correlation coefficient</a:t>
                      </a:r>
                      <a:endParaRPr lang="en-US" sz="2000">
                        <a:effectLst/>
                        <a:latin typeface="Calibri"/>
                        <a:ea typeface="Calibri"/>
                        <a:cs typeface="Arial"/>
                      </a:endParaRPr>
                    </a:p>
                  </a:txBody>
                  <a:tcPr marL="76200" marR="76200" marT="76200" marB="76200"/>
                </a:tc>
                <a:tc>
                  <a:txBody>
                    <a:bodyPr/>
                    <a:lstStyle/>
                    <a:p>
                      <a:pPr algn="l" rtl="0">
                        <a:lnSpc>
                          <a:spcPct val="115000"/>
                        </a:lnSpc>
                        <a:spcAft>
                          <a:spcPts val="1200"/>
                        </a:spcAft>
                      </a:pPr>
                      <a:r>
                        <a:rPr lang="en-US" sz="2000" dirty="0">
                          <a:effectLst/>
                        </a:rPr>
                        <a:t>ρ = Correlation coefficient</a:t>
                      </a:r>
                      <a:endParaRPr lang="en-US" sz="2000" dirty="0">
                        <a:effectLst/>
                        <a:latin typeface="Calibri"/>
                        <a:ea typeface="Calibri"/>
                        <a:cs typeface="Arial"/>
                      </a:endParaRPr>
                    </a:p>
                  </a:txBody>
                  <a:tcPr marL="76200" marR="76200" marT="76200" marB="76200"/>
                </a:tc>
              </a:tr>
            </a:tbl>
          </a:graphicData>
        </a:graphic>
      </p:graphicFrame>
      <p:sp>
        <p:nvSpPr>
          <p:cNvPr id="6" name="Date Placeholder 5"/>
          <p:cNvSpPr>
            <a:spLocks noGrp="1"/>
          </p:cNvSpPr>
          <p:nvPr>
            <p:ph type="dt" sz="half" idx="10"/>
          </p:nvPr>
        </p:nvSpPr>
        <p:spPr/>
        <p:txBody>
          <a:bodyPr/>
          <a:lstStyle/>
          <a:p>
            <a:fld id="{FD29563B-0F21-419D-85E3-7F57D57B7C20}" type="datetime1">
              <a:rPr lang="ar-SA" smtClean="0"/>
              <a:t>24/04/41</a:t>
            </a:fld>
            <a:endParaRPr lang="ar-SA"/>
          </a:p>
        </p:txBody>
      </p:sp>
      <p:sp>
        <p:nvSpPr>
          <p:cNvPr id="7" name="Slide Number Placeholder 6"/>
          <p:cNvSpPr>
            <a:spLocks noGrp="1"/>
          </p:cNvSpPr>
          <p:nvPr>
            <p:ph type="sldNum" sz="quarter" idx="12"/>
          </p:nvPr>
        </p:nvSpPr>
        <p:spPr/>
        <p:txBody>
          <a:bodyPr/>
          <a:lstStyle/>
          <a:p>
            <a:fld id="{5680B89E-AB66-4D0E-AA9C-7925789E0267}" type="slidenum">
              <a:rPr lang="ar-SA" smtClean="0"/>
              <a:t>5</a:t>
            </a:fld>
            <a:endParaRPr lang="ar-SA"/>
          </a:p>
        </p:txBody>
      </p:sp>
    </p:spTree>
    <p:extLst>
      <p:ext uri="{BB962C8B-B14F-4D97-AF65-F5344CB8AC3E}">
        <p14:creationId xmlns:p14="http://schemas.microsoft.com/office/powerpoint/2010/main" val="34437308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Definition of Parameter</a:t>
            </a:r>
            <a:r>
              <a:rPr lang="en-US" b="1" dirty="0" smtClean="0"/>
              <a:t/>
            </a:r>
            <a:br>
              <a:rPr lang="en-US" b="1" dirty="0" smtClean="0"/>
            </a:br>
            <a:endParaRPr lang="ar-SA" dirty="0"/>
          </a:p>
        </p:txBody>
      </p:sp>
      <p:sp>
        <p:nvSpPr>
          <p:cNvPr id="3" name="Content Placeholder 2"/>
          <p:cNvSpPr>
            <a:spLocks noGrp="1"/>
          </p:cNvSpPr>
          <p:nvPr>
            <p:ph idx="1"/>
          </p:nvPr>
        </p:nvSpPr>
        <p:spPr/>
        <p:txBody>
          <a:bodyPr>
            <a:normAutofit/>
          </a:bodyPr>
          <a:lstStyle/>
          <a:p>
            <a:pPr algn="l" rtl="0"/>
            <a:r>
              <a:rPr lang="en-US" dirty="0" smtClean="0"/>
              <a:t> </a:t>
            </a:r>
            <a:r>
              <a:rPr lang="en-US" dirty="0"/>
              <a:t>characteristic of population based on all the elements of the population is termed as the parameter</a:t>
            </a:r>
            <a:r>
              <a:rPr lang="en-US" dirty="0" smtClean="0"/>
              <a:t>.</a:t>
            </a:r>
          </a:p>
          <a:p>
            <a:pPr algn="l" rtl="0"/>
            <a:r>
              <a:rPr lang="en-US" dirty="0" smtClean="0"/>
              <a:t> </a:t>
            </a:r>
            <a:r>
              <a:rPr lang="en-US" dirty="0"/>
              <a:t>Here population refers to an aggregate of all units under consideration, which share common characteristics. It is a numerical value that remains unchanged, as every member of the population is surveyed to know the parameter. It indicates true value, which is obtained after the census is conducted.</a:t>
            </a:r>
            <a:br>
              <a:rPr lang="en-US" dirty="0"/>
            </a:br>
            <a:endParaRPr lang="en-US" dirty="0"/>
          </a:p>
          <a:p>
            <a:pPr algn="l" rtl="0"/>
            <a:endParaRPr lang="ar-SA" dirty="0"/>
          </a:p>
        </p:txBody>
      </p:sp>
      <p:sp>
        <p:nvSpPr>
          <p:cNvPr id="4" name="Date Placeholder 3"/>
          <p:cNvSpPr>
            <a:spLocks noGrp="1"/>
          </p:cNvSpPr>
          <p:nvPr>
            <p:ph type="dt" sz="half" idx="10"/>
          </p:nvPr>
        </p:nvSpPr>
        <p:spPr/>
        <p:txBody>
          <a:bodyPr/>
          <a:lstStyle/>
          <a:p>
            <a:fld id="{2258C93A-59EB-4CC2-A35A-F7FD8444C73A}" type="datetime1">
              <a:rPr lang="ar-SA" smtClean="0"/>
              <a:t>24/04/41</a:t>
            </a:fld>
            <a:endParaRPr lang="ar-SA"/>
          </a:p>
        </p:txBody>
      </p:sp>
      <p:sp>
        <p:nvSpPr>
          <p:cNvPr id="5" name="Slide Number Placeholder 4"/>
          <p:cNvSpPr>
            <a:spLocks noGrp="1"/>
          </p:cNvSpPr>
          <p:nvPr>
            <p:ph type="sldNum" sz="quarter" idx="12"/>
          </p:nvPr>
        </p:nvSpPr>
        <p:spPr/>
        <p:txBody>
          <a:bodyPr/>
          <a:lstStyle/>
          <a:p>
            <a:fld id="{5680B89E-AB66-4D0E-AA9C-7925789E0267}" type="slidenum">
              <a:rPr lang="ar-SA" smtClean="0"/>
              <a:t>6</a:t>
            </a:fld>
            <a:endParaRPr lang="ar-SA"/>
          </a:p>
        </p:txBody>
      </p:sp>
    </p:spTree>
    <p:extLst>
      <p:ext uri="{BB962C8B-B14F-4D97-AF65-F5344CB8AC3E}">
        <p14:creationId xmlns:p14="http://schemas.microsoft.com/office/powerpoint/2010/main" val="1664135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marL="0" indent="0" algn="ctr" rtl="0">
              <a:buNone/>
            </a:pPr>
            <a:r>
              <a:rPr lang="en-US" sz="3600" dirty="0"/>
              <a:t>Definition of </a:t>
            </a:r>
            <a:r>
              <a:rPr lang="en-US" sz="3600" dirty="0" smtClean="0"/>
              <a:t>Statistic</a:t>
            </a:r>
            <a:endParaRPr lang="en-US" sz="3600" b="1" dirty="0" smtClean="0"/>
          </a:p>
          <a:p>
            <a:pPr algn="l" rtl="0"/>
            <a:r>
              <a:rPr lang="en-US" dirty="0" smtClean="0"/>
              <a:t>A statistic is defined as a numerical value, which is obtained from a sample of data. It is a descriptive statistical measure and function of sample observation.</a:t>
            </a:r>
          </a:p>
          <a:p>
            <a:pPr algn="l" rtl="0"/>
            <a:r>
              <a:rPr lang="en-US" dirty="0" smtClean="0"/>
              <a:t> A sample is described as a fraction of the population, which represents the entire population in all its characteristics. The common use of statistic is to estimate a particular population parameter.</a:t>
            </a:r>
          </a:p>
        </p:txBody>
      </p:sp>
      <p:sp>
        <p:nvSpPr>
          <p:cNvPr id="5" name="Date Placeholder 4"/>
          <p:cNvSpPr>
            <a:spLocks noGrp="1"/>
          </p:cNvSpPr>
          <p:nvPr>
            <p:ph type="dt" sz="half" idx="10"/>
          </p:nvPr>
        </p:nvSpPr>
        <p:spPr/>
        <p:txBody>
          <a:bodyPr/>
          <a:lstStyle/>
          <a:p>
            <a:fld id="{49100780-4198-4753-8A29-C02F48131C67}" type="datetime1">
              <a:rPr lang="ar-SA" smtClean="0"/>
              <a:t>24/04/41</a:t>
            </a:fld>
            <a:endParaRPr lang="ar-SA"/>
          </a:p>
        </p:txBody>
      </p:sp>
      <p:sp>
        <p:nvSpPr>
          <p:cNvPr id="6" name="Slide Number Placeholder 5"/>
          <p:cNvSpPr>
            <a:spLocks noGrp="1"/>
          </p:cNvSpPr>
          <p:nvPr>
            <p:ph type="sldNum" sz="quarter" idx="12"/>
          </p:nvPr>
        </p:nvSpPr>
        <p:spPr/>
        <p:txBody>
          <a:bodyPr/>
          <a:lstStyle/>
          <a:p>
            <a:fld id="{5680B89E-AB66-4D0E-AA9C-7925789E0267}" type="slidenum">
              <a:rPr lang="ar-SA" smtClean="0"/>
              <a:t>7</a:t>
            </a:fld>
            <a:endParaRPr lang="ar-SA"/>
          </a:p>
        </p:txBody>
      </p:sp>
    </p:spTree>
    <p:extLst>
      <p:ext uri="{BB962C8B-B14F-4D97-AF65-F5344CB8AC3E}">
        <p14:creationId xmlns:p14="http://schemas.microsoft.com/office/powerpoint/2010/main" val="271064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en-US" dirty="0" smtClean="0"/>
              <a:t>Example </a:t>
            </a:r>
            <a:endParaRPr lang="ar-SA" dirty="0"/>
          </a:p>
        </p:txBody>
      </p:sp>
      <p:sp>
        <p:nvSpPr>
          <p:cNvPr id="3" name="Content Placeholder 2"/>
          <p:cNvSpPr>
            <a:spLocks noGrp="1"/>
          </p:cNvSpPr>
          <p:nvPr>
            <p:ph idx="1"/>
          </p:nvPr>
        </p:nvSpPr>
        <p:spPr>
          <a:xfrm>
            <a:off x="457200" y="1268760"/>
            <a:ext cx="8229600" cy="4857403"/>
          </a:xfrm>
        </p:spPr>
        <p:txBody>
          <a:bodyPr>
            <a:normAutofit/>
          </a:bodyPr>
          <a:lstStyle/>
          <a:p>
            <a:pPr marL="514350" lvl="0" indent="-514350" algn="l" rtl="0">
              <a:buFont typeface="+mj-lt"/>
              <a:buAutoNum type="arabicPeriod"/>
            </a:pPr>
            <a:r>
              <a:rPr lang="en-US" dirty="0" smtClean="0"/>
              <a:t>A researcher wants to know the average weight of females aged 22 years or older in </a:t>
            </a:r>
            <a:r>
              <a:rPr lang="en-US" dirty="0" err="1" smtClean="0"/>
              <a:t>Hawler</a:t>
            </a:r>
            <a:r>
              <a:rPr lang="en-US" dirty="0" smtClean="0"/>
              <a:t>. The researcher obtains the average weight of 54 kg, from a random sample of 40 females.</a:t>
            </a:r>
            <a:br>
              <a:rPr lang="en-US" dirty="0" smtClean="0"/>
            </a:br>
            <a:r>
              <a:rPr lang="en-US" b="1" dirty="0" smtClean="0"/>
              <a:t>Solution</a:t>
            </a:r>
            <a:r>
              <a:rPr lang="en-US" dirty="0" smtClean="0"/>
              <a:t>: In the given situation, the statistics are the average weight of 54 kg, calculated from a simple random sample of 40 females, in </a:t>
            </a:r>
            <a:r>
              <a:rPr lang="en-US" dirty="0" err="1" smtClean="0"/>
              <a:t>Hawler</a:t>
            </a:r>
            <a:r>
              <a:rPr lang="en-US" dirty="0" smtClean="0"/>
              <a:t> while the parameter is the mean weight of all females aged 22 years or older.</a:t>
            </a:r>
          </a:p>
          <a:p>
            <a:pPr algn="l" rtl="0"/>
            <a:endParaRPr lang="ar-SA" dirty="0"/>
          </a:p>
        </p:txBody>
      </p:sp>
      <p:sp>
        <p:nvSpPr>
          <p:cNvPr id="4" name="Date Placeholder 3"/>
          <p:cNvSpPr>
            <a:spLocks noGrp="1"/>
          </p:cNvSpPr>
          <p:nvPr>
            <p:ph type="dt" sz="half" idx="10"/>
          </p:nvPr>
        </p:nvSpPr>
        <p:spPr/>
        <p:txBody>
          <a:bodyPr/>
          <a:lstStyle/>
          <a:p>
            <a:fld id="{E23E2DBB-A43B-4778-A80E-EEF3D4FB3B60}" type="datetime1">
              <a:rPr lang="ar-SA" smtClean="0"/>
              <a:t>24/04/41</a:t>
            </a:fld>
            <a:endParaRPr lang="ar-SA"/>
          </a:p>
        </p:txBody>
      </p:sp>
      <p:sp>
        <p:nvSpPr>
          <p:cNvPr id="5" name="Slide Number Placeholder 4"/>
          <p:cNvSpPr>
            <a:spLocks noGrp="1"/>
          </p:cNvSpPr>
          <p:nvPr>
            <p:ph type="sldNum" sz="quarter" idx="12"/>
          </p:nvPr>
        </p:nvSpPr>
        <p:spPr/>
        <p:txBody>
          <a:bodyPr/>
          <a:lstStyle/>
          <a:p>
            <a:fld id="{5680B89E-AB66-4D0E-AA9C-7925789E0267}" type="slidenum">
              <a:rPr lang="ar-SA" smtClean="0"/>
              <a:t>8</a:t>
            </a:fld>
            <a:endParaRPr lang="ar-SA"/>
          </a:p>
        </p:txBody>
      </p:sp>
    </p:spTree>
    <p:extLst>
      <p:ext uri="{BB962C8B-B14F-4D97-AF65-F5344CB8AC3E}">
        <p14:creationId xmlns:p14="http://schemas.microsoft.com/office/powerpoint/2010/main" val="3121302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514350" lvl="0" indent="-514350" algn="l" rtl="0">
              <a:buFont typeface="+mj-lt"/>
              <a:buAutoNum type="arabicPeriod" startAt="2"/>
            </a:pPr>
            <a:r>
              <a:rPr lang="en-US" dirty="0" smtClean="0"/>
              <a:t>A </a:t>
            </a:r>
            <a:r>
              <a:rPr lang="en-US" dirty="0"/>
              <a:t>researcher wants to estimate the average amount of water consumed by male teenagers in a day</a:t>
            </a:r>
            <a:r>
              <a:rPr lang="en-US" dirty="0" smtClean="0"/>
              <a:t>. </a:t>
            </a:r>
            <a:r>
              <a:rPr lang="en-US" dirty="0"/>
              <a:t>From a simple random sample of 55 male teens the researcher obtains an average of 1.5 </a:t>
            </a:r>
            <a:r>
              <a:rPr lang="en-US" dirty="0" smtClean="0"/>
              <a:t>liter's </a:t>
            </a:r>
            <a:r>
              <a:rPr lang="en-US" dirty="0"/>
              <a:t>of water</a:t>
            </a:r>
            <a:r>
              <a:rPr lang="en-US" dirty="0" smtClean="0"/>
              <a:t>.</a:t>
            </a:r>
          </a:p>
          <a:p>
            <a:pPr marL="0" lvl="0" indent="0" algn="l" rtl="0">
              <a:buNone/>
            </a:pPr>
            <a:r>
              <a:rPr lang="en-US" dirty="0"/>
              <a:t/>
            </a:r>
            <a:br>
              <a:rPr lang="en-US" dirty="0"/>
            </a:br>
            <a:r>
              <a:rPr lang="en-US" b="1" dirty="0"/>
              <a:t>Solution</a:t>
            </a:r>
            <a:r>
              <a:rPr lang="en-US" dirty="0"/>
              <a:t>: In this question, the parameter is the average amount of water consumed by all male teenagers, in a day whereas the statistic is the average 1.5 </a:t>
            </a:r>
            <a:r>
              <a:rPr lang="en-US" dirty="0" smtClean="0"/>
              <a:t>liter's </a:t>
            </a:r>
            <a:r>
              <a:rPr lang="en-US" dirty="0"/>
              <a:t>of water consumed in a day by male teens, obtained from a simple random sample of 55 male teens.</a:t>
            </a:r>
          </a:p>
          <a:p>
            <a:pPr marL="0" indent="0">
              <a:buNone/>
            </a:pPr>
            <a:endParaRPr lang="ar-SA" dirty="0"/>
          </a:p>
        </p:txBody>
      </p:sp>
      <p:sp>
        <p:nvSpPr>
          <p:cNvPr id="4" name="Date Placeholder 3"/>
          <p:cNvSpPr>
            <a:spLocks noGrp="1"/>
          </p:cNvSpPr>
          <p:nvPr>
            <p:ph type="dt" sz="half" idx="10"/>
          </p:nvPr>
        </p:nvSpPr>
        <p:spPr/>
        <p:txBody>
          <a:bodyPr/>
          <a:lstStyle/>
          <a:p>
            <a:fld id="{20105122-D498-4EC0-A9BE-B62E5F84AAF8}" type="datetime1">
              <a:rPr lang="ar-SA" smtClean="0"/>
              <a:t>24/04/41</a:t>
            </a:fld>
            <a:endParaRPr lang="ar-SA"/>
          </a:p>
        </p:txBody>
      </p:sp>
      <p:sp>
        <p:nvSpPr>
          <p:cNvPr id="5" name="Slide Number Placeholder 4"/>
          <p:cNvSpPr>
            <a:spLocks noGrp="1"/>
          </p:cNvSpPr>
          <p:nvPr>
            <p:ph type="sldNum" sz="quarter" idx="12"/>
          </p:nvPr>
        </p:nvSpPr>
        <p:spPr/>
        <p:txBody>
          <a:bodyPr/>
          <a:lstStyle/>
          <a:p>
            <a:fld id="{5680B89E-AB66-4D0E-AA9C-7925789E0267}" type="slidenum">
              <a:rPr lang="ar-SA" smtClean="0"/>
              <a:t>9</a:t>
            </a:fld>
            <a:endParaRPr lang="ar-SA"/>
          </a:p>
        </p:txBody>
      </p:sp>
    </p:spTree>
    <p:extLst>
      <p:ext uri="{BB962C8B-B14F-4D97-AF65-F5344CB8AC3E}">
        <p14:creationId xmlns:p14="http://schemas.microsoft.com/office/powerpoint/2010/main" val="23475627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81</TotalTime>
  <Words>465</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Adjacency</vt:lpstr>
      <vt:lpstr>Parameter and Statistic</vt:lpstr>
      <vt:lpstr>mathematical definition  for Parameter </vt:lpstr>
      <vt:lpstr>Origin of the word Parameter </vt:lpstr>
      <vt:lpstr>PowerPoint Presentation</vt:lpstr>
      <vt:lpstr>PowerPoint Presentation</vt:lpstr>
      <vt:lpstr>Definition of Parameter </vt:lpstr>
      <vt:lpstr>PowerPoint Presentation</vt:lpstr>
      <vt:lpstr>Example </vt:lpstr>
      <vt:lpstr>PowerPoint Presentation</vt:lpstr>
      <vt:lpstr>Conclusion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Statistic and Parameter</dc:title>
  <dc:creator>win 7</dc:creator>
  <cp:lastModifiedBy>win 7</cp:lastModifiedBy>
  <cp:revision>14</cp:revision>
  <dcterms:created xsi:type="dcterms:W3CDTF">2019-12-21T16:47:42Z</dcterms:created>
  <dcterms:modified xsi:type="dcterms:W3CDTF">2019-12-21T18:10:58Z</dcterms:modified>
</cp:coreProperties>
</file>