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128"/>
  </p:notesMasterIdLst>
  <p:handoutMasterIdLst>
    <p:handoutMasterId r:id="rId129"/>
  </p:handoutMasterIdLst>
  <p:sldIdLst>
    <p:sldId id="256" r:id="rId2"/>
    <p:sldId id="362" r:id="rId3"/>
    <p:sldId id="257" r:id="rId4"/>
    <p:sldId id="358" r:id="rId5"/>
    <p:sldId id="359" r:id="rId6"/>
    <p:sldId id="360" r:id="rId7"/>
    <p:sldId id="258" r:id="rId8"/>
    <p:sldId id="418" r:id="rId9"/>
    <p:sldId id="260" r:id="rId10"/>
    <p:sldId id="261" r:id="rId11"/>
    <p:sldId id="424" r:id="rId12"/>
    <p:sldId id="419" r:id="rId13"/>
    <p:sldId id="357" r:id="rId14"/>
    <p:sldId id="263" r:id="rId15"/>
    <p:sldId id="264" r:id="rId16"/>
    <p:sldId id="265" r:id="rId17"/>
    <p:sldId id="363" r:id="rId18"/>
    <p:sldId id="398" r:id="rId19"/>
    <p:sldId id="399" r:id="rId20"/>
    <p:sldId id="367" r:id="rId21"/>
    <p:sldId id="368" r:id="rId22"/>
    <p:sldId id="400" r:id="rId23"/>
    <p:sldId id="364" r:id="rId24"/>
    <p:sldId id="267" r:id="rId25"/>
    <p:sldId id="371" r:id="rId26"/>
    <p:sldId id="268" r:id="rId27"/>
    <p:sldId id="402" r:id="rId28"/>
    <p:sldId id="403" r:id="rId29"/>
    <p:sldId id="404" r:id="rId30"/>
    <p:sldId id="271" r:id="rId31"/>
    <p:sldId id="405" r:id="rId32"/>
    <p:sldId id="406" r:id="rId33"/>
    <p:sldId id="275" r:id="rId34"/>
    <p:sldId id="407" r:id="rId35"/>
    <p:sldId id="369" r:id="rId36"/>
    <p:sldId id="410" r:id="rId37"/>
    <p:sldId id="420" r:id="rId38"/>
    <p:sldId id="408" r:id="rId39"/>
    <p:sldId id="409" r:id="rId40"/>
    <p:sldId id="279" r:id="rId41"/>
    <p:sldId id="280" r:id="rId42"/>
    <p:sldId id="282" r:id="rId43"/>
    <p:sldId id="411" r:id="rId44"/>
    <p:sldId id="412" r:id="rId45"/>
    <p:sldId id="413" r:id="rId46"/>
    <p:sldId id="414" r:id="rId47"/>
    <p:sldId id="415" r:id="rId48"/>
    <p:sldId id="416" r:id="rId49"/>
    <p:sldId id="417" r:id="rId50"/>
    <p:sldId id="288" r:id="rId51"/>
    <p:sldId id="290" r:id="rId52"/>
    <p:sldId id="291" r:id="rId53"/>
    <p:sldId id="421" r:id="rId54"/>
    <p:sldId id="295" r:id="rId55"/>
    <p:sldId id="296" r:id="rId56"/>
    <p:sldId id="297" r:id="rId57"/>
    <p:sldId id="373" r:id="rId58"/>
    <p:sldId id="375" r:id="rId59"/>
    <p:sldId id="422" r:id="rId60"/>
    <p:sldId id="423" r:id="rId61"/>
    <p:sldId id="300" r:id="rId62"/>
    <p:sldId id="376" r:id="rId63"/>
    <p:sldId id="301" r:id="rId64"/>
    <p:sldId id="307" r:id="rId65"/>
    <p:sldId id="303" r:id="rId66"/>
    <p:sldId id="304" r:id="rId67"/>
    <p:sldId id="305" r:id="rId68"/>
    <p:sldId id="309" r:id="rId69"/>
    <p:sldId id="308" r:id="rId70"/>
    <p:sldId id="310" r:id="rId71"/>
    <p:sldId id="311" r:id="rId72"/>
    <p:sldId id="377" r:id="rId73"/>
    <p:sldId id="312" r:id="rId74"/>
    <p:sldId id="314" r:id="rId75"/>
    <p:sldId id="315" r:id="rId76"/>
    <p:sldId id="316" r:id="rId77"/>
    <p:sldId id="317" r:id="rId78"/>
    <p:sldId id="334" r:id="rId79"/>
    <p:sldId id="318" r:id="rId80"/>
    <p:sldId id="328" r:id="rId81"/>
    <p:sldId id="329" r:id="rId82"/>
    <p:sldId id="330" r:id="rId83"/>
    <p:sldId id="333" r:id="rId84"/>
    <p:sldId id="331" r:id="rId85"/>
    <p:sldId id="332" r:id="rId86"/>
    <p:sldId id="335" r:id="rId87"/>
    <p:sldId id="336" r:id="rId88"/>
    <p:sldId id="337" r:id="rId89"/>
    <p:sldId id="338" r:id="rId90"/>
    <p:sldId id="425" r:id="rId91"/>
    <p:sldId id="339" r:id="rId92"/>
    <p:sldId id="340" r:id="rId93"/>
    <p:sldId id="426" r:id="rId94"/>
    <p:sldId id="438" r:id="rId95"/>
    <p:sldId id="396" r:id="rId96"/>
    <p:sldId id="344" r:id="rId97"/>
    <p:sldId id="427" r:id="rId98"/>
    <p:sldId id="345" r:id="rId99"/>
    <p:sldId id="346" r:id="rId100"/>
    <p:sldId id="428" r:id="rId101"/>
    <p:sldId id="429" r:id="rId102"/>
    <p:sldId id="348" r:id="rId103"/>
    <p:sldId id="349" r:id="rId104"/>
    <p:sldId id="350" r:id="rId105"/>
    <p:sldId id="351" r:id="rId106"/>
    <p:sldId id="397" r:id="rId107"/>
    <p:sldId id="354" r:id="rId108"/>
    <p:sldId id="439" r:id="rId109"/>
    <p:sldId id="355" r:id="rId110"/>
    <p:sldId id="356" r:id="rId111"/>
    <p:sldId id="430" r:id="rId112"/>
    <p:sldId id="379" r:id="rId113"/>
    <p:sldId id="431" r:id="rId114"/>
    <p:sldId id="432" r:id="rId115"/>
    <p:sldId id="433" r:id="rId116"/>
    <p:sldId id="434" r:id="rId117"/>
    <p:sldId id="384" r:id="rId118"/>
    <p:sldId id="435" r:id="rId119"/>
    <p:sldId id="385" r:id="rId120"/>
    <p:sldId id="436" r:id="rId121"/>
    <p:sldId id="437" r:id="rId122"/>
    <p:sldId id="389" r:id="rId123"/>
    <p:sldId id="390" r:id="rId124"/>
    <p:sldId id="391" r:id="rId125"/>
    <p:sldId id="392" r:id="rId126"/>
    <p:sldId id="393" r:id="rId127"/>
  </p:sldIdLst>
  <p:sldSz cx="9144000" cy="6858000" type="screen4x3"/>
  <p:notesSz cx="7077075" cy="90773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59">
          <p15:clr>
            <a:srgbClr val="A4A3A4"/>
          </p15:clr>
        </p15:guide>
        <p15:guide id="2" pos="222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84" autoAdjust="0"/>
    <p:restoredTop sz="94629" autoAdjust="0"/>
  </p:normalViewPr>
  <p:slideViewPr>
    <p:cSldViewPr>
      <p:cViewPr varScale="1">
        <p:scale>
          <a:sx n="85" d="100"/>
          <a:sy n="85" d="100"/>
        </p:scale>
        <p:origin x="1344"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8" d="100"/>
          <a:sy n="88" d="100"/>
        </p:scale>
        <p:origin x="-3822" y="-120"/>
      </p:cViewPr>
      <p:guideLst>
        <p:guide orient="horz" pos="2859"/>
        <p:guide pos="2229"/>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tableStyles" Target="tableStyle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notesMaster" Target="notesMasters/notesMaster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CA302D5-2D50-4353-A413-6F24881F373B}" type="doc">
      <dgm:prSet loTypeId="urn:microsoft.com/office/officeart/2005/8/layout/hList6" loCatId="list" qsTypeId="urn:microsoft.com/office/officeart/2005/8/quickstyle/simple1" qsCatId="simple" csTypeId="urn:microsoft.com/office/officeart/2005/8/colors/colorful4" csCatId="colorful" phldr="1"/>
      <dgm:spPr/>
      <dgm:t>
        <a:bodyPr/>
        <a:lstStyle/>
        <a:p>
          <a:endParaRPr lang="en-US"/>
        </a:p>
      </dgm:t>
    </dgm:pt>
    <dgm:pt modelId="{B5C981EB-5776-4CAA-94A4-CD314F02143F}">
      <dgm:prSet phldrT="[Text]"/>
      <dgm:spPr/>
      <dgm:t>
        <a:bodyPr/>
        <a:lstStyle/>
        <a:p>
          <a:r>
            <a:rPr lang="ar-IQ" dirty="0"/>
            <a:t>وجود الرضا</a:t>
          </a:r>
          <a:endParaRPr lang="en-US" dirty="0"/>
        </a:p>
      </dgm:t>
    </dgm:pt>
    <dgm:pt modelId="{70B5E2FF-23DB-4713-94F9-BE18C58CE962}" type="parTrans" cxnId="{EC7EC67C-14DA-4449-AEDC-C7C5C49D467B}">
      <dgm:prSet/>
      <dgm:spPr/>
      <dgm:t>
        <a:bodyPr/>
        <a:lstStyle/>
        <a:p>
          <a:endParaRPr lang="en-US"/>
        </a:p>
      </dgm:t>
    </dgm:pt>
    <dgm:pt modelId="{F7E2E2F6-CAF4-4FB0-B4AF-AF8ACF29D54C}" type="sibTrans" cxnId="{EC7EC67C-14DA-4449-AEDC-C7C5C49D467B}">
      <dgm:prSet/>
      <dgm:spPr/>
      <dgm:t>
        <a:bodyPr/>
        <a:lstStyle/>
        <a:p>
          <a:endParaRPr lang="en-US"/>
        </a:p>
      </dgm:t>
    </dgm:pt>
    <dgm:pt modelId="{FE680F97-30B6-4530-83FC-2A0B2948783B}">
      <dgm:prSet phldrT="[Text]"/>
      <dgm:spPr/>
      <dgm:t>
        <a:bodyPr/>
        <a:lstStyle/>
        <a:p>
          <a:r>
            <a:rPr lang="ar-IQ" dirty="0"/>
            <a:t>صحة الرضا</a:t>
          </a:r>
          <a:endParaRPr lang="en-US" dirty="0"/>
        </a:p>
      </dgm:t>
    </dgm:pt>
    <dgm:pt modelId="{3B2404B7-8F7E-4137-8517-238BC30D0F77}" type="parTrans" cxnId="{B89966AD-0345-411E-9CAA-5EB7EA77A2B8}">
      <dgm:prSet/>
      <dgm:spPr/>
      <dgm:t>
        <a:bodyPr/>
        <a:lstStyle/>
        <a:p>
          <a:endParaRPr lang="en-US"/>
        </a:p>
      </dgm:t>
    </dgm:pt>
    <dgm:pt modelId="{4C15C8DA-1FED-403B-BBE5-FE216F41ED6E}" type="sibTrans" cxnId="{B89966AD-0345-411E-9CAA-5EB7EA77A2B8}">
      <dgm:prSet/>
      <dgm:spPr/>
      <dgm:t>
        <a:bodyPr/>
        <a:lstStyle/>
        <a:p>
          <a:endParaRPr lang="en-US"/>
        </a:p>
      </dgm:t>
    </dgm:pt>
    <dgm:pt modelId="{C06AEF94-7E2E-4186-8884-9671DBD38DC6}">
      <dgm:prSet phldrT="[Text]"/>
      <dgm:spPr/>
      <dgm:t>
        <a:bodyPr/>
        <a:lstStyle/>
        <a:p>
          <a:r>
            <a:rPr lang="ar-IQ" dirty="0"/>
            <a:t>صور الرضا وأوصافه</a:t>
          </a:r>
          <a:endParaRPr lang="en-US" dirty="0"/>
        </a:p>
      </dgm:t>
    </dgm:pt>
    <dgm:pt modelId="{63E66027-A54D-42E3-851B-C5749130E7F9}" type="parTrans" cxnId="{D5EEDC8C-8CEC-4774-9D69-77F4F2DDC3C2}">
      <dgm:prSet/>
      <dgm:spPr/>
      <dgm:t>
        <a:bodyPr/>
        <a:lstStyle/>
        <a:p>
          <a:endParaRPr lang="en-US"/>
        </a:p>
      </dgm:t>
    </dgm:pt>
    <dgm:pt modelId="{4257A15C-0B87-40E4-839B-6CDFE734E886}" type="sibTrans" cxnId="{D5EEDC8C-8CEC-4774-9D69-77F4F2DDC3C2}">
      <dgm:prSet/>
      <dgm:spPr/>
      <dgm:t>
        <a:bodyPr/>
        <a:lstStyle/>
        <a:p>
          <a:endParaRPr lang="en-US"/>
        </a:p>
      </dgm:t>
    </dgm:pt>
    <dgm:pt modelId="{1DF6BED9-84D7-4BEB-B89F-2A57CA9B6F70}" type="pres">
      <dgm:prSet presAssocID="{6CA302D5-2D50-4353-A413-6F24881F373B}" presName="Name0" presStyleCnt="0">
        <dgm:presLayoutVars>
          <dgm:dir/>
          <dgm:resizeHandles val="exact"/>
        </dgm:presLayoutVars>
      </dgm:prSet>
      <dgm:spPr/>
    </dgm:pt>
    <dgm:pt modelId="{F40A0F5C-5194-4672-8523-6E833401482B}" type="pres">
      <dgm:prSet presAssocID="{B5C981EB-5776-4CAA-94A4-CD314F02143F}" presName="node" presStyleLbl="node1" presStyleIdx="0" presStyleCnt="3" custLinFactX="-16218" custLinFactNeighborX="-100000" custLinFactNeighborY="1695">
        <dgm:presLayoutVars>
          <dgm:bulletEnabled val="1"/>
        </dgm:presLayoutVars>
      </dgm:prSet>
      <dgm:spPr/>
    </dgm:pt>
    <dgm:pt modelId="{CF6CFB83-7816-4AEF-BF12-5BA89D9D6741}" type="pres">
      <dgm:prSet presAssocID="{F7E2E2F6-CAF4-4FB0-B4AF-AF8ACF29D54C}" presName="sibTrans" presStyleCnt="0"/>
      <dgm:spPr/>
    </dgm:pt>
    <dgm:pt modelId="{BEECCE47-B718-4C10-8381-2E0296114AC0}" type="pres">
      <dgm:prSet presAssocID="{FE680F97-30B6-4530-83FC-2A0B2948783B}" presName="node" presStyleLbl="node1" presStyleIdx="1" presStyleCnt="3">
        <dgm:presLayoutVars>
          <dgm:bulletEnabled val="1"/>
        </dgm:presLayoutVars>
      </dgm:prSet>
      <dgm:spPr/>
    </dgm:pt>
    <dgm:pt modelId="{409FF6E0-22D1-4156-A023-92ECD83821E9}" type="pres">
      <dgm:prSet presAssocID="{4C15C8DA-1FED-403B-BBE5-FE216F41ED6E}" presName="sibTrans" presStyleCnt="0"/>
      <dgm:spPr/>
    </dgm:pt>
    <dgm:pt modelId="{B4A577A1-F76C-4BA0-9168-5DBC39A352B4}" type="pres">
      <dgm:prSet presAssocID="{C06AEF94-7E2E-4186-8884-9671DBD38DC6}" presName="node" presStyleLbl="node1" presStyleIdx="2" presStyleCnt="3">
        <dgm:presLayoutVars>
          <dgm:bulletEnabled val="1"/>
        </dgm:presLayoutVars>
      </dgm:prSet>
      <dgm:spPr/>
    </dgm:pt>
  </dgm:ptLst>
  <dgm:cxnLst>
    <dgm:cxn modelId="{0BCFBC65-90E1-4345-90C4-AF9F34481EA5}" type="presOf" srcId="{6CA302D5-2D50-4353-A413-6F24881F373B}" destId="{1DF6BED9-84D7-4BEB-B89F-2A57CA9B6F70}" srcOrd="0" destOrd="0" presId="urn:microsoft.com/office/officeart/2005/8/layout/hList6"/>
    <dgm:cxn modelId="{EC7EC67C-14DA-4449-AEDC-C7C5C49D467B}" srcId="{6CA302D5-2D50-4353-A413-6F24881F373B}" destId="{B5C981EB-5776-4CAA-94A4-CD314F02143F}" srcOrd="0" destOrd="0" parTransId="{70B5E2FF-23DB-4713-94F9-BE18C58CE962}" sibTransId="{F7E2E2F6-CAF4-4FB0-B4AF-AF8ACF29D54C}"/>
    <dgm:cxn modelId="{D5EEDC8C-8CEC-4774-9D69-77F4F2DDC3C2}" srcId="{6CA302D5-2D50-4353-A413-6F24881F373B}" destId="{C06AEF94-7E2E-4186-8884-9671DBD38DC6}" srcOrd="2" destOrd="0" parTransId="{63E66027-A54D-42E3-851B-C5749130E7F9}" sibTransId="{4257A15C-0B87-40E4-839B-6CDFE734E886}"/>
    <dgm:cxn modelId="{4AD874A1-A2B2-4B16-91B9-8BE5A58AE7CE}" type="presOf" srcId="{B5C981EB-5776-4CAA-94A4-CD314F02143F}" destId="{F40A0F5C-5194-4672-8523-6E833401482B}" srcOrd="0" destOrd="0" presId="urn:microsoft.com/office/officeart/2005/8/layout/hList6"/>
    <dgm:cxn modelId="{B89966AD-0345-411E-9CAA-5EB7EA77A2B8}" srcId="{6CA302D5-2D50-4353-A413-6F24881F373B}" destId="{FE680F97-30B6-4530-83FC-2A0B2948783B}" srcOrd="1" destOrd="0" parTransId="{3B2404B7-8F7E-4137-8517-238BC30D0F77}" sibTransId="{4C15C8DA-1FED-403B-BBE5-FE216F41ED6E}"/>
    <dgm:cxn modelId="{C3ADDBBE-9437-439E-920B-0B7606F19B37}" type="presOf" srcId="{C06AEF94-7E2E-4186-8884-9671DBD38DC6}" destId="{B4A577A1-F76C-4BA0-9168-5DBC39A352B4}" srcOrd="0" destOrd="0" presId="urn:microsoft.com/office/officeart/2005/8/layout/hList6"/>
    <dgm:cxn modelId="{AA0608F7-D332-4C03-94FC-D85FB0FEFFB9}" type="presOf" srcId="{FE680F97-30B6-4530-83FC-2A0B2948783B}" destId="{BEECCE47-B718-4C10-8381-2E0296114AC0}" srcOrd="0" destOrd="0" presId="urn:microsoft.com/office/officeart/2005/8/layout/hList6"/>
    <dgm:cxn modelId="{4A86B603-24A5-4B6C-A9D0-B519B5DD52F6}" type="presParOf" srcId="{1DF6BED9-84D7-4BEB-B89F-2A57CA9B6F70}" destId="{F40A0F5C-5194-4672-8523-6E833401482B}" srcOrd="0" destOrd="0" presId="urn:microsoft.com/office/officeart/2005/8/layout/hList6"/>
    <dgm:cxn modelId="{65927329-29AD-493F-B8EF-0F29CE5F258D}" type="presParOf" srcId="{1DF6BED9-84D7-4BEB-B89F-2A57CA9B6F70}" destId="{CF6CFB83-7816-4AEF-BF12-5BA89D9D6741}" srcOrd="1" destOrd="0" presId="urn:microsoft.com/office/officeart/2005/8/layout/hList6"/>
    <dgm:cxn modelId="{C1177441-C03A-48C4-8FF7-5C7CBF102B11}" type="presParOf" srcId="{1DF6BED9-84D7-4BEB-B89F-2A57CA9B6F70}" destId="{BEECCE47-B718-4C10-8381-2E0296114AC0}" srcOrd="2" destOrd="0" presId="urn:microsoft.com/office/officeart/2005/8/layout/hList6"/>
    <dgm:cxn modelId="{7548F074-E17E-41BA-8ADE-DC19E718FE78}" type="presParOf" srcId="{1DF6BED9-84D7-4BEB-B89F-2A57CA9B6F70}" destId="{409FF6E0-22D1-4156-A023-92ECD83821E9}" srcOrd="3" destOrd="0" presId="urn:microsoft.com/office/officeart/2005/8/layout/hList6"/>
    <dgm:cxn modelId="{6AF2589F-41BE-47E4-87A5-35C0734ED1E5}" type="presParOf" srcId="{1DF6BED9-84D7-4BEB-B89F-2A57CA9B6F70}" destId="{B4A577A1-F76C-4BA0-9168-5DBC39A352B4}"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3348104-BF65-4007-B8A2-D5D0143A735F}" type="doc">
      <dgm:prSet loTypeId="urn:microsoft.com/office/officeart/2005/8/layout/chevron1" loCatId="process" qsTypeId="urn:microsoft.com/office/officeart/2005/8/quickstyle/simple1" qsCatId="simple" csTypeId="urn:microsoft.com/office/officeart/2005/8/colors/colorful4" csCatId="colorful" phldr="1"/>
      <dgm:spPr/>
    </dgm:pt>
    <dgm:pt modelId="{3D63DF8D-DD93-4129-83E2-DA32A10BE3D3}">
      <dgm:prSet phldrT="[Text]"/>
      <dgm:spPr/>
      <dgm:t>
        <a:bodyPr/>
        <a:lstStyle/>
        <a:p>
          <a:r>
            <a:rPr lang="ar-IQ" dirty="0"/>
            <a:t>الاتفاق على المبيع</a:t>
          </a:r>
          <a:endParaRPr lang="en-US" dirty="0"/>
        </a:p>
      </dgm:t>
    </dgm:pt>
    <dgm:pt modelId="{329CEB86-BF2D-4E4E-90E0-B517E346417F}" type="parTrans" cxnId="{002E895A-AEE5-42EA-A422-F6C9235535BA}">
      <dgm:prSet/>
      <dgm:spPr/>
      <dgm:t>
        <a:bodyPr/>
        <a:lstStyle/>
        <a:p>
          <a:endParaRPr lang="en-US"/>
        </a:p>
      </dgm:t>
    </dgm:pt>
    <dgm:pt modelId="{056AA76B-F4E7-41FC-A94B-1B4D1688B5F6}" type="sibTrans" cxnId="{002E895A-AEE5-42EA-A422-F6C9235535BA}">
      <dgm:prSet/>
      <dgm:spPr/>
      <dgm:t>
        <a:bodyPr/>
        <a:lstStyle/>
        <a:p>
          <a:endParaRPr lang="en-US"/>
        </a:p>
      </dgm:t>
    </dgm:pt>
    <dgm:pt modelId="{088D02B0-5C1F-446A-A9F0-8BE5C077EE1E}">
      <dgm:prSet phldrT="[Text]"/>
      <dgm:spPr/>
      <dgm:t>
        <a:bodyPr/>
        <a:lstStyle/>
        <a:p>
          <a:r>
            <a:rPr lang="ar-IQ" dirty="0"/>
            <a:t>التراضي على الثمن </a:t>
          </a:r>
          <a:endParaRPr lang="en-US" dirty="0"/>
        </a:p>
      </dgm:t>
    </dgm:pt>
    <dgm:pt modelId="{039F107F-1FBB-4537-8CD6-83834A0E6D66}" type="parTrans" cxnId="{9599FDD1-28D5-4218-B390-FC4D25D9F428}">
      <dgm:prSet/>
      <dgm:spPr/>
      <dgm:t>
        <a:bodyPr/>
        <a:lstStyle/>
        <a:p>
          <a:endParaRPr lang="en-US"/>
        </a:p>
      </dgm:t>
    </dgm:pt>
    <dgm:pt modelId="{D1931965-F725-4C61-B224-E7830469D32A}" type="sibTrans" cxnId="{9599FDD1-28D5-4218-B390-FC4D25D9F428}">
      <dgm:prSet/>
      <dgm:spPr/>
      <dgm:t>
        <a:bodyPr/>
        <a:lstStyle/>
        <a:p>
          <a:endParaRPr lang="en-US"/>
        </a:p>
      </dgm:t>
    </dgm:pt>
    <dgm:pt modelId="{BB68E00C-6983-4B02-A00F-7C583541BDEF}">
      <dgm:prSet phldrT="[Text]"/>
      <dgm:spPr/>
      <dgm:t>
        <a:bodyPr/>
        <a:lstStyle/>
        <a:p>
          <a:r>
            <a:rPr lang="ar-IQ" dirty="0">
              <a:solidFill>
                <a:schemeClr val="bg1"/>
              </a:solidFill>
            </a:rPr>
            <a:t>الاتفاق على طبيعة العقد</a:t>
          </a:r>
          <a:endParaRPr lang="en-US" dirty="0">
            <a:solidFill>
              <a:schemeClr val="bg1"/>
            </a:solidFill>
          </a:endParaRPr>
        </a:p>
      </dgm:t>
    </dgm:pt>
    <dgm:pt modelId="{F68660F6-E87E-4AAB-B3CF-C1C2679EF26B}" type="parTrans" cxnId="{E741498E-D6CA-4FA7-BCC0-46B006BDB6EC}">
      <dgm:prSet/>
      <dgm:spPr/>
      <dgm:t>
        <a:bodyPr/>
        <a:lstStyle/>
        <a:p>
          <a:endParaRPr lang="en-US"/>
        </a:p>
      </dgm:t>
    </dgm:pt>
    <dgm:pt modelId="{C5FDAB34-3E7B-4C5C-8189-A5A7A67F682F}" type="sibTrans" cxnId="{E741498E-D6CA-4FA7-BCC0-46B006BDB6EC}">
      <dgm:prSet/>
      <dgm:spPr/>
      <dgm:t>
        <a:bodyPr/>
        <a:lstStyle/>
        <a:p>
          <a:endParaRPr lang="en-US"/>
        </a:p>
      </dgm:t>
    </dgm:pt>
    <dgm:pt modelId="{86AEF6E3-C18F-4816-BAAE-18769FDC95EF}" type="pres">
      <dgm:prSet presAssocID="{B3348104-BF65-4007-B8A2-D5D0143A735F}" presName="Name0" presStyleCnt="0">
        <dgm:presLayoutVars>
          <dgm:dir/>
          <dgm:animLvl val="lvl"/>
          <dgm:resizeHandles val="exact"/>
        </dgm:presLayoutVars>
      </dgm:prSet>
      <dgm:spPr/>
    </dgm:pt>
    <dgm:pt modelId="{EF522213-DF7E-46F0-AFB7-E10954E52AB5}" type="pres">
      <dgm:prSet presAssocID="{3D63DF8D-DD93-4129-83E2-DA32A10BE3D3}" presName="parTxOnly" presStyleLbl="node1" presStyleIdx="0" presStyleCnt="3">
        <dgm:presLayoutVars>
          <dgm:chMax val="0"/>
          <dgm:chPref val="0"/>
          <dgm:bulletEnabled val="1"/>
        </dgm:presLayoutVars>
      </dgm:prSet>
      <dgm:spPr/>
    </dgm:pt>
    <dgm:pt modelId="{7B8BD8CC-DD17-45E8-AA7B-44270476E183}" type="pres">
      <dgm:prSet presAssocID="{056AA76B-F4E7-41FC-A94B-1B4D1688B5F6}" presName="parTxOnlySpace" presStyleCnt="0"/>
      <dgm:spPr/>
    </dgm:pt>
    <dgm:pt modelId="{69092E31-BF9E-41F5-8C4A-D70E4E5E42F0}" type="pres">
      <dgm:prSet presAssocID="{088D02B0-5C1F-446A-A9F0-8BE5C077EE1E}" presName="parTxOnly" presStyleLbl="node1" presStyleIdx="1" presStyleCnt="3">
        <dgm:presLayoutVars>
          <dgm:chMax val="0"/>
          <dgm:chPref val="0"/>
          <dgm:bulletEnabled val="1"/>
        </dgm:presLayoutVars>
      </dgm:prSet>
      <dgm:spPr/>
    </dgm:pt>
    <dgm:pt modelId="{2622D5EF-D71B-44C7-8B04-472D42ABC595}" type="pres">
      <dgm:prSet presAssocID="{D1931965-F725-4C61-B224-E7830469D32A}" presName="parTxOnlySpace" presStyleCnt="0"/>
      <dgm:spPr/>
    </dgm:pt>
    <dgm:pt modelId="{4C4F18E2-1414-43A0-82A9-920B04C7AA8F}" type="pres">
      <dgm:prSet presAssocID="{BB68E00C-6983-4B02-A00F-7C583541BDEF}" presName="parTxOnly" presStyleLbl="node1" presStyleIdx="2" presStyleCnt="3">
        <dgm:presLayoutVars>
          <dgm:chMax val="0"/>
          <dgm:chPref val="0"/>
          <dgm:bulletEnabled val="1"/>
        </dgm:presLayoutVars>
      </dgm:prSet>
      <dgm:spPr/>
    </dgm:pt>
  </dgm:ptLst>
  <dgm:cxnLst>
    <dgm:cxn modelId="{CAADC33C-DEF6-418C-9315-4FAC430C693E}" type="presOf" srcId="{088D02B0-5C1F-446A-A9F0-8BE5C077EE1E}" destId="{69092E31-BF9E-41F5-8C4A-D70E4E5E42F0}" srcOrd="0" destOrd="0" presId="urn:microsoft.com/office/officeart/2005/8/layout/chevron1"/>
    <dgm:cxn modelId="{BA7A8841-6727-46D9-83FA-766CBA110E07}" type="presOf" srcId="{BB68E00C-6983-4B02-A00F-7C583541BDEF}" destId="{4C4F18E2-1414-43A0-82A9-920B04C7AA8F}" srcOrd="0" destOrd="0" presId="urn:microsoft.com/office/officeart/2005/8/layout/chevron1"/>
    <dgm:cxn modelId="{686BEA73-B240-49A0-BB3B-87C2F985724A}" type="presOf" srcId="{3D63DF8D-DD93-4129-83E2-DA32A10BE3D3}" destId="{EF522213-DF7E-46F0-AFB7-E10954E52AB5}" srcOrd="0" destOrd="0" presId="urn:microsoft.com/office/officeart/2005/8/layout/chevron1"/>
    <dgm:cxn modelId="{002E895A-AEE5-42EA-A422-F6C9235535BA}" srcId="{B3348104-BF65-4007-B8A2-D5D0143A735F}" destId="{3D63DF8D-DD93-4129-83E2-DA32A10BE3D3}" srcOrd="0" destOrd="0" parTransId="{329CEB86-BF2D-4E4E-90E0-B517E346417F}" sibTransId="{056AA76B-F4E7-41FC-A94B-1B4D1688B5F6}"/>
    <dgm:cxn modelId="{E741498E-D6CA-4FA7-BCC0-46B006BDB6EC}" srcId="{B3348104-BF65-4007-B8A2-D5D0143A735F}" destId="{BB68E00C-6983-4B02-A00F-7C583541BDEF}" srcOrd="2" destOrd="0" parTransId="{F68660F6-E87E-4AAB-B3CF-C1C2679EF26B}" sibTransId="{C5FDAB34-3E7B-4C5C-8189-A5A7A67F682F}"/>
    <dgm:cxn modelId="{9599FDD1-28D5-4218-B390-FC4D25D9F428}" srcId="{B3348104-BF65-4007-B8A2-D5D0143A735F}" destId="{088D02B0-5C1F-446A-A9F0-8BE5C077EE1E}" srcOrd="1" destOrd="0" parTransId="{039F107F-1FBB-4537-8CD6-83834A0E6D66}" sibTransId="{D1931965-F725-4C61-B224-E7830469D32A}"/>
    <dgm:cxn modelId="{D071A0D6-F0B6-46E7-B4A4-EB7EEF172E7A}" type="presOf" srcId="{B3348104-BF65-4007-B8A2-D5D0143A735F}" destId="{86AEF6E3-C18F-4816-BAAE-18769FDC95EF}" srcOrd="0" destOrd="0" presId="urn:microsoft.com/office/officeart/2005/8/layout/chevron1"/>
    <dgm:cxn modelId="{34B54A9D-E5D9-4C3E-A299-28E9856E322A}" type="presParOf" srcId="{86AEF6E3-C18F-4816-BAAE-18769FDC95EF}" destId="{EF522213-DF7E-46F0-AFB7-E10954E52AB5}" srcOrd="0" destOrd="0" presId="urn:microsoft.com/office/officeart/2005/8/layout/chevron1"/>
    <dgm:cxn modelId="{5173C72C-139D-4623-83AB-C246F352F3A1}" type="presParOf" srcId="{86AEF6E3-C18F-4816-BAAE-18769FDC95EF}" destId="{7B8BD8CC-DD17-45E8-AA7B-44270476E183}" srcOrd="1" destOrd="0" presId="urn:microsoft.com/office/officeart/2005/8/layout/chevron1"/>
    <dgm:cxn modelId="{50B8941A-882E-4AD8-B9F2-7F33FC6A0B74}" type="presParOf" srcId="{86AEF6E3-C18F-4816-BAAE-18769FDC95EF}" destId="{69092E31-BF9E-41F5-8C4A-D70E4E5E42F0}" srcOrd="2" destOrd="0" presId="urn:microsoft.com/office/officeart/2005/8/layout/chevron1"/>
    <dgm:cxn modelId="{7077893F-9F2B-4617-9FDC-98480747177D}" type="presParOf" srcId="{86AEF6E3-C18F-4816-BAAE-18769FDC95EF}" destId="{2622D5EF-D71B-44C7-8B04-472D42ABC595}" srcOrd="3" destOrd="0" presId="urn:microsoft.com/office/officeart/2005/8/layout/chevron1"/>
    <dgm:cxn modelId="{DB7BA8F7-7B12-415D-8B39-39546CC6CF78}" type="presParOf" srcId="{86AEF6E3-C18F-4816-BAAE-18769FDC95EF}" destId="{4C4F18E2-1414-43A0-82A9-920B04C7AA8F}" srcOrd="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FA8C047-7AC9-4851-B2D6-60F20EB2707A}" type="doc">
      <dgm:prSet loTypeId="urn:microsoft.com/office/officeart/2008/layout/HorizontalMultiLevelHierarchy" loCatId="hierarchy" qsTypeId="urn:microsoft.com/office/officeart/2005/8/quickstyle/simple1" qsCatId="simple" csTypeId="urn:microsoft.com/office/officeart/2005/8/colors/colorful3" csCatId="colorful" phldr="1"/>
      <dgm:spPr/>
      <dgm:t>
        <a:bodyPr/>
        <a:lstStyle/>
        <a:p>
          <a:endParaRPr lang="en-US"/>
        </a:p>
      </dgm:t>
    </dgm:pt>
    <dgm:pt modelId="{019E25B9-36F0-4727-B256-014BBF86F04B}">
      <dgm:prSet phldrT="[Text]"/>
      <dgm:spPr/>
      <dgm:t>
        <a:bodyPr/>
        <a:lstStyle/>
        <a:p>
          <a:r>
            <a:rPr lang="ar-IQ" dirty="0"/>
            <a:t>صحة الرضا</a:t>
          </a:r>
          <a:endParaRPr lang="en-US" dirty="0"/>
        </a:p>
      </dgm:t>
    </dgm:pt>
    <dgm:pt modelId="{B72BB725-6105-47AE-8DA1-5442AD3CACE9}" type="parTrans" cxnId="{1C275486-F22F-43F5-A767-6FEC2FC32352}">
      <dgm:prSet/>
      <dgm:spPr/>
      <dgm:t>
        <a:bodyPr/>
        <a:lstStyle/>
        <a:p>
          <a:endParaRPr lang="en-US"/>
        </a:p>
      </dgm:t>
    </dgm:pt>
    <dgm:pt modelId="{E6CA14A5-9BEE-4B9B-BAA2-83FE865C9CE0}" type="sibTrans" cxnId="{1C275486-F22F-43F5-A767-6FEC2FC32352}">
      <dgm:prSet/>
      <dgm:spPr/>
      <dgm:t>
        <a:bodyPr/>
        <a:lstStyle/>
        <a:p>
          <a:endParaRPr lang="en-US"/>
        </a:p>
      </dgm:t>
    </dgm:pt>
    <dgm:pt modelId="{DA9BE4DD-1AD6-49A8-8535-5C0FB8701EDE}">
      <dgm:prSet phldrT="[Text]"/>
      <dgm:spPr/>
      <dgm:t>
        <a:bodyPr/>
        <a:lstStyle/>
        <a:p>
          <a:r>
            <a:rPr lang="ar-IQ" dirty="0"/>
            <a:t>الأهلية في العقد البيع</a:t>
          </a:r>
          <a:endParaRPr lang="en-US" dirty="0"/>
        </a:p>
      </dgm:t>
    </dgm:pt>
    <dgm:pt modelId="{E41D773A-9BC0-4F04-8A89-70B53A118F30}" type="parTrans" cxnId="{2D92C72F-5F45-4928-A807-70AD94BD39B3}">
      <dgm:prSet/>
      <dgm:spPr/>
      <dgm:t>
        <a:bodyPr/>
        <a:lstStyle/>
        <a:p>
          <a:endParaRPr lang="en-US"/>
        </a:p>
      </dgm:t>
    </dgm:pt>
    <dgm:pt modelId="{5834BA63-E053-4F6D-9ACF-2979459F74CB}" type="sibTrans" cxnId="{2D92C72F-5F45-4928-A807-70AD94BD39B3}">
      <dgm:prSet/>
      <dgm:spPr/>
      <dgm:t>
        <a:bodyPr/>
        <a:lstStyle/>
        <a:p>
          <a:endParaRPr lang="en-US"/>
        </a:p>
      </dgm:t>
    </dgm:pt>
    <dgm:pt modelId="{34706E18-4094-4D7B-9CB6-BE5F63098A87}">
      <dgm:prSet phldrT="[Text]"/>
      <dgm:spPr/>
      <dgm:t>
        <a:bodyPr/>
        <a:lstStyle/>
        <a:p>
          <a:r>
            <a:rPr lang="ar-IQ" dirty="0"/>
            <a:t>عيوب الرضا في عقد البيع</a:t>
          </a:r>
          <a:endParaRPr lang="en-US" dirty="0"/>
        </a:p>
      </dgm:t>
    </dgm:pt>
    <dgm:pt modelId="{51325C7D-0022-46BF-8C22-A169830EE1E1}" type="parTrans" cxnId="{86849D2A-4C34-4133-A398-FDCE520C3460}">
      <dgm:prSet/>
      <dgm:spPr/>
      <dgm:t>
        <a:bodyPr/>
        <a:lstStyle/>
        <a:p>
          <a:endParaRPr lang="en-US"/>
        </a:p>
      </dgm:t>
    </dgm:pt>
    <dgm:pt modelId="{A264C3A3-485F-43D0-BF29-D960B725BAC7}" type="sibTrans" cxnId="{86849D2A-4C34-4133-A398-FDCE520C3460}">
      <dgm:prSet/>
      <dgm:spPr/>
      <dgm:t>
        <a:bodyPr/>
        <a:lstStyle/>
        <a:p>
          <a:endParaRPr lang="en-US"/>
        </a:p>
      </dgm:t>
    </dgm:pt>
    <dgm:pt modelId="{29DD7FBF-76AE-48BD-BED2-5242DD267A09}" type="pres">
      <dgm:prSet presAssocID="{7FA8C047-7AC9-4851-B2D6-60F20EB2707A}" presName="Name0" presStyleCnt="0">
        <dgm:presLayoutVars>
          <dgm:chPref val="1"/>
          <dgm:dir/>
          <dgm:animOne val="branch"/>
          <dgm:animLvl val="lvl"/>
          <dgm:resizeHandles val="exact"/>
        </dgm:presLayoutVars>
      </dgm:prSet>
      <dgm:spPr/>
    </dgm:pt>
    <dgm:pt modelId="{16200341-B21E-48FE-823C-CDA60E2E654F}" type="pres">
      <dgm:prSet presAssocID="{019E25B9-36F0-4727-B256-014BBF86F04B}" presName="root1" presStyleCnt="0"/>
      <dgm:spPr/>
    </dgm:pt>
    <dgm:pt modelId="{EAFCB71E-0CDB-413A-A472-ECBE1804A121}" type="pres">
      <dgm:prSet presAssocID="{019E25B9-36F0-4727-B256-014BBF86F04B}" presName="LevelOneTextNode" presStyleLbl="node0" presStyleIdx="0" presStyleCnt="1" custLinFactNeighborX="1112" custLinFactNeighborY="-1695">
        <dgm:presLayoutVars>
          <dgm:chPref val="3"/>
        </dgm:presLayoutVars>
      </dgm:prSet>
      <dgm:spPr/>
    </dgm:pt>
    <dgm:pt modelId="{3C2EFD2B-FF01-4F73-A071-988DDFA428A4}" type="pres">
      <dgm:prSet presAssocID="{019E25B9-36F0-4727-B256-014BBF86F04B}" presName="level2hierChild" presStyleCnt="0"/>
      <dgm:spPr/>
    </dgm:pt>
    <dgm:pt modelId="{87E82FB6-0413-4A42-856F-C8A1088E18B6}" type="pres">
      <dgm:prSet presAssocID="{E41D773A-9BC0-4F04-8A89-70B53A118F30}" presName="conn2-1" presStyleLbl="parChTrans1D2" presStyleIdx="0" presStyleCnt="2"/>
      <dgm:spPr/>
    </dgm:pt>
    <dgm:pt modelId="{047647FB-0D06-41A6-857A-AE43B81C8ED8}" type="pres">
      <dgm:prSet presAssocID="{E41D773A-9BC0-4F04-8A89-70B53A118F30}" presName="connTx" presStyleLbl="parChTrans1D2" presStyleIdx="0" presStyleCnt="2"/>
      <dgm:spPr/>
    </dgm:pt>
    <dgm:pt modelId="{C7BB7B09-E789-409C-A012-7C80987108D5}" type="pres">
      <dgm:prSet presAssocID="{DA9BE4DD-1AD6-49A8-8535-5C0FB8701EDE}" presName="root2" presStyleCnt="0"/>
      <dgm:spPr/>
    </dgm:pt>
    <dgm:pt modelId="{184E7B9D-3F8C-4A3D-83D7-DCDFD7CE4DDF}" type="pres">
      <dgm:prSet presAssocID="{DA9BE4DD-1AD6-49A8-8535-5C0FB8701EDE}" presName="LevelTwoTextNode" presStyleLbl="node2" presStyleIdx="0" presStyleCnt="2">
        <dgm:presLayoutVars>
          <dgm:chPref val="3"/>
        </dgm:presLayoutVars>
      </dgm:prSet>
      <dgm:spPr/>
    </dgm:pt>
    <dgm:pt modelId="{62EE0A76-9237-4F99-B662-DDF9B553C07E}" type="pres">
      <dgm:prSet presAssocID="{DA9BE4DD-1AD6-49A8-8535-5C0FB8701EDE}" presName="level3hierChild" presStyleCnt="0"/>
      <dgm:spPr/>
    </dgm:pt>
    <dgm:pt modelId="{5A7B0FD6-E167-4482-915D-E5DCCFBA5947}" type="pres">
      <dgm:prSet presAssocID="{51325C7D-0022-46BF-8C22-A169830EE1E1}" presName="conn2-1" presStyleLbl="parChTrans1D2" presStyleIdx="1" presStyleCnt="2"/>
      <dgm:spPr/>
    </dgm:pt>
    <dgm:pt modelId="{B8449755-F556-466F-81A6-1B04C096B0AC}" type="pres">
      <dgm:prSet presAssocID="{51325C7D-0022-46BF-8C22-A169830EE1E1}" presName="connTx" presStyleLbl="parChTrans1D2" presStyleIdx="1" presStyleCnt="2"/>
      <dgm:spPr/>
    </dgm:pt>
    <dgm:pt modelId="{DDFCC865-4DA2-44D7-B297-FF2F807F217C}" type="pres">
      <dgm:prSet presAssocID="{34706E18-4094-4D7B-9CB6-BE5F63098A87}" presName="root2" presStyleCnt="0"/>
      <dgm:spPr/>
    </dgm:pt>
    <dgm:pt modelId="{71D6856F-C571-408F-9DD6-F3C89FA4A734}" type="pres">
      <dgm:prSet presAssocID="{34706E18-4094-4D7B-9CB6-BE5F63098A87}" presName="LevelTwoTextNode" presStyleLbl="node2" presStyleIdx="1" presStyleCnt="2">
        <dgm:presLayoutVars>
          <dgm:chPref val="3"/>
        </dgm:presLayoutVars>
      </dgm:prSet>
      <dgm:spPr/>
    </dgm:pt>
    <dgm:pt modelId="{8AECFF6C-34E0-4611-ADD6-C26748FD9E84}" type="pres">
      <dgm:prSet presAssocID="{34706E18-4094-4D7B-9CB6-BE5F63098A87}" presName="level3hierChild" presStyleCnt="0"/>
      <dgm:spPr/>
    </dgm:pt>
  </dgm:ptLst>
  <dgm:cxnLst>
    <dgm:cxn modelId="{B70BA000-D3F3-4187-AB1D-CBC8E8D8C178}" type="presOf" srcId="{DA9BE4DD-1AD6-49A8-8535-5C0FB8701EDE}" destId="{184E7B9D-3F8C-4A3D-83D7-DCDFD7CE4DDF}" srcOrd="0" destOrd="0" presId="urn:microsoft.com/office/officeart/2008/layout/HorizontalMultiLevelHierarchy"/>
    <dgm:cxn modelId="{86849D2A-4C34-4133-A398-FDCE520C3460}" srcId="{019E25B9-36F0-4727-B256-014BBF86F04B}" destId="{34706E18-4094-4D7B-9CB6-BE5F63098A87}" srcOrd="1" destOrd="0" parTransId="{51325C7D-0022-46BF-8C22-A169830EE1E1}" sibTransId="{A264C3A3-485F-43D0-BF29-D960B725BAC7}"/>
    <dgm:cxn modelId="{2D92C72F-5F45-4928-A807-70AD94BD39B3}" srcId="{019E25B9-36F0-4727-B256-014BBF86F04B}" destId="{DA9BE4DD-1AD6-49A8-8535-5C0FB8701EDE}" srcOrd="0" destOrd="0" parTransId="{E41D773A-9BC0-4F04-8A89-70B53A118F30}" sibTransId="{5834BA63-E053-4F6D-9ACF-2979459F74CB}"/>
    <dgm:cxn modelId="{95049367-F60A-4890-BFF7-DB5076AAD141}" type="presOf" srcId="{E41D773A-9BC0-4F04-8A89-70B53A118F30}" destId="{87E82FB6-0413-4A42-856F-C8A1088E18B6}" srcOrd="0" destOrd="0" presId="urn:microsoft.com/office/officeart/2008/layout/HorizontalMultiLevelHierarchy"/>
    <dgm:cxn modelId="{35621671-D918-49F7-8959-25C2FC6DCF03}" type="presOf" srcId="{51325C7D-0022-46BF-8C22-A169830EE1E1}" destId="{5A7B0FD6-E167-4482-915D-E5DCCFBA5947}" srcOrd="0" destOrd="0" presId="urn:microsoft.com/office/officeart/2008/layout/HorizontalMultiLevelHierarchy"/>
    <dgm:cxn modelId="{6E4A2159-A993-4F1B-9065-476C5536F71E}" type="presOf" srcId="{019E25B9-36F0-4727-B256-014BBF86F04B}" destId="{EAFCB71E-0CDB-413A-A472-ECBE1804A121}" srcOrd="0" destOrd="0" presId="urn:microsoft.com/office/officeart/2008/layout/HorizontalMultiLevelHierarchy"/>
    <dgm:cxn modelId="{A380767C-104A-4586-A371-A72A23EE2306}" type="presOf" srcId="{34706E18-4094-4D7B-9CB6-BE5F63098A87}" destId="{71D6856F-C571-408F-9DD6-F3C89FA4A734}" srcOrd="0" destOrd="0" presId="urn:microsoft.com/office/officeart/2008/layout/HorizontalMultiLevelHierarchy"/>
    <dgm:cxn modelId="{75355E85-A7E9-4E80-81A2-BFA30060B552}" type="presOf" srcId="{E41D773A-9BC0-4F04-8A89-70B53A118F30}" destId="{047647FB-0D06-41A6-857A-AE43B81C8ED8}" srcOrd="1" destOrd="0" presId="urn:microsoft.com/office/officeart/2008/layout/HorizontalMultiLevelHierarchy"/>
    <dgm:cxn modelId="{1C275486-F22F-43F5-A767-6FEC2FC32352}" srcId="{7FA8C047-7AC9-4851-B2D6-60F20EB2707A}" destId="{019E25B9-36F0-4727-B256-014BBF86F04B}" srcOrd="0" destOrd="0" parTransId="{B72BB725-6105-47AE-8DA1-5442AD3CACE9}" sibTransId="{E6CA14A5-9BEE-4B9B-BAA2-83FE865C9CE0}"/>
    <dgm:cxn modelId="{F19E30A9-C2A0-4444-8586-BA3320C6CD14}" type="presOf" srcId="{51325C7D-0022-46BF-8C22-A169830EE1E1}" destId="{B8449755-F556-466F-81A6-1B04C096B0AC}" srcOrd="1" destOrd="0" presId="urn:microsoft.com/office/officeart/2008/layout/HorizontalMultiLevelHierarchy"/>
    <dgm:cxn modelId="{19933BE9-01D0-40F2-854F-228064E02171}" type="presOf" srcId="{7FA8C047-7AC9-4851-B2D6-60F20EB2707A}" destId="{29DD7FBF-76AE-48BD-BED2-5242DD267A09}" srcOrd="0" destOrd="0" presId="urn:microsoft.com/office/officeart/2008/layout/HorizontalMultiLevelHierarchy"/>
    <dgm:cxn modelId="{D3DC2F2B-4F83-4AD9-926F-4B328646659F}" type="presParOf" srcId="{29DD7FBF-76AE-48BD-BED2-5242DD267A09}" destId="{16200341-B21E-48FE-823C-CDA60E2E654F}" srcOrd="0" destOrd="0" presId="urn:microsoft.com/office/officeart/2008/layout/HorizontalMultiLevelHierarchy"/>
    <dgm:cxn modelId="{539F1BB4-198E-4B93-8324-C298D33EBDAF}" type="presParOf" srcId="{16200341-B21E-48FE-823C-CDA60E2E654F}" destId="{EAFCB71E-0CDB-413A-A472-ECBE1804A121}" srcOrd="0" destOrd="0" presId="urn:microsoft.com/office/officeart/2008/layout/HorizontalMultiLevelHierarchy"/>
    <dgm:cxn modelId="{C8ABAEE8-6E74-4CCB-9CE1-425E8D1B71FC}" type="presParOf" srcId="{16200341-B21E-48FE-823C-CDA60E2E654F}" destId="{3C2EFD2B-FF01-4F73-A071-988DDFA428A4}" srcOrd="1" destOrd="0" presId="urn:microsoft.com/office/officeart/2008/layout/HorizontalMultiLevelHierarchy"/>
    <dgm:cxn modelId="{236DD63F-5ADC-4B4F-85F8-CAAFF26100C1}" type="presParOf" srcId="{3C2EFD2B-FF01-4F73-A071-988DDFA428A4}" destId="{87E82FB6-0413-4A42-856F-C8A1088E18B6}" srcOrd="0" destOrd="0" presId="urn:microsoft.com/office/officeart/2008/layout/HorizontalMultiLevelHierarchy"/>
    <dgm:cxn modelId="{927B789B-6B87-40AB-B883-09DDDD2DF0F4}" type="presParOf" srcId="{87E82FB6-0413-4A42-856F-C8A1088E18B6}" destId="{047647FB-0D06-41A6-857A-AE43B81C8ED8}" srcOrd="0" destOrd="0" presId="urn:microsoft.com/office/officeart/2008/layout/HorizontalMultiLevelHierarchy"/>
    <dgm:cxn modelId="{60334AC4-F1F0-491B-AB50-79E6C127A448}" type="presParOf" srcId="{3C2EFD2B-FF01-4F73-A071-988DDFA428A4}" destId="{C7BB7B09-E789-409C-A012-7C80987108D5}" srcOrd="1" destOrd="0" presId="urn:microsoft.com/office/officeart/2008/layout/HorizontalMultiLevelHierarchy"/>
    <dgm:cxn modelId="{4F5FECD4-7CA5-4043-9606-14E82B07FEBD}" type="presParOf" srcId="{C7BB7B09-E789-409C-A012-7C80987108D5}" destId="{184E7B9D-3F8C-4A3D-83D7-DCDFD7CE4DDF}" srcOrd="0" destOrd="0" presId="urn:microsoft.com/office/officeart/2008/layout/HorizontalMultiLevelHierarchy"/>
    <dgm:cxn modelId="{43335156-AB5E-43ED-9E0E-D8655F73A329}" type="presParOf" srcId="{C7BB7B09-E789-409C-A012-7C80987108D5}" destId="{62EE0A76-9237-4F99-B662-DDF9B553C07E}" srcOrd="1" destOrd="0" presId="urn:microsoft.com/office/officeart/2008/layout/HorizontalMultiLevelHierarchy"/>
    <dgm:cxn modelId="{98B0D0BD-17D5-4F18-BD53-891D7351A9B8}" type="presParOf" srcId="{3C2EFD2B-FF01-4F73-A071-988DDFA428A4}" destId="{5A7B0FD6-E167-4482-915D-E5DCCFBA5947}" srcOrd="2" destOrd="0" presId="urn:microsoft.com/office/officeart/2008/layout/HorizontalMultiLevelHierarchy"/>
    <dgm:cxn modelId="{313CD302-3E5E-45F3-BBA5-0F10F1C5FB29}" type="presParOf" srcId="{5A7B0FD6-E167-4482-915D-E5DCCFBA5947}" destId="{B8449755-F556-466F-81A6-1B04C096B0AC}" srcOrd="0" destOrd="0" presId="urn:microsoft.com/office/officeart/2008/layout/HorizontalMultiLevelHierarchy"/>
    <dgm:cxn modelId="{9BAE0698-C2D4-4F92-B168-196EF316B554}" type="presParOf" srcId="{3C2EFD2B-FF01-4F73-A071-988DDFA428A4}" destId="{DDFCC865-4DA2-44D7-B297-FF2F807F217C}" srcOrd="3" destOrd="0" presId="urn:microsoft.com/office/officeart/2008/layout/HorizontalMultiLevelHierarchy"/>
    <dgm:cxn modelId="{2EB2C8A9-916A-4155-B134-FCE318CD7781}" type="presParOf" srcId="{DDFCC865-4DA2-44D7-B297-FF2F807F217C}" destId="{71D6856F-C571-408F-9DD6-F3C89FA4A734}" srcOrd="0" destOrd="0" presId="urn:microsoft.com/office/officeart/2008/layout/HorizontalMultiLevelHierarchy"/>
    <dgm:cxn modelId="{9082AAC7-0ACC-4309-A1FF-B28DD96055EA}" type="presParOf" srcId="{DDFCC865-4DA2-44D7-B297-FF2F807F217C}" destId="{8AECFF6C-34E0-4611-ADD6-C26748FD9E84}"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0A0F5C-5194-4672-8523-6E833401482B}">
      <dsp:nvSpPr>
        <dsp:cNvPr id="0" name=""/>
        <dsp:cNvSpPr/>
      </dsp:nvSpPr>
      <dsp:spPr>
        <a:xfrm rot="16200000">
          <a:off x="-954025" y="954025"/>
          <a:ext cx="4495800" cy="2587749"/>
        </a:xfrm>
        <a:prstGeom prst="flowChartManualOperation">
          <a:avLst/>
        </a:prstGeom>
        <a:solidFill>
          <a:schemeClr val="accent4">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6550" tIns="0" rIns="335359" bIns="0" numCol="1" spcCol="1270" anchor="ctr" anchorCtr="0">
          <a:noAutofit/>
        </a:bodyPr>
        <a:lstStyle/>
        <a:p>
          <a:pPr marL="0" lvl="0" indent="0" algn="ctr" defTabSz="2355850">
            <a:lnSpc>
              <a:spcPct val="90000"/>
            </a:lnSpc>
            <a:spcBef>
              <a:spcPct val="0"/>
            </a:spcBef>
            <a:spcAft>
              <a:spcPct val="35000"/>
            </a:spcAft>
            <a:buNone/>
          </a:pPr>
          <a:r>
            <a:rPr lang="ar-IQ" sz="5300" kern="1200" dirty="0"/>
            <a:t>وجود الرضا</a:t>
          </a:r>
          <a:endParaRPr lang="en-US" sz="5300" kern="1200" dirty="0"/>
        </a:p>
      </dsp:txBody>
      <dsp:txXfrm rot="5400000">
        <a:off x="0" y="899160"/>
        <a:ext cx="2587749" cy="2697480"/>
      </dsp:txXfrm>
    </dsp:sp>
    <dsp:sp modelId="{BEECCE47-B718-4C10-8381-2E0296114AC0}">
      <dsp:nvSpPr>
        <dsp:cNvPr id="0" name=""/>
        <dsp:cNvSpPr/>
      </dsp:nvSpPr>
      <dsp:spPr>
        <a:xfrm rot="16200000">
          <a:off x="1828799" y="954025"/>
          <a:ext cx="4495800" cy="2587749"/>
        </a:xfrm>
        <a:prstGeom prst="flowChartManualOperation">
          <a:avLst/>
        </a:prstGeom>
        <a:solidFill>
          <a:schemeClr val="accent4">
            <a:hueOff val="609019"/>
            <a:satOff val="-10536"/>
            <a:lumOff val="-2255"/>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6550" tIns="0" rIns="335359" bIns="0" numCol="1" spcCol="1270" anchor="ctr" anchorCtr="0">
          <a:noAutofit/>
        </a:bodyPr>
        <a:lstStyle/>
        <a:p>
          <a:pPr marL="0" lvl="0" indent="0" algn="ctr" defTabSz="2355850">
            <a:lnSpc>
              <a:spcPct val="90000"/>
            </a:lnSpc>
            <a:spcBef>
              <a:spcPct val="0"/>
            </a:spcBef>
            <a:spcAft>
              <a:spcPct val="35000"/>
            </a:spcAft>
            <a:buNone/>
          </a:pPr>
          <a:r>
            <a:rPr lang="ar-IQ" sz="5300" kern="1200" dirty="0"/>
            <a:t>صحة الرضا</a:t>
          </a:r>
          <a:endParaRPr lang="en-US" sz="5300" kern="1200" dirty="0"/>
        </a:p>
      </dsp:txBody>
      <dsp:txXfrm rot="5400000">
        <a:off x="2782824" y="899160"/>
        <a:ext cx="2587749" cy="2697480"/>
      </dsp:txXfrm>
    </dsp:sp>
    <dsp:sp modelId="{B4A577A1-F76C-4BA0-9168-5DBC39A352B4}">
      <dsp:nvSpPr>
        <dsp:cNvPr id="0" name=""/>
        <dsp:cNvSpPr/>
      </dsp:nvSpPr>
      <dsp:spPr>
        <a:xfrm rot="16200000">
          <a:off x="4610630" y="954025"/>
          <a:ext cx="4495800" cy="2587749"/>
        </a:xfrm>
        <a:prstGeom prst="flowChartManualOperation">
          <a:avLst/>
        </a:prstGeom>
        <a:solidFill>
          <a:schemeClr val="accent4">
            <a:hueOff val="1218038"/>
            <a:satOff val="-21072"/>
            <a:lumOff val="-451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6550" tIns="0" rIns="335359" bIns="0" numCol="1" spcCol="1270" anchor="ctr" anchorCtr="0">
          <a:noAutofit/>
        </a:bodyPr>
        <a:lstStyle/>
        <a:p>
          <a:pPr marL="0" lvl="0" indent="0" algn="ctr" defTabSz="2355850">
            <a:lnSpc>
              <a:spcPct val="90000"/>
            </a:lnSpc>
            <a:spcBef>
              <a:spcPct val="0"/>
            </a:spcBef>
            <a:spcAft>
              <a:spcPct val="35000"/>
            </a:spcAft>
            <a:buNone/>
          </a:pPr>
          <a:r>
            <a:rPr lang="ar-IQ" sz="5300" kern="1200" dirty="0"/>
            <a:t>صور الرضا وأوصافه</a:t>
          </a:r>
          <a:endParaRPr lang="en-US" sz="5300" kern="1200" dirty="0"/>
        </a:p>
      </dsp:txBody>
      <dsp:txXfrm rot="5400000">
        <a:off x="5564655" y="899160"/>
        <a:ext cx="2587749" cy="26974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522213-DF7E-46F0-AFB7-E10954E52AB5}">
      <dsp:nvSpPr>
        <dsp:cNvPr id="0" name=""/>
        <dsp:cNvSpPr/>
      </dsp:nvSpPr>
      <dsp:spPr>
        <a:xfrm>
          <a:off x="2411" y="1675496"/>
          <a:ext cx="2937420" cy="1174968"/>
        </a:xfrm>
        <a:prstGeom prst="chevron">
          <a:avLst/>
        </a:prstGeom>
        <a:solidFill>
          <a:schemeClr val="accent4">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2017" tIns="44006" rIns="44006" bIns="44006" numCol="1" spcCol="1270" anchor="ctr" anchorCtr="0">
          <a:noAutofit/>
        </a:bodyPr>
        <a:lstStyle/>
        <a:p>
          <a:pPr marL="0" lvl="0" indent="0" algn="ctr" defTabSz="1466850">
            <a:lnSpc>
              <a:spcPct val="90000"/>
            </a:lnSpc>
            <a:spcBef>
              <a:spcPct val="0"/>
            </a:spcBef>
            <a:spcAft>
              <a:spcPct val="35000"/>
            </a:spcAft>
            <a:buNone/>
          </a:pPr>
          <a:r>
            <a:rPr lang="ar-IQ" sz="3300" kern="1200" dirty="0"/>
            <a:t>الاتفاق على المبيع</a:t>
          </a:r>
          <a:endParaRPr lang="en-US" sz="3300" kern="1200" dirty="0"/>
        </a:p>
      </dsp:txBody>
      <dsp:txXfrm>
        <a:off x="589895" y="1675496"/>
        <a:ext cx="1762452" cy="1174968"/>
      </dsp:txXfrm>
    </dsp:sp>
    <dsp:sp modelId="{69092E31-BF9E-41F5-8C4A-D70E4E5E42F0}">
      <dsp:nvSpPr>
        <dsp:cNvPr id="0" name=""/>
        <dsp:cNvSpPr/>
      </dsp:nvSpPr>
      <dsp:spPr>
        <a:xfrm>
          <a:off x="2646089" y="1675496"/>
          <a:ext cx="2937420" cy="1174968"/>
        </a:xfrm>
        <a:prstGeom prst="chevron">
          <a:avLst/>
        </a:prstGeom>
        <a:solidFill>
          <a:schemeClr val="accent4">
            <a:hueOff val="609019"/>
            <a:satOff val="-10536"/>
            <a:lumOff val="-2255"/>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2017" tIns="44006" rIns="44006" bIns="44006" numCol="1" spcCol="1270" anchor="ctr" anchorCtr="0">
          <a:noAutofit/>
        </a:bodyPr>
        <a:lstStyle/>
        <a:p>
          <a:pPr marL="0" lvl="0" indent="0" algn="ctr" defTabSz="1466850">
            <a:lnSpc>
              <a:spcPct val="90000"/>
            </a:lnSpc>
            <a:spcBef>
              <a:spcPct val="0"/>
            </a:spcBef>
            <a:spcAft>
              <a:spcPct val="35000"/>
            </a:spcAft>
            <a:buNone/>
          </a:pPr>
          <a:r>
            <a:rPr lang="ar-IQ" sz="3300" kern="1200" dirty="0"/>
            <a:t>التراضي على الثمن </a:t>
          </a:r>
          <a:endParaRPr lang="en-US" sz="3300" kern="1200" dirty="0"/>
        </a:p>
      </dsp:txBody>
      <dsp:txXfrm>
        <a:off x="3233573" y="1675496"/>
        <a:ext cx="1762452" cy="1174968"/>
      </dsp:txXfrm>
    </dsp:sp>
    <dsp:sp modelId="{4C4F18E2-1414-43A0-82A9-920B04C7AA8F}">
      <dsp:nvSpPr>
        <dsp:cNvPr id="0" name=""/>
        <dsp:cNvSpPr/>
      </dsp:nvSpPr>
      <dsp:spPr>
        <a:xfrm>
          <a:off x="5289768" y="1675496"/>
          <a:ext cx="2937420" cy="1174968"/>
        </a:xfrm>
        <a:prstGeom prst="chevron">
          <a:avLst/>
        </a:prstGeom>
        <a:solidFill>
          <a:schemeClr val="accent4">
            <a:hueOff val="1218038"/>
            <a:satOff val="-21072"/>
            <a:lumOff val="-451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2017" tIns="44006" rIns="44006" bIns="44006" numCol="1" spcCol="1270" anchor="ctr" anchorCtr="0">
          <a:noAutofit/>
        </a:bodyPr>
        <a:lstStyle/>
        <a:p>
          <a:pPr marL="0" lvl="0" indent="0" algn="ctr" defTabSz="1466850">
            <a:lnSpc>
              <a:spcPct val="90000"/>
            </a:lnSpc>
            <a:spcBef>
              <a:spcPct val="0"/>
            </a:spcBef>
            <a:spcAft>
              <a:spcPct val="35000"/>
            </a:spcAft>
            <a:buNone/>
          </a:pPr>
          <a:r>
            <a:rPr lang="ar-IQ" sz="3300" kern="1200" dirty="0">
              <a:solidFill>
                <a:schemeClr val="bg1"/>
              </a:solidFill>
            </a:rPr>
            <a:t>الاتفاق على طبيعة العقد</a:t>
          </a:r>
          <a:endParaRPr lang="en-US" sz="3300" kern="1200" dirty="0">
            <a:solidFill>
              <a:schemeClr val="bg1"/>
            </a:solidFill>
          </a:endParaRPr>
        </a:p>
      </dsp:txBody>
      <dsp:txXfrm>
        <a:off x="5877252" y="1675496"/>
        <a:ext cx="1762452" cy="117496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7B0FD6-E167-4482-915D-E5DCCFBA5947}">
      <dsp:nvSpPr>
        <dsp:cNvPr id="0" name=""/>
        <dsp:cNvSpPr/>
      </dsp:nvSpPr>
      <dsp:spPr>
        <a:xfrm>
          <a:off x="2861981" y="2262981"/>
          <a:ext cx="554553" cy="537457"/>
        </a:xfrm>
        <a:custGeom>
          <a:avLst/>
          <a:gdLst/>
          <a:ahLst/>
          <a:cxnLst/>
          <a:rect l="0" t="0" r="0" b="0"/>
          <a:pathLst>
            <a:path>
              <a:moveTo>
                <a:pt x="0" y="0"/>
              </a:moveTo>
              <a:lnTo>
                <a:pt x="277276" y="0"/>
              </a:lnTo>
              <a:lnTo>
                <a:pt x="277276" y="537457"/>
              </a:lnTo>
              <a:lnTo>
                <a:pt x="554553" y="537457"/>
              </a:lnTo>
            </a:path>
          </a:pathLst>
        </a:custGeom>
        <a:noFill/>
        <a:ln w="55000" cap="flat" cmpd="thickThin"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119951" y="2512403"/>
        <a:ext cx="38613" cy="38613"/>
      </dsp:txXfrm>
    </dsp:sp>
    <dsp:sp modelId="{87E82FB6-0413-4A42-856F-C8A1088E18B6}">
      <dsp:nvSpPr>
        <dsp:cNvPr id="0" name=""/>
        <dsp:cNvSpPr/>
      </dsp:nvSpPr>
      <dsp:spPr>
        <a:xfrm>
          <a:off x="2861981" y="1725523"/>
          <a:ext cx="554553" cy="537457"/>
        </a:xfrm>
        <a:custGeom>
          <a:avLst/>
          <a:gdLst/>
          <a:ahLst/>
          <a:cxnLst/>
          <a:rect l="0" t="0" r="0" b="0"/>
          <a:pathLst>
            <a:path>
              <a:moveTo>
                <a:pt x="0" y="537457"/>
              </a:moveTo>
              <a:lnTo>
                <a:pt x="277276" y="537457"/>
              </a:lnTo>
              <a:lnTo>
                <a:pt x="277276" y="0"/>
              </a:lnTo>
              <a:lnTo>
                <a:pt x="554553" y="0"/>
              </a:lnTo>
            </a:path>
          </a:pathLst>
        </a:custGeom>
        <a:noFill/>
        <a:ln w="55000" cap="flat" cmpd="thickThin"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119951" y="1974945"/>
        <a:ext cx="38613" cy="38613"/>
      </dsp:txXfrm>
    </dsp:sp>
    <dsp:sp modelId="{EAFCB71E-0CDB-413A-A472-ECBE1804A121}">
      <dsp:nvSpPr>
        <dsp:cNvPr id="0" name=""/>
        <dsp:cNvSpPr/>
      </dsp:nvSpPr>
      <dsp:spPr>
        <a:xfrm rot="16200000">
          <a:off x="169033" y="1833014"/>
          <a:ext cx="4525962" cy="859932"/>
        </a:xfrm>
        <a:prstGeom prst="rect">
          <a:avLst/>
        </a:prstGeom>
        <a:solidFill>
          <a:schemeClr val="accent2">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1955800">
            <a:lnSpc>
              <a:spcPct val="90000"/>
            </a:lnSpc>
            <a:spcBef>
              <a:spcPct val="0"/>
            </a:spcBef>
            <a:spcAft>
              <a:spcPct val="35000"/>
            </a:spcAft>
            <a:buNone/>
          </a:pPr>
          <a:r>
            <a:rPr lang="ar-IQ" sz="4400" kern="1200" dirty="0"/>
            <a:t>صحة الرضا</a:t>
          </a:r>
          <a:endParaRPr lang="en-US" sz="4400" kern="1200" dirty="0"/>
        </a:p>
      </dsp:txBody>
      <dsp:txXfrm>
        <a:off x="169033" y="1833014"/>
        <a:ext cx="4525962" cy="859932"/>
      </dsp:txXfrm>
    </dsp:sp>
    <dsp:sp modelId="{184E7B9D-3F8C-4A3D-83D7-DCDFD7CE4DDF}">
      <dsp:nvSpPr>
        <dsp:cNvPr id="0" name=""/>
        <dsp:cNvSpPr/>
      </dsp:nvSpPr>
      <dsp:spPr>
        <a:xfrm>
          <a:off x="3416534" y="1295556"/>
          <a:ext cx="2820579" cy="859932"/>
        </a:xfrm>
        <a:prstGeom prst="rect">
          <a:avLst/>
        </a:prstGeom>
        <a:solidFill>
          <a:schemeClr val="accent4">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ar-IQ" sz="2600" kern="1200" dirty="0"/>
            <a:t>الأهلية في العقد البيع</a:t>
          </a:r>
          <a:endParaRPr lang="en-US" sz="2600" kern="1200" dirty="0"/>
        </a:p>
      </dsp:txBody>
      <dsp:txXfrm>
        <a:off x="3416534" y="1295556"/>
        <a:ext cx="2820579" cy="859932"/>
      </dsp:txXfrm>
    </dsp:sp>
    <dsp:sp modelId="{71D6856F-C571-408F-9DD6-F3C89FA4A734}">
      <dsp:nvSpPr>
        <dsp:cNvPr id="0" name=""/>
        <dsp:cNvSpPr/>
      </dsp:nvSpPr>
      <dsp:spPr>
        <a:xfrm>
          <a:off x="3416534" y="2370472"/>
          <a:ext cx="2820579" cy="859932"/>
        </a:xfrm>
        <a:prstGeom prst="rect">
          <a:avLst/>
        </a:prstGeom>
        <a:solidFill>
          <a:schemeClr val="accent4">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ar-IQ" sz="2600" kern="1200" dirty="0"/>
            <a:t>عيوب الرضا في عقد البيع</a:t>
          </a:r>
          <a:endParaRPr lang="en-US" sz="2600" kern="1200" dirty="0"/>
        </a:p>
      </dsp:txBody>
      <dsp:txXfrm>
        <a:off x="3416534" y="2370472"/>
        <a:ext cx="2820579" cy="859932"/>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540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438" y="0"/>
            <a:ext cx="3067050" cy="454025"/>
          </a:xfrm>
          <a:prstGeom prst="rect">
            <a:avLst/>
          </a:prstGeom>
        </p:spPr>
        <p:txBody>
          <a:bodyPr vert="horz" lIns="91440" tIns="45720" rIns="91440" bIns="45720" rtlCol="0"/>
          <a:lstStyle>
            <a:lvl1pPr algn="r">
              <a:defRPr sz="1200"/>
            </a:lvl1pPr>
          </a:lstStyle>
          <a:p>
            <a:fld id="{C6F92340-AEC8-4BCC-B31D-69B448706551}" type="datetimeFigureOut">
              <a:rPr lang="en-US" smtClean="0"/>
              <a:pPr/>
              <a:t>8/28/2021</a:t>
            </a:fld>
            <a:endParaRPr lang="en-US"/>
          </a:p>
        </p:txBody>
      </p:sp>
      <p:sp>
        <p:nvSpPr>
          <p:cNvPr id="4" name="Footer Placeholder 3"/>
          <p:cNvSpPr>
            <a:spLocks noGrp="1"/>
          </p:cNvSpPr>
          <p:nvPr>
            <p:ph type="ftr" sz="quarter" idx="2"/>
          </p:nvPr>
        </p:nvSpPr>
        <p:spPr>
          <a:xfrm>
            <a:off x="0" y="8621713"/>
            <a:ext cx="3067050" cy="4540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438" y="8621713"/>
            <a:ext cx="3067050" cy="454025"/>
          </a:xfrm>
          <a:prstGeom prst="rect">
            <a:avLst/>
          </a:prstGeom>
        </p:spPr>
        <p:txBody>
          <a:bodyPr vert="horz" lIns="91440" tIns="45720" rIns="91440" bIns="45720" rtlCol="0" anchor="b"/>
          <a:lstStyle>
            <a:lvl1pPr algn="r">
              <a:defRPr sz="1200"/>
            </a:lvl1pPr>
          </a:lstStyle>
          <a:p>
            <a:fld id="{4B415431-9B49-4083-9451-3DA8011B97A7}" type="slidenum">
              <a:rPr lang="en-US" smtClean="0"/>
              <a:pPr/>
              <a:t>‹#›</a:t>
            </a:fld>
            <a:endParaRPr lang="en-US"/>
          </a:p>
        </p:txBody>
      </p:sp>
    </p:spTree>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386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705" y="0"/>
            <a:ext cx="3066733" cy="453866"/>
          </a:xfrm>
          <a:prstGeom prst="rect">
            <a:avLst/>
          </a:prstGeom>
        </p:spPr>
        <p:txBody>
          <a:bodyPr vert="horz" lIns="91440" tIns="45720" rIns="91440" bIns="45720" rtlCol="0"/>
          <a:lstStyle>
            <a:lvl1pPr algn="r">
              <a:defRPr sz="1200"/>
            </a:lvl1pPr>
          </a:lstStyle>
          <a:p>
            <a:fld id="{EFB51EB4-C2A6-4F7D-85ED-E1814653D6EE}" type="datetimeFigureOut">
              <a:rPr lang="en-US" smtClean="0"/>
              <a:pPr/>
              <a:t>8/28/2021</a:t>
            </a:fld>
            <a:endParaRPr lang="en-US"/>
          </a:p>
        </p:txBody>
      </p:sp>
      <p:sp>
        <p:nvSpPr>
          <p:cNvPr id="4" name="Slide Image Placeholder 3"/>
          <p:cNvSpPr>
            <a:spLocks noGrp="1" noRot="1" noChangeAspect="1"/>
          </p:cNvSpPr>
          <p:nvPr>
            <p:ph type="sldImg" idx="2"/>
          </p:nvPr>
        </p:nvSpPr>
        <p:spPr>
          <a:xfrm>
            <a:off x="1270000" y="681038"/>
            <a:ext cx="4537075" cy="34036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7708" y="4311730"/>
            <a:ext cx="5661660" cy="40847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21883"/>
            <a:ext cx="3066733" cy="45386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621883"/>
            <a:ext cx="3066733" cy="453866"/>
          </a:xfrm>
          <a:prstGeom prst="rect">
            <a:avLst/>
          </a:prstGeom>
        </p:spPr>
        <p:txBody>
          <a:bodyPr vert="horz" lIns="91440" tIns="45720" rIns="91440" bIns="45720" rtlCol="0" anchor="b"/>
          <a:lstStyle>
            <a:lvl1pPr algn="r">
              <a:defRPr sz="1200"/>
            </a:lvl1pPr>
          </a:lstStyle>
          <a:p>
            <a:fld id="{9C5A04B0-86AE-4D23-9928-31FDFD75F3D7}" type="slidenum">
              <a:rPr lang="en-US" smtClean="0"/>
              <a:pPr/>
              <a:t>‹#›</a:t>
            </a:fld>
            <a:endParaRPr lang="en-US"/>
          </a:p>
        </p:txBody>
      </p:sp>
    </p:spTree>
    <p:extLst>
      <p:ext uri="{BB962C8B-B14F-4D97-AF65-F5344CB8AC3E}">
        <p14:creationId xmlns:p14="http://schemas.microsoft.com/office/powerpoint/2010/main" val="2700404824"/>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endParaRPr lang="en-US"/>
          </a:p>
        </p:txBody>
      </p:sp>
      <p:sp>
        <p:nvSpPr>
          <p:cNvPr id="5" name="Slide Number Placeholder 4"/>
          <p:cNvSpPr>
            <a:spLocks noGrp="1"/>
          </p:cNvSpPr>
          <p:nvPr>
            <p:ph type="sldNum" sz="quarter" idx="5"/>
          </p:nvPr>
        </p:nvSpPr>
        <p:spPr/>
        <p:txBody>
          <a:bodyPr/>
          <a:lstStyle/>
          <a:p>
            <a:fld id="{9C5A04B0-86AE-4D23-9928-31FDFD75F3D7}" type="slidenum">
              <a:rPr lang="en-US" smtClean="0"/>
              <a:pPr/>
              <a:t>1</a:t>
            </a:fld>
            <a:endParaRPr lang="en-US"/>
          </a:p>
        </p:txBody>
      </p:sp>
    </p:spTree>
    <p:extLst>
      <p:ext uri="{BB962C8B-B14F-4D97-AF65-F5344CB8AC3E}">
        <p14:creationId xmlns:p14="http://schemas.microsoft.com/office/powerpoint/2010/main" val="21935644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SA" sz="1200" kern="1200" dirty="0">
                <a:solidFill>
                  <a:schemeClr val="tx1"/>
                </a:solidFill>
                <a:effectLst/>
                <a:latin typeface="+mn-lt"/>
                <a:ea typeface="+mn-ea"/>
                <a:cs typeface="+mn-cs"/>
              </a:rPr>
              <a:t>اغتناء ذمة شخص بسبب افتقار ذمة شخص آخر دون سبب مشروع </a:t>
            </a:r>
            <a:endParaRPr lang="en-GB" dirty="0"/>
          </a:p>
        </p:txBody>
      </p:sp>
      <p:sp>
        <p:nvSpPr>
          <p:cNvPr id="4" name="Slide Number Placeholder 3"/>
          <p:cNvSpPr>
            <a:spLocks noGrp="1"/>
          </p:cNvSpPr>
          <p:nvPr>
            <p:ph type="sldNum" sz="quarter" idx="10"/>
          </p:nvPr>
        </p:nvSpPr>
        <p:spPr/>
        <p:txBody>
          <a:bodyPr/>
          <a:lstStyle/>
          <a:p>
            <a:fld id="{9C5A04B0-86AE-4D23-9928-31FDFD75F3D7}" type="slidenum">
              <a:rPr lang="en-US" smtClean="0"/>
              <a:pPr/>
              <a:t>106</a:t>
            </a:fld>
            <a:endParaRPr lang="en-US"/>
          </a:p>
        </p:txBody>
      </p:sp>
      <p:sp>
        <p:nvSpPr>
          <p:cNvPr id="5" name="Header Placeholder 4"/>
          <p:cNvSpPr>
            <a:spLocks noGrp="1"/>
          </p:cNvSpPr>
          <p:nvPr>
            <p:ph type="hdr" sz="quarter" idx="11"/>
          </p:nvPr>
        </p:nvSpPr>
        <p:spPr/>
        <p:txBody>
          <a:bodyPr/>
          <a:lstStyle/>
          <a:p>
            <a:endParaRPr lang="en-US"/>
          </a:p>
        </p:txBody>
      </p:sp>
    </p:spTree>
    <p:extLst>
      <p:ext uri="{BB962C8B-B14F-4D97-AF65-F5344CB8AC3E}">
        <p14:creationId xmlns:p14="http://schemas.microsoft.com/office/powerpoint/2010/main" val="25072984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5A04B0-86AE-4D23-9928-31FDFD75F3D7}" type="slidenum">
              <a:rPr lang="en-US" smtClean="0"/>
              <a:pPr/>
              <a:t>126</a:t>
            </a:fld>
            <a:endParaRPr lang="en-US"/>
          </a:p>
        </p:txBody>
      </p:sp>
      <p:sp>
        <p:nvSpPr>
          <p:cNvPr id="5" name="Header Placeholder 4"/>
          <p:cNvSpPr>
            <a:spLocks noGrp="1"/>
          </p:cNvSpPr>
          <p:nvPr>
            <p:ph type="hdr" sz="quarter" idx="1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70000" y="681038"/>
            <a:ext cx="4537075" cy="3403600"/>
          </a:xfrm>
        </p:spPr>
      </p:sp>
      <p:sp>
        <p:nvSpPr>
          <p:cNvPr id="3" name="Notes Placeholder 2"/>
          <p:cNvSpPr>
            <a:spLocks noGrp="1"/>
          </p:cNvSpPr>
          <p:nvPr>
            <p:ph type="body" idx="1"/>
          </p:nvPr>
        </p:nvSpPr>
        <p:spPr/>
        <p:txBody>
          <a:bodyPr>
            <a:normAutofit/>
          </a:bodyPr>
          <a:lstStyle/>
          <a:p>
            <a:r>
              <a:rPr lang="ar-IQ" b="1" dirty="0"/>
              <a:t>العارية تمليك منفعة العين على وجه التبرّع </a:t>
            </a:r>
            <a:endParaRPr lang="en-US" dirty="0"/>
          </a:p>
        </p:txBody>
      </p:sp>
      <p:sp>
        <p:nvSpPr>
          <p:cNvPr id="4" name="Slide Number Placeholder 3"/>
          <p:cNvSpPr>
            <a:spLocks noGrp="1"/>
          </p:cNvSpPr>
          <p:nvPr>
            <p:ph type="sldNum" sz="quarter" idx="10"/>
          </p:nvPr>
        </p:nvSpPr>
        <p:spPr/>
        <p:txBody>
          <a:bodyPr/>
          <a:lstStyle/>
          <a:p>
            <a:fld id="{9C5A04B0-86AE-4D23-9928-31FDFD75F3D7}" type="slidenum">
              <a:rPr lang="en-US" smtClean="0"/>
              <a:pPr/>
              <a:t>7</a:t>
            </a:fld>
            <a:endParaRPr lang="en-US"/>
          </a:p>
        </p:txBody>
      </p:sp>
      <p:sp>
        <p:nvSpPr>
          <p:cNvPr id="5" name="Header Placeholder 4"/>
          <p:cNvSpPr>
            <a:spLocks noGrp="1"/>
          </p:cNvSpPr>
          <p:nvPr>
            <p:ph type="hdr" sz="quarter" idx="1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SA" sz="1200" kern="1200" dirty="0">
                <a:solidFill>
                  <a:schemeClr val="tx1"/>
                </a:solidFill>
                <a:effectLst/>
                <a:latin typeface="+mn-lt"/>
                <a:ea typeface="+mn-ea"/>
                <a:cs typeface="+mn-cs"/>
              </a:rPr>
              <a:t>تعريفها : حوالة الحق عقد بمقتضاه ينقل شخص هو الدائن في الالتزام ويسمى </a:t>
            </a:r>
            <a:r>
              <a:rPr lang="ar-SA" sz="1200" kern="1200" dirty="0" err="1">
                <a:solidFill>
                  <a:schemeClr val="tx1"/>
                </a:solidFill>
                <a:effectLst/>
                <a:latin typeface="+mn-lt"/>
                <a:ea typeface="+mn-ea"/>
                <a:cs typeface="+mn-cs"/>
              </a:rPr>
              <a:t>المحيل</a:t>
            </a:r>
            <a:r>
              <a:rPr lang="ar-SA" sz="1200" kern="1200" dirty="0">
                <a:solidFill>
                  <a:schemeClr val="tx1"/>
                </a:solidFill>
                <a:effectLst/>
                <a:latin typeface="+mn-lt"/>
                <a:ea typeface="+mn-ea"/>
                <a:cs typeface="+mn-cs"/>
              </a:rPr>
              <a:t> حقه الى شخص اخر هو الدائن الجديد لهذا الالتزام ويسمى المحال له قبل شخص ثالث هو المدين في هذا الالتزام ويسمى المحال عليه </a:t>
            </a:r>
            <a:endParaRPr lang="en-GB" dirty="0"/>
          </a:p>
        </p:txBody>
      </p:sp>
      <p:sp>
        <p:nvSpPr>
          <p:cNvPr id="4" name="Slide Number Placeholder 3"/>
          <p:cNvSpPr>
            <a:spLocks noGrp="1"/>
          </p:cNvSpPr>
          <p:nvPr>
            <p:ph type="sldNum" sz="quarter" idx="10"/>
          </p:nvPr>
        </p:nvSpPr>
        <p:spPr/>
        <p:txBody>
          <a:bodyPr/>
          <a:lstStyle/>
          <a:p>
            <a:fld id="{9C5A04B0-86AE-4D23-9928-31FDFD75F3D7}" type="slidenum">
              <a:rPr lang="en-US" smtClean="0"/>
              <a:pPr/>
              <a:t>40</a:t>
            </a:fld>
            <a:endParaRPr lang="en-US"/>
          </a:p>
        </p:txBody>
      </p:sp>
      <p:sp>
        <p:nvSpPr>
          <p:cNvPr id="5" name="Header Placeholder 4"/>
          <p:cNvSpPr>
            <a:spLocks noGrp="1"/>
          </p:cNvSpPr>
          <p:nvPr>
            <p:ph type="hdr" sz="quarter" idx="11"/>
          </p:nvPr>
        </p:nvSpPr>
        <p:spPr/>
        <p:txBody>
          <a:bodyPr/>
          <a:lstStyle/>
          <a:p>
            <a:endParaRPr lang="en-US"/>
          </a:p>
        </p:txBody>
      </p:sp>
    </p:spTree>
    <p:extLst>
      <p:ext uri="{BB962C8B-B14F-4D97-AF65-F5344CB8AC3E}">
        <p14:creationId xmlns:p14="http://schemas.microsoft.com/office/powerpoint/2010/main" val="24749660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C5A04B0-86AE-4D23-9928-31FDFD75F3D7}" type="slidenum">
              <a:rPr lang="en-US" smtClean="0"/>
              <a:pPr/>
              <a:t>51</a:t>
            </a:fld>
            <a:endParaRPr lang="en-US"/>
          </a:p>
        </p:txBody>
      </p:sp>
      <p:sp>
        <p:nvSpPr>
          <p:cNvPr id="5" name="Header Placeholder 4"/>
          <p:cNvSpPr>
            <a:spLocks noGrp="1"/>
          </p:cNvSpPr>
          <p:nvPr>
            <p:ph type="hdr" sz="quarter" idx="1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C5A04B0-86AE-4D23-9928-31FDFD75F3D7}" type="slidenum">
              <a:rPr lang="en-US" smtClean="0"/>
              <a:pPr/>
              <a:t>53</a:t>
            </a:fld>
            <a:endParaRPr lang="en-US"/>
          </a:p>
        </p:txBody>
      </p:sp>
      <p:sp>
        <p:nvSpPr>
          <p:cNvPr id="5" name="Header Placeholder 4"/>
          <p:cNvSpPr>
            <a:spLocks noGrp="1"/>
          </p:cNvSpPr>
          <p:nvPr>
            <p:ph type="hdr" sz="quarter" idx="1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70000" y="681038"/>
            <a:ext cx="4537075" cy="34036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5A04B0-86AE-4D23-9928-31FDFD75F3D7}" type="slidenum">
              <a:rPr lang="en-US" smtClean="0"/>
              <a:pPr/>
              <a:t>56</a:t>
            </a:fld>
            <a:endParaRPr lang="en-US"/>
          </a:p>
        </p:txBody>
      </p:sp>
      <p:sp>
        <p:nvSpPr>
          <p:cNvPr id="5" name="Header Placeholder 4"/>
          <p:cNvSpPr>
            <a:spLocks noGrp="1"/>
          </p:cNvSpPr>
          <p:nvPr>
            <p:ph type="hdr" sz="quarter" idx="11"/>
          </p:nvPr>
        </p:nvSpPr>
        <p:spPr/>
        <p:txBody>
          <a:bodyPr/>
          <a:lstStyle/>
          <a:p>
            <a:endParaRPr lang="en-US"/>
          </a:p>
        </p:txBody>
      </p:sp>
    </p:spTree>
    <p:extLst>
      <p:ext uri="{BB962C8B-B14F-4D97-AF65-F5344CB8AC3E}">
        <p14:creationId xmlns:p14="http://schemas.microsoft.com/office/powerpoint/2010/main" val="30751411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5A04B0-86AE-4D23-9928-31FDFD75F3D7}" type="slidenum">
              <a:rPr lang="en-US" smtClean="0"/>
              <a:pPr/>
              <a:t>89</a:t>
            </a:fld>
            <a:endParaRPr lang="en-US"/>
          </a:p>
        </p:txBody>
      </p:sp>
      <p:sp>
        <p:nvSpPr>
          <p:cNvPr id="5" name="Header Placeholder 4"/>
          <p:cNvSpPr>
            <a:spLocks noGrp="1"/>
          </p:cNvSpPr>
          <p:nvPr>
            <p:ph type="hdr" sz="quarter" idx="11"/>
          </p:nvPr>
        </p:nvSpPr>
        <p:spPr/>
        <p:txBody>
          <a:bodyPr/>
          <a:lstStyle/>
          <a:p>
            <a:endParaRPr lang="en-US"/>
          </a:p>
        </p:txBody>
      </p:sp>
    </p:spTree>
    <p:extLst>
      <p:ext uri="{BB962C8B-B14F-4D97-AF65-F5344CB8AC3E}">
        <p14:creationId xmlns:p14="http://schemas.microsoft.com/office/powerpoint/2010/main" val="40610020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1"/>
            <a:r>
              <a:rPr lang="ar-SA" sz="1200" kern="1200" dirty="0">
                <a:solidFill>
                  <a:schemeClr val="tx1"/>
                </a:solidFill>
                <a:effectLst/>
                <a:latin typeface="+mn-lt"/>
                <a:ea typeface="+mn-ea"/>
                <a:cs typeface="+mn-cs"/>
              </a:rPr>
              <a:t>تعد الأعمال الآتية تجارية إذا كانت مزاولتها على وجه الاحتراف:</a:t>
            </a:r>
            <a:endParaRPr lang="ar-SA" dirty="0">
              <a:effectLst/>
            </a:endParaRPr>
          </a:p>
          <a:p>
            <a:pPr rtl="1"/>
            <a:r>
              <a:rPr lang="ar-SA" sz="1200" kern="1200" dirty="0">
                <a:solidFill>
                  <a:schemeClr val="tx1"/>
                </a:solidFill>
                <a:effectLst/>
                <a:latin typeface="+mn-lt"/>
                <a:ea typeface="+mn-ea"/>
                <a:cs typeface="+mn-cs"/>
              </a:rPr>
              <a:t>أ ـ توريد البضائع والخدمات.</a:t>
            </a:r>
            <a:endParaRPr lang="ar-SA" dirty="0">
              <a:effectLst/>
            </a:endParaRPr>
          </a:p>
          <a:p>
            <a:pPr rtl="1"/>
            <a:r>
              <a:rPr lang="ar-SA" sz="1200" kern="1200" dirty="0">
                <a:solidFill>
                  <a:schemeClr val="tx1"/>
                </a:solidFill>
                <a:effectLst/>
                <a:latin typeface="+mn-lt"/>
                <a:ea typeface="+mn-ea"/>
                <a:cs typeface="+mn-cs"/>
              </a:rPr>
              <a:t>ب ـ الصناعة.</a:t>
            </a:r>
            <a:endParaRPr lang="ar-SA" dirty="0">
              <a:effectLst/>
            </a:endParaRPr>
          </a:p>
          <a:p>
            <a:pPr rtl="1"/>
            <a:r>
              <a:rPr lang="ar-SA" sz="1200" kern="1200" dirty="0">
                <a:solidFill>
                  <a:schemeClr val="tx1"/>
                </a:solidFill>
                <a:effectLst/>
                <a:latin typeface="+mn-lt"/>
                <a:ea typeface="+mn-ea"/>
                <a:cs typeface="+mn-cs"/>
              </a:rPr>
              <a:t>ج ـ النقل البري في المياه الداخلية. </a:t>
            </a:r>
            <a:endParaRPr lang="ar-SA" dirty="0">
              <a:effectLst/>
            </a:endParaRPr>
          </a:p>
          <a:p>
            <a:pPr rtl="1"/>
            <a:r>
              <a:rPr lang="ar-SA" sz="1200" kern="1200" dirty="0">
                <a:solidFill>
                  <a:schemeClr val="tx1"/>
                </a:solidFill>
                <a:effectLst/>
                <a:latin typeface="+mn-lt"/>
                <a:ea typeface="+mn-ea"/>
                <a:cs typeface="+mn-cs"/>
              </a:rPr>
              <a:t>د ـ الوكالة التجارية والسمسرة أيا كانت طبيعة العمليات التي يمارسها السمسار.</a:t>
            </a:r>
            <a:endParaRPr lang="ar-SA" dirty="0">
              <a:effectLst/>
            </a:endParaRPr>
          </a:p>
          <a:p>
            <a:pPr rtl="1"/>
            <a:r>
              <a:rPr lang="ar-SA" sz="1200" kern="1200" dirty="0">
                <a:solidFill>
                  <a:schemeClr val="tx1"/>
                </a:solidFill>
                <a:effectLst/>
                <a:latin typeface="+mn-lt"/>
                <a:ea typeface="+mn-ea"/>
                <a:cs typeface="+mn-cs"/>
              </a:rPr>
              <a:t>هـ ـ التأمين على اختلاف أنواعه.</a:t>
            </a:r>
            <a:endParaRPr lang="ar-SA" dirty="0">
              <a:effectLst/>
            </a:endParaRPr>
          </a:p>
          <a:p>
            <a:pPr rtl="1"/>
            <a:r>
              <a:rPr lang="ar-SA" sz="1200" kern="1200" dirty="0">
                <a:solidFill>
                  <a:schemeClr val="tx1"/>
                </a:solidFill>
                <a:effectLst/>
                <a:latin typeface="+mn-lt"/>
                <a:ea typeface="+mn-ea"/>
                <a:cs typeface="+mn-cs"/>
              </a:rPr>
              <a:t>و ـ عمليات البنوك والصرافة. </a:t>
            </a:r>
            <a:endParaRPr lang="ar-SA" dirty="0">
              <a:effectLst/>
            </a:endParaRPr>
          </a:p>
          <a:p>
            <a:pPr rtl="1"/>
            <a:r>
              <a:rPr lang="ar-SA" sz="1200" kern="1200" dirty="0">
                <a:solidFill>
                  <a:schemeClr val="tx1"/>
                </a:solidFill>
                <a:effectLst/>
                <a:latin typeface="+mn-lt"/>
                <a:ea typeface="+mn-ea"/>
                <a:cs typeface="+mn-cs"/>
              </a:rPr>
              <a:t>ز ـ استيداع البضائع ووسائط النقل والمحاصيل وغيرها. </a:t>
            </a:r>
            <a:endParaRPr lang="ar-SA" dirty="0">
              <a:effectLst/>
            </a:endParaRPr>
          </a:p>
          <a:p>
            <a:pPr rtl="1"/>
            <a:r>
              <a:rPr lang="ar-SA" sz="1200" kern="1200" dirty="0">
                <a:solidFill>
                  <a:schemeClr val="tx1"/>
                </a:solidFill>
                <a:effectLst/>
                <a:latin typeface="+mn-lt"/>
                <a:ea typeface="+mn-ea"/>
                <a:cs typeface="+mn-cs"/>
              </a:rPr>
              <a:t>ح ـ أعمال الدور والمكاتب التي تعمل في مجالات النشر والطباعة، والتصوير والكتابة على الآلات الكاتبة وغيرها، والترجمة، والإذاعة، والتليفزيون والصحافة، ونقل الأخبار، والبريد، والاتصالات والإعلان.</a:t>
            </a:r>
            <a:endParaRPr lang="ar-SA" dirty="0">
              <a:effectLst/>
            </a:endParaRPr>
          </a:p>
          <a:p>
            <a:pPr rtl="1"/>
            <a:r>
              <a:rPr lang="ar-SA" sz="1200" kern="1200" dirty="0">
                <a:solidFill>
                  <a:schemeClr val="tx1"/>
                </a:solidFill>
                <a:effectLst/>
                <a:latin typeface="+mn-lt"/>
                <a:ea typeface="+mn-ea"/>
                <a:cs typeface="+mn-cs"/>
              </a:rPr>
              <a:t>ط ـ الاستغلال التجاري لبرامج الحاسب الآلي والبث الفضائي عبر الأقمار الصناعية.</a:t>
            </a:r>
            <a:endParaRPr lang="ar-SA" dirty="0">
              <a:effectLst/>
            </a:endParaRPr>
          </a:p>
          <a:p>
            <a:pPr rtl="1"/>
            <a:r>
              <a:rPr lang="ar-SA" sz="1200" kern="1200" dirty="0">
                <a:solidFill>
                  <a:schemeClr val="tx1"/>
                </a:solidFill>
                <a:effectLst/>
                <a:latin typeface="+mn-lt"/>
                <a:ea typeface="+mn-ea"/>
                <a:cs typeface="+mn-cs"/>
              </a:rPr>
              <a:t>ي ـ العمليات الاستخراجية لمواد الثروات الطبيعية كالمناجم والمحاجر ومنابع النفط والغاز وغيرها. </a:t>
            </a:r>
            <a:endParaRPr lang="ar-SA" dirty="0">
              <a:effectLst/>
            </a:endParaRPr>
          </a:p>
          <a:p>
            <a:pPr rtl="1"/>
            <a:r>
              <a:rPr lang="ar-SA" sz="1200" kern="1200" dirty="0">
                <a:solidFill>
                  <a:schemeClr val="tx1"/>
                </a:solidFill>
                <a:effectLst/>
                <a:latin typeface="+mn-lt"/>
                <a:ea typeface="+mn-ea"/>
                <a:cs typeface="+mn-cs"/>
              </a:rPr>
              <a:t>ك ـ مشروعات تربية الدواجن والمواشي وغيرها بقصد بيعها. </a:t>
            </a:r>
            <a:endParaRPr lang="ar-SA" dirty="0">
              <a:effectLst/>
            </a:endParaRPr>
          </a:p>
          <a:p>
            <a:pPr rtl="1"/>
            <a:r>
              <a:rPr lang="ar-SA" sz="1200" kern="1200" dirty="0">
                <a:solidFill>
                  <a:schemeClr val="tx1"/>
                </a:solidFill>
                <a:effectLst/>
                <a:latin typeface="+mn-lt"/>
                <a:ea typeface="+mn-ea"/>
                <a:cs typeface="+mn-cs"/>
              </a:rPr>
              <a:t>ل ـ مقاولات تشييد العقارات أو ترميمها أو تعديلها أو هدمها أو طلائها ومقاولات الأشغال العامة.</a:t>
            </a:r>
            <a:endParaRPr lang="ar-SA" dirty="0">
              <a:effectLst/>
            </a:endParaRPr>
          </a:p>
          <a:p>
            <a:pPr rtl="1"/>
            <a:r>
              <a:rPr lang="ar-SA" sz="1200" kern="1200" dirty="0">
                <a:solidFill>
                  <a:schemeClr val="tx1"/>
                </a:solidFill>
                <a:effectLst/>
                <a:latin typeface="+mn-lt"/>
                <a:ea typeface="+mn-ea"/>
                <a:cs typeface="+mn-cs"/>
              </a:rPr>
              <a:t>م ـ تشييد العقارات أو شراؤها أو استئجارها بقصد بيعها أو تأجيرها كاملة أو مجزأة إلى شقق أو غرف أو وحدات إدارية أو تجارية سواء كانت مفروشة أو غير مفروشة.</a:t>
            </a:r>
            <a:endParaRPr lang="ar-SA" dirty="0">
              <a:effectLst/>
            </a:endParaRPr>
          </a:p>
          <a:p>
            <a:pPr rtl="1"/>
            <a:r>
              <a:rPr lang="ar-SA" sz="1200" kern="1200" dirty="0">
                <a:solidFill>
                  <a:schemeClr val="tx1"/>
                </a:solidFill>
                <a:effectLst/>
                <a:latin typeface="+mn-lt"/>
                <a:ea typeface="+mn-ea"/>
                <a:cs typeface="+mn-cs"/>
              </a:rPr>
              <a:t>ن _ أعمال مكاتب السياحة ومكاتب التصدير والاستيراد والإفراج الجمركي ومكاتب الاستخدام ومحال البيع بالمزاد العلني.</a:t>
            </a:r>
            <a:endParaRPr lang="ar-SA" dirty="0">
              <a:effectLst/>
            </a:endParaRPr>
          </a:p>
          <a:p>
            <a:pPr rtl="1"/>
            <a:r>
              <a:rPr lang="ar-SA" sz="1200" kern="1200" dirty="0">
                <a:solidFill>
                  <a:schemeClr val="tx1"/>
                </a:solidFill>
                <a:effectLst/>
                <a:latin typeface="+mn-lt"/>
                <a:ea typeface="+mn-ea"/>
                <a:cs typeface="+mn-cs"/>
              </a:rPr>
              <a:t>س ـ أعمال الفنادق والمطاعم والمقاهي والتمثيل والسينما والسيرك وغير ذلك من الملاهي العامة.</a:t>
            </a:r>
            <a:endParaRPr lang="ar-SA" dirty="0">
              <a:effectLst/>
            </a:endParaRPr>
          </a:p>
          <a:p>
            <a:r>
              <a:rPr lang="ar-SA" sz="1200" kern="1200" dirty="0">
                <a:solidFill>
                  <a:schemeClr val="tx1"/>
                </a:solidFill>
                <a:effectLst/>
                <a:latin typeface="+mn-lt"/>
                <a:ea typeface="+mn-ea"/>
                <a:cs typeface="+mn-cs"/>
              </a:rPr>
              <a:t>ع ـ توزيع المياه أو الغاز أو الكهرباء وغيرها من مصادر الطاقة</a:t>
            </a:r>
            <a:endParaRPr lang="ar-SA" dirty="0">
              <a:effectLst/>
            </a:endParaRPr>
          </a:p>
          <a:p>
            <a:endParaRPr lang="en-US" dirty="0"/>
          </a:p>
        </p:txBody>
      </p:sp>
      <p:sp>
        <p:nvSpPr>
          <p:cNvPr id="4" name="Slide Number Placeholder 3"/>
          <p:cNvSpPr>
            <a:spLocks noGrp="1"/>
          </p:cNvSpPr>
          <p:nvPr>
            <p:ph type="sldNum" sz="quarter" idx="10"/>
          </p:nvPr>
        </p:nvSpPr>
        <p:spPr/>
        <p:txBody>
          <a:bodyPr/>
          <a:lstStyle/>
          <a:p>
            <a:fld id="{9C5A04B0-86AE-4D23-9928-31FDFD75F3D7}" type="slidenum">
              <a:rPr lang="en-US" smtClean="0"/>
              <a:pPr/>
              <a:t>92</a:t>
            </a:fld>
            <a:endParaRPr lang="en-US"/>
          </a:p>
        </p:txBody>
      </p:sp>
      <p:sp>
        <p:nvSpPr>
          <p:cNvPr id="5" name="Header Placeholder 4"/>
          <p:cNvSpPr>
            <a:spLocks noGrp="1"/>
          </p:cNvSpPr>
          <p:nvPr>
            <p:ph type="hdr" sz="quarter" idx="11"/>
          </p:nvPr>
        </p:nvSpPr>
        <p:spPr/>
        <p:txBody>
          <a:bodyPr/>
          <a:lstStyle/>
          <a:p>
            <a:endParaRPr lang="en-US"/>
          </a:p>
        </p:txBody>
      </p:sp>
    </p:spTree>
    <p:extLst>
      <p:ext uri="{BB962C8B-B14F-4D97-AF65-F5344CB8AC3E}">
        <p14:creationId xmlns:p14="http://schemas.microsoft.com/office/powerpoint/2010/main" val="5169793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SA" dirty="0"/>
              <a:t>فهي نظاما قانونيا رخصها القانون للدائن ومن أجل الحفاظ على حقوقه في الضمان العام </a:t>
            </a:r>
            <a:r>
              <a:rPr lang="ar-SA" dirty="0" err="1"/>
              <a:t>بإستعمال</a:t>
            </a:r>
            <a:r>
              <a:rPr lang="ar-SA" dirty="0"/>
              <a:t> جميع الحقوق المالية للمدين المهمل </a:t>
            </a:r>
            <a:r>
              <a:rPr lang="ar-SA" dirty="0" err="1"/>
              <a:t>ضصمن</a:t>
            </a:r>
            <a:r>
              <a:rPr lang="ar-SA" dirty="0"/>
              <a:t> شروط معينة.</a:t>
            </a:r>
            <a:endParaRPr lang="en-GB" dirty="0"/>
          </a:p>
        </p:txBody>
      </p:sp>
      <p:sp>
        <p:nvSpPr>
          <p:cNvPr id="4" name="Slide Number Placeholder 3"/>
          <p:cNvSpPr>
            <a:spLocks noGrp="1"/>
          </p:cNvSpPr>
          <p:nvPr>
            <p:ph type="sldNum" sz="quarter" idx="10"/>
          </p:nvPr>
        </p:nvSpPr>
        <p:spPr/>
        <p:txBody>
          <a:bodyPr/>
          <a:lstStyle/>
          <a:p>
            <a:fld id="{9C5A04B0-86AE-4D23-9928-31FDFD75F3D7}" type="slidenum">
              <a:rPr lang="en-US" smtClean="0"/>
              <a:pPr/>
              <a:t>105</a:t>
            </a:fld>
            <a:endParaRPr lang="en-US"/>
          </a:p>
        </p:txBody>
      </p:sp>
      <p:sp>
        <p:nvSpPr>
          <p:cNvPr id="5" name="Header Placeholder 4"/>
          <p:cNvSpPr>
            <a:spLocks noGrp="1"/>
          </p:cNvSpPr>
          <p:nvPr>
            <p:ph type="hdr" sz="quarter" idx="11"/>
          </p:nvPr>
        </p:nvSpPr>
        <p:spPr/>
        <p:txBody>
          <a:bodyPr/>
          <a:lstStyle/>
          <a:p>
            <a:endParaRPr lang="en-US"/>
          </a:p>
        </p:txBody>
      </p:sp>
    </p:spTree>
    <p:extLst>
      <p:ext uri="{BB962C8B-B14F-4D97-AF65-F5344CB8AC3E}">
        <p14:creationId xmlns:p14="http://schemas.microsoft.com/office/powerpoint/2010/main" val="47901165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C6DCF6F-2410-4F32-B2C4-DB6EF48C52B3}" type="datetime1">
              <a:rPr lang="en-US" smtClean="0"/>
              <a:pPr/>
              <a:t>8/28/2021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C7BA46B-66E5-46F4-96E4-55FC2A44EE3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7FBDBED-76C0-4E68-AF5B-081017EA203C}" type="datetime1">
              <a:rPr lang="en-US" smtClean="0"/>
              <a:pPr/>
              <a:t>8/28/2021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7BA46B-66E5-46F4-96E4-55FC2A44EE3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D8015CC-12B1-4E05-BFF3-22E9F020FE6C}" type="datetime1">
              <a:rPr lang="en-US" smtClean="0"/>
              <a:pPr/>
              <a:t>8/28/2021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7BA46B-66E5-46F4-96E4-55FC2A44EE3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30DCF12-BA6D-4FE5-B0CF-F195978FF970}" type="datetime1">
              <a:rPr lang="en-US" smtClean="0"/>
              <a:pPr/>
              <a:t>8/28/2021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7BA46B-66E5-46F4-96E4-55FC2A44EE3F}"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D12EDBA6-8904-448F-A694-C673576C4FFA}" type="datetime1">
              <a:rPr lang="en-US" smtClean="0"/>
              <a:pPr/>
              <a:t>8/28/2021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7BA46B-66E5-46F4-96E4-55FC2A44EE3F}"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B4B6859-6EAE-4877-9E3C-D75B8531A786}" type="datetime1">
              <a:rPr lang="en-US" smtClean="0"/>
              <a:pPr/>
              <a:t>8/28/2021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7BA46B-66E5-46F4-96E4-55FC2A44EE3F}"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F568B73F-D665-4838-BCA2-B2338455E489}" type="datetime1">
              <a:rPr lang="en-US" smtClean="0"/>
              <a:pPr/>
              <a:t>8/28/2021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7BA46B-66E5-46F4-96E4-55FC2A44EE3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109F1D4-854B-472D-8AC8-925783F77959}" type="datetime1">
              <a:rPr lang="en-US" smtClean="0"/>
              <a:pPr/>
              <a:t>8/28/2021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7BA46B-66E5-46F4-96E4-55FC2A44EE3F}"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8BE80F-1E98-432D-BC9C-9ADE53C2400D}" type="datetime1">
              <a:rPr lang="en-US" smtClean="0"/>
              <a:pPr/>
              <a:t>8/28/2021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7BA46B-66E5-46F4-96E4-55FC2A44EE3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351EF167-52FF-4314-B959-34D12CB282DC}" type="datetime1">
              <a:rPr lang="en-US" smtClean="0"/>
              <a:pPr/>
              <a:t>8/28/2021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7BA46B-66E5-46F4-96E4-55FC2A44EE3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84044CF-B56A-4C47-90D4-D1F381AF55CD}" type="datetime1">
              <a:rPr lang="en-US" smtClean="0"/>
              <a:pPr/>
              <a:t>8/28/2021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C7BA46B-66E5-46F4-96E4-55FC2A44EE3F}"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3CFABD6-4DF5-4BF6-A121-E99C0242B373}" type="datetime1">
              <a:rPr lang="en-US" smtClean="0"/>
              <a:pPr/>
              <a:t>8/28/2021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C7BA46B-66E5-46F4-96E4-55FC2A44EE3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ar-IQ" dirty="0"/>
              <a:t>العقود المدنية</a:t>
            </a:r>
            <a:br>
              <a:rPr lang="ar-IQ" dirty="0"/>
            </a:br>
            <a:br>
              <a:rPr lang="ar-SA" dirty="0"/>
            </a:br>
            <a:r>
              <a:rPr lang="ar-SA" dirty="0"/>
              <a:t>محاضرات في عقد البيع</a:t>
            </a:r>
            <a:endParaRPr lang="en-US" dirty="0"/>
          </a:p>
        </p:txBody>
      </p:sp>
      <p:sp>
        <p:nvSpPr>
          <p:cNvPr id="3" name="Subtitle 2"/>
          <p:cNvSpPr>
            <a:spLocks noGrp="1"/>
          </p:cNvSpPr>
          <p:nvPr>
            <p:ph type="subTitle" idx="1"/>
          </p:nvPr>
        </p:nvSpPr>
        <p:spPr>
          <a:xfrm>
            <a:off x="685800" y="3124200"/>
            <a:ext cx="6781800" cy="3276600"/>
          </a:xfrm>
        </p:spPr>
        <p:txBody>
          <a:bodyPr>
            <a:normAutofit/>
          </a:bodyPr>
          <a:lstStyle/>
          <a:p>
            <a:pPr rtl="1"/>
            <a:r>
              <a:rPr lang="ar-SA" sz="2800" b="1" dirty="0">
                <a:solidFill>
                  <a:schemeClr val="bg1"/>
                </a:solidFill>
              </a:rPr>
              <a:t>م.</a:t>
            </a:r>
            <a:r>
              <a:rPr lang="ar-IQ" sz="2800" b="1" dirty="0">
                <a:solidFill>
                  <a:schemeClr val="bg1"/>
                </a:solidFill>
              </a:rPr>
              <a:t>م.</a:t>
            </a:r>
            <a:r>
              <a:rPr lang="ar-SA" sz="2800" b="1" dirty="0">
                <a:solidFill>
                  <a:schemeClr val="bg1"/>
                </a:solidFill>
              </a:rPr>
              <a:t>نعيمه كمال علي</a:t>
            </a:r>
            <a:endParaRPr lang="ar-IQ" sz="2800" b="1" dirty="0">
              <a:solidFill>
                <a:schemeClr val="bg1"/>
              </a:solidFill>
            </a:endParaRPr>
          </a:p>
          <a:p>
            <a:pPr rtl="1"/>
            <a:r>
              <a:rPr lang="ar-IQ" sz="2800" b="1" dirty="0">
                <a:solidFill>
                  <a:schemeClr val="bg1"/>
                </a:solidFill>
              </a:rPr>
              <a:t>ماجستير </a:t>
            </a:r>
            <a:r>
              <a:rPr lang="ar-SA" sz="2800" b="1" dirty="0">
                <a:solidFill>
                  <a:schemeClr val="bg1"/>
                </a:solidFill>
              </a:rPr>
              <a:t>م.</a:t>
            </a:r>
            <a:r>
              <a:rPr lang="ar-IQ" sz="2800" b="1" dirty="0">
                <a:solidFill>
                  <a:schemeClr val="bg1"/>
                </a:solidFill>
              </a:rPr>
              <a:t>م.</a:t>
            </a:r>
            <a:r>
              <a:rPr lang="ar-SA" sz="2800" b="1" dirty="0">
                <a:solidFill>
                  <a:schemeClr val="bg1"/>
                </a:solidFill>
              </a:rPr>
              <a:t>نعيمه كمال علي</a:t>
            </a:r>
            <a:endParaRPr lang="ar-IQ" sz="2800" b="1" dirty="0">
              <a:solidFill>
                <a:schemeClr val="bg1"/>
              </a:solidFill>
            </a:endParaRPr>
          </a:p>
        </p:txBody>
      </p:sp>
      <p:sp>
        <p:nvSpPr>
          <p:cNvPr id="4" name="Slide Number Placeholder 3"/>
          <p:cNvSpPr>
            <a:spLocks noGrp="1"/>
          </p:cNvSpPr>
          <p:nvPr>
            <p:ph type="sldNum" sz="quarter" idx="12"/>
          </p:nvPr>
        </p:nvSpPr>
        <p:spPr/>
        <p:txBody>
          <a:bodyPr/>
          <a:lstStyle/>
          <a:p>
            <a:fld id="{3C7BA46B-66E5-46F4-96E4-55FC2A44EE3F}" type="slidenum">
              <a:rPr lang="en-US" b="1" smtClean="0"/>
              <a:pPr/>
              <a:t>1</a:t>
            </a:fld>
            <a:endParaRPr lang="en-US" b="1" dirty="0"/>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609600"/>
            <a:ext cx="9144000" cy="6248400"/>
          </a:xfrm>
        </p:spPr>
        <p:txBody>
          <a:bodyPr>
            <a:normAutofit fontScale="62500" lnSpcReduction="20000"/>
          </a:bodyPr>
          <a:lstStyle/>
          <a:p>
            <a:pPr algn="r" rtl="1">
              <a:buNone/>
            </a:pPr>
            <a:r>
              <a:rPr lang="ar-IQ" b="1" dirty="0"/>
              <a:t>يتصف عقد البيع بعدة خصائص </a:t>
            </a:r>
            <a:r>
              <a:rPr lang="ar-IQ" b="1" dirty="0" err="1"/>
              <a:t>هي :</a:t>
            </a:r>
            <a:endParaRPr lang="ar-IQ" b="1" dirty="0"/>
          </a:p>
          <a:p>
            <a:pPr algn="r" rtl="1">
              <a:buNone/>
            </a:pPr>
            <a:br>
              <a:rPr lang="ar-IQ" b="1" dirty="0"/>
            </a:br>
            <a:r>
              <a:rPr lang="ar-IQ" b="1" dirty="0"/>
              <a:t>1) عقد رضائي بحسب </a:t>
            </a:r>
            <a:r>
              <a:rPr lang="ar-IQ" b="1" dirty="0" err="1"/>
              <a:t>الأصل </a:t>
            </a:r>
            <a:r>
              <a:rPr lang="ar-IQ" b="1" dirty="0"/>
              <a:t>.عقد البيع عقد </a:t>
            </a:r>
            <a:r>
              <a:rPr lang="ar-IQ" b="1" dirty="0" err="1"/>
              <a:t>رضائي </a:t>
            </a:r>
            <a:r>
              <a:rPr lang="ar-IQ" b="1" dirty="0"/>
              <a:t>، لا يشترط في انعقاده شكل معين إلا أن المشرع قد يخرج على هذا الأصل باستثناء حيث اشترط القانون استيفاء الشكلية اللازمة </a:t>
            </a:r>
            <a:r>
              <a:rPr lang="ar-IQ" b="1" dirty="0" err="1"/>
              <a:t>لانعقادة،</a:t>
            </a:r>
            <a:r>
              <a:rPr lang="ar-IQ" b="1" dirty="0"/>
              <a:t> </a:t>
            </a:r>
          </a:p>
          <a:p>
            <a:pPr algn="r" rtl="1">
              <a:buNone/>
            </a:pPr>
            <a:endParaRPr lang="ar-IQ" b="1" dirty="0"/>
          </a:p>
          <a:p>
            <a:pPr algn="r" rtl="1">
              <a:buNone/>
            </a:pPr>
            <a:r>
              <a:rPr lang="ar-IQ" b="1" dirty="0"/>
              <a:t>ومن ذلك المادة 508 من القانون المدني </a:t>
            </a:r>
            <a:r>
              <a:rPr lang="ar-IQ" b="1" dirty="0" err="1"/>
              <a:t>العراقي </a:t>
            </a:r>
            <a:r>
              <a:rPr lang="ar-IQ" b="1" dirty="0"/>
              <a:t>، والتي </a:t>
            </a:r>
            <a:r>
              <a:rPr lang="ar-IQ" b="1" dirty="0" err="1"/>
              <a:t>تنص : (</a:t>
            </a:r>
            <a:r>
              <a:rPr lang="ar-IQ" b="1" dirty="0"/>
              <a:t>( بيع العقار لا ينعقد إلا إذا سجل في الدائرة المختصة واستوفى الشكل الذي نص عليه </a:t>
            </a:r>
            <a:r>
              <a:rPr lang="ar-IQ" b="1" dirty="0" err="1"/>
              <a:t>القانون )).</a:t>
            </a:r>
            <a:r>
              <a:rPr lang="ar-IQ" b="1" dirty="0"/>
              <a:t> وكما في بيع السيارات م 5/5 قانون المرور المعدل رقم 48 لسنة 1971 حيث التسجيل في دائرة المرور وهكذا.</a:t>
            </a:r>
          </a:p>
          <a:p>
            <a:pPr algn="r" rtl="1">
              <a:buNone/>
            </a:pPr>
            <a:r>
              <a:rPr lang="ar-IQ" b="1" dirty="0"/>
              <a:t> </a:t>
            </a:r>
            <a:br>
              <a:rPr lang="ar-IQ" b="1" dirty="0"/>
            </a:br>
            <a:r>
              <a:rPr lang="ar-IQ" b="1" dirty="0"/>
              <a:t>2- عقد ناقل </a:t>
            </a:r>
            <a:r>
              <a:rPr lang="ar-IQ" b="1" dirty="0" err="1"/>
              <a:t>للملكية </a:t>
            </a:r>
            <a:r>
              <a:rPr lang="ar-IQ" b="1" dirty="0"/>
              <a:t>، إذ أن من طبيعة عقد البيع انه ينقل الملكية بمجرد انعقاده ولا يرتب التزاما بذمة البائع بنقل الملكية إذا كان </a:t>
            </a:r>
            <a:r>
              <a:rPr lang="ar-IQ" b="1" dirty="0" err="1"/>
              <a:t>المبيع</a:t>
            </a:r>
            <a:r>
              <a:rPr lang="ar-IQ" b="1" dirty="0"/>
              <a:t> معينا </a:t>
            </a:r>
            <a:r>
              <a:rPr lang="ar-IQ" b="1" dirty="0" err="1"/>
              <a:t>بالذات </a:t>
            </a:r>
            <a:r>
              <a:rPr lang="ar-IQ" b="1" dirty="0"/>
              <a:t>، إلا انه لا ينقل الملكية بحد ذاته بل يرتب التزاما بنقل الملكية إذا كان </a:t>
            </a:r>
            <a:r>
              <a:rPr lang="ar-IQ" b="1" dirty="0" err="1"/>
              <a:t>المبيع</a:t>
            </a:r>
            <a:r>
              <a:rPr lang="ar-IQ" b="1" dirty="0"/>
              <a:t> معينا </a:t>
            </a:r>
            <a:r>
              <a:rPr lang="ar-IQ" b="1" dirty="0" err="1"/>
              <a:t>بالنوع </a:t>
            </a:r>
            <a:r>
              <a:rPr lang="ar-IQ" b="1" dirty="0"/>
              <a:t>.إذ لا تنتقل ملكية </a:t>
            </a:r>
            <a:r>
              <a:rPr lang="ar-IQ" b="1" dirty="0" err="1"/>
              <a:t>المبيع</a:t>
            </a:r>
            <a:r>
              <a:rPr lang="ar-IQ" b="1" dirty="0"/>
              <a:t> إلا </a:t>
            </a:r>
            <a:r>
              <a:rPr lang="ar-IQ" b="1" dirty="0" err="1"/>
              <a:t>بفرزه .</a:t>
            </a:r>
            <a:endParaRPr lang="ar-IQ" b="1" dirty="0"/>
          </a:p>
          <a:p>
            <a:pPr algn="r" rtl="1">
              <a:buNone/>
            </a:pPr>
            <a:r>
              <a:rPr lang="ar-IQ" b="1" dirty="0"/>
              <a:t> </a:t>
            </a:r>
            <a:br>
              <a:rPr lang="ar-IQ" b="1" dirty="0"/>
            </a:br>
            <a:r>
              <a:rPr lang="ar-IQ" b="1" dirty="0"/>
              <a:t>3- عقد ملزم للجانبين يرتب منذ نشأته التزامات متقابلة على عاتق كل من </a:t>
            </a:r>
            <a:r>
              <a:rPr lang="ar-IQ" b="1" dirty="0" err="1"/>
              <a:t>طرفيه </a:t>
            </a:r>
            <a:r>
              <a:rPr lang="ar-IQ" b="1" dirty="0"/>
              <a:t>، فيلتزم البائع ب: </a:t>
            </a:r>
            <a:r>
              <a:rPr lang="ar-IQ" b="1" dirty="0" err="1"/>
              <a:t>أ.</a:t>
            </a:r>
            <a:r>
              <a:rPr lang="ar-IQ" b="1" dirty="0"/>
              <a:t> نقل ملكية </a:t>
            </a:r>
            <a:r>
              <a:rPr lang="ar-IQ" b="1" dirty="0" err="1"/>
              <a:t>المبيع</a:t>
            </a:r>
            <a:r>
              <a:rPr lang="ar-IQ" b="1" dirty="0"/>
              <a:t> </a:t>
            </a:r>
            <a:r>
              <a:rPr lang="ar-IQ" b="1" dirty="0" err="1"/>
              <a:t>.</a:t>
            </a:r>
            <a:r>
              <a:rPr lang="ar-IQ" b="1" dirty="0"/>
              <a:t> </a:t>
            </a:r>
            <a:r>
              <a:rPr lang="ar-IQ" b="1" dirty="0" err="1"/>
              <a:t>ب.</a:t>
            </a:r>
            <a:r>
              <a:rPr lang="ar-IQ" b="1" dirty="0"/>
              <a:t> تسليم </a:t>
            </a:r>
            <a:r>
              <a:rPr lang="ar-IQ" b="1" dirty="0" err="1"/>
              <a:t>المبيع.</a:t>
            </a:r>
            <a:r>
              <a:rPr lang="ar-IQ" b="1" dirty="0"/>
              <a:t> </a:t>
            </a:r>
            <a:r>
              <a:rPr lang="ar-IQ" b="1" dirty="0" err="1"/>
              <a:t>ت.</a:t>
            </a:r>
            <a:r>
              <a:rPr lang="ar-IQ" b="1" dirty="0"/>
              <a:t> ضمان التعرض </a:t>
            </a:r>
            <a:r>
              <a:rPr lang="ar-IQ" b="1" dirty="0" err="1"/>
              <a:t>والاستحقاق.</a:t>
            </a:r>
            <a:r>
              <a:rPr lang="ar-IQ" b="1" dirty="0"/>
              <a:t> </a:t>
            </a:r>
            <a:r>
              <a:rPr lang="ar-IQ" b="1" dirty="0" err="1"/>
              <a:t>ث.</a:t>
            </a:r>
            <a:r>
              <a:rPr lang="ar-IQ" b="1" dirty="0"/>
              <a:t> ضمان العيوب </a:t>
            </a:r>
            <a:r>
              <a:rPr lang="ar-IQ" b="1" dirty="0" err="1"/>
              <a:t>الخفية .</a:t>
            </a:r>
            <a:r>
              <a:rPr lang="ar-IQ" b="1" dirty="0"/>
              <a:t> ويلتزم المشتري </a:t>
            </a:r>
            <a:r>
              <a:rPr lang="ar-IQ" b="1" dirty="0" err="1"/>
              <a:t>ب </a:t>
            </a:r>
            <a:r>
              <a:rPr lang="ar-IQ" b="1" dirty="0"/>
              <a:t>: </a:t>
            </a:r>
            <a:r>
              <a:rPr lang="ar-IQ" b="1" dirty="0" err="1"/>
              <a:t>أ.</a:t>
            </a:r>
            <a:r>
              <a:rPr lang="ar-IQ" b="1" dirty="0"/>
              <a:t> دفع مصاريف عقد </a:t>
            </a:r>
            <a:r>
              <a:rPr lang="ar-IQ" b="1" dirty="0" err="1"/>
              <a:t>البيع .</a:t>
            </a:r>
            <a:r>
              <a:rPr lang="ar-IQ" b="1" dirty="0"/>
              <a:t> </a:t>
            </a:r>
            <a:r>
              <a:rPr lang="ar-IQ" b="1" dirty="0" err="1"/>
              <a:t>ب.</a:t>
            </a:r>
            <a:r>
              <a:rPr lang="ar-IQ" b="1" dirty="0"/>
              <a:t> تسلم </a:t>
            </a:r>
            <a:r>
              <a:rPr lang="ar-IQ" b="1" dirty="0" err="1"/>
              <a:t>المبيع</a:t>
            </a:r>
            <a:r>
              <a:rPr lang="ar-IQ" b="1" dirty="0"/>
              <a:t> </a:t>
            </a:r>
            <a:r>
              <a:rPr lang="ar-IQ" b="1" dirty="0" err="1"/>
              <a:t>.</a:t>
            </a:r>
            <a:r>
              <a:rPr lang="ar-IQ" b="1" dirty="0"/>
              <a:t> </a:t>
            </a:r>
            <a:r>
              <a:rPr lang="ar-IQ" b="1" dirty="0" err="1"/>
              <a:t>ث .</a:t>
            </a:r>
            <a:r>
              <a:rPr lang="ar-IQ" b="1" dirty="0"/>
              <a:t> دفع </a:t>
            </a:r>
            <a:r>
              <a:rPr lang="ar-IQ" b="1" dirty="0" err="1"/>
              <a:t>الثمن.</a:t>
            </a:r>
            <a:r>
              <a:rPr lang="ar-IQ" b="1" dirty="0"/>
              <a:t> </a:t>
            </a:r>
          </a:p>
          <a:p>
            <a:pPr algn="r" rtl="1">
              <a:buNone/>
            </a:pPr>
            <a:br>
              <a:rPr lang="ar-IQ" b="1" dirty="0"/>
            </a:br>
            <a:r>
              <a:rPr lang="ar-IQ" b="1" dirty="0"/>
              <a:t>4- عقد معاوضة: كل من طرفيه يأخذ مقابلاً لما يعطي </a:t>
            </a:r>
            <a:r>
              <a:rPr lang="ar-IQ" b="1" dirty="0" err="1"/>
              <a:t>فالمبيع</a:t>
            </a:r>
            <a:r>
              <a:rPr lang="ar-IQ" b="1" dirty="0"/>
              <a:t> من جهة البائع يقابله الثمن من جهة </a:t>
            </a:r>
            <a:r>
              <a:rPr lang="ar-IQ" b="1" dirty="0" err="1"/>
              <a:t>المشتري .</a:t>
            </a:r>
            <a:endParaRPr lang="ar-IQ" b="1" dirty="0"/>
          </a:p>
          <a:p>
            <a:pPr algn="r" rtl="1">
              <a:buNone/>
            </a:pPr>
            <a:br>
              <a:rPr lang="ar-IQ" b="1" dirty="0"/>
            </a:br>
            <a:r>
              <a:rPr lang="ar-IQ" b="1" dirty="0"/>
              <a:t>5- عقد محدد بحسب </a:t>
            </a:r>
            <a:r>
              <a:rPr lang="ar-IQ" b="1" dirty="0" err="1"/>
              <a:t>الأصل </a:t>
            </a:r>
            <a:r>
              <a:rPr lang="ar-IQ" b="1" dirty="0"/>
              <a:t>، التزام كل طرف فيه محدد </a:t>
            </a:r>
            <a:r>
              <a:rPr lang="ar-IQ" b="1" dirty="0" err="1"/>
              <a:t>المقدار </a:t>
            </a:r>
            <a:r>
              <a:rPr lang="ar-IQ" b="1" dirty="0"/>
              <a:t>،إذ أن كلا من البائع والمشتري يعلم وقت إبرام العقد مقدار ما يعطيه للطرف الآخر ومقدار ما يأخذه ما لم يتفق المتعاقدان على أن يكون البيع عقدا </a:t>
            </a:r>
            <a:r>
              <a:rPr lang="ar-IQ" b="1" dirty="0" err="1"/>
              <a:t>احتماليا .</a:t>
            </a:r>
            <a:r>
              <a:rPr lang="ar-IQ" b="1" dirty="0"/>
              <a:t> </a:t>
            </a:r>
            <a:br>
              <a:rPr lang="ar-IQ" b="1" dirty="0"/>
            </a:br>
            <a:r>
              <a:rPr lang="ar-IQ" b="1" dirty="0"/>
              <a:t>انعقاد البيع .</a:t>
            </a:r>
            <a:endParaRPr lang="en-GB" b="1" dirty="0"/>
          </a:p>
          <a:p>
            <a:pPr algn="r" rtl="1">
              <a:buNone/>
            </a:pPr>
            <a:r>
              <a:rPr lang="ar-SA" b="1" dirty="0"/>
              <a:t>                </a:t>
            </a:r>
          </a:p>
          <a:p>
            <a:pPr algn="r" rtl="1">
              <a:buNone/>
            </a:pPr>
            <a:r>
              <a:rPr lang="ar-SA" b="1" dirty="0"/>
              <a:t>   </a:t>
            </a:r>
            <a:r>
              <a:rPr lang="en-GB" b="1" dirty="0"/>
              <a:t>6</a:t>
            </a:r>
            <a:r>
              <a:rPr lang="ar-SA" b="1" dirty="0"/>
              <a:t> .</a:t>
            </a:r>
            <a:r>
              <a:rPr lang="ar-IQ" b="1" dirty="0"/>
              <a:t>عقد فوري التنفيذ</a:t>
            </a:r>
            <a:r>
              <a:rPr lang="ar-SA" b="1" dirty="0"/>
              <a:t>: لأنه يلتزم البائع فيه بنقل ملكية الشئ المبيع إلى المشتري ويظل فورياَ حتى ولو أجل تسليم الشئ المبيع.</a:t>
            </a:r>
            <a:endParaRPr lang="ar-IQ" b="1" dirty="0"/>
          </a:p>
          <a:p>
            <a:pPr algn="r" rtl="1">
              <a:buNone/>
            </a:pPr>
            <a:br>
              <a:rPr lang="ar-IQ" b="1" dirty="0"/>
            </a:br>
            <a:endParaRPr lang="en-US" dirty="0"/>
          </a:p>
        </p:txBody>
      </p:sp>
      <p:sp>
        <p:nvSpPr>
          <p:cNvPr id="4" name="Slide Number Placeholder 3"/>
          <p:cNvSpPr>
            <a:spLocks noGrp="1"/>
          </p:cNvSpPr>
          <p:nvPr>
            <p:ph type="sldNum" sz="quarter" idx="12"/>
          </p:nvPr>
        </p:nvSpPr>
        <p:spPr/>
        <p:txBody>
          <a:bodyPr/>
          <a:lstStyle/>
          <a:p>
            <a:fld id="{3C7BA46B-66E5-46F4-96E4-55FC2A44EE3F}" type="slidenum">
              <a:rPr lang="en-US" smtClean="0"/>
              <a:pPr/>
              <a:t>10</a:t>
            </a:fld>
            <a:endParaRPr lang="en-US"/>
          </a:p>
        </p:txBody>
      </p:sp>
      <p:sp>
        <p:nvSpPr>
          <p:cNvPr id="3" name="Title 2"/>
          <p:cNvSpPr>
            <a:spLocks noGrp="1"/>
          </p:cNvSpPr>
          <p:nvPr>
            <p:ph type="title"/>
          </p:nvPr>
        </p:nvSpPr>
        <p:spPr>
          <a:xfrm>
            <a:off x="3124200" y="228600"/>
            <a:ext cx="2743200" cy="609600"/>
          </a:xfrm>
        </p:spPr>
        <p:txBody>
          <a:bodyPr>
            <a:noAutofit/>
          </a:bodyPr>
          <a:lstStyle/>
          <a:p>
            <a:pPr algn="ctr"/>
            <a:r>
              <a:rPr lang="ar-IQ" sz="2400" b="1" dirty="0">
                <a:solidFill>
                  <a:srgbClr val="FF0000"/>
                </a:solidFill>
              </a:rPr>
              <a:t>خصائص عقد البيع</a:t>
            </a:r>
            <a:endParaRPr lang="en-US" sz="2400" b="1" dirty="0">
              <a:solidFill>
                <a:srgbClr val="FF0000"/>
              </a:solidFill>
            </a:endParaRPr>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pPr algn="r" rtl="1"/>
            <a:r>
              <a:rPr lang="ar-SA" sz="1800" dirty="0"/>
              <a:t>1. اذا لم يثبت استحقاق الغير الا باقرار المشتري أو بنكوله عن حلف اليمين .</a:t>
            </a:r>
          </a:p>
          <a:p>
            <a:pPr algn="r" rtl="1"/>
            <a:r>
              <a:rPr lang="ar-SA" sz="1800" dirty="0"/>
              <a:t>2. اذا لم يعذر المشتري البائع بدعوى الاستحقاق التي أقامها الغير عليه ولم يدعه الى الدخول في الدعوى المقامة عليه في الوقت الملائم مما فوت على البائع دعوى المتعرض.</a:t>
            </a:r>
          </a:p>
          <a:p>
            <a:pPr algn="r" rtl="1"/>
            <a:r>
              <a:rPr lang="ar-SA" sz="1800" dirty="0"/>
              <a:t>3. اذا اثبت البائع بعد الحكم للغير بالاستحقاق استناداَ ألى اقرارالمشتري حسن النية أو نكوله عن اليمين ان المستحق لم يكن على حق في دعواه بالاستحقاق.</a:t>
            </a:r>
          </a:p>
          <a:p>
            <a:pPr algn="r" rtl="1"/>
            <a:r>
              <a:rPr lang="ar-SA" sz="1800" dirty="0"/>
              <a:t>4. اذا سلم المشتري للغير بحقه في الاستحقاق دون دعوى يرفعها  الغير ولو لم يثبت البائع ان المتعرض لم يكن على حق في دعواه.</a:t>
            </a:r>
          </a:p>
          <a:p>
            <a:pPr algn="r" rtl="1"/>
            <a:endParaRPr lang="ar-SA" dirty="0"/>
          </a:p>
          <a:p>
            <a:pPr algn="r" rtl="1"/>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100</a:t>
            </a:fld>
            <a:endParaRPr lang="en-US"/>
          </a:p>
        </p:txBody>
      </p:sp>
      <p:sp>
        <p:nvSpPr>
          <p:cNvPr id="2" name="Title 1"/>
          <p:cNvSpPr>
            <a:spLocks noGrp="1"/>
          </p:cNvSpPr>
          <p:nvPr>
            <p:ph type="title"/>
          </p:nvPr>
        </p:nvSpPr>
        <p:spPr/>
        <p:txBody>
          <a:bodyPr>
            <a:normAutofit/>
          </a:bodyPr>
          <a:lstStyle/>
          <a:p>
            <a:pPr algn="r"/>
            <a:r>
              <a:rPr lang="ar-SA" sz="2400" dirty="0"/>
              <a:t>أحوال لايجوز فيها رجوع المشتري على البائع بالضمان</a:t>
            </a:r>
            <a:r>
              <a:rPr lang="ar-SA" sz="2800" dirty="0"/>
              <a:t> </a:t>
            </a:r>
            <a:endParaRPr lang="en-US" sz="2800" dirty="0"/>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fontScale="92500" lnSpcReduction="10000"/>
          </a:bodyPr>
          <a:lstStyle/>
          <a:p>
            <a:pPr algn="r"/>
            <a:r>
              <a:rPr lang="ar-IQ" sz="1900" dirty="0"/>
              <a:t>يميز المشرع هنا بين الاستحقاق الكلي للمبيع والاستحقاق الجزئي له</a:t>
            </a:r>
            <a:r>
              <a:rPr lang="ar-SA" sz="1900" dirty="0"/>
              <a:t>:</a:t>
            </a:r>
          </a:p>
          <a:p>
            <a:pPr algn="r" rtl="1"/>
            <a:r>
              <a:rPr lang="ar-IQ" sz="1800" b="1" dirty="0"/>
              <a:t>اولا .الاستحقاق الكلي</a:t>
            </a:r>
            <a:r>
              <a:rPr lang="ar-SA" sz="1800" dirty="0"/>
              <a:t>: </a:t>
            </a:r>
            <a:r>
              <a:rPr lang="ar-IQ" sz="1800" dirty="0">
                <a:solidFill>
                  <a:srgbClr val="FF0000"/>
                </a:solidFill>
              </a:rPr>
              <a:t>ان مدى ضمان البائع للاستحقاق الكلي يختلف عما اذا كان البائع حسن النية او سيء النية</a:t>
            </a:r>
            <a:r>
              <a:rPr lang="ar-SA" sz="1800" dirty="0">
                <a:solidFill>
                  <a:srgbClr val="FF0000"/>
                </a:solidFill>
              </a:rPr>
              <a:t>:</a:t>
            </a:r>
          </a:p>
          <a:p>
            <a:pPr algn="r" rtl="1"/>
            <a:r>
              <a:rPr lang="ar-IQ" sz="1800" dirty="0"/>
              <a:t>البائع حسن النية: هو عدم معرفة البائع وقت ابرام العقد بأن المبيع ملك لشخص اخر فالبائع في هذه الحالة يلتزم</a:t>
            </a:r>
            <a:r>
              <a:rPr lang="ar-SA" sz="1800" dirty="0"/>
              <a:t> بان يرد للمشتري مايلي: </a:t>
            </a:r>
          </a:p>
          <a:p>
            <a:pPr algn="r" rtl="1"/>
            <a:r>
              <a:rPr lang="ar-SA" sz="1800" dirty="0"/>
              <a:t>1- تمام الثمن سواء زادت قيمة المبيع أو نقصت.</a:t>
            </a:r>
          </a:p>
          <a:p>
            <a:pPr algn="r" rtl="1"/>
            <a:r>
              <a:rPr lang="ar-SA" sz="1800" dirty="0"/>
              <a:t>2- قيمة الثمار التي الزم المشتري بردها الى المستحق</a:t>
            </a:r>
            <a:r>
              <a:rPr lang="ar-IQ" sz="1800" dirty="0"/>
              <a:t>. والمشتري لا يلزم الابرد ثمار المبيع التي قبضها وهو سيء النية. اما تلك التي قبضها وهو حسن النية فأنه لا يلزم بردها لانه يتملكها</a:t>
            </a:r>
            <a:r>
              <a:rPr lang="ar-SA" sz="1800" dirty="0"/>
              <a:t>.</a:t>
            </a:r>
          </a:p>
          <a:p>
            <a:pPr marL="109728" indent="0" algn="r" rtl="1">
              <a:buNone/>
            </a:pPr>
            <a:endParaRPr lang="ar-IQ" sz="1800" dirty="0"/>
          </a:p>
          <a:p>
            <a:pPr marL="109728" indent="0" algn="r" rtl="1">
              <a:buNone/>
            </a:pPr>
            <a:r>
              <a:rPr lang="ar-IQ" sz="1800" dirty="0"/>
              <a:t> </a:t>
            </a:r>
            <a:r>
              <a:rPr lang="ar-IQ" sz="1800" b="1" dirty="0">
                <a:solidFill>
                  <a:srgbClr val="002060"/>
                </a:solidFill>
              </a:rPr>
              <a:t>بأع أ بيتا </a:t>
            </a:r>
            <a:r>
              <a:rPr lang="ar-IQ" sz="1800" dirty="0">
                <a:solidFill>
                  <a:srgbClr val="FF0000"/>
                </a:solidFill>
              </a:rPr>
              <a:t>الى ب في 15/2 وفي 20/2 رفع ج دعوى الاستحقاق ضد ب , هنا من 15/2 ب كان حسن النية لانه لم يكن يعرف او على علم برفع الدعوى ضده, ولكن في 25/2 استطاع ج الاستحقاق الارض, هنا ب كان حسن النية فحصل على ثماره  من 15/2 الى 20/2  ولكن ما بين 20/2 الى 25/2 كان سيء النية لذلك يجب على ب ان يرجع جميع الثمار ما بين 20/2 الى 25/2   الى ج المستحق ولكن يمكن ل ب ان يرفع دعوى ويسترجع جميع ثماره من ثماره أ. هذا يعني كل شخص حائز للثمار اذ كان حسن النيه لا يستطيع الشخص الاخر المطالبه ولكن من يوم علم ب بأن ج رفع الدعوى بالمطالية لإانه يكون سيء النية.</a:t>
            </a:r>
            <a:endParaRPr lang="ar-SA" sz="1800" dirty="0">
              <a:solidFill>
                <a:srgbClr val="FF0000"/>
              </a:solidFill>
            </a:endParaRPr>
          </a:p>
          <a:p>
            <a:pPr marL="109728" indent="0" algn="r" rtl="1">
              <a:buNone/>
            </a:pPr>
            <a:r>
              <a:rPr lang="ar-SA" sz="1900" b="1" dirty="0">
                <a:solidFill>
                  <a:srgbClr val="002060"/>
                </a:solidFill>
              </a:rPr>
              <a:t>3- المصرو فات النافعة التي أنفقها على المبيع.</a:t>
            </a:r>
            <a:r>
              <a:rPr lang="ar-IQ" sz="1900" dirty="0"/>
              <a:t> وهي المصروفات الغير الضرورية لبقاء الشيء  ولكن يرفع من قيمتها  وعلى البائع ان يرد المصروفات النافعه التي انفقها المشتري  على المبيع كالمصروفات التي انفقت لاستصلاح الارض الزراعية المبيعة او لبناء طابق جديد على الدار المبيعة.</a:t>
            </a:r>
          </a:p>
          <a:p>
            <a:pPr marL="109728" indent="0" algn="r" rtl="1">
              <a:buNone/>
            </a:pPr>
            <a:endParaRPr lang="ar-IQ" sz="1800" b="1" dirty="0">
              <a:solidFill>
                <a:srgbClr val="002060"/>
              </a:solidFill>
            </a:endParaRPr>
          </a:p>
          <a:p>
            <a:pPr algn="r" rtl="1"/>
            <a:endParaRPr lang="en-US" sz="1800" b="1"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101</a:t>
            </a:fld>
            <a:endParaRPr lang="en-US"/>
          </a:p>
        </p:txBody>
      </p:sp>
      <p:sp>
        <p:nvSpPr>
          <p:cNvPr id="2" name="Title 1"/>
          <p:cNvSpPr>
            <a:spLocks noGrp="1"/>
          </p:cNvSpPr>
          <p:nvPr>
            <p:ph type="title"/>
          </p:nvPr>
        </p:nvSpPr>
        <p:spPr/>
        <p:txBody>
          <a:bodyPr>
            <a:normAutofit/>
          </a:bodyPr>
          <a:lstStyle/>
          <a:p>
            <a:pPr algn="ctr"/>
            <a:r>
              <a:rPr lang="ar-IQ" sz="2400" dirty="0">
                <a:solidFill>
                  <a:schemeClr val="tx1"/>
                </a:solidFill>
              </a:rPr>
              <a:t>مدى التزام البائع بضمان الاستحقاق</a:t>
            </a:r>
            <a:endParaRPr lang="en-US" sz="2400" dirty="0"/>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76200"/>
            <a:ext cx="9067800" cy="6781800"/>
          </a:xfrm>
        </p:spPr>
        <p:txBody>
          <a:bodyPr>
            <a:normAutofit/>
          </a:bodyPr>
          <a:lstStyle/>
          <a:p>
            <a:pPr marL="109728" indent="0" algn="r" rtl="1">
              <a:buNone/>
            </a:pPr>
            <a:endParaRPr lang="ar-IQ" sz="1800" dirty="0"/>
          </a:p>
          <a:p>
            <a:pPr marL="109728" indent="0" algn="r" rtl="1">
              <a:buNone/>
            </a:pPr>
            <a:r>
              <a:rPr lang="ar-IQ" sz="1800" b="1" dirty="0">
                <a:solidFill>
                  <a:srgbClr val="FF0000"/>
                </a:solidFill>
              </a:rPr>
              <a:t> هنا المشتري يرجع على البائع بالتعويض و البائع بعد دفعه التعويض يرجع على الطرف المستحق اي الغير بدعوى الكسب دون سبب.</a:t>
            </a:r>
          </a:p>
          <a:p>
            <a:pPr marL="109728" indent="0" algn="r" rtl="1">
              <a:buNone/>
            </a:pPr>
            <a:endParaRPr lang="ar-IQ" sz="1800" b="1" u="sng" dirty="0"/>
          </a:p>
          <a:p>
            <a:pPr marL="109728" indent="0" algn="r" rtl="1">
              <a:buNone/>
            </a:pPr>
            <a:r>
              <a:rPr lang="ar-IQ" sz="1800" b="1" dirty="0"/>
              <a:t>المصروفات الكمالية</a:t>
            </a:r>
            <a:r>
              <a:rPr lang="ar-SA" sz="1800" b="1" dirty="0"/>
              <a:t>: </a:t>
            </a:r>
            <a:r>
              <a:rPr lang="ar-IQ" sz="1800" dirty="0"/>
              <a:t>فأن البائع لا يلتزم بها الا اذا كان سيء النيه وهي المصروفات غير الضروية لبقاء الشيء  ولكن يرفع من قيمة الشيء قليلا مثل الزخرفة والديكور هنا المشتري لا يمكن له الرجوع الى البائع لان البائع كان حسن النية </a:t>
            </a:r>
          </a:p>
          <a:p>
            <a:pPr marL="109728" indent="0" algn="r" rtl="1">
              <a:buNone/>
            </a:pPr>
            <a:endParaRPr lang="ar-IQ" sz="1800" dirty="0"/>
          </a:p>
          <a:p>
            <a:pPr marL="109728" indent="0" algn="r" rtl="1">
              <a:buNone/>
            </a:pPr>
            <a:r>
              <a:rPr lang="ar-IQ" sz="1800" dirty="0"/>
              <a:t>ولكن اذا كان البائع سيء النية فأنه بأمكان المشتري الرجوع على البائع ومع ذلك فأن القانون  اعطى الحق لمشتري لكي يأخذ اشيائه ولكن بشرط الا يلحق ضررا بالشيء الاصلي ولكن اذا كان  يلحق ضررا بالاصل فبمكان الغير المستحق ان يعطي قيمة الاشياء مستحقة القلع</a:t>
            </a:r>
          </a:p>
          <a:p>
            <a:pPr marL="109728" indent="0" algn="r" rtl="1">
              <a:buNone/>
            </a:pPr>
            <a:endParaRPr lang="ar-IQ" sz="1800" dirty="0"/>
          </a:p>
          <a:p>
            <a:pPr marL="109728" indent="0" algn="r" rtl="1">
              <a:buNone/>
            </a:pPr>
            <a:r>
              <a:rPr lang="ar-IQ" sz="1800" b="1" dirty="0">
                <a:solidFill>
                  <a:srgbClr val="002060"/>
                </a:solidFill>
              </a:rPr>
              <a:t>المصروفات الضروية</a:t>
            </a:r>
            <a:r>
              <a:rPr lang="ar-SA" sz="1800" b="1" dirty="0">
                <a:solidFill>
                  <a:srgbClr val="002060"/>
                </a:solidFill>
              </a:rPr>
              <a:t>:</a:t>
            </a:r>
            <a:r>
              <a:rPr lang="ar-IQ" sz="1800" b="1" dirty="0">
                <a:solidFill>
                  <a:srgbClr val="002060"/>
                </a:solidFill>
              </a:rPr>
              <a:t> </a:t>
            </a:r>
            <a:r>
              <a:rPr lang="ar-IQ" sz="1800" dirty="0"/>
              <a:t>الا انه ليس للمشتري الرجوع على البائع بالمصاريف الضروية التي انفقها على المبيع وانما له مطالبة المستحق بها وهي المصروفات التي اذا لم ينفقها المشتري على المبيع فأن المبيع يتعرض للتلف وحتى لا يتعرض المبيع للتلف فعلى سبيل المثال اذا لم ينفق على  المبيع فأن المبيع يتعرض الى التلف مثل تعمير البيت ومثل سقوط حائط </a:t>
            </a:r>
          </a:p>
          <a:p>
            <a:pPr marL="109728" indent="0" algn="r" rtl="1">
              <a:buNone/>
            </a:pPr>
            <a:endParaRPr lang="ar-IQ" sz="1800" dirty="0"/>
          </a:p>
          <a:p>
            <a:pPr marL="109728" indent="0" algn="r" rtl="1">
              <a:buNone/>
            </a:pPr>
            <a:r>
              <a:rPr lang="ar-IQ" sz="1800" dirty="0"/>
              <a:t>هنا المشتري  لايمكن ان يطالب بهذه المصروفات من البائع بل يجب عليه ان يطالب الغير المستحق للمبيع لانه اذا لم ينفق هذه المصروفات لكان المبيع تعرض الى التلف وما كان بأمكان الطرف التي استحق المبيع يرفض دفعها الى المشتري.</a:t>
            </a:r>
            <a:endParaRPr lang="en-US" sz="1800"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102</a:t>
            </a:fld>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740653198"/>
      </p:ext>
    </p:extLst>
  </p:cSld>
  <p:clrMapOvr>
    <a:masterClrMapping/>
  </p:clrMapOvr>
  <p:transition/>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76200"/>
            <a:ext cx="8991600" cy="6705600"/>
          </a:xfrm>
        </p:spPr>
        <p:txBody>
          <a:bodyPr>
            <a:normAutofit fontScale="77500" lnSpcReduction="20000"/>
          </a:bodyPr>
          <a:lstStyle/>
          <a:p>
            <a:pPr marL="109728" indent="0" algn="r" rtl="1">
              <a:buNone/>
            </a:pPr>
            <a:r>
              <a:rPr lang="ar-SA" dirty="0"/>
              <a:t>4- </a:t>
            </a:r>
            <a:r>
              <a:rPr lang="ar-IQ" dirty="0"/>
              <a:t>مصاريف الدعاوى:</a:t>
            </a:r>
            <a:r>
              <a:rPr lang="ar-SA" dirty="0"/>
              <a:t> للمشتري الرجوع الى البائع بمصاريف الدعوى.</a:t>
            </a:r>
            <a:endParaRPr lang="ar-IQ" dirty="0"/>
          </a:p>
          <a:p>
            <a:pPr marL="109728" indent="0" algn="r" rtl="1">
              <a:buNone/>
            </a:pPr>
            <a:endParaRPr lang="ar-IQ" dirty="0"/>
          </a:p>
          <a:p>
            <a:pPr marL="109728" indent="0" algn="r" rtl="1">
              <a:buNone/>
            </a:pPr>
            <a:endParaRPr lang="ar-IQ" dirty="0"/>
          </a:p>
          <a:p>
            <a:pPr marL="109728" indent="0" algn="r" rtl="1">
              <a:buNone/>
            </a:pPr>
            <a:r>
              <a:rPr lang="ar-IQ" dirty="0"/>
              <a:t>البائع سيء النية: اذا كان البائع سيء النية فأنه يلتزم اضافة لعناصر التعويض المتقدمة(هنا البائع اذا كان حسن النية)</a:t>
            </a:r>
          </a:p>
          <a:p>
            <a:pPr marL="624078" indent="-514350" algn="r" rtl="1">
              <a:buFont typeface="+mj-lt"/>
              <a:buAutoNum type="arabicPeriod"/>
            </a:pPr>
            <a:r>
              <a:rPr lang="ar-IQ" dirty="0"/>
              <a:t> وهي تمام الثمن,</a:t>
            </a:r>
          </a:p>
          <a:p>
            <a:pPr marL="624078" indent="-514350" algn="r" rtl="1">
              <a:buFont typeface="+mj-lt"/>
              <a:buAutoNum type="arabicPeriod"/>
            </a:pPr>
            <a:r>
              <a:rPr lang="ar-IQ" dirty="0"/>
              <a:t> قيمة الثمار, </a:t>
            </a:r>
          </a:p>
          <a:p>
            <a:pPr marL="624078" indent="-514350" algn="r" rtl="1">
              <a:buFont typeface="+mj-lt"/>
              <a:buAutoNum type="arabicPeriod"/>
            </a:pPr>
            <a:r>
              <a:rPr lang="ar-IQ" dirty="0"/>
              <a:t>مصروفات النافعة</a:t>
            </a:r>
          </a:p>
          <a:p>
            <a:pPr marL="624078" indent="-514350" algn="r" rtl="1">
              <a:buFont typeface="+mj-lt"/>
              <a:buAutoNum type="arabicPeriod"/>
            </a:pPr>
            <a:r>
              <a:rPr lang="ar-IQ" dirty="0"/>
              <a:t>, مصروفات الدعاوي. </a:t>
            </a:r>
          </a:p>
          <a:p>
            <a:pPr marL="624078" indent="-514350" algn="r" rtl="1">
              <a:buFont typeface="+mj-lt"/>
              <a:buAutoNum type="arabicPeriod"/>
            </a:pPr>
            <a:endParaRPr lang="ar-IQ" dirty="0"/>
          </a:p>
          <a:p>
            <a:pPr marL="109728" indent="0" algn="r" rtl="1">
              <a:buNone/>
            </a:pPr>
            <a:r>
              <a:rPr lang="ar-IQ" u="sng" dirty="0"/>
              <a:t>وأن يدفع للمشتري في حالة سيء النية </a:t>
            </a:r>
          </a:p>
          <a:p>
            <a:pPr marL="109728" indent="0" algn="r" rtl="1">
              <a:buNone/>
            </a:pPr>
            <a:endParaRPr lang="ar-IQ" dirty="0"/>
          </a:p>
          <a:p>
            <a:pPr marL="624078" indent="-514350" algn="r" rtl="1">
              <a:buFont typeface="+mj-lt"/>
              <a:buAutoNum type="arabicPeriod"/>
            </a:pPr>
            <a:r>
              <a:rPr lang="ar-IQ" dirty="0"/>
              <a:t>الزيادة في قيمة المبيع , في الفترة الواقعه بين ابرام البيع واستحقاق المبيع للغير سواء حصلت بفعل المشتري او بسبب ارتفاع الاسعار.</a:t>
            </a:r>
            <a:r>
              <a:rPr lang="en-GB" dirty="0"/>
              <a:t>)</a:t>
            </a:r>
            <a:r>
              <a:rPr lang="ar-IQ" dirty="0"/>
              <a:t> </a:t>
            </a:r>
            <a:r>
              <a:rPr lang="ar-IQ" b="1" dirty="0">
                <a:solidFill>
                  <a:srgbClr val="FF0000"/>
                </a:solidFill>
              </a:rPr>
              <a:t>أ اشترى شيئا ب 1000$ دولار  ولكن بعد ذلك وعند استحقاق المبيع ارتفع سعر الشيء الى 1200 $  فأنه يجب على البائع أ دفع 1000 $ للمشتري اضافة الى دفع 200 $ دولار ايضا اليه نتيجة زيادة قيمة المبيع</a:t>
            </a:r>
            <a:r>
              <a:rPr lang="en-GB" b="1" dirty="0">
                <a:solidFill>
                  <a:srgbClr val="FF0000"/>
                </a:solidFill>
              </a:rPr>
              <a:t>(</a:t>
            </a:r>
            <a:r>
              <a:rPr lang="ar-IQ" b="1" dirty="0">
                <a:solidFill>
                  <a:srgbClr val="FF0000"/>
                </a:solidFill>
              </a:rPr>
              <a:t>.</a:t>
            </a:r>
          </a:p>
          <a:p>
            <a:pPr marL="624078" indent="-514350" algn="r" rtl="1">
              <a:buFont typeface="+mj-lt"/>
              <a:buAutoNum type="arabicPeriod"/>
            </a:pPr>
            <a:r>
              <a:rPr lang="ar-IQ" dirty="0"/>
              <a:t> </a:t>
            </a:r>
            <a:r>
              <a:rPr lang="ar-SA" dirty="0"/>
              <a:t>ال</a:t>
            </a:r>
            <a:r>
              <a:rPr lang="ar-IQ" dirty="0"/>
              <a:t>مصاريف كمالية, التي انفقها المشتري على المبيع.</a:t>
            </a:r>
          </a:p>
          <a:p>
            <a:pPr marL="624078" indent="-514350" algn="r" rtl="1">
              <a:buFont typeface="+mj-lt"/>
              <a:buAutoNum type="arabicPeriod"/>
            </a:pPr>
            <a:r>
              <a:rPr lang="ar-IQ" dirty="0"/>
              <a:t>كما للمشتري مطالبته بما لحقه من خسارة او ما فاته من كسب بسبب الاستحقاق.</a:t>
            </a:r>
          </a:p>
          <a:p>
            <a:pPr marL="624078" indent="-514350" algn="r" rtl="1">
              <a:buFont typeface="+mj-lt"/>
              <a:buAutoNum type="arabicPeriod"/>
            </a:pPr>
            <a:r>
              <a:rPr lang="ar-IQ" dirty="0"/>
              <a:t>يحق للمشتري في المطالبة بالمصروفات التي ضاعت عليه كمصاريف تحرير العقد ورسوم التسجيل واجرة الدلال وغيرها.</a:t>
            </a:r>
          </a:p>
          <a:p>
            <a:pPr marL="624078" indent="-514350" algn="r" rtl="1">
              <a:buFont typeface="+mj-lt"/>
              <a:buAutoNum type="arabicPeriod"/>
            </a:pPr>
            <a:r>
              <a:rPr lang="ar-IQ" dirty="0"/>
              <a:t>واخيرا للمشتري المطالبة بما فاته من ربح اذا كان الثمن الذي دفعه المشتري مودعا في مصرف ويتقاضى عنه المشتري فائدة سنوية معينة, فبمكان المشتري المطالبة بهذه الفائدة.</a:t>
            </a:r>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103</a:t>
            </a:fld>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958870634"/>
      </p:ext>
    </p:extLst>
  </p:cSld>
  <p:clrMapOvr>
    <a:masterClrMapping/>
  </p:clrMapOvr>
  <p:transition/>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76200"/>
            <a:ext cx="8991600" cy="6781800"/>
          </a:xfrm>
        </p:spPr>
        <p:txBody>
          <a:bodyPr>
            <a:normAutofit/>
          </a:bodyPr>
          <a:lstStyle/>
          <a:p>
            <a:pPr marL="109728" indent="0" algn="r" rtl="1">
              <a:buNone/>
            </a:pPr>
            <a:r>
              <a:rPr lang="ar-SA" dirty="0"/>
              <a:t> </a:t>
            </a:r>
            <a:r>
              <a:rPr lang="ar-SA" sz="1900" b="1" dirty="0"/>
              <a:t>ثانياَ: </a:t>
            </a:r>
            <a:r>
              <a:rPr lang="ar-IQ" sz="1900" b="1" dirty="0"/>
              <a:t>الاستحقاق الجزئي</a:t>
            </a:r>
            <a:r>
              <a:rPr lang="ar-IQ" sz="1900" dirty="0"/>
              <a:t>:</a:t>
            </a:r>
          </a:p>
          <a:p>
            <a:pPr marL="109728" indent="0" algn="r" rtl="1">
              <a:buNone/>
            </a:pPr>
            <a:r>
              <a:rPr lang="ar-IQ" sz="1900" dirty="0"/>
              <a:t> يكون الاستحقاق جزئيا اذا لم يحرم المشتري من كل الحقوق المقررة على المبيع.</a:t>
            </a:r>
            <a:r>
              <a:rPr lang="ar-SA" sz="1900" b="1" dirty="0"/>
              <a:t> ويتحقق اذا ظهر ان المبيع مملوك لشخص أخر غير البائع كلا أو جزءا ، أو ظهر ان هناك بعض الحقوق كانت قد ترتبت على المبيع قبل البيع </a:t>
            </a:r>
            <a:r>
              <a:rPr lang="ar-IQ" sz="1900" b="1" dirty="0">
                <a:solidFill>
                  <a:srgbClr val="FF0000"/>
                </a:solidFill>
              </a:rPr>
              <a:t>في حالة الاستحقاق الجزئي يكون المشتري مخيرا بين امرين : اولهما فسخ البيع برد المبيع وثانيهما استبقاء المبيع عنده المبيع مع المطالبة بالتعويض عما اصابه من ضرر بسبب الاستحقاق الجزئي</a:t>
            </a:r>
            <a:r>
              <a:rPr lang="ar-IQ" sz="1900" dirty="0"/>
              <a:t>.</a:t>
            </a:r>
          </a:p>
          <a:p>
            <a:pPr marL="109728" indent="0" algn="r" rtl="1">
              <a:buNone/>
            </a:pPr>
            <a:endParaRPr lang="ar-IQ" sz="1900" dirty="0"/>
          </a:p>
          <a:p>
            <a:pPr marL="109728" indent="0" algn="r" rtl="1">
              <a:buNone/>
            </a:pPr>
            <a:r>
              <a:rPr lang="ar-IQ" sz="1900" dirty="0"/>
              <a:t>وحكم المشرع العراقي يختلف عن الحكم في التشريع المصري لان القانون المصري  يميز في الاستحقاق الجزئي بين ما اذا كانت الخسارة جسيمة او غير جسيمة. وفي الحالة الاولى يخير المشتري بين فسخ العقد واست</a:t>
            </a:r>
            <a:r>
              <a:rPr lang="ar-SA" sz="1900" dirty="0" err="1"/>
              <a:t>يف</a:t>
            </a:r>
            <a:r>
              <a:rPr lang="ar-IQ" sz="1900" dirty="0" err="1"/>
              <a:t>اء</a:t>
            </a:r>
            <a:r>
              <a:rPr lang="ar-IQ" sz="1900" dirty="0"/>
              <a:t> المبيع مع المطالبه بالتعويض بينما لا يسوغ للمشتري في الحالة الثانية سوى المطالبة بالتعويض عما اصابه من ضرر بنتيجة الاستحقاق الجزئي 444 م .مصري.</a:t>
            </a:r>
          </a:p>
          <a:p>
            <a:pPr marL="109728" indent="0" algn="r" rtl="1">
              <a:buNone/>
            </a:pPr>
            <a:endParaRPr lang="ar-IQ" sz="1900" dirty="0"/>
          </a:p>
          <a:p>
            <a:pPr marL="109728" indent="0" algn="r" rtl="1">
              <a:buNone/>
            </a:pPr>
            <a:r>
              <a:rPr lang="ar-IQ" sz="1900" dirty="0">
                <a:solidFill>
                  <a:srgbClr val="FF0000"/>
                </a:solidFill>
              </a:rPr>
              <a:t>باع</a:t>
            </a:r>
            <a:r>
              <a:rPr lang="ar-SA" sz="1900" dirty="0">
                <a:solidFill>
                  <a:srgbClr val="FF0000"/>
                </a:solidFill>
              </a:rPr>
              <a:t> </a:t>
            </a:r>
            <a:r>
              <a:rPr lang="ar-IQ" sz="1900" dirty="0">
                <a:solidFill>
                  <a:srgbClr val="FF0000"/>
                </a:solidFill>
              </a:rPr>
              <a:t>أ </a:t>
            </a:r>
            <a:r>
              <a:rPr lang="ar-SA" sz="1900" dirty="0">
                <a:solidFill>
                  <a:srgbClr val="FF0000"/>
                </a:solidFill>
              </a:rPr>
              <a:t>عقارا </a:t>
            </a:r>
            <a:r>
              <a:rPr lang="ar-IQ" sz="1900" dirty="0">
                <a:solidFill>
                  <a:srgbClr val="FF0000"/>
                </a:solidFill>
              </a:rPr>
              <a:t>الى ب </a:t>
            </a:r>
            <a:r>
              <a:rPr lang="ar-SA" sz="1900" dirty="0">
                <a:solidFill>
                  <a:srgbClr val="FF0000"/>
                </a:solidFill>
              </a:rPr>
              <a:t> وبعد فترة  </a:t>
            </a:r>
            <a:r>
              <a:rPr lang="ar-IQ" sz="1900" dirty="0">
                <a:solidFill>
                  <a:srgbClr val="FF0000"/>
                </a:solidFill>
              </a:rPr>
              <a:t>رفع ج </a:t>
            </a:r>
            <a:r>
              <a:rPr lang="ar-SA" sz="1900" dirty="0">
                <a:solidFill>
                  <a:srgbClr val="FF0000"/>
                </a:solidFill>
              </a:rPr>
              <a:t> </a:t>
            </a:r>
            <a:r>
              <a:rPr lang="ar-IQ" sz="1900" dirty="0">
                <a:solidFill>
                  <a:srgbClr val="FF0000"/>
                </a:solidFill>
              </a:rPr>
              <a:t>دعوى</a:t>
            </a:r>
            <a:r>
              <a:rPr lang="ar-SA" sz="1900" dirty="0">
                <a:solidFill>
                  <a:srgbClr val="FF0000"/>
                </a:solidFill>
              </a:rPr>
              <a:t> الاستحقاق</a:t>
            </a:r>
            <a:r>
              <a:rPr lang="ar-IQ" sz="1900" dirty="0">
                <a:solidFill>
                  <a:srgbClr val="FF0000"/>
                </a:solidFill>
              </a:rPr>
              <a:t> </a:t>
            </a:r>
            <a:r>
              <a:rPr lang="ar-SA" sz="1900" dirty="0">
                <a:solidFill>
                  <a:srgbClr val="FF0000"/>
                </a:solidFill>
              </a:rPr>
              <a:t>ضد المشتري ب . </a:t>
            </a:r>
            <a:r>
              <a:rPr lang="en-GB" sz="1900" dirty="0">
                <a:solidFill>
                  <a:srgbClr val="FF0000"/>
                </a:solidFill>
              </a:rPr>
              <a:t>,</a:t>
            </a:r>
            <a:r>
              <a:rPr lang="ar-IQ" sz="1900" dirty="0">
                <a:solidFill>
                  <a:srgbClr val="FF0000"/>
                </a:solidFill>
              </a:rPr>
              <a:t> </a:t>
            </a:r>
            <a:r>
              <a:rPr lang="ar-SA" sz="1900" dirty="0">
                <a:solidFill>
                  <a:srgbClr val="FF0000"/>
                </a:solidFill>
              </a:rPr>
              <a:t>وبناء على </a:t>
            </a:r>
            <a:r>
              <a:rPr lang="ar-IQ" sz="1900" dirty="0">
                <a:solidFill>
                  <a:srgbClr val="FF0000"/>
                </a:solidFill>
              </a:rPr>
              <a:t>اتف</a:t>
            </a:r>
            <a:r>
              <a:rPr lang="ar-SA" sz="1900" dirty="0">
                <a:solidFill>
                  <a:srgbClr val="FF0000"/>
                </a:solidFill>
              </a:rPr>
              <a:t>ا</a:t>
            </a:r>
            <a:r>
              <a:rPr lang="ar-IQ" sz="1900" dirty="0">
                <a:solidFill>
                  <a:srgbClr val="FF0000"/>
                </a:solidFill>
              </a:rPr>
              <a:t>ق </a:t>
            </a:r>
            <a:r>
              <a:rPr lang="ar-SA" sz="1900" dirty="0">
                <a:solidFill>
                  <a:srgbClr val="FF0000"/>
                </a:solidFill>
              </a:rPr>
              <a:t>سابق بين </a:t>
            </a:r>
            <a:r>
              <a:rPr lang="ar-IQ" sz="1900" dirty="0">
                <a:solidFill>
                  <a:srgbClr val="FF0000"/>
                </a:solidFill>
              </a:rPr>
              <a:t>أ مع ج  بحيث يقوم الاتفاق على عدم تعليه البناء ولا يجوز لاي شخص ان يبني طوابق اخرى على هذا البيت</a:t>
            </a:r>
            <a:r>
              <a:rPr lang="ar-SA" sz="1900" dirty="0">
                <a:solidFill>
                  <a:srgbClr val="FF0000"/>
                </a:solidFill>
              </a:rPr>
              <a:t>. فطبقا لهذا الاتفاق اصبح العقار مثقل بحق عدم التعلية .  فيحق </a:t>
            </a:r>
            <a:r>
              <a:rPr lang="ar-IQ" sz="1900" dirty="0">
                <a:solidFill>
                  <a:srgbClr val="FF0000"/>
                </a:solidFill>
              </a:rPr>
              <a:t>للمشتري في الاستحقاق الجزئي, اما ان يفسخ العقد او بقاء عقد البيع مع طلب التعويض بسبب </a:t>
            </a:r>
            <a:r>
              <a:rPr lang="ar-SA" sz="1900" dirty="0">
                <a:solidFill>
                  <a:srgbClr val="FF0000"/>
                </a:solidFill>
              </a:rPr>
              <a:t>الا</a:t>
            </a:r>
            <a:r>
              <a:rPr lang="ar-IQ" sz="1900" dirty="0">
                <a:solidFill>
                  <a:srgbClr val="FF0000"/>
                </a:solidFill>
              </a:rPr>
              <a:t>ضر</a:t>
            </a:r>
            <a:r>
              <a:rPr lang="ar-SA" sz="1900" dirty="0">
                <a:solidFill>
                  <a:srgbClr val="FF0000"/>
                </a:solidFill>
              </a:rPr>
              <a:t>ا</a:t>
            </a:r>
            <a:r>
              <a:rPr lang="ar-IQ" sz="1900" dirty="0">
                <a:solidFill>
                  <a:srgbClr val="FF0000"/>
                </a:solidFill>
              </a:rPr>
              <a:t>ر </a:t>
            </a:r>
            <a:r>
              <a:rPr lang="ar-SA" sz="1900" dirty="0">
                <a:solidFill>
                  <a:srgbClr val="FF0000"/>
                </a:solidFill>
              </a:rPr>
              <a:t>التي نعرض لها نتيجة  دعوى </a:t>
            </a:r>
            <a:r>
              <a:rPr lang="ar-IQ" sz="1900" dirty="0">
                <a:solidFill>
                  <a:srgbClr val="FF0000"/>
                </a:solidFill>
              </a:rPr>
              <a:t>الاستحقاق.</a:t>
            </a:r>
          </a:p>
          <a:p>
            <a:pPr marL="109728" indent="0" algn="r" rtl="1">
              <a:buNone/>
            </a:pPr>
            <a:endParaRPr lang="ar-IQ" sz="1900" dirty="0"/>
          </a:p>
          <a:p>
            <a:pPr marL="109728" indent="0" algn="r" rtl="1">
              <a:buNone/>
            </a:pPr>
            <a:r>
              <a:rPr lang="ar-IQ" sz="1900" dirty="0"/>
              <a:t>ولكن القانون المصري يقول اذا كان الاستحقاق جسيما فأن المشتري يمكن له ان يطالب بالفسخ ولكن اذا كان غير جسيم فأنه لا يمكن للمشتري ان يطالب بالفسخ ويحق له ان يطالب بالتعويض.</a:t>
            </a:r>
          </a:p>
        </p:txBody>
      </p:sp>
      <p:sp>
        <p:nvSpPr>
          <p:cNvPr id="3" name="Slide Number Placeholder 2"/>
          <p:cNvSpPr>
            <a:spLocks noGrp="1"/>
          </p:cNvSpPr>
          <p:nvPr>
            <p:ph type="sldNum" sz="quarter" idx="12"/>
          </p:nvPr>
        </p:nvSpPr>
        <p:spPr/>
        <p:txBody>
          <a:bodyPr/>
          <a:lstStyle/>
          <a:p>
            <a:fld id="{3C7BA46B-66E5-46F4-96E4-55FC2A44EE3F}" type="slidenum">
              <a:rPr lang="en-US" smtClean="0"/>
              <a:pPr/>
              <a:t>104</a:t>
            </a:fld>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987282156"/>
      </p:ext>
    </p:extLst>
  </p:cSld>
  <p:clrMapOvr>
    <a:masterClrMapping/>
  </p:clrMapOvr>
  <p:transition/>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76200"/>
            <a:ext cx="8991600" cy="6705600"/>
          </a:xfrm>
        </p:spPr>
        <p:txBody>
          <a:bodyPr>
            <a:normAutofit fontScale="62500" lnSpcReduction="20000"/>
          </a:bodyPr>
          <a:lstStyle/>
          <a:p>
            <a:pPr marL="109728" indent="0" algn="r" rtl="1">
              <a:buNone/>
            </a:pPr>
            <a:r>
              <a:rPr lang="ar-IQ" b="1" dirty="0"/>
              <a:t>الضمان في البيوع المتعاقبة والبيوع الجبرية</a:t>
            </a:r>
          </a:p>
          <a:p>
            <a:pPr marL="109728" indent="0" algn="r" rtl="1">
              <a:buNone/>
            </a:pPr>
            <a:r>
              <a:rPr lang="ar-IQ" dirty="0"/>
              <a:t>احكام الاستحقاق </a:t>
            </a:r>
            <a:r>
              <a:rPr lang="ar-SA" dirty="0"/>
              <a:t>التي ذكرناها في </a:t>
            </a:r>
            <a:r>
              <a:rPr lang="ar-SA" dirty="0" err="1"/>
              <a:t>السلايد</a:t>
            </a:r>
            <a:r>
              <a:rPr lang="ar-SA" dirty="0"/>
              <a:t> السابق </a:t>
            </a:r>
            <a:r>
              <a:rPr lang="ar-IQ" dirty="0"/>
              <a:t>تطبق في حالة وجود عقد بيع واحد . </a:t>
            </a:r>
            <a:r>
              <a:rPr lang="ar-IQ" b="1" dirty="0">
                <a:solidFill>
                  <a:srgbClr val="FF0000"/>
                </a:solidFill>
              </a:rPr>
              <a:t>ولكن ما الحكم في البيوع ال</a:t>
            </a:r>
            <a:r>
              <a:rPr lang="ar-SA" b="1" dirty="0">
                <a:solidFill>
                  <a:srgbClr val="FF0000"/>
                </a:solidFill>
              </a:rPr>
              <a:t>م</a:t>
            </a:r>
            <a:r>
              <a:rPr lang="ar-IQ" b="1" dirty="0" err="1">
                <a:solidFill>
                  <a:srgbClr val="FF0000"/>
                </a:solidFill>
              </a:rPr>
              <a:t>تعاقبة</a:t>
            </a:r>
            <a:r>
              <a:rPr lang="ar-IQ" b="1" dirty="0">
                <a:solidFill>
                  <a:srgbClr val="FF0000"/>
                </a:solidFill>
              </a:rPr>
              <a:t>؟</a:t>
            </a:r>
          </a:p>
          <a:p>
            <a:pPr marL="109728" indent="0" algn="r" rtl="1">
              <a:buNone/>
            </a:pPr>
            <a:r>
              <a:rPr lang="ar-IQ" dirty="0"/>
              <a:t>تنص المادة 553 م.ع في هذا الصدد على انه</a:t>
            </a:r>
            <a:r>
              <a:rPr lang="ar-SA" dirty="0"/>
              <a:t> </a:t>
            </a:r>
            <a:r>
              <a:rPr lang="ar-IQ" dirty="0"/>
              <a:t> </a:t>
            </a:r>
            <a:r>
              <a:rPr lang="ar-SA" dirty="0"/>
              <a:t>«</a:t>
            </a:r>
            <a:r>
              <a:rPr lang="ar-IQ" dirty="0"/>
              <a:t>اذ استحق  المبيع في يد المشتري الاخير وحكم به للمستحق, كان هذا حكما على جميع الباعة ولكل ان يرجع على بائعة بالضمان لكن لايرجع قبل ان يرجع عليه المشتري منه».</a:t>
            </a:r>
          </a:p>
          <a:p>
            <a:pPr marL="109728" indent="0" algn="r" rtl="1">
              <a:buNone/>
            </a:pPr>
            <a:r>
              <a:rPr lang="ar-IQ" dirty="0"/>
              <a:t>ويترتب على هذا الحكم اعلاه انه </a:t>
            </a:r>
            <a:r>
              <a:rPr lang="ar-SA" dirty="0"/>
              <a:t>: </a:t>
            </a:r>
            <a:r>
              <a:rPr lang="ar-IQ" b="1" dirty="0">
                <a:solidFill>
                  <a:srgbClr val="FF0000"/>
                </a:solidFill>
              </a:rPr>
              <a:t>اذا باع أ شيئا الى ب ثم باع ب هذا الشيء الى ج وباع ج نفس </a:t>
            </a:r>
            <a:r>
              <a:rPr lang="ar-SA" b="1" dirty="0">
                <a:solidFill>
                  <a:srgbClr val="FF0000"/>
                </a:solidFill>
              </a:rPr>
              <a:t>الشيء </a:t>
            </a:r>
            <a:r>
              <a:rPr lang="ar-IQ" b="1" dirty="0">
                <a:solidFill>
                  <a:srgbClr val="FF0000"/>
                </a:solidFill>
              </a:rPr>
              <a:t>الى د واستحق تحت يد المشتري الاخير فأن لكل واحد منهم الرجوع على بائعة بالضمان اي  ان: </a:t>
            </a:r>
          </a:p>
          <a:p>
            <a:pPr marL="109728" indent="0" algn="r" rtl="1">
              <a:buNone/>
            </a:pPr>
            <a:r>
              <a:rPr lang="ar-IQ" dirty="0"/>
              <a:t>1. ل (د) الرجوع بضمان الاستحقاق على (ج)</a:t>
            </a:r>
          </a:p>
          <a:p>
            <a:pPr marL="109728" indent="0" algn="r" rtl="1">
              <a:buNone/>
            </a:pPr>
            <a:r>
              <a:rPr lang="ar-IQ" dirty="0"/>
              <a:t>2. ل (ج) الرجوع بضمان الاستحقاق على (ب)</a:t>
            </a:r>
          </a:p>
          <a:p>
            <a:pPr marL="109728" indent="0" algn="r" rtl="1">
              <a:buNone/>
            </a:pPr>
            <a:r>
              <a:rPr lang="ar-IQ" dirty="0"/>
              <a:t>3. ل (ب ) الرجوع بضمان الاستحقاق على (أ).</a:t>
            </a:r>
          </a:p>
          <a:p>
            <a:pPr marL="109728" indent="0" algn="r" rtl="1">
              <a:buNone/>
            </a:pPr>
            <a:r>
              <a:rPr lang="ar-IQ" dirty="0"/>
              <a:t>ولكن ليس ل (ج)  الرجوع على (ب) ما لم يرجع عليه(د) كما ليس ل (د) الرجوع على (أ) مباشرة. بل له الرجوع عليه عن طريق الدعوى غير المباشره اذا توفرت شروطها. وفي هذه الحالة يتعرض لمزاحمة دائني مدينة لان ال</a:t>
            </a:r>
            <a:r>
              <a:rPr lang="ar-SA" dirty="0" err="1"/>
              <a:t>فا</a:t>
            </a:r>
            <a:r>
              <a:rPr lang="ar-IQ" dirty="0" err="1"/>
              <a:t>ئدة</a:t>
            </a:r>
            <a:r>
              <a:rPr lang="ar-IQ" dirty="0"/>
              <a:t> التي تحصل بنتيجة هذه الدعوى تدخل في اموال المدين وتكون ضمانا لجميع الدائنين  262 م.ع.</a:t>
            </a:r>
          </a:p>
          <a:p>
            <a:pPr marL="109728" indent="0" algn="r" rtl="1">
              <a:buNone/>
            </a:pPr>
            <a:endParaRPr lang="ar-IQ" dirty="0"/>
          </a:p>
          <a:p>
            <a:pPr marL="109728" indent="0" algn="r" rtl="1">
              <a:buNone/>
            </a:pPr>
            <a:r>
              <a:rPr lang="ar-IQ" b="1" u="sng" dirty="0"/>
              <a:t> الضمان في البيع الجبري:</a:t>
            </a:r>
          </a:p>
          <a:p>
            <a:pPr marL="109728" indent="0" algn="r" rtl="1">
              <a:buNone/>
            </a:pPr>
            <a:endParaRPr lang="ar-IQ" dirty="0"/>
          </a:p>
          <a:p>
            <a:pPr marL="109728" indent="0" algn="r" rtl="1">
              <a:buNone/>
            </a:pPr>
            <a:r>
              <a:rPr lang="ar-IQ" b="1" dirty="0">
                <a:solidFill>
                  <a:srgbClr val="FF0000"/>
                </a:solidFill>
              </a:rPr>
              <a:t>أ مدين لكل من د ,و ,ي  وكل منهم رفع دعوى ضد أ لان موعد التسديد لدينهم قد حان وليس في نية أ دفعه ولذلك قامت المحكمة بالتنفيذ عل امواله وذلك عن طريق البيع الجبري (مزاد علني) ورست المزايدة على ب ولكن بعد ذلك يأتي ج يأخذ الاستحقاق من ب هل يمكن رجوع ب الى أ ام لا؟</a:t>
            </a:r>
          </a:p>
          <a:p>
            <a:pPr marL="109728" indent="0" algn="r" rtl="1">
              <a:buNone/>
            </a:pPr>
            <a:endParaRPr lang="ar-IQ" dirty="0"/>
          </a:p>
          <a:p>
            <a:pPr marL="109728" indent="0" algn="r" rtl="1">
              <a:buNone/>
            </a:pPr>
            <a:r>
              <a:rPr lang="ar-IQ" dirty="0"/>
              <a:t>هناك خلاف حول مدى امكانية ثبوت ضمان الاستحقاق في البيوع الجبرية.ففريق منهم يذهب الى عدم ثبوت الضمان في البيوع الجبرية لان البيع لا يتم بأرادة البائع وانما يتم بناء على حكم من المحكمة ولا ضمان على الحاكم اي البائع.</a:t>
            </a:r>
          </a:p>
          <a:p>
            <a:pPr marL="109728" indent="0" algn="r" rtl="1">
              <a:buNone/>
            </a:pPr>
            <a:endParaRPr lang="ar-IQ" dirty="0"/>
          </a:p>
          <a:p>
            <a:pPr marL="109728" indent="0" algn="r" rtl="1">
              <a:buNone/>
            </a:pPr>
            <a:r>
              <a:rPr lang="ar-IQ" dirty="0"/>
              <a:t>والراي الراجح فقهاء وقضاء يذهب الى ان البائع يضمن الاستحقاق في البيوع الجبرية ايضا لان من الثابت ان المشتري بالمزاد لم يحرمه القانون الا من الرجوع بضمان العيوب الخفيه. فأذا باع الدائنون اموال مدينه عن طريق المزايدة العلنية  نشأ عن هذا المبيع التزام بضمان التعرض وهذا الالتزام يتعلق بذمة البائع لا بذمة الدائنين الذين طلبوا بيع المال.</a:t>
            </a:r>
          </a:p>
          <a:p>
            <a:pPr marL="109728" indent="0" algn="r" rtl="1">
              <a:buNone/>
            </a:pPr>
            <a:r>
              <a:rPr lang="ar-IQ" dirty="0"/>
              <a:t> </a:t>
            </a:r>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105</a:t>
            </a:fld>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859830301"/>
      </p:ext>
    </p:extLst>
  </p:cSld>
  <p:clrMapOvr>
    <a:masterClrMapping/>
  </p:clrMapOvr>
  <p:transition/>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144000" cy="6858000"/>
          </a:xfrm>
        </p:spPr>
        <p:txBody>
          <a:bodyPr>
            <a:normAutofit fontScale="92500"/>
          </a:bodyPr>
          <a:lstStyle/>
          <a:p>
            <a:pPr marL="0" indent="0" algn="r" rtl="1">
              <a:buNone/>
            </a:pPr>
            <a:endParaRPr lang="ar-SA" sz="1800" b="1" u="sng" dirty="0">
              <a:solidFill>
                <a:srgbClr val="FF0000"/>
              </a:solidFill>
            </a:endParaRPr>
          </a:p>
          <a:p>
            <a:pPr marL="0" indent="0" algn="r" rtl="1">
              <a:buNone/>
            </a:pPr>
            <a:r>
              <a:rPr lang="ar-SA" sz="1800" b="1" u="sng" dirty="0">
                <a:solidFill>
                  <a:srgbClr val="FF0000"/>
                </a:solidFill>
              </a:rPr>
              <a:t>    س/ هل يجوز الرجوع على الدائنين الذين طلبوا بيع اموال مدينهم المفلس؟</a:t>
            </a:r>
          </a:p>
          <a:p>
            <a:pPr marL="0" indent="0" algn="r" rtl="1">
              <a:buNone/>
            </a:pPr>
            <a:r>
              <a:rPr lang="ar-SA" sz="1800" dirty="0"/>
              <a:t>ج/ نعم يجوز وذلك في حالتين: </a:t>
            </a:r>
          </a:p>
          <a:p>
            <a:pPr marL="0" indent="0" algn="r" rtl="1">
              <a:buNone/>
            </a:pPr>
            <a:r>
              <a:rPr lang="ar-SA" sz="1800" dirty="0"/>
              <a:t>1. اذا تبين ان الدائنين كانوا على علم بأن الاموال التي باعوها  في المزاد لم  تكن مملوكة لمدينهم على الرغم من تنبيه المدين بذلك.</a:t>
            </a:r>
          </a:p>
          <a:p>
            <a:pPr marL="0" indent="0" algn="r" rtl="1">
              <a:buNone/>
            </a:pPr>
            <a:r>
              <a:rPr lang="ar-SA" sz="1800" dirty="0"/>
              <a:t>2. يجوز الرجوع على الدائنين الذين حصلوا على الثمن بدعوى الكسب دون سبب.</a:t>
            </a:r>
          </a:p>
          <a:p>
            <a:pPr marL="0" indent="0" algn="r" rtl="1">
              <a:buNone/>
            </a:pPr>
            <a:endParaRPr lang="ar-SA" sz="1800" dirty="0"/>
          </a:p>
          <a:p>
            <a:pPr marL="109728" indent="0" algn="r" rtl="1">
              <a:buNone/>
            </a:pPr>
            <a:r>
              <a:rPr lang="ar-IQ" sz="1800" b="1" dirty="0"/>
              <a:t>الضمان الاتفاقي</a:t>
            </a:r>
            <a:endParaRPr lang="en-US" sz="1800" b="1" dirty="0"/>
          </a:p>
          <a:p>
            <a:pPr marL="109728" indent="0" algn="r" rtl="1">
              <a:buNone/>
            </a:pPr>
            <a:r>
              <a:rPr lang="ar-IQ" sz="1800" dirty="0"/>
              <a:t>ان احكام الضمان القانوني التي بحثناها في المواضيع السابقة ليست من النظام العام  لذلك يجوز للطرفين المتعاقدين الاتفاق على ما يخالفها سواء عن طريق تشديد هذا الضمان او</a:t>
            </a:r>
            <a:r>
              <a:rPr lang="ar-SA" sz="1800" dirty="0"/>
              <a:t> </a:t>
            </a:r>
            <a:r>
              <a:rPr lang="ar-IQ" sz="1800" dirty="0"/>
              <a:t>تخفيفه او اسقاطه</a:t>
            </a:r>
            <a:r>
              <a:rPr lang="ar-SA" sz="1800" dirty="0"/>
              <a:t>.</a:t>
            </a:r>
            <a:endParaRPr lang="ar-IQ" sz="1800" dirty="0"/>
          </a:p>
          <a:p>
            <a:pPr marL="109728" indent="0" algn="r" rtl="1">
              <a:buNone/>
            </a:pPr>
            <a:endParaRPr lang="ar-IQ" sz="1800" dirty="0"/>
          </a:p>
          <a:p>
            <a:pPr marL="624078" indent="-514350" algn="r" rtl="1">
              <a:buAutoNum type="arabicPeriod"/>
            </a:pPr>
            <a:r>
              <a:rPr lang="ar-SA" sz="1800" dirty="0"/>
              <a:t> </a:t>
            </a:r>
            <a:r>
              <a:rPr lang="ar-SA" sz="1800" b="1" dirty="0"/>
              <a:t>الأتفاق على زيادة الضمان</a:t>
            </a:r>
            <a:r>
              <a:rPr lang="ar-IQ" sz="1800" b="1" dirty="0"/>
              <a:t>: </a:t>
            </a:r>
            <a:r>
              <a:rPr lang="ar-IQ" sz="1800" dirty="0"/>
              <a:t>يجوز للبائع والمشتري تشديد الضمان القانوني على ان يذكر شرط التشديد بشكل دقيق والفاظ صريحة وخاليا من العبارات</a:t>
            </a:r>
            <a:r>
              <a:rPr lang="ar-SA" sz="1800" dirty="0"/>
              <a:t> العامة.</a:t>
            </a:r>
            <a:endParaRPr lang="ar-IQ" sz="1800" b="1" u="sng" dirty="0">
              <a:solidFill>
                <a:srgbClr val="002060"/>
              </a:solidFill>
            </a:endParaRPr>
          </a:p>
          <a:p>
            <a:pPr marL="624078" indent="-514350" algn="r" rtl="1">
              <a:buAutoNum type="arabicPeriod"/>
            </a:pPr>
            <a:endParaRPr lang="ar-IQ" sz="1800" dirty="0"/>
          </a:p>
          <a:p>
            <a:pPr marL="624078" indent="-514350" algn="r" rtl="1">
              <a:buAutoNum type="arabicPeriod"/>
            </a:pPr>
            <a:r>
              <a:rPr lang="ar-SA" sz="1800" b="1" dirty="0"/>
              <a:t> الاتفاق على انقاص الضمان:</a:t>
            </a:r>
            <a:r>
              <a:rPr lang="ar-IQ" sz="1800" dirty="0"/>
              <a:t>كما يجوز للمتعاقدين الاتفاق على تشديد الضمان يجوز كذلك لهما على تخفيف هذا الضمان فمثلا للبائع ان يشترط على المشتري عدم ضمانة لما عسى ان يظهر  في المبيع من حقوق ارتفاق خفيه لا يعلم بها البائع او ان يشترط عليه الا يرجع عليه الا بقي</a:t>
            </a:r>
            <a:r>
              <a:rPr lang="ar-SA" sz="1800" dirty="0"/>
              <a:t>م</a:t>
            </a:r>
            <a:r>
              <a:rPr lang="ar-IQ" sz="1800" dirty="0"/>
              <a:t>ة المبيع وقت الاستحقاق اذا كانت هذه القيمة اقل من الثمن الذي بيع به او ان يشترط عليه الا يرجع عليه بالمصروفات </a:t>
            </a:r>
            <a:r>
              <a:rPr lang="ar-SA" sz="1800" dirty="0"/>
              <a:t>حتى ولو كانت نافعة </a:t>
            </a:r>
            <a:r>
              <a:rPr lang="ar-IQ" sz="1800" dirty="0"/>
              <a:t>ويجب ان يكون شرط الضمان واضحا وصريحا في العقد. </a:t>
            </a:r>
            <a:endParaRPr lang="ar-SA" sz="1800" dirty="0"/>
          </a:p>
          <a:p>
            <a:pPr marL="624078" indent="-514350" algn="r" rtl="1">
              <a:buFont typeface="Wingdings 2"/>
              <a:buAutoNum type="arabicPeriod"/>
            </a:pPr>
            <a:r>
              <a:rPr lang="ar-SA" sz="1800" b="1" dirty="0"/>
              <a:t>الاتفاق على عدم الضمان:</a:t>
            </a:r>
            <a:r>
              <a:rPr lang="ar-IQ" sz="1800" dirty="0"/>
              <a:t> وللبائع ان يشترط في العقد للمشتري الا يضمن التعرض والاستحقاق على الاطلاق وفي كل الاحوال. </a:t>
            </a:r>
            <a:r>
              <a:rPr lang="ar-SA" sz="1800" dirty="0"/>
              <a:t>ف</a:t>
            </a:r>
            <a:r>
              <a:rPr lang="ar-IQ" sz="1800" dirty="0"/>
              <a:t>هنا </a:t>
            </a:r>
            <a:r>
              <a:rPr lang="ar-SA" sz="1800" dirty="0"/>
              <a:t>ي</a:t>
            </a:r>
            <a:r>
              <a:rPr lang="ar-IQ" sz="1800" dirty="0"/>
              <a:t>وجود شرط</a:t>
            </a:r>
            <a:r>
              <a:rPr lang="ar-SA" sz="1800" dirty="0"/>
              <a:t>  وهو </a:t>
            </a:r>
            <a:r>
              <a:rPr lang="ar-IQ" sz="1800" dirty="0"/>
              <a:t>عدم اخفاء البائع عمدا سبب الاستحقاق.</a:t>
            </a:r>
            <a:endParaRPr lang="ar-SA" sz="1800" dirty="0"/>
          </a:p>
          <a:p>
            <a:pPr marL="624078" indent="-514350" algn="r" rtl="1">
              <a:buNone/>
            </a:pPr>
            <a:r>
              <a:rPr lang="ar-SA" sz="1800" dirty="0"/>
              <a:t>        </a:t>
            </a:r>
            <a:r>
              <a:rPr lang="ar-IQ" sz="1800" dirty="0"/>
              <a:t> ولكن يلاحظ ان الفقرة الثانية من المادة 556 من القانون المدني تقرر حكما خاصا بالنسبة لحقوق الارتفاق  حيث تقرر بأنه ( ويفترض في حق الارتفاق ان البائع قد اشترط عدم الضمان اذا كان هذا الحق ظاهرا او كان البائع قد ابان عنه للمشتري). فعلم المشتري بحق الارتفاق  (حق الشرب او المرور) قائم على المبيع يعد بمثابة اشتراط البائع  اعفاء نفسه من الضمان. </a:t>
            </a:r>
          </a:p>
          <a:p>
            <a:pPr marL="624078" indent="-514350" algn="r" rtl="1">
              <a:buFont typeface="Wingdings 2"/>
              <a:buAutoNum type="arabicPeriod"/>
            </a:pPr>
            <a:endParaRPr lang="ar-SA" sz="1800" dirty="0"/>
          </a:p>
          <a:p>
            <a:pPr marL="624078" indent="-514350" algn="r" rtl="1">
              <a:buFont typeface="Wingdings 2"/>
              <a:buAutoNum type="arabicPeriod"/>
            </a:pPr>
            <a:endParaRPr lang="ar-IQ" sz="1800" dirty="0"/>
          </a:p>
          <a:p>
            <a:pPr marL="624078" indent="-514350" algn="r" rtl="1">
              <a:buAutoNum type="arabicPeriod"/>
            </a:pPr>
            <a:endParaRPr lang="ar-SA" sz="1800" dirty="0"/>
          </a:p>
          <a:p>
            <a:pPr marL="624078" indent="-514350" algn="r" rtl="1">
              <a:buAutoNum type="arabicPeriod"/>
            </a:pPr>
            <a:endParaRPr lang="ar-IQ" sz="1800" b="1" dirty="0"/>
          </a:p>
          <a:p>
            <a:pPr marL="0" indent="0" algn="r" rtl="1">
              <a:buNone/>
            </a:pPr>
            <a:endParaRPr lang="ar-SA"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106</a:t>
            </a:fld>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700505987"/>
      </p:ext>
    </p:extLst>
  </p:cSld>
  <p:clrMapOvr>
    <a:masterClrMapping/>
  </p:clrMapOvr>
  <p:transition/>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144000" cy="6858000"/>
          </a:xfrm>
        </p:spPr>
        <p:txBody>
          <a:bodyPr>
            <a:normAutofit fontScale="62500" lnSpcReduction="20000"/>
          </a:bodyPr>
          <a:lstStyle/>
          <a:p>
            <a:pPr algn="ctr" rtl="1">
              <a:buNone/>
            </a:pPr>
            <a:endParaRPr lang="ar-SA" sz="2600" b="1" dirty="0"/>
          </a:p>
          <a:p>
            <a:pPr algn="ctr" rtl="1">
              <a:buNone/>
            </a:pPr>
            <a:r>
              <a:rPr lang="ar-IQ" sz="2900" b="1" dirty="0">
                <a:solidFill>
                  <a:srgbClr val="002060"/>
                </a:solidFill>
              </a:rPr>
              <a:t>ضمان العيوب الخفية</a:t>
            </a:r>
          </a:p>
          <a:p>
            <a:pPr algn="ctr" rtl="1">
              <a:buNone/>
            </a:pPr>
            <a:endParaRPr lang="ar-IQ" b="1" dirty="0"/>
          </a:p>
          <a:p>
            <a:pPr algn="r" rtl="1">
              <a:buNone/>
            </a:pPr>
            <a:r>
              <a:rPr lang="ar-IQ" sz="2600" dirty="0"/>
              <a:t>الهدف من ضمان </a:t>
            </a:r>
            <a:r>
              <a:rPr lang="ar-SA" sz="2600" dirty="0"/>
              <a:t>التعرض </a:t>
            </a:r>
            <a:r>
              <a:rPr lang="ar-IQ" sz="2600" dirty="0"/>
              <a:t>والاستحقاق هو النقل </a:t>
            </a:r>
            <a:r>
              <a:rPr lang="ar-IQ" sz="2600" dirty="0" err="1"/>
              <a:t>الهادىء</a:t>
            </a:r>
            <a:r>
              <a:rPr lang="ar-IQ" sz="2600" dirty="0"/>
              <a:t> لمبيع الى حيازة المشتري ولكن مع ذلك اذا نقل المبيع بشكل </a:t>
            </a:r>
            <a:r>
              <a:rPr lang="ar-IQ" sz="2600" dirty="0" err="1"/>
              <a:t>هادىء</a:t>
            </a:r>
            <a:r>
              <a:rPr lang="ar-IQ" sz="2600" dirty="0"/>
              <a:t> فأنه لا يمكن الاستفادة منه بسبب وجود العيوب الخفية ففي هذه الحالة على البائع ان يضمن العيوب الخفية.</a:t>
            </a:r>
          </a:p>
          <a:p>
            <a:pPr algn="r" rtl="1">
              <a:buNone/>
            </a:pPr>
            <a:endParaRPr lang="ar-IQ" sz="2600" dirty="0"/>
          </a:p>
          <a:p>
            <a:pPr algn="r" rtl="1">
              <a:buNone/>
            </a:pPr>
            <a:r>
              <a:rPr lang="ar-IQ" dirty="0"/>
              <a:t>نظم المشرع العراقي </a:t>
            </a:r>
            <a:r>
              <a:rPr lang="ar-IQ" dirty="0" err="1"/>
              <a:t>احكام</a:t>
            </a:r>
            <a:r>
              <a:rPr lang="ar-IQ" dirty="0"/>
              <a:t> ضمان العيوب الخفية في المواد من 558 </a:t>
            </a:r>
            <a:r>
              <a:rPr lang="ar-IQ" dirty="0" err="1"/>
              <a:t>الى</a:t>
            </a:r>
            <a:r>
              <a:rPr lang="ar-IQ" dirty="0"/>
              <a:t> 570 من التشريع المدني  العراقي  ومعظم هذه </a:t>
            </a:r>
            <a:r>
              <a:rPr lang="ar-IQ" dirty="0" err="1"/>
              <a:t>الاحكام</a:t>
            </a:r>
            <a:r>
              <a:rPr lang="ar-IQ" dirty="0"/>
              <a:t> مستمدة من </a:t>
            </a:r>
          </a:p>
          <a:p>
            <a:pPr algn="r" rtl="1">
              <a:buNone/>
            </a:pPr>
            <a:r>
              <a:rPr lang="ar-IQ" dirty="0"/>
              <a:t>الفقه </a:t>
            </a:r>
            <a:r>
              <a:rPr lang="ar-IQ" dirty="0" err="1"/>
              <a:t>الاسلامي</a:t>
            </a:r>
            <a:r>
              <a:rPr lang="ar-IQ" dirty="0"/>
              <a:t>.</a:t>
            </a:r>
            <a:r>
              <a:rPr lang="ar-SA" dirty="0"/>
              <a:t> و مشروعية خيار العيب في الفقه الإسلامي يستند إلى قول الرسول صلى الله عليه و سلم : ( </a:t>
            </a:r>
            <a:r>
              <a:rPr lang="ar-SA" dirty="0">
                <a:solidFill>
                  <a:srgbClr val="002060"/>
                </a:solidFill>
              </a:rPr>
              <a:t>لا يحل لمسلم أن يبيع سلعه من السلع وهو يعلم أن عيبا فيها قل أو أكثر حتى يبين ذلك </a:t>
            </a:r>
            <a:r>
              <a:rPr lang="ar-SA" dirty="0" err="1">
                <a:solidFill>
                  <a:srgbClr val="002060"/>
                </a:solidFill>
              </a:rPr>
              <a:t>لمبتاعه</a:t>
            </a:r>
            <a:r>
              <a:rPr lang="ar-SA" dirty="0">
                <a:solidFill>
                  <a:srgbClr val="002060"/>
                </a:solidFill>
              </a:rPr>
              <a:t> </a:t>
            </a:r>
            <a:endParaRPr lang="ar-IQ" dirty="0">
              <a:solidFill>
                <a:srgbClr val="002060"/>
              </a:solidFill>
            </a:endParaRPr>
          </a:p>
          <a:p>
            <a:pPr algn="r" rtl="1">
              <a:buNone/>
            </a:pPr>
            <a:r>
              <a:rPr lang="ar-IQ" sz="2600" dirty="0"/>
              <a:t>احكام </a:t>
            </a:r>
            <a:r>
              <a:rPr lang="ar-SA" sz="2600" dirty="0"/>
              <a:t>ضمان </a:t>
            </a:r>
            <a:r>
              <a:rPr lang="ar-SA" sz="2600" dirty="0" err="1"/>
              <a:t>اليوب</a:t>
            </a:r>
            <a:r>
              <a:rPr lang="ar-SA" sz="2600" dirty="0"/>
              <a:t> الخفية</a:t>
            </a:r>
            <a:endParaRPr lang="ar-IQ" sz="2600" dirty="0"/>
          </a:p>
          <a:p>
            <a:pPr algn="r" rtl="1">
              <a:buNone/>
            </a:pPr>
            <a:r>
              <a:rPr lang="ar-IQ" sz="2600" b="1" dirty="0"/>
              <a:t>1. شروط العيب الموجب للضمان</a:t>
            </a:r>
          </a:p>
          <a:p>
            <a:pPr algn="r" rtl="1">
              <a:buNone/>
            </a:pPr>
            <a:r>
              <a:rPr lang="ar-IQ" dirty="0"/>
              <a:t>: </a:t>
            </a:r>
            <a:r>
              <a:rPr lang="ar-IQ" dirty="0" err="1"/>
              <a:t>ان</a:t>
            </a:r>
            <a:r>
              <a:rPr lang="ar-IQ" dirty="0"/>
              <a:t> شروط العيب الموجب للضمان حسب المادتين 558-559  مدني هي الشروط التالية:</a:t>
            </a:r>
          </a:p>
          <a:p>
            <a:pPr algn="r" rtl="1">
              <a:buNone/>
            </a:pPr>
            <a:endParaRPr lang="ar-IQ" dirty="0"/>
          </a:p>
          <a:p>
            <a:pPr algn="r" rtl="1">
              <a:buNone/>
            </a:pPr>
            <a:r>
              <a:rPr lang="ar-IQ" sz="2600" u="sng" dirty="0"/>
              <a:t>أ</a:t>
            </a:r>
            <a:r>
              <a:rPr lang="ar-IQ" sz="2600" b="1" dirty="0"/>
              <a:t>. ان يكون العيب خفيا</a:t>
            </a:r>
            <a:r>
              <a:rPr lang="ar-IQ" sz="2600" dirty="0"/>
              <a:t>: والعيب اما خفي</a:t>
            </a:r>
            <a:r>
              <a:rPr lang="ar-SA" sz="2600" dirty="0"/>
              <a:t> او ظاهر للعيان</a:t>
            </a:r>
            <a:r>
              <a:rPr lang="ar-IQ" sz="2600" dirty="0"/>
              <a:t>. والعيب يعتبر ظاهرا اذا كان باديا للعيان او كان غير بائن ولكن يسهل على المشتري اكتشافه اذا فحص المبيع بما ينبغي من العناية.</a:t>
            </a:r>
            <a:r>
              <a:rPr lang="ar-SA" sz="2600" dirty="0"/>
              <a:t> </a:t>
            </a:r>
            <a:r>
              <a:rPr lang="ar-IQ" sz="2600" dirty="0"/>
              <a:t>كما يجب لا</a:t>
            </a:r>
            <a:r>
              <a:rPr lang="ar-SA" sz="2600" dirty="0"/>
              <a:t>ع</a:t>
            </a:r>
            <a:r>
              <a:rPr lang="ar-IQ" sz="2600" dirty="0"/>
              <a:t>تبار العيب خفيا ان لا يكون المشتري عالما بوجوده وقت البيع والا اعتبر العيب ظاهرا وامتنع على المشتري الرجوع على البائع بالضمان لان اقدام المشتري على شراء المبيع مع علمه بوجود العيب يعتبر دليلا على انه قد راعى وجود هذا العيب عند تحيدي</a:t>
            </a:r>
            <a:r>
              <a:rPr lang="ar-SA" sz="2600" dirty="0"/>
              <a:t>د</a:t>
            </a:r>
            <a:r>
              <a:rPr lang="ar-IQ" sz="2600" dirty="0"/>
              <a:t> الثمن او انه اعتبر هذا العيب غير مؤثرا في قيمة المبيع او نفعه.  </a:t>
            </a:r>
          </a:p>
          <a:p>
            <a:pPr algn="r" rtl="1">
              <a:buNone/>
            </a:pPr>
            <a:endParaRPr lang="ar-IQ" dirty="0"/>
          </a:p>
          <a:p>
            <a:pPr algn="r" rtl="1">
              <a:buNone/>
            </a:pPr>
            <a:r>
              <a:rPr lang="ar-IQ" sz="2600" dirty="0"/>
              <a:t>والعيب يعتبر  خفيا </a:t>
            </a:r>
            <a:r>
              <a:rPr lang="ar-IQ" sz="2600" dirty="0" err="1"/>
              <a:t>اذا</a:t>
            </a:r>
            <a:r>
              <a:rPr lang="ar-IQ" sz="2600" dirty="0"/>
              <a:t> تعذر على المشتري </a:t>
            </a:r>
            <a:r>
              <a:rPr lang="ar-IQ" sz="2600" dirty="0" err="1"/>
              <a:t>ان</a:t>
            </a:r>
            <a:r>
              <a:rPr lang="ar-IQ" sz="2600" dirty="0"/>
              <a:t> يكتشفه ولو بذل في فحصه </a:t>
            </a:r>
            <a:r>
              <a:rPr lang="ar-IQ" sz="2600" dirty="0" err="1"/>
              <a:t>عنايه</a:t>
            </a:r>
            <a:r>
              <a:rPr lang="ar-IQ" sz="2600" dirty="0"/>
              <a:t> الرجل المعتاد  </a:t>
            </a:r>
            <a:r>
              <a:rPr lang="ar-IQ" sz="2600" dirty="0" err="1"/>
              <a:t>اما</a:t>
            </a:r>
            <a:r>
              <a:rPr lang="ar-IQ" sz="2600" dirty="0"/>
              <a:t> </a:t>
            </a:r>
            <a:r>
              <a:rPr lang="ar-IQ" sz="2600" dirty="0" err="1"/>
              <a:t>اذا</a:t>
            </a:r>
            <a:r>
              <a:rPr lang="ar-IQ" sz="2600" dirty="0"/>
              <a:t> كان باستطاعة المشتري كشف العيب  بفحص </a:t>
            </a:r>
            <a:r>
              <a:rPr lang="ar-IQ" sz="2600" dirty="0" err="1"/>
              <a:t>المبيع</a:t>
            </a:r>
            <a:r>
              <a:rPr lang="ar-IQ" sz="2600" dirty="0"/>
              <a:t> بالعناية المطلوبة فالعيب يعتبر عيبا ظاهريا لا خفيا في هذه الحالة. وعناية الرجل المعتاد قد تتطلب </a:t>
            </a:r>
            <a:r>
              <a:rPr lang="ar-IQ" sz="2600" dirty="0" err="1"/>
              <a:t>احيانا</a:t>
            </a:r>
            <a:r>
              <a:rPr lang="ar-IQ" sz="2600" dirty="0"/>
              <a:t> </a:t>
            </a:r>
            <a:r>
              <a:rPr lang="ar-IQ" sz="2600" dirty="0" err="1"/>
              <a:t>الاستعانه</a:t>
            </a:r>
            <a:r>
              <a:rPr lang="ar-IQ" sz="2600" dirty="0"/>
              <a:t> بخبير . فمثلا </a:t>
            </a:r>
            <a:r>
              <a:rPr lang="ar-IQ" sz="2600" dirty="0" err="1"/>
              <a:t>اذا</a:t>
            </a:r>
            <a:r>
              <a:rPr lang="ar-IQ" sz="2600" dirty="0"/>
              <a:t> كان المشتري شخصيا ليست له خبرة في </a:t>
            </a:r>
            <a:r>
              <a:rPr lang="ar-IQ" sz="2600" dirty="0" err="1"/>
              <a:t>امور</a:t>
            </a:r>
            <a:r>
              <a:rPr lang="ar-IQ" sz="2600" dirty="0"/>
              <a:t> المباني فعليه </a:t>
            </a:r>
            <a:r>
              <a:rPr lang="ar-IQ" sz="2600" dirty="0" err="1"/>
              <a:t>الاستعانه</a:t>
            </a:r>
            <a:r>
              <a:rPr lang="ar-IQ" sz="2600" dirty="0"/>
              <a:t> بخبير  من المهندسين لفحص </a:t>
            </a:r>
            <a:r>
              <a:rPr lang="ar-IQ" sz="2600" dirty="0" err="1"/>
              <a:t>المبيع</a:t>
            </a:r>
            <a:r>
              <a:rPr lang="ar-IQ" sz="2600" dirty="0"/>
              <a:t> . </a:t>
            </a:r>
            <a:r>
              <a:rPr lang="ar-IQ" sz="2600" dirty="0" err="1"/>
              <a:t>واذا</a:t>
            </a:r>
            <a:r>
              <a:rPr lang="ar-IQ" sz="2600" dirty="0"/>
              <a:t> كان لديه خبره في اكتشاف العيوب كأن يكون المشتري دلال </a:t>
            </a:r>
            <a:r>
              <a:rPr lang="ar-IQ" sz="2600" dirty="0" err="1"/>
              <a:t>او</a:t>
            </a:r>
            <a:r>
              <a:rPr lang="ar-IQ" sz="2600" dirty="0"/>
              <a:t> مهندس على سبيل امتنع عليه الرجوع على البائع بالضمان </a:t>
            </a:r>
          </a:p>
          <a:p>
            <a:pPr algn="r" rtl="1">
              <a:buNone/>
            </a:pPr>
            <a:endParaRPr lang="ar-IQ" dirty="0"/>
          </a:p>
          <a:p>
            <a:pPr algn="r" rtl="1">
              <a:buNone/>
            </a:pPr>
            <a:r>
              <a:rPr lang="ar-IQ" sz="2900" dirty="0"/>
              <a:t>واذا </a:t>
            </a:r>
            <a:r>
              <a:rPr lang="ar-SA" sz="2900" dirty="0"/>
              <a:t>أ</a:t>
            </a:r>
            <a:r>
              <a:rPr lang="ar-IQ" sz="2900" dirty="0"/>
              <a:t>كد البائع للمشتري خلو المبيع من العيوب </a:t>
            </a:r>
            <a:r>
              <a:rPr lang="ar-IQ" sz="2900" dirty="0" err="1"/>
              <a:t>الخفيه</a:t>
            </a:r>
            <a:r>
              <a:rPr lang="ar-IQ" sz="2900" dirty="0"/>
              <a:t> ولم يقم المشتري بفحص المبيع بناء على </a:t>
            </a:r>
            <a:r>
              <a:rPr lang="ar-IQ" sz="2900" dirty="0" err="1"/>
              <a:t>تاكيد</a:t>
            </a:r>
            <a:r>
              <a:rPr lang="ar-IQ" sz="2900" dirty="0"/>
              <a:t> البائع له او اذا اثبت المشتري ان البائع تعمد اخفاء العيب عنه كما لو كان لشخص اله مكسورة لحمها ودهنها بطلاء بقصد اخفاء عيبها ثم باعها على انها سليمه فالعيب في هذه الحالة يعتبر خفيا ويضمنه البائع ولو كان بمكان المشتري كشفه لو بذل عنايه الرجل المعتاد في فحصه.</a:t>
            </a:r>
          </a:p>
        </p:txBody>
      </p:sp>
      <p:sp>
        <p:nvSpPr>
          <p:cNvPr id="3" name="Slide Number Placeholder 2"/>
          <p:cNvSpPr>
            <a:spLocks noGrp="1"/>
          </p:cNvSpPr>
          <p:nvPr>
            <p:ph type="sldNum" sz="quarter" idx="12"/>
          </p:nvPr>
        </p:nvSpPr>
        <p:spPr/>
        <p:txBody>
          <a:bodyPr/>
          <a:lstStyle/>
          <a:p>
            <a:fld id="{3C7BA46B-66E5-46F4-96E4-55FC2A44EE3F}" type="slidenum">
              <a:rPr lang="en-US" smtClean="0"/>
              <a:pPr/>
              <a:t>107</a:t>
            </a:fld>
            <a:endParaRPr lang="en-US" dirty="0"/>
          </a:p>
        </p:txBody>
      </p:sp>
      <p:sp>
        <p:nvSpPr>
          <p:cNvPr id="4" name="Footer Placeholder 3"/>
          <p:cNvSpPr>
            <a:spLocks noGrp="1"/>
          </p:cNvSpPr>
          <p:nvPr>
            <p:ph type="ftr" sz="quarter" idx="11"/>
          </p:nvPr>
        </p:nvSpPr>
        <p:spPr/>
        <p:txBody>
          <a:bodyPr/>
          <a:lstStyle/>
          <a:p>
            <a:endParaRPr lang="en-US"/>
          </a:p>
        </p:txBody>
      </p:sp>
    </p:spTree>
  </p:cSld>
  <p:clrMapOvr>
    <a:masterClrMapping/>
  </p:clrMapOvr>
  <p:transition/>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algn="r"/>
            <a:endParaRPr lang="ar-SA" dirty="0"/>
          </a:p>
          <a:p>
            <a:pPr algn="r"/>
            <a:r>
              <a:rPr lang="ar-SA" dirty="0"/>
              <a:t>  </a:t>
            </a:r>
          </a:p>
          <a:p>
            <a:pPr algn="r" rtl="1">
              <a:buNone/>
            </a:pPr>
            <a:r>
              <a:rPr lang="ar-SA" dirty="0"/>
              <a:t> يجب ان يكون العيب خفياَ                                 يجب ان يكون العيب قديماَ</a:t>
            </a:r>
          </a:p>
          <a:p>
            <a:pPr algn="r" rtl="1">
              <a:buNone/>
            </a:pPr>
            <a:r>
              <a:rPr lang="ar-SA" dirty="0"/>
              <a:t>                                                 1. ان يكون العيب موجود قبل العقد</a:t>
            </a:r>
          </a:p>
          <a:p>
            <a:pPr algn="r" rtl="1">
              <a:buNone/>
            </a:pPr>
            <a:r>
              <a:rPr lang="ar-SA" dirty="0"/>
              <a:t>                                                 2. ان يكون العيب موجود بعد العقد</a:t>
            </a:r>
          </a:p>
          <a:p>
            <a:pPr algn="r" rtl="1">
              <a:buNone/>
            </a:pPr>
            <a:r>
              <a:rPr lang="ar-SA" dirty="0"/>
              <a:t>                                                  وقبل التسليم</a:t>
            </a:r>
          </a:p>
          <a:p>
            <a:pPr algn="r" rtl="1">
              <a:buNone/>
            </a:pPr>
            <a:r>
              <a:rPr lang="ar-SA" dirty="0"/>
              <a:t>                                              3. وجود العيب بعد التسليم بسبب موجود قبل</a:t>
            </a:r>
          </a:p>
          <a:p>
            <a:pPr algn="r" rtl="1">
              <a:buNone/>
            </a:pPr>
            <a:r>
              <a:rPr lang="ar-SA" dirty="0"/>
              <a:t>                                                 العقد</a:t>
            </a:r>
          </a:p>
          <a:p>
            <a:pPr algn="r" rtl="1">
              <a:buNone/>
            </a:pPr>
            <a:r>
              <a:rPr lang="ar-SA" dirty="0"/>
              <a:t>                      </a:t>
            </a:r>
          </a:p>
          <a:p>
            <a:pPr algn="r" rtl="1">
              <a:buNone/>
            </a:pPr>
            <a:r>
              <a:rPr lang="ar-SA" dirty="0"/>
              <a:t>                                    يجب ان يكون العيب مؤثراَ</a:t>
            </a:r>
          </a:p>
          <a:p>
            <a:pPr algn="r" rtl="1">
              <a:buNone/>
            </a:pPr>
            <a:r>
              <a:rPr lang="ar-SA" dirty="0"/>
              <a:t>                                   1. ان يؤثر في منفعة المبيع </a:t>
            </a:r>
          </a:p>
          <a:p>
            <a:pPr algn="r" rtl="1">
              <a:buNone/>
            </a:pPr>
            <a:r>
              <a:rPr lang="ar-SA" dirty="0"/>
              <a:t>                                  2. ان يؤثر في قيمة المبيع</a:t>
            </a:r>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7BA46B-66E5-46F4-96E4-55FC2A44EE3F}" type="slidenum">
              <a:rPr lang="en-US" smtClean="0"/>
              <a:pPr/>
              <a:t>108</a:t>
            </a:fld>
            <a:endParaRPr lang="en-US"/>
          </a:p>
        </p:txBody>
      </p:sp>
      <p:sp>
        <p:nvSpPr>
          <p:cNvPr id="5" name="Title 4"/>
          <p:cNvSpPr>
            <a:spLocks noGrp="1"/>
          </p:cNvSpPr>
          <p:nvPr>
            <p:ph type="title"/>
          </p:nvPr>
        </p:nvSpPr>
        <p:spPr/>
        <p:txBody>
          <a:bodyPr>
            <a:normAutofit fontScale="90000"/>
          </a:bodyPr>
          <a:lstStyle/>
          <a:p>
            <a:pPr algn="ctr"/>
            <a:r>
              <a:rPr lang="ar-SA" sz="4400" dirty="0">
                <a:solidFill>
                  <a:srgbClr val="002060"/>
                </a:solidFill>
              </a:rPr>
              <a:t>شر</a:t>
            </a:r>
            <a:r>
              <a:rPr lang="ar-IQ" sz="4400" dirty="0">
                <a:solidFill>
                  <a:srgbClr val="002060"/>
                </a:solidFill>
              </a:rPr>
              <a:t>و</a:t>
            </a:r>
            <a:r>
              <a:rPr lang="ar-SA" sz="4400" dirty="0">
                <a:solidFill>
                  <a:srgbClr val="002060"/>
                </a:solidFill>
              </a:rPr>
              <a:t>ط ضمان العيوب الخفية</a:t>
            </a:r>
            <a:br>
              <a:rPr lang="ar-IQ" sz="4400" dirty="0">
                <a:solidFill>
                  <a:srgbClr val="002060"/>
                </a:solidFill>
              </a:rPr>
            </a:br>
            <a:endParaRPr lang="en-US" dirty="0"/>
          </a:p>
        </p:txBody>
      </p:sp>
      <p:sp>
        <p:nvSpPr>
          <p:cNvPr id="6" name="Down Arrow 5"/>
          <p:cNvSpPr/>
          <p:nvPr/>
        </p:nvSpPr>
        <p:spPr>
          <a:xfrm>
            <a:off x="4495800" y="1143000"/>
            <a:ext cx="76200" cy="1219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a:off x="4419600" y="2514600"/>
            <a:ext cx="1600200"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own Arrow 10"/>
          <p:cNvSpPr/>
          <p:nvPr/>
        </p:nvSpPr>
        <p:spPr>
          <a:xfrm>
            <a:off x="4572000" y="2819400"/>
            <a:ext cx="45719" cy="1066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Left Arrow 11"/>
          <p:cNvSpPr/>
          <p:nvPr/>
        </p:nvSpPr>
        <p:spPr>
          <a:xfrm>
            <a:off x="3581400" y="2514600"/>
            <a:ext cx="838200" cy="45719"/>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144000" cy="6858000"/>
          </a:xfrm>
        </p:spPr>
        <p:txBody>
          <a:bodyPr>
            <a:normAutofit/>
          </a:bodyPr>
          <a:lstStyle/>
          <a:p>
            <a:pPr algn="r" rtl="1">
              <a:buNone/>
            </a:pPr>
            <a:endParaRPr lang="en-US" sz="1800" dirty="0"/>
          </a:p>
          <a:p>
            <a:pPr algn="r" rtl="1">
              <a:buNone/>
            </a:pPr>
            <a:r>
              <a:rPr lang="en-US" sz="1800" dirty="0"/>
              <a:t>  </a:t>
            </a:r>
            <a:r>
              <a:rPr lang="ar-IQ" sz="1800" dirty="0"/>
              <a:t>وبصورة عامة معنى ان يكون العيب خفيا اذا اشترى المشتري شيئا ونظر اليه بشكل اعتيادي ولم يرى منه اي عيب فأن هذا العيب خفي. ولكن اذا </a:t>
            </a:r>
            <a:r>
              <a:rPr lang="ar-IQ" sz="1800" dirty="0" err="1"/>
              <a:t>راى</a:t>
            </a:r>
            <a:r>
              <a:rPr lang="ar-IQ" sz="1800" dirty="0"/>
              <a:t> المشتري هذا العيب بأي طريقة فأن البائع لا يضمن هذا العيب.</a:t>
            </a:r>
            <a:endParaRPr lang="en-US" sz="1800" dirty="0"/>
          </a:p>
          <a:p>
            <a:pPr algn="r" rtl="1">
              <a:buNone/>
            </a:pPr>
            <a:endParaRPr lang="ar-IQ" sz="1800" dirty="0"/>
          </a:p>
          <a:p>
            <a:pPr algn="r" rtl="1">
              <a:buNone/>
            </a:pPr>
            <a:r>
              <a:rPr lang="ar-SA" sz="1800" dirty="0"/>
              <a:t>ومن الأمثلة على العيوب الخفيّة في </a:t>
            </a:r>
            <a:r>
              <a:rPr lang="ar-SA" sz="1800" dirty="0" err="1"/>
              <a:t>المبيع</a:t>
            </a:r>
            <a:r>
              <a:rPr lang="ar-SA" sz="1800" dirty="0"/>
              <a:t>، شراء بناء فيه ضعف من جرّاء قلّة المواد المستخدمة في الأعمدة، شراء برّاد منزلي لا يصنع ثلجاً، شراء حصان فيه مرض غير</a:t>
            </a:r>
            <a:br>
              <a:rPr lang="ar-SA" sz="1800" dirty="0"/>
            </a:br>
            <a:r>
              <a:rPr lang="ar-SA" sz="1800" dirty="0"/>
              <a:t>ظاهر، شراء فرس للسباق يتبيّن أنها بطيئة (وغير مؤهّلة للمشاركة في السباقات)، شراء شاحنة يتبيّن أن محرّكها لا يعمل بعد قطعه مسافة 40.000 كلم في حين أن غيرها من مثيلاتها يسير 200.000 كلم.</a:t>
            </a:r>
            <a:br>
              <a:rPr lang="ar-SA" sz="1800" dirty="0"/>
            </a:br>
            <a:endParaRPr lang="ar-IQ" sz="1800" dirty="0"/>
          </a:p>
          <a:p>
            <a:pPr algn="r" rtl="1">
              <a:buNone/>
            </a:pPr>
            <a:r>
              <a:rPr lang="ar-IQ" sz="1800" dirty="0"/>
              <a:t>ب. </a:t>
            </a:r>
            <a:r>
              <a:rPr lang="ar-IQ" sz="1800" dirty="0" err="1"/>
              <a:t>ان</a:t>
            </a:r>
            <a:r>
              <a:rPr lang="ar-IQ" sz="1800" dirty="0"/>
              <a:t> يكون العيب مؤثرا: والعيب المؤثر هو ما ينقص من قيمة </a:t>
            </a:r>
            <a:r>
              <a:rPr lang="ar-IQ" sz="1800" dirty="0" err="1"/>
              <a:t>المبيع</a:t>
            </a:r>
            <a:r>
              <a:rPr lang="ar-IQ" sz="1800" dirty="0"/>
              <a:t> عند التجار </a:t>
            </a:r>
            <a:r>
              <a:rPr lang="ar-IQ" sz="1800" dirty="0" err="1"/>
              <a:t>وارباب</a:t>
            </a:r>
            <a:r>
              <a:rPr lang="ar-IQ" sz="1800" dirty="0"/>
              <a:t> الخبرة </a:t>
            </a:r>
            <a:r>
              <a:rPr lang="ar-IQ" sz="1800" dirty="0" err="1"/>
              <a:t>او</a:t>
            </a:r>
            <a:r>
              <a:rPr lang="ar-IQ" sz="1800" dirty="0"/>
              <a:t>  ما يفوت </a:t>
            </a:r>
            <a:r>
              <a:rPr lang="ar-IQ" sz="1800" dirty="0" err="1"/>
              <a:t>به</a:t>
            </a:r>
            <a:r>
              <a:rPr lang="ar-IQ" sz="1800" dirty="0"/>
              <a:t> غرض صحيح </a:t>
            </a:r>
            <a:r>
              <a:rPr lang="ar-IQ" sz="1800" dirty="0" err="1"/>
              <a:t>اذا</a:t>
            </a:r>
            <a:r>
              <a:rPr lang="ar-IQ" sz="1800" dirty="0"/>
              <a:t> كان الغالب في </a:t>
            </a:r>
            <a:r>
              <a:rPr lang="ar-IQ" sz="1800" dirty="0" err="1"/>
              <a:t>امثال</a:t>
            </a:r>
            <a:r>
              <a:rPr lang="ar-IQ" sz="1800" dirty="0"/>
              <a:t> </a:t>
            </a:r>
            <a:r>
              <a:rPr lang="ar-IQ" sz="1800" dirty="0" err="1"/>
              <a:t>المبيع</a:t>
            </a:r>
            <a:r>
              <a:rPr lang="ar-IQ" sz="1800" dirty="0"/>
              <a:t> عدمه. م 558/2 </a:t>
            </a:r>
            <a:r>
              <a:rPr lang="ar-IQ" sz="1800" dirty="0" err="1"/>
              <a:t>م.ع</a:t>
            </a:r>
            <a:r>
              <a:rPr lang="ar-IQ" sz="1800" dirty="0"/>
              <a:t>.</a:t>
            </a:r>
            <a:r>
              <a:rPr lang="ar-SA" sz="1800" dirty="0"/>
              <a:t> </a:t>
            </a:r>
            <a:r>
              <a:rPr lang="ar-IQ" sz="1800" dirty="0"/>
              <a:t>فالمعيار المقرر للتمييز بين العيب المؤثر والعيب غير المؤثر معيار مادي بمقتضاه  يعتبر العيب مؤثرا اذا كان من شانه ان ينقص قيمة المبيع او يفوت غرضا صحيحا منه.</a:t>
            </a:r>
          </a:p>
          <a:p>
            <a:pPr algn="r" rtl="1">
              <a:buNone/>
            </a:pPr>
            <a:endParaRPr lang="ar-IQ" sz="1800" dirty="0"/>
          </a:p>
          <a:p>
            <a:pPr algn="r" rtl="1">
              <a:buNone/>
            </a:pPr>
            <a:r>
              <a:rPr lang="ar-IQ" sz="1800" dirty="0"/>
              <a:t> </a:t>
            </a:r>
            <a:r>
              <a:rPr lang="ar-SA" sz="1800" dirty="0">
                <a:solidFill>
                  <a:srgbClr val="002060"/>
                </a:solidFill>
              </a:rPr>
              <a:t>مثال / </a:t>
            </a:r>
            <a:r>
              <a:rPr lang="ar-IQ" sz="1800" dirty="0">
                <a:solidFill>
                  <a:srgbClr val="002060"/>
                </a:solidFill>
              </a:rPr>
              <a:t>العيب قد ينقص من قيمة المبيع ولكن دون ان يفوت غرضا صحيحا منه</a:t>
            </a:r>
            <a:r>
              <a:rPr lang="ar-SA" sz="1800" dirty="0"/>
              <a:t>: </a:t>
            </a:r>
            <a:r>
              <a:rPr lang="ar-IQ" sz="1800" dirty="0"/>
              <a:t> كما لو اشترى شخص سيارة صالحة لجميع الاغراض المقصودة ولكن ظهر فيها عيب في المقاعد يؤدي الى نقص قيمتها.</a:t>
            </a:r>
          </a:p>
          <a:p>
            <a:pPr algn="r" rtl="1">
              <a:buNone/>
            </a:pPr>
            <a:endParaRPr lang="ar-IQ" sz="1800" dirty="0"/>
          </a:p>
          <a:p>
            <a:pPr algn="r" rtl="1">
              <a:buNone/>
            </a:pPr>
            <a:r>
              <a:rPr lang="ar-SA" sz="1800" dirty="0"/>
              <a:t>مثال / </a:t>
            </a:r>
            <a:r>
              <a:rPr lang="ar-IQ" sz="1800" dirty="0"/>
              <a:t> </a:t>
            </a:r>
            <a:r>
              <a:rPr lang="ar-IQ" sz="1800" dirty="0">
                <a:solidFill>
                  <a:srgbClr val="002060"/>
                </a:solidFill>
              </a:rPr>
              <a:t>كما ان العيب قد يفوت غرضا صحيحا ولكن دون ان ينقص قيمة المبيع </a:t>
            </a:r>
            <a:r>
              <a:rPr lang="ar-SA" sz="1800" dirty="0">
                <a:solidFill>
                  <a:srgbClr val="002060"/>
                </a:solidFill>
              </a:rPr>
              <a:t>: </a:t>
            </a:r>
            <a:r>
              <a:rPr lang="ar-IQ" sz="1800" dirty="0"/>
              <a:t>كما لو كان المبيع الة ميكانيكية فيها عيب خفي يجعلها غير صالحة لبعض الاغراض ولكنها تبقى محتفظة بقيمتها المادية ولو كان هذا معروفا لما قلل قيمتها.</a:t>
            </a:r>
            <a:r>
              <a:rPr lang="ar-SA" sz="1800" dirty="0"/>
              <a:t> </a:t>
            </a:r>
            <a:r>
              <a:rPr lang="ar-IQ" sz="1800" dirty="0"/>
              <a:t>ويؤدي بعض الاحيان في حالة وجود عيب في السيارة كالخدوش الى انقاص من قيمة السيارة.</a:t>
            </a:r>
          </a:p>
          <a:p>
            <a:pPr>
              <a:buNone/>
            </a:pPr>
            <a:endParaRPr lang="en-US" sz="2300"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109</a:t>
            </a:fld>
            <a:endParaRPr lang="en-US"/>
          </a:p>
        </p:txBody>
      </p:sp>
      <p:sp>
        <p:nvSpPr>
          <p:cNvPr id="4" name="Footer Placeholder 3"/>
          <p:cNvSpPr>
            <a:spLocks noGrp="1"/>
          </p:cNvSpPr>
          <p:nvPr>
            <p:ph type="ftr" sz="quarter" idx="11"/>
          </p:nvPr>
        </p:nvSpPr>
        <p:spPr/>
        <p:txBody>
          <a:bodyPr/>
          <a:lstStyle/>
          <a:p>
            <a:endParaRPr lang="en-US"/>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pPr marL="514350" indent="-514350" algn="r" rtl="1">
              <a:lnSpc>
                <a:spcPct val="90000"/>
              </a:lnSpc>
              <a:buFont typeface="+mj-lt"/>
              <a:buAutoNum type="arabicPeriod"/>
              <a:defRPr/>
            </a:pPr>
            <a:r>
              <a:rPr lang="ar-IQ" sz="2400" dirty="0"/>
              <a:t>تمييز عقد البيع عن عقد الهبة </a:t>
            </a:r>
          </a:p>
          <a:p>
            <a:pPr marL="514350" indent="-514350" algn="r" rtl="1">
              <a:lnSpc>
                <a:spcPct val="90000"/>
              </a:lnSpc>
              <a:buFont typeface="+mj-lt"/>
              <a:buAutoNum type="arabicPeriod"/>
              <a:defRPr/>
            </a:pPr>
            <a:r>
              <a:rPr lang="ar-IQ" sz="2400" dirty="0"/>
              <a:t>تمييز عقد البيع عن عقد الوصية </a:t>
            </a:r>
          </a:p>
          <a:p>
            <a:pPr marL="514350" indent="-514350" algn="r" rtl="1">
              <a:lnSpc>
                <a:spcPct val="90000"/>
              </a:lnSpc>
              <a:buFont typeface="+mj-lt"/>
              <a:buAutoNum type="arabicPeriod"/>
              <a:defRPr/>
            </a:pPr>
            <a:r>
              <a:rPr lang="ar-IQ" sz="2400" dirty="0"/>
              <a:t>تمييز عقد البيع عن عقد الوديعة </a:t>
            </a:r>
          </a:p>
          <a:p>
            <a:pPr marL="514350" indent="-514350" algn="r" rtl="1">
              <a:lnSpc>
                <a:spcPct val="90000"/>
              </a:lnSpc>
              <a:buFont typeface="+mj-lt"/>
              <a:buAutoNum type="arabicPeriod"/>
              <a:defRPr/>
            </a:pPr>
            <a:r>
              <a:rPr lang="ar-IQ" sz="2400" dirty="0"/>
              <a:t>تمييز عقد البيع عن عقد القرض بفائدة </a:t>
            </a:r>
          </a:p>
          <a:p>
            <a:pPr marL="514350" indent="-514350" algn="r" rtl="1">
              <a:lnSpc>
                <a:spcPct val="90000"/>
              </a:lnSpc>
              <a:buFont typeface="+mj-lt"/>
              <a:buAutoNum type="arabicPeriod"/>
              <a:defRPr/>
            </a:pPr>
            <a:r>
              <a:rPr lang="ar-IQ" sz="2400" dirty="0"/>
              <a:t>تمييز عقد البيع عن عقد الايجار</a:t>
            </a:r>
          </a:p>
          <a:p>
            <a:pPr marL="514350" indent="-514350" algn="r" rtl="1">
              <a:lnSpc>
                <a:spcPct val="90000"/>
              </a:lnSpc>
              <a:buFont typeface="+mj-lt"/>
              <a:buAutoNum type="arabicPeriod"/>
              <a:defRPr/>
            </a:pPr>
            <a:r>
              <a:rPr lang="ar-IQ" sz="2400" dirty="0"/>
              <a:t>تمييز عقد البيع عن عقد المقاولة</a:t>
            </a:r>
          </a:p>
          <a:p>
            <a:pPr marL="514350" indent="-514350" algn="r" rtl="1">
              <a:lnSpc>
                <a:spcPct val="90000"/>
              </a:lnSpc>
              <a:buFont typeface="+mj-lt"/>
              <a:buAutoNum type="arabicPeriod"/>
              <a:defRPr/>
            </a:pPr>
            <a:r>
              <a:rPr lang="ar-IQ" sz="2400" dirty="0"/>
              <a:t>تمييز عقد البيع عن الوفاء بقابل</a:t>
            </a:r>
          </a:p>
          <a:p>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11</a:t>
            </a:fld>
            <a:endParaRPr lang="en-US"/>
          </a:p>
        </p:txBody>
      </p:sp>
      <p:sp>
        <p:nvSpPr>
          <p:cNvPr id="2" name="Title 1"/>
          <p:cNvSpPr>
            <a:spLocks noGrp="1"/>
          </p:cNvSpPr>
          <p:nvPr>
            <p:ph type="title"/>
          </p:nvPr>
        </p:nvSpPr>
        <p:spPr/>
        <p:txBody>
          <a:bodyPr/>
          <a:lstStyle/>
          <a:p>
            <a:r>
              <a:rPr lang="ar-IQ" dirty="0">
                <a:solidFill>
                  <a:schemeClr val="tx1"/>
                </a:solidFill>
              </a:rPr>
              <a:t>تمييز عقد البيع عن العقود الاخرى </a:t>
            </a:r>
            <a:endParaRPr lang="en-US" dirty="0">
              <a:solidFill>
                <a:schemeClr val="tx1"/>
              </a:solidFill>
            </a:endParaRPr>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144000" cy="6858000"/>
          </a:xfrm>
        </p:spPr>
        <p:txBody>
          <a:bodyPr>
            <a:normAutofit/>
          </a:bodyPr>
          <a:lstStyle/>
          <a:p>
            <a:pPr algn="r" rtl="1">
              <a:buNone/>
            </a:pPr>
            <a:r>
              <a:rPr lang="ar-IQ" sz="1800" b="1" dirty="0" err="1"/>
              <a:t>ج.ان</a:t>
            </a:r>
            <a:r>
              <a:rPr lang="ar-IQ" sz="1800" b="1" dirty="0"/>
              <a:t> يكون العيب قديما</a:t>
            </a:r>
            <a:r>
              <a:rPr lang="ar-IQ" sz="1800" dirty="0"/>
              <a:t>:  والعيب يعتبر قديما اذا وجد في المبيع وقت التعاقد او طرأ</a:t>
            </a:r>
            <a:r>
              <a:rPr lang="ar-SA" sz="1800" dirty="0"/>
              <a:t> </a:t>
            </a:r>
            <a:r>
              <a:rPr lang="ar-IQ" sz="1800" dirty="0"/>
              <a:t>عليه  بعد العقد  وقبل التسليم. كما يعتبر قديما </a:t>
            </a:r>
            <a:r>
              <a:rPr lang="ar-IQ" sz="1800" dirty="0" err="1"/>
              <a:t>اذا</a:t>
            </a:r>
            <a:r>
              <a:rPr lang="ar-IQ" sz="1800" dirty="0"/>
              <a:t> كان  سببه قائما في </a:t>
            </a:r>
            <a:r>
              <a:rPr lang="ar-IQ" sz="1800" dirty="0" err="1"/>
              <a:t>المبيع</a:t>
            </a:r>
            <a:r>
              <a:rPr lang="ar-IQ" sz="1800" dirty="0"/>
              <a:t> بعد البيع وقبل التسليم حتى ولو يتم </a:t>
            </a:r>
            <a:r>
              <a:rPr lang="ar-IQ" sz="1800" dirty="0" err="1"/>
              <a:t>او</a:t>
            </a:r>
            <a:r>
              <a:rPr lang="ar-IQ" sz="1800" dirty="0"/>
              <a:t> يظهر </a:t>
            </a:r>
            <a:r>
              <a:rPr lang="ar-IQ" sz="1800" dirty="0" err="1"/>
              <a:t>الا</a:t>
            </a:r>
            <a:r>
              <a:rPr lang="ar-IQ" sz="1800" dirty="0"/>
              <a:t> بعد  التسليم. ففي بيع </a:t>
            </a:r>
            <a:r>
              <a:rPr lang="ar-IQ" sz="1800" dirty="0" err="1"/>
              <a:t>الاخشاب</a:t>
            </a:r>
            <a:r>
              <a:rPr lang="ar-IQ" sz="1800" dirty="0"/>
              <a:t> يكفي </a:t>
            </a:r>
            <a:r>
              <a:rPr lang="ar-IQ" sz="1800" dirty="0" err="1"/>
              <a:t>ان</a:t>
            </a:r>
            <a:r>
              <a:rPr lang="ar-IQ" sz="1800" dirty="0"/>
              <a:t> يكون </a:t>
            </a:r>
            <a:r>
              <a:rPr lang="ar-IQ" sz="1800" dirty="0" err="1"/>
              <a:t>التسوس</a:t>
            </a:r>
            <a:r>
              <a:rPr lang="ar-IQ" sz="1800" dirty="0"/>
              <a:t> قد داخلها  قبل التسليم ولو لم يظهر وينتشر </a:t>
            </a:r>
            <a:r>
              <a:rPr lang="ar-IQ" sz="1800" dirty="0" err="1"/>
              <a:t>الا</a:t>
            </a:r>
            <a:r>
              <a:rPr lang="ar-IQ" sz="1800" dirty="0"/>
              <a:t> بعد التسليم </a:t>
            </a:r>
            <a:r>
              <a:rPr lang="ar-IQ" sz="1800" dirty="0" err="1"/>
              <a:t>اذ</a:t>
            </a:r>
            <a:r>
              <a:rPr lang="ar-IQ" sz="1800" dirty="0"/>
              <a:t> يكون للمشتري الرجوع على البائع بضمان العيوب الخفية في هذه الحالة لان </a:t>
            </a:r>
            <a:r>
              <a:rPr lang="ar-IQ" sz="1800" dirty="0" err="1"/>
              <a:t>اصل</a:t>
            </a:r>
            <a:r>
              <a:rPr lang="ar-IQ" sz="1800" dirty="0"/>
              <a:t> العيب قد نشأ قبل التسليم وان كان </a:t>
            </a:r>
            <a:r>
              <a:rPr lang="ar-IQ" sz="1800" dirty="0" err="1"/>
              <a:t>اثره</a:t>
            </a:r>
            <a:r>
              <a:rPr lang="ar-IQ" sz="1800" dirty="0"/>
              <a:t> قد ظهر بعد ذلك.</a:t>
            </a:r>
          </a:p>
          <a:p>
            <a:pPr algn="r" rtl="1">
              <a:buNone/>
            </a:pPr>
            <a:endParaRPr lang="ar-IQ" sz="1800" u="sng" dirty="0"/>
          </a:p>
          <a:p>
            <a:pPr algn="r" rtl="1">
              <a:buNone/>
            </a:pPr>
            <a:r>
              <a:rPr lang="ar-SA" sz="1800" dirty="0"/>
              <a:t>س</a:t>
            </a:r>
            <a:r>
              <a:rPr lang="ar-SA" sz="1800" dirty="0">
                <a:solidFill>
                  <a:srgbClr val="002060"/>
                </a:solidFill>
              </a:rPr>
              <a:t>/ </a:t>
            </a:r>
            <a:r>
              <a:rPr lang="ar-IQ" sz="1800" dirty="0">
                <a:solidFill>
                  <a:srgbClr val="002060"/>
                </a:solidFill>
              </a:rPr>
              <a:t>لماذا لا يضمن  العيب الخفي  في البيوع الجبرية التي تجري في المزايدة العلنية بمعرفة الجهات الرسمية المختصة؟ </a:t>
            </a:r>
            <a:r>
              <a:rPr lang="ar-IQ" sz="1800" dirty="0"/>
              <a:t>او </a:t>
            </a:r>
            <a:r>
              <a:rPr lang="ar-SA" sz="1800" dirty="0"/>
              <a:t>/ </a:t>
            </a:r>
            <a:r>
              <a:rPr lang="ar-IQ" sz="1800" b="1" dirty="0">
                <a:solidFill>
                  <a:srgbClr val="FF0000"/>
                </a:solidFill>
              </a:rPr>
              <a:t>حسب المادة  569 </a:t>
            </a:r>
            <a:r>
              <a:rPr lang="ar-IQ" sz="1800" b="1" dirty="0" err="1">
                <a:solidFill>
                  <a:srgbClr val="FF0000"/>
                </a:solidFill>
              </a:rPr>
              <a:t>م.ع</a:t>
            </a:r>
            <a:r>
              <a:rPr lang="ar-IQ" sz="1800" b="1" dirty="0">
                <a:solidFill>
                  <a:srgbClr val="FF0000"/>
                </a:solidFill>
              </a:rPr>
              <a:t>  لا</a:t>
            </a:r>
            <a:r>
              <a:rPr lang="ar-SA" sz="1800" b="1" dirty="0">
                <a:solidFill>
                  <a:srgbClr val="FF0000"/>
                </a:solidFill>
              </a:rPr>
              <a:t> </a:t>
            </a:r>
            <a:r>
              <a:rPr lang="ar-IQ" sz="1800" b="1" dirty="0">
                <a:solidFill>
                  <a:srgbClr val="FF0000"/>
                </a:solidFill>
              </a:rPr>
              <a:t>تسمع  دعوى ضمان العيب </a:t>
            </a:r>
            <a:r>
              <a:rPr lang="ar-SA" sz="1800" b="1" dirty="0">
                <a:solidFill>
                  <a:srgbClr val="FF0000"/>
                </a:solidFill>
              </a:rPr>
              <a:t>الخفي </a:t>
            </a:r>
            <a:r>
              <a:rPr lang="ar-IQ" sz="1800" b="1" dirty="0">
                <a:solidFill>
                  <a:srgbClr val="FF0000"/>
                </a:solidFill>
              </a:rPr>
              <a:t>فيما بيع بمعرفة المحكمة او الجهات الحكومية الاخرى بطريق المزايدة العلنية</a:t>
            </a:r>
            <a:r>
              <a:rPr lang="ar-SA" sz="1800" b="1" dirty="0">
                <a:solidFill>
                  <a:srgbClr val="FF0000"/>
                </a:solidFill>
              </a:rPr>
              <a:t>؟</a:t>
            </a:r>
            <a:endParaRPr lang="ar-IQ" sz="1800" b="1" dirty="0">
              <a:solidFill>
                <a:srgbClr val="FF0000"/>
              </a:solidFill>
            </a:endParaRPr>
          </a:p>
          <a:p>
            <a:pPr algn="r" rtl="1">
              <a:buNone/>
            </a:pPr>
            <a:endParaRPr lang="ar-IQ" sz="1800" dirty="0"/>
          </a:p>
          <a:p>
            <a:pPr algn="r" rtl="1">
              <a:buNone/>
            </a:pPr>
            <a:r>
              <a:rPr lang="ar-IQ" sz="1800" dirty="0" err="1"/>
              <a:t>لانها</a:t>
            </a:r>
            <a:r>
              <a:rPr lang="ar-IQ" sz="1800" dirty="0"/>
              <a:t> من البيوع التي استثناها القانون المدني العراقي من ضمان العيوب الخفية والسبب في ذلك ان مثل هذه البيوع تكون مسبوقة بإجراءات طويلة يتمكن خلالها المتزايدين فحص المبيع قبل الاقدام على الشراء بحث يصبح عدم اكتشاف العيب امرا نادرا جدا. وحكم المادة السابقة لا يسري اذا كان البيع بالمزاد العلني اختياريا </a:t>
            </a:r>
            <a:r>
              <a:rPr lang="ar-SA" sz="1800" dirty="0"/>
              <a:t>.</a:t>
            </a:r>
            <a:endParaRPr lang="ar-IQ" sz="1800" dirty="0"/>
          </a:p>
          <a:p>
            <a:pPr algn="r" rtl="1">
              <a:buNone/>
            </a:pPr>
            <a:endParaRPr lang="ar-IQ" dirty="0"/>
          </a:p>
          <a:p>
            <a:pPr algn="r" rtl="1">
              <a:buNone/>
            </a:pPr>
            <a:endParaRPr lang="ar-IQ" dirty="0"/>
          </a:p>
          <a:p>
            <a:pPr algn="r" rtl="1">
              <a:buNone/>
            </a:pPr>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110</a:t>
            </a:fld>
            <a:endParaRPr lang="en-US"/>
          </a:p>
        </p:txBody>
      </p:sp>
      <p:sp>
        <p:nvSpPr>
          <p:cNvPr id="4" name="Footer Placeholder 3"/>
          <p:cNvSpPr>
            <a:spLocks noGrp="1"/>
          </p:cNvSpPr>
          <p:nvPr>
            <p:ph type="ftr" sz="quarter" idx="11"/>
          </p:nvPr>
        </p:nvSpPr>
        <p:spPr/>
        <p:txBody>
          <a:bodyPr/>
          <a:lstStyle/>
          <a:p>
            <a:endParaRPr lang="en-US"/>
          </a:p>
        </p:txBody>
      </p:sp>
    </p:spTree>
  </p:cSld>
  <p:clrMapOvr>
    <a:masterClrMapping/>
  </p:clrMapOvr>
  <p:transition/>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fontScale="55000" lnSpcReduction="20000"/>
          </a:bodyPr>
          <a:lstStyle/>
          <a:p>
            <a:pPr algn="r" rtl="1"/>
            <a:r>
              <a:rPr lang="ar-SA" dirty="0"/>
              <a:t>اولاَ: فحص المبيع واخطار الائع بالعيب</a:t>
            </a:r>
          </a:p>
          <a:p>
            <a:pPr marL="457200" indent="-457200" algn="r" rtl="1">
              <a:buNone/>
            </a:pPr>
            <a:r>
              <a:rPr lang="ar-IQ" dirty="0"/>
              <a:t>على المشتري بعد تسلمه المبيع تسليما فعليا المبادرة الى فحص المبيع بعتاية الرجل المعتاد بمجرد تمكنه م</a:t>
            </a:r>
            <a:r>
              <a:rPr lang="ar-SA" dirty="0"/>
              <a:t>ن</a:t>
            </a:r>
            <a:r>
              <a:rPr lang="ar-IQ" dirty="0"/>
              <a:t> ذلك.</a:t>
            </a:r>
          </a:p>
          <a:p>
            <a:pPr marL="457200" indent="-457200" algn="r" rtl="1">
              <a:buAutoNum type="arabicPeriod"/>
            </a:pPr>
            <a:endParaRPr lang="ar-IQ" dirty="0"/>
          </a:p>
          <a:p>
            <a:pPr marL="0" indent="0" algn="r" rtl="1">
              <a:buNone/>
            </a:pPr>
            <a:r>
              <a:rPr lang="ar-IQ" dirty="0"/>
              <a:t>على المشتري ا</a:t>
            </a:r>
            <a:r>
              <a:rPr lang="ar-SA" dirty="0"/>
              <a:t>ن</a:t>
            </a:r>
            <a:r>
              <a:rPr lang="ar-IQ" dirty="0"/>
              <a:t> يجري الفحص خلال المهلة المحددة او المعتادة</a:t>
            </a:r>
            <a:r>
              <a:rPr lang="ar-SA" dirty="0"/>
              <a:t> </a:t>
            </a:r>
            <a:r>
              <a:rPr lang="ar-IQ" dirty="0"/>
              <a:t>وفقا للمألوف في التعامل. فمثلا اذا كان المبيع سيارة وتسلمها فأن المشتري لا يعتبر قابلا بها بمجرد تسلمه لها.بل لابد  من مرور مده معقولة تقضي بها ظروف التعاقد او جرى بها العرف 560 م.ع.</a:t>
            </a:r>
          </a:p>
          <a:p>
            <a:pPr marL="0" indent="0" algn="r" rtl="1">
              <a:buNone/>
            </a:pPr>
            <a:endParaRPr lang="ar-IQ" dirty="0"/>
          </a:p>
          <a:p>
            <a:pPr marL="0" indent="0" algn="r" rtl="1">
              <a:buNone/>
            </a:pPr>
            <a:r>
              <a:rPr lang="ar-IQ" dirty="0"/>
              <a:t>على المشتري اخطار البائع بالعيب بمجرد كشفه ودون تأخيروالسبب في ذلك هو ان التأخر في اعلام البائع بالعيب قد يجعل معرفة منشأ العيب ووقت حدوثه امرا متعذرا</a:t>
            </a:r>
            <a:r>
              <a:rPr lang="ar-SA" dirty="0"/>
              <a:t>  أ</a:t>
            </a:r>
            <a:r>
              <a:rPr lang="ar-IQ" dirty="0"/>
              <a:t>و يجعل اثبات العيب امرا عسيرا مما قد يسبب فتح باب المنازعات وعدم استقرار التعامل.</a:t>
            </a:r>
          </a:p>
          <a:p>
            <a:pPr marL="0" indent="0" algn="r" rtl="1">
              <a:buNone/>
            </a:pPr>
            <a:endParaRPr lang="ar-IQ" dirty="0"/>
          </a:p>
          <a:p>
            <a:pPr marL="0" indent="0" algn="r" rtl="1">
              <a:buNone/>
            </a:pPr>
            <a:r>
              <a:rPr lang="ar-IQ" dirty="0"/>
              <a:t>والاخطار يجوز ان يتم بأنذار رسمي او برسالة بالبريد المسجل او العادي او مشافهه لان القانون لم يحدد شكلا خاصا.</a:t>
            </a:r>
          </a:p>
          <a:p>
            <a:pPr marL="0" indent="0" algn="r" rtl="1">
              <a:buNone/>
            </a:pPr>
            <a:endParaRPr lang="ar-IQ" dirty="0"/>
          </a:p>
          <a:p>
            <a:pPr marL="0" indent="0" algn="r" rtl="1">
              <a:buNone/>
            </a:pPr>
            <a:r>
              <a:rPr lang="ar-IQ" dirty="0"/>
              <a:t>عب اثبات وقوع الاخطار فيقع على عاتق المشتري الذي له اثبات ذلك بكافة طرق الاثبات لان يتبت واقعه مادية.</a:t>
            </a:r>
          </a:p>
          <a:p>
            <a:pPr marL="0" indent="0" algn="r" rtl="1">
              <a:buNone/>
            </a:pPr>
            <a:endParaRPr lang="ar-IQ" dirty="0"/>
          </a:p>
          <a:p>
            <a:pPr marL="0" indent="0" algn="r" rtl="1">
              <a:buNone/>
            </a:pPr>
            <a:endParaRPr lang="ar-IQ" dirty="0"/>
          </a:p>
          <a:p>
            <a:pPr marL="0" indent="0" algn="r" rtl="1">
              <a:buNone/>
            </a:pPr>
            <a:r>
              <a:rPr lang="ar-IQ" dirty="0"/>
              <a:t> حق المشتري في الرجوع على لبائع بالضمان يسقط اذا اهمل فحص المبيع او في اخطار البائع بال</a:t>
            </a:r>
            <a:r>
              <a:rPr lang="ar-SA" dirty="0"/>
              <a:t>ع</a:t>
            </a:r>
            <a:r>
              <a:rPr lang="ar-IQ" dirty="0"/>
              <a:t>يب الذي كشفه خلال المدة المعقولة الا اذا تعمد البائع اخفاء العيب على المشتري هنا يرجع المشتري على لابائع بالضمان حت</a:t>
            </a:r>
            <a:r>
              <a:rPr lang="ar-SA" dirty="0"/>
              <a:t>ى</a:t>
            </a:r>
            <a:r>
              <a:rPr lang="ar-IQ" dirty="0"/>
              <a:t> في حالة عدم الفحص.</a:t>
            </a:r>
            <a:endParaRPr lang="en-US" dirty="0"/>
          </a:p>
          <a:p>
            <a:pPr algn="r" rtl="1"/>
            <a:endParaRPr lang="ar-SA" dirty="0"/>
          </a:p>
          <a:p>
            <a:pPr algn="r" rtl="1"/>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111</a:t>
            </a:fld>
            <a:endParaRPr lang="en-US"/>
          </a:p>
        </p:txBody>
      </p:sp>
      <p:sp>
        <p:nvSpPr>
          <p:cNvPr id="2" name="Title 1"/>
          <p:cNvSpPr>
            <a:spLocks noGrp="1"/>
          </p:cNvSpPr>
          <p:nvPr>
            <p:ph type="title"/>
          </p:nvPr>
        </p:nvSpPr>
        <p:spPr/>
        <p:txBody>
          <a:bodyPr>
            <a:normAutofit/>
          </a:bodyPr>
          <a:lstStyle/>
          <a:p>
            <a:pPr algn="ctr"/>
            <a:r>
              <a:rPr lang="ar-IQ" sz="2700" b="1" dirty="0">
                <a:effectLst>
                  <a:outerShdw blurRad="38100" dist="38100" dir="2700000" algn="tl">
                    <a:srgbClr val="000000">
                      <a:alpha val="43137"/>
                    </a:srgbClr>
                  </a:outerShdw>
                </a:effectLst>
              </a:rPr>
              <a:t>احكام ضمان العيوب الخفية</a:t>
            </a:r>
            <a:br>
              <a:rPr lang="ar-IQ" b="1" dirty="0">
                <a:effectLst>
                  <a:outerShdw blurRad="38100" dist="38100" dir="2700000" algn="tl">
                    <a:srgbClr val="000000">
                      <a:alpha val="43137"/>
                    </a:srgbClr>
                  </a:outerShdw>
                </a:effectLst>
              </a:rPr>
            </a:br>
            <a:endParaRPr lang="en-US" dirty="0"/>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1" y="76200"/>
            <a:ext cx="8915400" cy="6705600"/>
          </a:xfrm>
        </p:spPr>
        <p:txBody>
          <a:bodyPr>
            <a:normAutofit lnSpcReduction="10000"/>
          </a:bodyPr>
          <a:lstStyle/>
          <a:p>
            <a:pPr marL="0" indent="0" algn="r" rtl="1">
              <a:buNone/>
            </a:pPr>
            <a:r>
              <a:rPr lang="ar-IQ" sz="2100" b="1" dirty="0"/>
              <a:t>ثانيا</a:t>
            </a:r>
            <a:r>
              <a:rPr lang="ar-SA" sz="2100" b="1" dirty="0"/>
              <a:t>:</a:t>
            </a:r>
            <a:r>
              <a:rPr lang="ar-IQ" sz="2100" b="1" dirty="0"/>
              <a:t> دعوى ضمان العيوب الخفية</a:t>
            </a:r>
          </a:p>
          <a:p>
            <a:pPr marL="0" indent="0" algn="ctr" rtl="1">
              <a:buNone/>
            </a:pPr>
            <a:endParaRPr lang="ar-IQ" sz="2100" u="sng" dirty="0"/>
          </a:p>
          <a:p>
            <a:pPr marL="0" indent="0" algn="r" rtl="1">
              <a:buNone/>
            </a:pPr>
            <a:r>
              <a:rPr lang="ar-IQ" sz="2100" dirty="0"/>
              <a:t>للمشتري الرجوع على البائع بالضمان  اذا تحقققت شروط العيب الموجب للضمان واخطار البائع خلال المهلة المعقولة</a:t>
            </a:r>
          </a:p>
          <a:p>
            <a:pPr marL="0" indent="0" algn="r" rtl="1">
              <a:buNone/>
            </a:pPr>
            <a:endParaRPr lang="ar-IQ" sz="2100" dirty="0"/>
          </a:p>
          <a:p>
            <a:pPr marL="0" indent="0" algn="r" rtl="1">
              <a:buNone/>
            </a:pPr>
            <a:r>
              <a:rPr lang="ar-IQ" sz="2100" dirty="0"/>
              <a:t>وحسب الفقرة الاولى من المادة 558 م.ع  يكون المشتري مخيرا بين فسخ العقد ورد  المبيع او قبول المبيع</a:t>
            </a:r>
            <a:r>
              <a:rPr lang="ar-SA" sz="2100" dirty="0"/>
              <a:t> </a:t>
            </a:r>
            <a:r>
              <a:rPr lang="ar-IQ" sz="2100" dirty="0"/>
              <a:t>بكل الثمن المسمى.</a:t>
            </a:r>
          </a:p>
          <a:p>
            <a:pPr marL="0" indent="0" algn="r" rtl="1">
              <a:buNone/>
            </a:pPr>
            <a:endParaRPr lang="ar-IQ" sz="2100" dirty="0"/>
          </a:p>
          <a:p>
            <a:pPr marL="0" indent="0" algn="r" rtl="1">
              <a:buNone/>
            </a:pPr>
            <a:r>
              <a:rPr lang="ar-IQ" sz="2100" dirty="0"/>
              <a:t>وطبقا لهذه الفقرة للمشتري المطالبة بالتنفيذ العيني  </a:t>
            </a:r>
            <a:r>
              <a:rPr lang="ar-SA" sz="2100" dirty="0"/>
              <a:t>ع</a:t>
            </a:r>
            <a:r>
              <a:rPr lang="ar-IQ" sz="2100" dirty="0"/>
              <a:t>ن طريق الطالب من البائع بأصلاح العيب المعيب او استبدال المبيع المعيب بغيره على نفقه البائع اذا كان ممكنا  ام</a:t>
            </a:r>
            <a:r>
              <a:rPr lang="ar-SA" sz="2100" dirty="0"/>
              <a:t>ا</a:t>
            </a:r>
            <a:r>
              <a:rPr lang="ar-IQ" sz="2100" dirty="0"/>
              <a:t> في حالة تعذر </a:t>
            </a:r>
            <a:r>
              <a:rPr lang="ar-SA" sz="2100" dirty="0"/>
              <a:t>ذ</a:t>
            </a:r>
            <a:r>
              <a:rPr lang="ar-IQ" sz="2100" dirty="0"/>
              <a:t>لك فالمشتري </a:t>
            </a:r>
            <a:r>
              <a:rPr lang="ar-SA" sz="2100" dirty="0"/>
              <a:t>الحق في فسخ العقد واسترداد الثمن.</a:t>
            </a:r>
            <a:endParaRPr lang="ar-IQ" sz="2100" dirty="0"/>
          </a:p>
          <a:p>
            <a:pPr marL="0" indent="0" algn="r" rtl="1">
              <a:buNone/>
            </a:pPr>
            <a:endParaRPr lang="ar-IQ" sz="2100" dirty="0"/>
          </a:p>
          <a:p>
            <a:pPr marL="0" indent="0" algn="r" rtl="1">
              <a:buNone/>
            </a:pPr>
            <a:r>
              <a:rPr lang="ar-IQ" sz="2100" dirty="0"/>
              <a:t>اما المشرع المصري فأنه يميز في هذا الصدد العيب الجسيم والعيب غير الجسيم . ففي الحالة الاولى يخير المشتري بين فسخ</a:t>
            </a:r>
            <a:r>
              <a:rPr lang="ar-SA" sz="2100" dirty="0"/>
              <a:t> العقد</a:t>
            </a:r>
            <a:r>
              <a:rPr lang="ar-IQ" sz="2100" dirty="0"/>
              <a:t> ورد المبيع ومطالبة البائع بالتعويض  عن الضرر  الذي لحقه بسبب وجود العيب  في المبيع.اما في الحالة الثانية فلا يسوغ  للمشتري سوى المطالبة بتعويضه عما اصابه من ضرر بسبب العيب غير الجسيم م 444 م </a:t>
            </a:r>
            <a:r>
              <a:rPr lang="ar-IQ" dirty="0"/>
              <a:t>.</a:t>
            </a:r>
          </a:p>
          <a:p>
            <a:pPr marL="0" indent="0" algn="r" rtl="1">
              <a:buNone/>
            </a:pPr>
            <a:endParaRPr lang="ar-IQ" sz="1900" dirty="0"/>
          </a:p>
          <a:p>
            <a:pPr marL="0" indent="0" algn="r" rtl="1">
              <a:buNone/>
            </a:pPr>
            <a:r>
              <a:rPr lang="ar-IQ" sz="1900" dirty="0"/>
              <a:t>واذا كان المبيع عباره عن اشياء بيعت صفقة واحدة وظهر عيب في بعضها دون البعض الاخر وكان بالامكان تفريق الصفقة دون ضرر فللمشتري  رد القسم المبيع مع مطالبة  البائع بما يقابلها ولا يجوز له رد كل المبيع دون موافقة البائع. اما اذا تعذر تفريق الصفقة دون ضرر فيكون المشتري مخيرا بين فسخ البيع ورد المبيع او قبوله بكل الثمن المسمى </a:t>
            </a:r>
            <a:r>
              <a:rPr lang="ar-SA" dirty="0"/>
              <a:t>.</a:t>
            </a:r>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112</a:t>
            </a:fld>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471145285"/>
      </p:ext>
    </p:extLst>
  </p:cSld>
  <p:clrMapOvr>
    <a:masterClrMapping/>
  </p:clrMapOvr>
  <p:transition/>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fontScale="85000" lnSpcReduction="10000"/>
          </a:bodyPr>
          <a:lstStyle/>
          <a:p>
            <a:pPr algn="r" rtl="1"/>
            <a:r>
              <a:rPr lang="ar-IQ" sz="1900" b="1" dirty="0"/>
              <a:t>اولا </a:t>
            </a:r>
            <a:r>
              <a:rPr lang="ar-SA" sz="1900" b="1" dirty="0"/>
              <a:t>:</a:t>
            </a:r>
            <a:r>
              <a:rPr lang="ar-IQ" sz="1900" b="1" dirty="0"/>
              <a:t>حدوث عيب جديد في المبيع بعد التسليم:</a:t>
            </a:r>
            <a:endParaRPr lang="ar-SA" sz="1900" b="1" dirty="0"/>
          </a:p>
          <a:p>
            <a:pPr algn="r" rtl="1"/>
            <a:r>
              <a:rPr lang="ar-IQ" sz="1800" dirty="0"/>
              <a:t>لا يجوز للمشتري فسخ البيع ورد المبيع اذا حدث عيب جديد في المبيع بعد التسليم وانما يكون له المطالبة بنقصان الثمن </a:t>
            </a:r>
            <a:r>
              <a:rPr lang="ar-SA" sz="1800" dirty="0"/>
              <a:t>. </a:t>
            </a:r>
            <a:r>
              <a:rPr lang="ar-IQ" sz="1800" dirty="0"/>
              <a:t>واذا زال العيب الحادث يعود </a:t>
            </a:r>
            <a:r>
              <a:rPr lang="ar-SA" sz="1800" dirty="0"/>
              <a:t>الحق للمشتري حق الرد المبيع بالعيب القديم على البائع.كما في المثال الاتي:</a:t>
            </a:r>
            <a:endParaRPr lang="ar-IQ" dirty="0"/>
          </a:p>
          <a:p>
            <a:pPr marL="0" indent="0" algn="r" rtl="1">
              <a:buNone/>
            </a:pPr>
            <a:r>
              <a:rPr lang="ar-IQ" sz="1800" dirty="0">
                <a:solidFill>
                  <a:srgbClr val="002060"/>
                </a:solidFill>
              </a:rPr>
              <a:t>فمثلا </a:t>
            </a:r>
            <a:r>
              <a:rPr lang="ar-SA" sz="1800" dirty="0">
                <a:solidFill>
                  <a:srgbClr val="002060"/>
                </a:solidFill>
              </a:rPr>
              <a:t>فأذا اشترى شخص سيارة ومن ثم  نتيجة حادث سير تنقلب السيارة فتعرضت السيارة  لعيوب جديدة ثم يتبين من الفحص الفني ان الحادث كانت نتيجة وجود عيب قديم في موقها القدمي مثلا هنا ينبغي على المشتري الخيار بين رد المبيع واسترداده كامل الثمن او قبوله المبيع مع المطالبة بنقصان الثمن بما يعادل الضرر الملحق به من جراء الحادث الناشئ من العيب القديم.</a:t>
            </a:r>
            <a:r>
              <a:rPr lang="ar-IQ" sz="1800" dirty="0">
                <a:solidFill>
                  <a:srgbClr val="002060"/>
                </a:solidFill>
              </a:rPr>
              <a:t> </a:t>
            </a:r>
            <a:endParaRPr lang="ar-SA" sz="1800" dirty="0">
              <a:solidFill>
                <a:srgbClr val="002060"/>
              </a:solidFill>
            </a:endParaRPr>
          </a:p>
          <a:p>
            <a:pPr marL="0" indent="0" algn="r" rtl="1">
              <a:buNone/>
            </a:pPr>
            <a:r>
              <a:rPr lang="ar-IQ" sz="1800" b="1" dirty="0"/>
              <a:t> </a:t>
            </a:r>
            <a:r>
              <a:rPr lang="ar-IQ" sz="1900" b="1" dirty="0"/>
              <a:t>ثانيا: زيادة شيء من مال المشتري على المبيع</a:t>
            </a:r>
            <a:r>
              <a:rPr lang="ar-IQ" sz="1900" dirty="0"/>
              <a:t>: </a:t>
            </a:r>
            <a:endParaRPr lang="ar-SA" sz="1900" dirty="0"/>
          </a:p>
          <a:p>
            <a:pPr marL="0" indent="0" algn="r" rtl="1">
              <a:buNone/>
            </a:pPr>
            <a:r>
              <a:rPr lang="ar-IQ" sz="1800" dirty="0"/>
              <a:t>يقتصر حق المشتري على المطالبة بنقصان الثمن اذا كانت الزيادة متصلة غير متولدة </a:t>
            </a:r>
            <a:r>
              <a:rPr lang="ar-SA" sz="1800" dirty="0"/>
              <a:t> ك</a:t>
            </a:r>
            <a:r>
              <a:rPr lang="ar-IQ" sz="1800" dirty="0"/>
              <a:t>البناء</a:t>
            </a:r>
            <a:r>
              <a:rPr lang="ar-SA" sz="1800" dirty="0"/>
              <a:t> او الغراس</a:t>
            </a:r>
            <a:r>
              <a:rPr lang="ar-IQ" sz="1800" dirty="0"/>
              <a:t>. او كانت الزيادة منفصلة </a:t>
            </a:r>
            <a:r>
              <a:rPr lang="ar-SA" sz="1800" dirty="0"/>
              <a:t>وال</a:t>
            </a:r>
            <a:r>
              <a:rPr lang="ar-IQ" sz="1800" dirty="0"/>
              <a:t>متولدة </a:t>
            </a:r>
            <a:r>
              <a:rPr lang="ar-SA" sz="1800" dirty="0"/>
              <a:t> </a:t>
            </a:r>
            <a:r>
              <a:rPr lang="ar-IQ" sz="1800" dirty="0"/>
              <a:t>كالثمر . </a:t>
            </a:r>
            <a:r>
              <a:rPr lang="ar-SA" sz="1800" dirty="0"/>
              <a:t>لا يتم </a:t>
            </a:r>
            <a:r>
              <a:rPr lang="ar-IQ" sz="1800" dirty="0"/>
              <a:t>الرد  في الحالتين اعلاه حتى ولو رضي البائع بالعيب الحادث  563 م .ع</a:t>
            </a:r>
          </a:p>
          <a:p>
            <a:pPr marL="0" indent="0" algn="r" rtl="1">
              <a:buNone/>
            </a:pPr>
            <a:endParaRPr lang="ar-IQ" sz="1800" dirty="0"/>
          </a:p>
          <a:p>
            <a:pPr marL="0" indent="0" algn="r" rtl="1">
              <a:buNone/>
            </a:pPr>
            <a:r>
              <a:rPr lang="ar-IQ" sz="1800" dirty="0"/>
              <a:t> </a:t>
            </a:r>
            <a:r>
              <a:rPr lang="ar-SA" sz="1800" dirty="0"/>
              <a:t>لان</a:t>
            </a:r>
            <a:r>
              <a:rPr lang="ar-IQ" sz="1800" dirty="0"/>
              <a:t> فقهاء الشريعة</a:t>
            </a:r>
            <a:r>
              <a:rPr lang="ar-SA" sz="1800" dirty="0"/>
              <a:t> منعوا </a:t>
            </a:r>
            <a:r>
              <a:rPr lang="ar-IQ" sz="1800" dirty="0"/>
              <a:t> الفسخ ورد المبيع في ه</a:t>
            </a:r>
            <a:r>
              <a:rPr lang="ar-SA" sz="1800" dirty="0"/>
              <a:t>ا</a:t>
            </a:r>
            <a:r>
              <a:rPr lang="ar-IQ" sz="1800" dirty="0"/>
              <a:t>تين الحالتين حتى ولو رضي البائع لان قبوله يعتبر ربا  حيث يدخل مال في ذمة البائع بدون مقابل ويعتبر هذه المنع من النظام العام من قبل الشريعة. </a:t>
            </a:r>
          </a:p>
          <a:p>
            <a:pPr marL="0" indent="0" algn="r" rtl="1">
              <a:buNone/>
            </a:pPr>
            <a:endParaRPr lang="ar-IQ" sz="1800" dirty="0"/>
          </a:p>
          <a:p>
            <a:pPr marL="0" indent="0" algn="r" rtl="1">
              <a:buNone/>
            </a:pPr>
            <a:r>
              <a:rPr lang="ar-IQ" sz="1800" dirty="0"/>
              <a:t>اما اذا كانت الزيادة م</a:t>
            </a:r>
            <a:r>
              <a:rPr lang="ar-SA" sz="1800" dirty="0"/>
              <a:t>ت</a:t>
            </a:r>
            <a:r>
              <a:rPr lang="ar-IQ" sz="1800" dirty="0"/>
              <a:t>صلة ومتولدة </a:t>
            </a:r>
            <a:r>
              <a:rPr lang="ar-SA" sz="1800" dirty="0"/>
              <a:t> </a:t>
            </a:r>
            <a:r>
              <a:rPr lang="ar-IQ" sz="1800" dirty="0"/>
              <a:t>من اصل الشيء كالسمنة او كانت منفصلة وغير متولدة كالاجرة فأنهما لا ينمعان الرد.</a:t>
            </a:r>
            <a:r>
              <a:rPr lang="ar-SA" sz="1800" dirty="0"/>
              <a:t> هذا يعني اذا كان الزيادة ليست من فعل المشتري.</a:t>
            </a:r>
          </a:p>
          <a:p>
            <a:pPr marL="0" indent="0" algn="r" rtl="1">
              <a:buNone/>
            </a:pPr>
            <a:r>
              <a:rPr lang="ar-IQ" sz="1900" b="1" dirty="0"/>
              <a:t>ثالثا : هلاك المبيع</a:t>
            </a:r>
            <a:r>
              <a:rPr lang="ar-SA" sz="1900" b="1" dirty="0"/>
              <a:t> المعيب </a:t>
            </a:r>
            <a:r>
              <a:rPr lang="ar-IQ" sz="1900" b="1" dirty="0"/>
              <a:t> في يد المشتري:  </a:t>
            </a:r>
            <a:endParaRPr lang="ar-SA" sz="1900" b="1" dirty="0"/>
          </a:p>
          <a:p>
            <a:pPr marL="0" indent="0" algn="r" rtl="1">
              <a:buNone/>
            </a:pPr>
            <a:r>
              <a:rPr lang="ar-IQ" sz="2100" dirty="0"/>
              <a:t>تنص المادة 564 من القانون المدني عل انه « اذا هلك المبيع في يد المشتري فهلاك</a:t>
            </a:r>
            <a:r>
              <a:rPr lang="ar-SA" sz="2100" dirty="0"/>
              <a:t>ه</a:t>
            </a:r>
            <a:r>
              <a:rPr lang="ar-IQ" sz="2100" dirty="0"/>
              <a:t> عليه ويرجع على البائع بنقصان الثمن».</a:t>
            </a:r>
            <a:r>
              <a:rPr lang="ar-SA" sz="2100" dirty="0"/>
              <a:t> </a:t>
            </a:r>
            <a:r>
              <a:rPr lang="ar-IQ" sz="2100" dirty="0"/>
              <a:t>الحكم اعلاه يطبق اذا كان الهلاك بقوة قاهرة او بسبب عيب جديد او بفعل المشتري. </a:t>
            </a:r>
            <a:endParaRPr lang="ar-SA" sz="2100" dirty="0"/>
          </a:p>
          <a:p>
            <a:pPr marL="0" indent="0" algn="r" rtl="1">
              <a:buNone/>
            </a:pPr>
            <a:endParaRPr lang="ar-IQ" sz="1800" dirty="0"/>
          </a:p>
          <a:p>
            <a:pPr marL="0" indent="0" algn="r" rtl="1">
              <a:buNone/>
            </a:pPr>
            <a:endParaRPr lang="ar-IQ" sz="1800" dirty="0"/>
          </a:p>
          <a:p>
            <a:pPr marL="0" indent="0" algn="r" rtl="1">
              <a:buNone/>
            </a:pPr>
            <a:endParaRPr lang="ar-SA" sz="1800" dirty="0">
              <a:solidFill>
                <a:srgbClr val="002060"/>
              </a:solidFill>
            </a:endParaRPr>
          </a:p>
          <a:p>
            <a:pPr marL="0" indent="0" algn="r" rtl="1">
              <a:buNone/>
            </a:pPr>
            <a:endParaRPr lang="ar-IQ" sz="1800" dirty="0">
              <a:solidFill>
                <a:srgbClr val="002060"/>
              </a:solidFill>
            </a:endParaRPr>
          </a:p>
          <a:p>
            <a:pPr algn="r" rtl="1"/>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113</a:t>
            </a:fld>
            <a:endParaRPr lang="en-US"/>
          </a:p>
        </p:txBody>
      </p:sp>
      <p:sp>
        <p:nvSpPr>
          <p:cNvPr id="2" name="Title 1"/>
          <p:cNvSpPr>
            <a:spLocks noGrp="1"/>
          </p:cNvSpPr>
          <p:nvPr>
            <p:ph type="title"/>
          </p:nvPr>
        </p:nvSpPr>
        <p:spPr/>
        <p:txBody>
          <a:bodyPr>
            <a:normAutofit/>
          </a:bodyPr>
          <a:lstStyle/>
          <a:p>
            <a:pPr algn="ctr"/>
            <a:r>
              <a:rPr lang="ar-SA" sz="2400" b="1" dirty="0"/>
              <a:t>موانع الرد</a:t>
            </a:r>
            <a:endParaRPr lang="en-US" sz="2400" b="1" dirty="0"/>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fontScale="92500" lnSpcReduction="20000"/>
          </a:bodyPr>
          <a:lstStyle/>
          <a:p>
            <a:pPr algn="r" rtl="1"/>
            <a:r>
              <a:rPr lang="ar-SA" sz="1800" dirty="0">
                <a:solidFill>
                  <a:srgbClr val="002060"/>
                </a:solidFill>
              </a:rPr>
              <a:t>س/ </a:t>
            </a:r>
            <a:r>
              <a:rPr lang="ar-IQ" sz="1800" dirty="0">
                <a:solidFill>
                  <a:srgbClr val="002060"/>
                </a:solidFill>
              </a:rPr>
              <a:t> مالحكم اذا كان الهلاك بفعل البائع او بسبب العيب القديم؟</a:t>
            </a:r>
          </a:p>
          <a:p>
            <a:pPr algn="just" rtl="1"/>
            <a:r>
              <a:rPr lang="ar-IQ" sz="1800" dirty="0">
                <a:solidFill>
                  <a:srgbClr val="7030A0"/>
                </a:solidFill>
              </a:rPr>
              <a:t>الراي الراجح يذهب الى ان المش</a:t>
            </a:r>
            <a:r>
              <a:rPr lang="ar-SA" sz="1800" dirty="0">
                <a:solidFill>
                  <a:srgbClr val="7030A0"/>
                </a:solidFill>
              </a:rPr>
              <a:t>ت</a:t>
            </a:r>
            <a:r>
              <a:rPr lang="ar-IQ" sz="1800" dirty="0">
                <a:solidFill>
                  <a:srgbClr val="7030A0"/>
                </a:solidFill>
              </a:rPr>
              <a:t>ري</a:t>
            </a:r>
            <a:r>
              <a:rPr lang="ar-SA" sz="1800" dirty="0">
                <a:solidFill>
                  <a:srgbClr val="7030A0"/>
                </a:solidFill>
              </a:rPr>
              <a:t> الحق </a:t>
            </a:r>
            <a:r>
              <a:rPr lang="ar-IQ" sz="1800" dirty="0">
                <a:solidFill>
                  <a:srgbClr val="7030A0"/>
                </a:solidFill>
              </a:rPr>
              <a:t> </a:t>
            </a:r>
            <a:r>
              <a:rPr lang="ar-SA" sz="1800" dirty="0">
                <a:solidFill>
                  <a:srgbClr val="7030A0"/>
                </a:solidFill>
              </a:rPr>
              <a:t>ب</a:t>
            </a:r>
            <a:r>
              <a:rPr lang="ar-IQ" sz="1800" dirty="0">
                <a:solidFill>
                  <a:srgbClr val="7030A0"/>
                </a:solidFill>
              </a:rPr>
              <a:t>الرجوع على البائع بالثمن كاملا </a:t>
            </a:r>
            <a:r>
              <a:rPr lang="ar-SA" sz="1800" dirty="0">
                <a:solidFill>
                  <a:srgbClr val="7030A0"/>
                </a:solidFill>
              </a:rPr>
              <a:t> مع المطالبة بالمصاريف كما لو استحق المبيع كليا بيد المشتري , سواء اكان الهلاك بفعل البائع او بسبب وجود عيب فيه. </a:t>
            </a:r>
            <a:r>
              <a:rPr lang="ar-IQ" sz="1800" dirty="0">
                <a:solidFill>
                  <a:srgbClr val="7030A0"/>
                </a:solidFill>
              </a:rPr>
              <a:t>وهذه الراي تبنته محكمة التمييز في قرار لها جاء فيه انه اذا اشترط المشتري ارجاع المبيع اذا ظهر عيب قديم في المبيع بعد مرور مدة شهر  من الاستلام ثم هلاك المبيع بسبب العيب القديم خلال هذه المدة فيجب على البائع اعادة الثمن الى المشتري.</a:t>
            </a:r>
            <a:endParaRPr lang="ar-SA" sz="1800" dirty="0">
              <a:solidFill>
                <a:srgbClr val="7030A0"/>
              </a:solidFill>
            </a:endParaRPr>
          </a:p>
          <a:p>
            <a:pPr algn="just" rtl="1"/>
            <a:r>
              <a:rPr lang="ar-IQ" sz="1800" b="1" dirty="0"/>
              <a:t>رابعا : تصرف المشتري بالمبيع بعد اطلاعه على العيب</a:t>
            </a:r>
            <a:r>
              <a:rPr lang="ar-IQ" sz="1800" dirty="0"/>
              <a:t>:</a:t>
            </a:r>
            <a:endParaRPr lang="ar-SA" sz="1800" dirty="0"/>
          </a:p>
          <a:p>
            <a:pPr algn="just" rtl="1"/>
            <a:r>
              <a:rPr lang="ar-IQ" sz="1800" dirty="0"/>
              <a:t>تنص المادة 566 من القانون المدني  على انه اذا اطلع المشتري  على عيب قديم في المبيع ثم تصرف فيه تصرف الملاك سقط خياره.</a:t>
            </a:r>
            <a:r>
              <a:rPr lang="ar-SA" sz="1800" dirty="0"/>
              <a:t> </a:t>
            </a:r>
            <a:r>
              <a:rPr lang="ar-IQ" sz="1800" dirty="0"/>
              <a:t> ويترتب على هذا الحكم انه </a:t>
            </a:r>
            <a:r>
              <a:rPr lang="ar-IQ" sz="1800" dirty="0">
                <a:solidFill>
                  <a:srgbClr val="7030A0"/>
                </a:solidFill>
              </a:rPr>
              <a:t>اذا باع أ ما اشتراه من ب الى ج ثم ظهر عيب في المبيع بعقد البيع  الثاني فلا يجوز ل (أ) سوى مطالبه ب بنقصان الثمن الا اذا رجع عليه ج بضمان العيب ذاته ورد المبيع اليه.</a:t>
            </a:r>
            <a:endParaRPr lang="ar-SA" sz="1800" dirty="0">
              <a:solidFill>
                <a:srgbClr val="7030A0"/>
              </a:solidFill>
            </a:endParaRPr>
          </a:p>
          <a:p>
            <a:pPr algn="just" rtl="1"/>
            <a:r>
              <a:rPr lang="ar-IQ" sz="1800" b="1" dirty="0">
                <a:solidFill>
                  <a:srgbClr val="FF0000"/>
                </a:solidFill>
              </a:rPr>
              <a:t>كيف يتم تقدير نقصان الثمن</a:t>
            </a:r>
            <a:r>
              <a:rPr lang="ar-IQ" sz="1800" dirty="0">
                <a:solidFill>
                  <a:srgbClr val="FF0000"/>
                </a:solidFill>
              </a:rPr>
              <a:t>؟</a:t>
            </a:r>
            <a:endParaRPr lang="ar-SA" sz="1800" dirty="0">
              <a:solidFill>
                <a:srgbClr val="FF0000"/>
              </a:solidFill>
            </a:endParaRPr>
          </a:p>
          <a:p>
            <a:pPr marL="0" indent="0" algn="r" rtl="1">
              <a:buNone/>
            </a:pPr>
            <a:r>
              <a:rPr lang="ar-IQ" sz="1800" dirty="0"/>
              <a:t>تنص المادة 565 م.ع  عل انه يقدر نقصان الثمن بمعرفة ارباب الخبرة بأن  يقوم  المبيع سالما ثم يقوم معيبا وما كان بين القيمتين من التفاوت ينسب الى الثمن المسمى وبمقتضى تلك النسبة يرجع المشتري على  البائع بالنقصان.</a:t>
            </a:r>
          </a:p>
          <a:p>
            <a:pPr marL="0" indent="0" algn="r" rtl="1">
              <a:buNone/>
            </a:pPr>
            <a:endParaRPr lang="ar-IQ" sz="1800" dirty="0"/>
          </a:p>
          <a:p>
            <a:pPr marL="0" indent="0" algn="r" rtl="1">
              <a:buNone/>
            </a:pPr>
            <a:r>
              <a:rPr lang="ar-IQ" sz="1800" dirty="0"/>
              <a:t>فمثلا اذا اشتراى شخص قماشا بعشرة الاف دينار وبعد ان قطعة وفصله اطلع على عيب قديم فيه واراد ان يرجع على البائع بضمان العيوب الخفيه وقوم اهل الخبرة هذا القماش سالما 12 الف دينار ثم قوموه  معيبا </a:t>
            </a:r>
            <a:r>
              <a:rPr lang="ar-SA" sz="1800" dirty="0"/>
              <a:t>9 </a:t>
            </a:r>
            <a:r>
              <a:rPr lang="ar-IQ" sz="1800" dirty="0"/>
              <a:t> الف دينار كان التفاوت بين القيمتين ثلاث الاف دينار وهو الربع ولذلك فللمشتري الرجوع على البائع بربع الثمن المسمى وهو </a:t>
            </a:r>
            <a:r>
              <a:rPr lang="ar-SA" sz="1800" dirty="0"/>
              <a:t> 2,5</a:t>
            </a:r>
            <a:r>
              <a:rPr lang="ar-IQ" sz="1800" dirty="0"/>
              <a:t>دينار ونصف الدينار</a:t>
            </a:r>
            <a:endParaRPr lang="ar-IQ" sz="1800" dirty="0">
              <a:solidFill>
                <a:srgbClr val="7030A0"/>
              </a:solidFill>
            </a:endParaRPr>
          </a:p>
          <a:p>
            <a:pPr algn="r" rtl="1"/>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114</a:t>
            </a:fld>
            <a:endParaRPr lang="en-US"/>
          </a:p>
        </p:txBody>
      </p:sp>
      <p:sp>
        <p:nvSpPr>
          <p:cNvPr id="2" name="Title 1"/>
          <p:cNvSpPr>
            <a:spLocks noGrp="1"/>
          </p:cNvSpPr>
          <p:nvPr>
            <p:ph type="title"/>
          </p:nvPr>
        </p:nvSpPr>
        <p:spPr/>
        <p:txBody>
          <a:bodyPr>
            <a:normAutofit/>
          </a:bodyPr>
          <a:lstStyle/>
          <a:p>
            <a:pPr algn="ctr"/>
            <a:r>
              <a:rPr lang="ar-SA" sz="2400" b="1" dirty="0"/>
              <a:t>موانع الرد</a:t>
            </a:r>
            <a:endParaRPr lang="en-US" sz="2400" b="1" dirty="0"/>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a:bodyPr>
          <a:lstStyle/>
          <a:p>
            <a:pPr algn="r" rtl="1"/>
            <a:r>
              <a:rPr lang="ar-IQ" sz="1800" dirty="0"/>
              <a:t>1.عدم فحص </a:t>
            </a:r>
            <a:r>
              <a:rPr lang="ar-SA" sz="1800" dirty="0"/>
              <a:t>المشتري المبيع بالعناية الازمة.</a:t>
            </a:r>
          </a:p>
          <a:p>
            <a:pPr algn="r" rtl="1"/>
            <a:r>
              <a:rPr lang="ar-SA" sz="1800" dirty="0"/>
              <a:t>2. </a:t>
            </a:r>
            <a:r>
              <a:rPr lang="ar-IQ" sz="1800" dirty="0"/>
              <a:t>تصرف المشتري بالمبيع</a:t>
            </a:r>
            <a:r>
              <a:rPr lang="ar-SA" sz="1800" dirty="0"/>
              <a:t> بعد أطلاعه على عيب فيه.</a:t>
            </a:r>
          </a:p>
          <a:p>
            <a:pPr algn="r" rtl="1"/>
            <a:r>
              <a:rPr lang="ar-SA" sz="1800" dirty="0"/>
              <a:t>3. تنازل المشتري عن حقه في الضمان.</a:t>
            </a:r>
          </a:p>
          <a:p>
            <a:pPr algn="r" rtl="1"/>
            <a:r>
              <a:rPr lang="ar-SA" sz="1800" dirty="0"/>
              <a:t>4.</a:t>
            </a:r>
            <a:r>
              <a:rPr lang="ar-IQ" sz="1800" dirty="0"/>
              <a:t>اشتراط البائع براءته من كل عيب او من العيب الموجود.بشرط ان لا يتعمد البائع اخفاء العيب حيث يعتبر هذا الشرط الذي وضعه باطلا</a:t>
            </a:r>
            <a:r>
              <a:rPr lang="ar-SA" sz="1800" dirty="0"/>
              <a:t>.</a:t>
            </a:r>
          </a:p>
          <a:p>
            <a:pPr algn="r" rtl="1"/>
            <a:r>
              <a:rPr lang="ar-SA" sz="1800" dirty="0"/>
              <a:t>5. </a:t>
            </a:r>
            <a:r>
              <a:rPr lang="ar-IQ" sz="1800" dirty="0"/>
              <a:t>مضيء المدة: يجب اقامة دعوى الضمان خلال مدة لا تقل عن 6 اشهر من تاريخ تسليم المبيع والا فلا تسمع حتى ولو لم يطلع المشتري على العيب الا بعد فوات المدة المذكورة او لم يكتشف المشتري العيب اطلاقا</a:t>
            </a:r>
            <a:r>
              <a:rPr lang="ar-SA" sz="1800" dirty="0"/>
              <a:t>.</a:t>
            </a:r>
          </a:p>
          <a:p>
            <a:pPr algn="r" rtl="1">
              <a:buNone/>
            </a:pPr>
            <a:endParaRPr lang="ar-SA" sz="1800" dirty="0"/>
          </a:p>
          <a:p>
            <a:pPr algn="r" rtl="1"/>
            <a:endParaRPr lang="ar-SA" sz="1800" dirty="0"/>
          </a:p>
          <a:p>
            <a:pPr algn="r" rtl="1"/>
            <a:endParaRPr lang="en-US" sz="1800"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115</a:t>
            </a:fld>
            <a:endParaRPr lang="en-US"/>
          </a:p>
        </p:txBody>
      </p:sp>
      <p:sp>
        <p:nvSpPr>
          <p:cNvPr id="2" name="Title 1"/>
          <p:cNvSpPr>
            <a:spLocks noGrp="1"/>
          </p:cNvSpPr>
          <p:nvPr>
            <p:ph type="title"/>
          </p:nvPr>
        </p:nvSpPr>
        <p:spPr/>
        <p:txBody>
          <a:bodyPr>
            <a:normAutofit/>
          </a:bodyPr>
          <a:lstStyle/>
          <a:p>
            <a:pPr algn="ctr"/>
            <a:r>
              <a:rPr lang="ar-SA" sz="2400" b="1" dirty="0"/>
              <a:t>مسقطات ضمانالبائع </a:t>
            </a:r>
            <a:endParaRPr lang="en-US" sz="2400" b="1" dirty="0"/>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pPr algn="r" rtl="1"/>
            <a:r>
              <a:rPr lang="ar-IQ" sz="1800" dirty="0"/>
              <a:t>ان حكام الضمان العيوب الخفية ليست من النظام العام ولذلك اجاز المشرع للطرفين المتعاقدين الاتفاق على خلافها  عن طريق تشديد الضمان او تخفيفه او اسقاطه:</a:t>
            </a:r>
            <a:endParaRPr lang="ar-SA" sz="1800" dirty="0"/>
          </a:p>
          <a:p>
            <a:pPr algn="r" rtl="1"/>
            <a:r>
              <a:rPr lang="ar-SA" sz="1800" b="1" dirty="0"/>
              <a:t>أولاَ: الأتفاق على تشديد الضمان:</a:t>
            </a:r>
          </a:p>
          <a:p>
            <a:pPr algn="r" rtl="1"/>
            <a:r>
              <a:rPr lang="ar-IQ" sz="1800" dirty="0"/>
              <a:t>للمشتري ان يشترط على البائع بأن يضمن له جميع العيوب الخفيه حتى ما كان ظاهرا منها او كان في امكان المشتري كشفها اذا هو فحص المبيع بعناية الرجل المعتاد.</a:t>
            </a:r>
            <a:endParaRPr lang="ar-SA" sz="1800" dirty="0"/>
          </a:p>
          <a:p>
            <a:pPr algn="r" rtl="1"/>
            <a:r>
              <a:rPr lang="ar-SA" sz="1800" b="1" dirty="0"/>
              <a:t>ثانياَ: الأتفاق على تخفيف الضمان:</a:t>
            </a:r>
          </a:p>
          <a:p>
            <a:pPr algn="r" rtl="1"/>
            <a:r>
              <a:rPr lang="ar-SA" sz="1800" dirty="0"/>
              <a:t>يجوز للمتعاقدين كذلك الأتفاق على أن  تخفيف  الضمان كا الاتفاق على ان لا يضمن البائع عيباَ  معيناَ يذكره  أو اقتصار الضمان على العيوب التي تظهر بالفحص الفني دون العيوب الأخرى.</a:t>
            </a:r>
          </a:p>
          <a:p>
            <a:pPr algn="r" rtl="1"/>
            <a:r>
              <a:rPr lang="ar-SA" sz="1800" b="1" dirty="0"/>
              <a:t>ثالثاَ: الاتفاق على أسقاط الضمان:</a:t>
            </a:r>
          </a:p>
          <a:p>
            <a:pPr algn="r" rtl="1"/>
            <a:r>
              <a:rPr lang="ar-SA" sz="1800" dirty="0"/>
              <a:t>وقد يتفق المتعاقدان غلى اسقاط الضمان من البائع أي باعفائه من أي عيب قد يظهر في المبيع و الاتفاق يعتبر صحيحاَ بمقتضى القانون كأن يشترط البائع براءته من كل عيب في المبيع.</a:t>
            </a:r>
          </a:p>
          <a:p>
            <a:pPr algn="r" rtl="1"/>
            <a:r>
              <a:rPr lang="ar-SA" sz="1800" dirty="0">
                <a:solidFill>
                  <a:srgbClr val="FF0000"/>
                </a:solidFill>
              </a:rPr>
              <a:t>ويشترط لصحة الاتفاق على الاعفاء ان لايكون البائع قد تعمد اخفاء العيب لان ذلك يعتبر غشاَ.</a:t>
            </a:r>
          </a:p>
          <a:p>
            <a:pPr algn="r" rtl="1"/>
            <a:r>
              <a:rPr lang="ar-IQ" sz="1800" dirty="0"/>
              <a:t>مثال ذلك تعمد البائع اخفاء الشقوق الموجودة في جدران المنزل المبيع بنقوش ورسوم ثم اشتراط عدم ضمانه عن كل عيب يظهر فأن دعوى الضمان لا تسقط في هذه الحالة</a:t>
            </a:r>
            <a:endParaRPr lang="ar-SA" sz="1800" dirty="0">
              <a:solidFill>
                <a:srgbClr val="FF0000"/>
              </a:solidFill>
            </a:endParaRPr>
          </a:p>
          <a:p>
            <a:pPr algn="r" rtl="1"/>
            <a:endParaRPr lang="ar-SA" sz="1800" b="1" dirty="0"/>
          </a:p>
          <a:p>
            <a:pPr algn="r" rtl="1"/>
            <a:endParaRPr lang="ar-IQ" sz="1800" dirty="0"/>
          </a:p>
          <a:p>
            <a:pPr algn="r" rtl="1"/>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116</a:t>
            </a:fld>
            <a:endParaRPr lang="en-US"/>
          </a:p>
        </p:txBody>
      </p:sp>
      <p:sp>
        <p:nvSpPr>
          <p:cNvPr id="2" name="Title 1"/>
          <p:cNvSpPr>
            <a:spLocks noGrp="1"/>
          </p:cNvSpPr>
          <p:nvPr>
            <p:ph type="title"/>
          </p:nvPr>
        </p:nvSpPr>
        <p:spPr/>
        <p:txBody>
          <a:bodyPr>
            <a:normAutofit/>
          </a:bodyPr>
          <a:lstStyle/>
          <a:p>
            <a:pPr algn="ctr"/>
            <a:r>
              <a:rPr lang="ar-SA" sz="2400" dirty="0"/>
              <a:t>تعديل  أحكام ضمان العيوب الخفية </a:t>
            </a:r>
            <a:endParaRPr lang="en-US" sz="2400" dirty="0"/>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143999" cy="6858000"/>
          </a:xfrm>
        </p:spPr>
        <p:txBody>
          <a:bodyPr>
            <a:normAutofit fontScale="85000" lnSpcReduction="10000"/>
          </a:bodyPr>
          <a:lstStyle/>
          <a:p>
            <a:pPr algn="ctr" rtl="1">
              <a:buNone/>
            </a:pPr>
            <a:r>
              <a:rPr lang="ar-IQ" b="1" dirty="0"/>
              <a:t>التمييز بين </a:t>
            </a:r>
            <a:r>
              <a:rPr lang="ar-SA" b="1" dirty="0"/>
              <a:t>ضمان العيوب الخفية </a:t>
            </a:r>
            <a:r>
              <a:rPr lang="ar-IQ" b="1" dirty="0"/>
              <a:t>والغلط</a:t>
            </a:r>
            <a:endParaRPr lang="ar-IQ" dirty="0"/>
          </a:p>
          <a:p>
            <a:pPr algn="r" rtl="1">
              <a:buNone/>
            </a:pPr>
            <a:endParaRPr lang="ar-IQ" dirty="0"/>
          </a:p>
          <a:p>
            <a:pPr algn="r" rtl="1">
              <a:buNone/>
            </a:pPr>
            <a:r>
              <a:rPr lang="ar-IQ" dirty="0"/>
              <a:t> من المفيد ونحن بصدد العيوب الخفي</a:t>
            </a:r>
            <a:r>
              <a:rPr lang="ar-SA" dirty="0"/>
              <a:t>ة</a:t>
            </a:r>
            <a:r>
              <a:rPr lang="ar-IQ" dirty="0"/>
              <a:t> ان نميز </a:t>
            </a:r>
            <a:r>
              <a:rPr lang="ar-IQ" sz="1900" b="1" dirty="0"/>
              <a:t>بين </a:t>
            </a:r>
            <a:r>
              <a:rPr lang="ar-IQ" sz="1900" b="1" dirty="0">
                <a:solidFill>
                  <a:srgbClr val="FF0000"/>
                </a:solidFill>
              </a:rPr>
              <a:t>دعوى الفسخ بسبب العيب ودعوى البطلان بسبب الغلط</a:t>
            </a:r>
            <a:r>
              <a:rPr lang="ar-IQ" sz="1900" b="1" u="sng" dirty="0">
                <a:solidFill>
                  <a:srgbClr val="FF0000"/>
                </a:solidFill>
              </a:rPr>
              <a:t>: </a:t>
            </a:r>
            <a:endParaRPr lang="ar-SA" sz="1900" b="1" u="sng" dirty="0">
              <a:solidFill>
                <a:srgbClr val="FF0000"/>
              </a:solidFill>
            </a:endParaRPr>
          </a:p>
          <a:p>
            <a:pPr marL="457200" indent="-457200" algn="r" rtl="1">
              <a:buFont typeface="+mj-lt"/>
              <a:buAutoNum type="arabicPeriod"/>
            </a:pPr>
            <a:r>
              <a:rPr lang="ar-SA" dirty="0"/>
              <a:t>ف</a:t>
            </a:r>
            <a:r>
              <a:rPr lang="ar-IQ" dirty="0"/>
              <a:t>العيب الخفي هو ما ينقص من ثمن المبيع في السوق او عند اصحاب الخبرة او ما يفوت غرض صحيح من المبيع</a:t>
            </a:r>
            <a:r>
              <a:rPr lang="ar-SA" dirty="0"/>
              <a:t>،</a:t>
            </a:r>
            <a:r>
              <a:rPr lang="ar-IQ" dirty="0"/>
              <a:t> اما الغلط الموجب للبطلان فهو الغلط المعتبر في العقد او في احد عناصره المادية او احدى صفاته الاساسية.</a:t>
            </a:r>
          </a:p>
          <a:p>
            <a:pPr marL="457200" indent="-457200" algn="r" rtl="1">
              <a:buFont typeface="+mj-lt"/>
              <a:buAutoNum type="arabicPeriod"/>
            </a:pPr>
            <a:endParaRPr lang="ar-IQ" dirty="0"/>
          </a:p>
          <a:p>
            <a:pPr marL="457200" indent="-457200" algn="r" rtl="1">
              <a:buFont typeface="+mj-lt"/>
              <a:buAutoNum type="arabicPeriod"/>
            </a:pPr>
            <a:r>
              <a:rPr lang="ar-IQ" dirty="0"/>
              <a:t>فالمشتري في حالة الغلط يشتري شيئا اخر مخالف للشيء الذي قصد ان يشتريه. اما في العيب الخفي فهو يشتري الشيء الذي قصد شراءه حقيقية ولكنه يتضح له بعد الشراء ان بالمبيع عيبا يجعله غير صالح للاستعمال. </a:t>
            </a:r>
          </a:p>
          <a:p>
            <a:pPr marL="457200" indent="-457200" algn="r" rtl="1">
              <a:buFont typeface="+mj-lt"/>
              <a:buAutoNum type="arabicPeriod"/>
            </a:pPr>
            <a:endParaRPr lang="ar-IQ" dirty="0"/>
          </a:p>
          <a:p>
            <a:pPr marL="457200" indent="-457200" algn="r" rtl="1">
              <a:buFont typeface="+mj-lt"/>
              <a:buAutoNum type="arabicPeriod"/>
            </a:pPr>
            <a:r>
              <a:rPr lang="ar-IQ" dirty="0"/>
              <a:t>ويترتب على ذلك ان من يشتري لوحة فنية على اعتبار انها للرسام بيكاسو ثم يظهر خلاف ذلك يعتبر المشتري قد وقع في غلط ويكون له طلب بطلان العقد لهذا السبب حتى ولو كانت اللوحة سليمة في ذاتها وليس فيها عيب على الاطلاق. اما اذا ثبت ان اللوحة للفنان بيكاسو ولكن الوان اللوحة غير ثابته كان هذا عيبا </a:t>
            </a:r>
            <a:r>
              <a:rPr lang="ar-IQ" dirty="0" err="1"/>
              <a:t>يج</a:t>
            </a:r>
            <a:r>
              <a:rPr lang="ar-SA" dirty="0"/>
              <a:t>ي</a:t>
            </a:r>
            <a:r>
              <a:rPr lang="ar-IQ" dirty="0"/>
              <a:t>ز للمشتري طلب الفسخ.</a:t>
            </a:r>
          </a:p>
          <a:p>
            <a:pPr marL="457200" indent="-457200" algn="r" rtl="1">
              <a:buFont typeface="+mj-lt"/>
              <a:buAutoNum type="arabicPeriod"/>
            </a:pPr>
            <a:endParaRPr lang="ar-IQ" dirty="0"/>
          </a:p>
          <a:p>
            <a:pPr marL="457200" indent="-457200" algn="r" rtl="1">
              <a:buFont typeface="+mj-lt"/>
              <a:buAutoNum type="arabicPeriod"/>
            </a:pPr>
            <a:r>
              <a:rPr lang="ar-IQ" dirty="0"/>
              <a:t>وقد يجتمع الغلط والعيب الخفي في بعض الحالات </a:t>
            </a:r>
            <a:r>
              <a:rPr lang="ar-SA" dirty="0"/>
              <a:t>معينه مثل ,</a:t>
            </a:r>
            <a:r>
              <a:rPr lang="ar-IQ" dirty="0"/>
              <a:t> وقوع المشتري في غلط في صفة جوهرية من صفات المبيع اذا كان تخلف هذه الصفة تؤدي في نفس الوقت الى جعل المبيع غير صالح للغرض الذي قصده المشتري من الشراء ,</a:t>
            </a:r>
          </a:p>
          <a:p>
            <a:pPr algn="r" rtl="1">
              <a:buNone/>
            </a:pPr>
            <a:endParaRPr lang="ar-IQ" dirty="0"/>
          </a:p>
          <a:p>
            <a:pPr algn="r" rtl="1">
              <a:buNone/>
            </a:pPr>
            <a:endParaRPr lang="ar-IQ" dirty="0"/>
          </a:p>
          <a:p>
            <a:pPr algn="r" rtl="1">
              <a:buNone/>
            </a:pPr>
            <a:endParaRPr lang="ar-IQ" dirty="0"/>
          </a:p>
        </p:txBody>
      </p:sp>
      <p:sp>
        <p:nvSpPr>
          <p:cNvPr id="3" name="Slide Number Placeholder 2"/>
          <p:cNvSpPr>
            <a:spLocks noGrp="1"/>
          </p:cNvSpPr>
          <p:nvPr>
            <p:ph type="sldNum" sz="quarter" idx="12"/>
          </p:nvPr>
        </p:nvSpPr>
        <p:spPr/>
        <p:txBody>
          <a:bodyPr/>
          <a:lstStyle/>
          <a:p>
            <a:fld id="{7C548C77-7441-4B76-8FF6-79763031A0D0}" type="slidenum">
              <a:rPr lang="en-US" smtClean="0"/>
              <a:pPr/>
              <a:t>117</a:t>
            </a:fld>
            <a:endParaRPr lang="en-US" dirty="0"/>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749283633"/>
      </p:ext>
    </p:extLst>
  </p:cSld>
  <p:clrMapOvr>
    <a:masterClrMapping/>
  </p:clrMapOvr>
  <p:transition/>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Autofit/>
          </a:bodyPr>
          <a:lstStyle/>
          <a:p>
            <a:pPr marL="457200" indent="-457200" algn="r" rtl="1">
              <a:buNone/>
            </a:pPr>
            <a:r>
              <a:rPr lang="ar-SA" sz="1800" dirty="0"/>
              <a:t>     1.  </a:t>
            </a:r>
            <a:r>
              <a:rPr lang="ar-IQ" sz="1800" dirty="0"/>
              <a:t>العيب الخفي هو ما ينقص من ثمن المبيع في السوق او عند اصحاب الخبرة او ما يفوت غرض صحيح من المبيع</a:t>
            </a:r>
            <a:r>
              <a:rPr lang="ar-SA" sz="1800" dirty="0"/>
              <a:t>،</a:t>
            </a:r>
            <a:r>
              <a:rPr lang="ar-IQ" sz="1800" dirty="0"/>
              <a:t> اما الغلط الموجب للبطلان فهو الغلط </a:t>
            </a:r>
            <a:r>
              <a:rPr lang="ar-SA" sz="1800" dirty="0"/>
              <a:t> في </a:t>
            </a:r>
            <a:r>
              <a:rPr lang="ar-IQ" sz="1800" dirty="0"/>
              <a:t>احدى صفاته</a:t>
            </a:r>
            <a:r>
              <a:rPr lang="ar-SA" sz="1800" dirty="0"/>
              <a:t> الجوهرية.</a:t>
            </a:r>
            <a:endParaRPr lang="ar-IQ" sz="1800" dirty="0"/>
          </a:p>
          <a:p>
            <a:pPr marL="457200" indent="-457200" algn="r" rtl="1">
              <a:buNone/>
            </a:pPr>
            <a:r>
              <a:rPr lang="ar-SA" sz="1800" dirty="0"/>
              <a:t>     </a:t>
            </a:r>
          </a:p>
          <a:p>
            <a:pPr marL="457200" indent="-457200" algn="r" rtl="1">
              <a:buNone/>
            </a:pPr>
            <a:r>
              <a:rPr lang="ar-SA" sz="1800" dirty="0"/>
              <a:t>    2. </a:t>
            </a:r>
            <a:r>
              <a:rPr lang="ar-IQ" sz="1800" dirty="0"/>
              <a:t>المشتري في حالة الغلط يشتري شيئا اخر مخالف للشيء الذي قصد ان يشتريه. اما في العيب الخفي فهو يشتري الشيء الذي قصد شراءه حقيقية ولكنه يتضح له بعد الشراء ان بالمبيع عيبا يجعله غير صالح للاستعمال. </a:t>
            </a:r>
          </a:p>
          <a:p>
            <a:pPr marL="457200" indent="-457200" algn="r" rtl="1">
              <a:buNone/>
            </a:pPr>
            <a:r>
              <a:rPr lang="ar-SA" sz="1800" dirty="0"/>
              <a:t>       </a:t>
            </a:r>
            <a:r>
              <a:rPr lang="ar-IQ" sz="1800" dirty="0"/>
              <a:t>ويترتب على ذلك ان من يشتري لوحة فنية على اعتبار انها للرسام بيكاسو ثم يظهر خلاف ذلك يعتبر المشتري قد وقع في غلط ويكون له طلب بطلان العقد لهذا السبب حتى ولو كانت اللوحة سليمة في ذاتها وليس فيها عيب على الاطلاق. اما اذا ثبت ان اللوحة للفنان بيكاسو ولكن الوان اللوحة غير ثابته كان هذا عيبا يج</a:t>
            </a:r>
            <a:r>
              <a:rPr lang="ar-SA" sz="1800" dirty="0"/>
              <a:t>ي</a:t>
            </a:r>
            <a:r>
              <a:rPr lang="ar-IQ" sz="1800" dirty="0"/>
              <a:t>ز للمشتري طلب الفسخ.</a:t>
            </a:r>
            <a:endParaRPr lang="ar-SA" sz="1800" dirty="0"/>
          </a:p>
          <a:p>
            <a:pPr marL="457200" indent="-457200" algn="r" rtl="1">
              <a:buNone/>
            </a:pPr>
            <a:r>
              <a:rPr lang="ar-SA" sz="1800" dirty="0"/>
              <a:t>        </a:t>
            </a:r>
          </a:p>
          <a:p>
            <a:pPr marL="457200" indent="-457200" algn="r" rtl="1">
              <a:buNone/>
            </a:pPr>
            <a:r>
              <a:rPr lang="ar-SA" sz="1800" dirty="0"/>
              <a:t>        3.  في دعوى الغلط يستطيع المشتري ان ينقض العقد سواء كان المبيع قد تم عن طريق المساومة أو عن طريق المزاد العلني بمعرفة القضاء أو احد الجهات الادارية، أما في حالة العيب الخفي يمتنع المشترى ان يرجع على البائع بدعوى الضمان اذا كان البيع قد تم عن طريق القضاء أو احد الجهات الادارية.</a:t>
            </a:r>
            <a:endParaRPr lang="ar-IQ" sz="1800" dirty="0"/>
          </a:p>
          <a:p>
            <a:pPr marL="457200" indent="-457200" algn="r" rtl="1">
              <a:buNone/>
            </a:pPr>
            <a:r>
              <a:rPr lang="ar-SA" sz="1800" dirty="0"/>
              <a:t>       </a:t>
            </a:r>
            <a:endParaRPr lang="en-US" sz="1800"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118</a:t>
            </a:fld>
            <a:endParaRPr lang="en-US"/>
          </a:p>
        </p:txBody>
      </p:sp>
      <p:sp>
        <p:nvSpPr>
          <p:cNvPr id="2" name="Title 1"/>
          <p:cNvSpPr>
            <a:spLocks noGrp="1"/>
          </p:cNvSpPr>
          <p:nvPr>
            <p:ph type="title"/>
          </p:nvPr>
        </p:nvSpPr>
        <p:spPr/>
        <p:txBody>
          <a:bodyPr>
            <a:normAutofit/>
          </a:bodyPr>
          <a:lstStyle/>
          <a:p>
            <a:pPr algn="ctr"/>
            <a:r>
              <a:rPr lang="ar-IQ" sz="2400" b="1" dirty="0"/>
              <a:t>التمييز بين </a:t>
            </a:r>
            <a:r>
              <a:rPr lang="ar-SA" sz="2400" b="1" dirty="0"/>
              <a:t>ضمان العيوب الخفية </a:t>
            </a:r>
            <a:r>
              <a:rPr lang="ar-IQ" sz="2400" b="1" dirty="0"/>
              <a:t>والغلط</a:t>
            </a:r>
            <a:br>
              <a:rPr lang="ar-IQ" sz="2400" dirty="0"/>
            </a:br>
            <a:endParaRPr lang="en-US" sz="2400" dirty="0"/>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143999" cy="6858000"/>
          </a:xfrm>
        </p:spPr>
        <p:txBody>
          <a:bodyPr>
            <a:normAutofit/>
          </a:bodyPr>
          <a:lstStyle/>
          <a:p>
            <a:pPr algn="r" rtl="1">
              <a:buNone/>
            </a:pPr>
            <a:r>
              <a:rPr lang="ar-SA" sz="1800" dirty="0"/>
              <a:t>    </a:t>
            </a:r>
          </a:p>
          <a:p>
            <a:pPr algn="r" rtl="1">
              <a:buNone/>
            </a:pPr>
            <a:r>
              <a:rPr lang="ar-SA" sz="1800" dirty="0"/>
              <a:t>     </a:t>
            </a:r>
            <a:r>
              <a:rPr lang="ar-IQ" sz="1800" dirty="0"/>
              <a:t>وقد يجتمع الغلط والعيب الخفي في بعض الحالات </a:t>
            </a:r>
            <a:r>
              <a:rPr lang="ar-SA" sz="1800" dirty="0"/>
              <a:t>معينه مثل ,</a:t>
            </a:r>
            <a:r>
              <a:rPr lang="ar-IQ" sz="1800" dirty="0"/>
              <a:t> وقوع المشتري في غلط في صفة جوهرية من صفات المبيع اذا كان تخلف هذه الصفة تؤدي في نفس الوقت الى جعل المبيع غير صالح للغرض الذي قصده المشتري من الشراء</a:t>
            </a:r>
            <a:endParaRPr lang="ar-SA" sz="1800" dirty="0"/>
          </a:p>
          <a:p>
            <a:pPr algn="r" rtl="1">
              <a:buNone/>
            </a:pPr>
            <a:endParaRPr lang="ar-SA" sz="1800" dirty="0"/>
          </a:p>
          <a:p>
            <a:pPr algn="r" rtl="1">
              <a:buNone/>
            </a:pPr>
            <a:r>
              <a:rPr lang="ar-SA" sz="1800" dirty="0"/>
              <a:t>    </a:t>
            </a:r>
            <a:r>
              <a:rPr lang="ar-IQ" sz="1800" dirty="0"/>
              <a:t>كمن يشتري حصانا على انه صالح للسباق فيجده على خلاف ذلك.</a:t>
            </a:r>
            <a:r>
              <a:rPr lang="ar-SA" sz="1800" dirty="0"/>
              <a:t> </a:t>
            </a:r>
            <a:r>
              <a:rPr lang="ar-IQ" sz="1800" dirty="0"/>
              <a:t>ففي هذه الحالة يكون البيع موقوفا على اجازة المشتري بسبب الغلط ويكون منشأ في نفس الوقت لضمان العيوب الخفية.  اي ان المشتري يكون مخيرا بين دعوى الغلط وبين دعوى الضمان العيوب الخفية ولكنه ليس له الجمع بينهما.</a:t>
            </a:r>
          </a:p>
          <a:p>
            <a:pPr algn="r" rtl="1">
              <a:buNone/>
            </a:pPr>
            <a:endParaRPr lang="ar-IQ" sz="1800" dirty="0"/>
          </a:p>
          <a:p>
            <a:pPr algn="r" rtl="1">
              <a:buNone/>
            </a:pPr>
            <a:r>
              <a:rPr lang="ar-SA" sz="1800" b="1" dirty="0">
                <a:solidFill>
                  <a:srgbClr val="7030A0"/>
                </a:solidFill>
              </a:rPr>
              <a:t>      </a:t>
            </a:r>
            <a:r>
              <a:rPr lang="ar-IQ" sz="1800" b="1" dirty="0">
                <a:solidFill>
                  <a:srgbClr val="7030A0"/>
                </a:solidFill>
              </a:rPr>
              <a:t>فأذا رجع المشتري على البائع بدعوى الغلط فعليه ان يثبت ان البائع كان مشتركا معه في الغلط كما ينبغي له ان يرفع الدعوى خلال ثلاث اشهر من وقت انكشاف الغلط. فاذا حكم بنقض العقد كأن لم يكن وكان له استرداد الثمن مع المطالبة بالتعويض ان كان له مبرر.</a:t>
            </a:r>
          </a:p>
          <a:p>
            <a:pPr algn="r" rtl="1">
              <a:buNone/>
            </a:pPr>
            <a:endParaRPr lang="ar-IQ" sz="1800" dirty="0"/>
          </a:p>
          <a:p>
            <a:pPr algn="r" rtl="1">
              <a:buNone/>
            </a:pPr>
            <a:r>
              <a:rPr lang="ar-SA" sz="1800" b="1" dirty="0">
                <a:solidFill>
                  <a:srgbClr val="7030A0"/>
                </a:solidFill>
              </a:rPr>
              <a:t>     </a:t>
            </a:r>
            <a:r>
              <a:rPr lang="ar-IQ" sz="1800" b="1" dirty="0">
                <a:solidFill>
                  <a:srgbClr val="7030A0"/>
                </a:solidFill>
              </a:rPr>
              <a:t>اما اذا رجع المشتري بدعوى ضمان العيوب الخفيه فلا يطلب منه سوى اثبات وجود العيب الخفي في المبيع ولا يكلف بأثبات علم البائع او عدم علمه. </a:t>
            </a:r>
          </a:p>
          <a:p>
            <a:pPr algn="r" rtl="1">
              <a:buNone/>
            </a:pPr>
            <a:endParaRPr lang="en-US" dirty="0"/>
          </a:p>
          <a:p>
            <a:pPr algn="ctr" rtl="1">
              <a:buNone/>
            </a:pPr>
            <a:endParaRPr lang="ar-IQ" i="1" u="sng" dirty="0"/>
          </a:p>
          <a:p>
            <a:pPr algn="r" rtl="1">
              <a:buNone/>
            </a:pPr>
            <a:endParaRPr lang="ar-IQ" dirty="0"/>
          </a:p>
          <a:p>
            <a:pPr algn="r" rtl="1">
              <a:buNone/>
            </a:pPr>
            <a:endParaRPr lang="en-US" dirty="0"/>
          </a:p>
        </p:txBody>
      </p:sp>
      <p:sp>
        <p:nvSpPr>
          <p:cNvPr id="3" name="Slide Number Placeholder 2"/>
          <p:cNvSpPr>
            <a:spLocks noGrp="1"/>
          </p:cNvSpPr>
          <p:nvPr>
            <p:ph type="sldNum" sz="quarter" idx="12"/>
          </p:nvPr>
        </p:nvSpPr>
        <p:spPr/>
        <p:txBody>
          <a:bodyPr/>
          <a:lstStyle/>
          <a:p>
            <a:fld id="{7C548C77-7441-4B76-8FF6-79763031A0D0}" type="slidenum">
              <a:rPr lang="en-US" smtClean="0"/>
              <a:pPr/>
              <a:t>119</a:t>
            </a:fld>
            <a:endParaRPr lang="en-US" dirty="0"/>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100548537"/>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Autofit/>
          </a:bodyPr>
          <a:lstStyle/>
          <a:p>
            <a:pPr algn="ctr" rtl="1">
              <a:buNone/>
            </a:pPr>
            <a:r>
              <a:rPr lang="ar-IQ" sz="800" b="1" u="sng" dirty="0"/>
              <a:t>د</a:t>
            </a:r>
            <a:endParaRPr lang="ar-IQ" sz="1100" b="1" u="sng" dirty="0"/>
          </a:p>
          <a:p>
            <a:pPr algn="r" rtl="1">
              <a:buNone/>
            </a:pPr>
            <a:r>
              <a:rPr lang="ar-IQ" sz="1200" b="1" u="sng" dirty="0">
                <a:effectLst>
                  <a:outerShdw blurRad="38100" dist="38100" dir="2700000" algn="tl">
                    <a:srgbClr val="000000">
                      <a:alpha val="43137"/>
                    </a:srgbClr>
                  </a:outerShdw>
                </a:effectLst>
              </a:rPr>
              <a:t>اولا عقد البيع والهبه بعوض</a:t>
            </a:r>
            <a:r>
              <a:rPr lang="ar-IQ" sz="1200" b="1" dirty="0">
                <a:effectLst>
                  <a:outerShdw blurRad="38100" dist="38100" dir="2700000" algn="tl">
                    <a:srgbClr val="000000">
                      <a:alpha val="43137"/>
                    </a:srgbClr>
                  </a:outerShdw>
                </a:effectLst>
              </a:rPr>
              <a:t>: </a:t>
            </a:r>
          </a:p>
          <a:p>
            <a:pPr algn="r" rtl="1">
              <a:buNone/>
            </a:pPr>
            <a:endParaRPr lang="ar-IQ" sz="800" dirty="0"/>
          </a:p>
          <a:p>
            <a:pPr marL="624078" indent="-514350" algn="r" rtl="1">
              <a:buNone/>
            </a:pPr>
            <a:r>
              <a:rPr lang="ar-JO" sz="1200" b="1" dirty="0"/>
              <a:t>              الهبه‌ </a:t>
            </a:r>
            <a:r>
              <a:rPr lang="ar-IQ" sz="1200" b="1" dirty="0"/>
              <a:t>(تمليك مال لاخر بلا عوض) م/601م.ع.</a:t>
            </a:r>
            <a:r>
              <a:rPr lang="ar-JO" sz="1200" b="1" dirty="0"/>
              <a:t> فالعو</a:t>
            </a:r>
            <a:r>
              <a:rPr lang="ar-IQ" sz="1200" b="1" dirty="0"/>
              <a:t>ض</a:t>
            </a:r>
            <a:r>
              <a:rPr lang="ar-JO" sz="1200" b="1" dirty="0"/>
              <a:t> هو</a:t>
            </a:r>
            <a:r>
              <a:rPr lang="ar-SY" sz="1200" b="1" dirty="0"/>
              <a:t> الذي </a:t>
            </a:r>
            <a:r>
              <a:rPr lang="ar-JO" sz="1200" b="1" dirty="0"/>
              <a:t>یمیز البیع عن الهبه‌. </a:t>
            </a:r>
            <a:r>
              <a:rPr lang="ar-IQ" sz="1200" b="1" dirty="0"/>
              <a:t> ولكن قد تكون الهبه بعوض حيث يفرض الواهب على الموهوب له تقديم مقابل هو مبلغ من النقود</a:t>
            </a:r>
            <a:r>
              <a:rPr lang="ar-JO" sz="1200" b="1" dirty="0"/>
              <a:t> فما الحكم فی ه</a:t>
            </a:r>
            <a:r>
              <a:rPr lang="ar-SY" sz="1200" b="1" dirty="0"/>
              <a:t>ذ </a:t>
            </a:r>
            <a:r>
              <a:rPr lang="ar-JO" sz="1200" b="1" dirty="0"/>
              <a:t>ه  الحاله‌ ؟ </a:t>
            </a:r>
            <a:r>
              <a:rPr lang="ar-IQ" sz="1200" b="1" dirty="0"/>
              <a:t>(م 611 م.ع. )</a:t>
            </a:r>
            <a:endParaRPr lang="ar-SA" sz="1200" b="1" dirty="0"/>
          </a:p>
          <a:p>
            <a:pPr marL="624078" indent="-514350" algn="r" rtl="1">
              <a:buNone/>
            </a:pPr>
            <a:r>
              <a:rPr lang="ar-JO" sz="1200" b="1" dirty="0"/>
              <a:t>            </a:t>
            </a:r>
            <a:r>
              <a:rPr lang="ar-IQ" sz="1200" b="1" dirty="0"/>
              <a:t>عندها يعتمد الامر على نية التبرع في تمييز كونه بيعا او هبه فأن توف</a:t>
            </a:r>
            <a:r>
              <a:rPr lang="ar-SA" sz="1200" b="1" dirty="0"/>
              <a:t>ر</a:t>
            </a:r>
            <a:r>
              <a:rPr lang="ar-IQ" sz="1200" b="1" dirty="0"/>
              <a:t>ت نية التبرع كان التصرف هبه وان لم تتوفر كان التصرف بيعا.</a:t>
            </a:r>
            <a:r>
              <a:rPr lang="ar-JO" sz="1200" b="1" dirty="0"/>
              <a:t> </a:t>
            </a:r>
            <a:endParaRPr lang="ar-SA" sz="1200" b="1" dirty="0"/>
          </a:p>
          <a:p>
            <a:pPr marL="624078" indent="-514350" algn="r" rtl="1">
              <a:buNone/>
            </a:pPr>
            <a:r>
              <a:rPr lang="ar-SA" sz="1200" b="1" dirty="0"/>
              <a:t>            </a:t>
            </a:r>
            <a:r>
              <a:rPr lang="ar-IQ" sz="1200" b="1" dirty="0"/>
              <a:t>ومن القرائن على اعتبار التصرف هبه اشتراط دفع المقابل المالي لشخص ثالث او كون الثمن تافها لايتناسب عن قيمة الشيء ولذلك فهو ثمن غير حقيقي او كون الثمن بخسا وهو الثمن الحقيقي ولكنه يقل كثيرا عن قيمة المبيع حيث اعتبره البعض من الفقهاء هبه جزئية كما اعتبره البعض الاخر  بيعا لانهم لا يشترطون التعادل بين الالتزامات.</a:t>
            </a:r>
          </a:p>
          <a:p>
            <a:pPr algn="r" rtl="1">
              <a:buNone/>
            </a:pPr>
            <a:endParaRPr lang="ar-IQ" sz="800" dirty="0"/>
          </a:p>
          <a:p>
            <a:pPr algn="r" rtl="1">
              <a:buNone/>
            </a:pPr>
            <a:r>
              <a:rPr lang="ar-IQ" sz="1100" b="1" u="sng" dirty="0">
                <a:effectLst>
                  <a:outerShdw blurRad="38100" dist="38100" dir="2700000" algn="tl">
                    <a:srgbClr val="000000">
                      <a:alpha val="43137"/>
                    </a:srgbClr>
                  </a:outerShdw>
                </a:effectLst>
              </a:rPr>
              <a:t>ثانيا : تمييز عقد البيع والوصية:</a:t>
            </a:r>
            <a:endParaRPr lang="ar-SA" sz="1200" b="1" u="sng" dirty="0"/>
          </a:p>
          <a:p>
            <a:pPr marL="624078" indent="-514350" algn="r" rtl="1">
              <a:buNone/>
            </a:pPr>
            <a:r>
              <a:rPr lang="ar-SA" sz="1200" b="1" dirty="0"/>
              <a:t>           </a:t>
            </a:r>
            <a:r>
              <a:rPr lang="ar-JO" sz="1200" b="1" dirty="0"/>
              <a:t>  البیع هو تملیك البائع المشتری المبیع فی الحال مقابل </a:t>
            </a:r>
            <a:r>
              <a:rPr lang="ar-IQ" sz="1200" b="1" dirty="0"/>
              <a:t>ث</a:t>
            </a:r>
            <a:r>
              <a:rPr lang="ar-JO" sz="1200" b="1" dirty="0"/>
              <a:t>من معین أما الوصیه‌ </a:t>
            </a:r>
            <a:r>
              <a:rPr lang="ar-IQ" sz="1200" b="1" dirty="0"/>
              <a:t>( تصرف في التركة مضاف الى ما بعد الموت مقتضاه التمليك بلا عوض) م 64 احوال شخصية وكذلك م 1109 مدني. ولذلك فالوصية تتضمن تمليك دون مقابل وان الملكبة لا تنتقل فيها الا بعد وفاة الموصي وانها تصدر من جانب واحد ولذلك فهي ليست عقدا.</a:t>
            </a:r>
            <a:endParaRPr lang="ar-JO" sz="1200" b="1" dirty="0"/>
          </a:p>
          <a:p>
            <a:pPr marL="624078" indent="-514350" algn="r" rtl="1">
              <a:buNone/>
            </a:pPr>
            <a:r>
              <a:rPr lang="ar-JO" sz="1200" b="1" dirty="0"/>
              <a:t>               ولكن قد یحاول البع</a:t>
            </a:r>
            <a:r>
              <a:rPr lang="ar-IQ" sz="1200" b="1" dirty="0"/>
              <a:t>ض</a:t>
            </a:r>
            <a:r>
              <a:rPr lang="ar-JO" sz="1200" b="1" dirty="0"/>
              <a:t>  ال</a:t>
            </a:r>
            <a:r>
              <a:rPr lang="ar-IQ" sz="1200" b="1" dirty="0"/>
              <a:t>تحايل على القانون</a:t>
            </a:r>
            <a:r>
              <a:rPr lang="ar-JO" sz="1200" b="1" dirty="0"/>
              <a:t> فیعمد </a:t>
            </a:r>
            <a:r>
              <a:rPr lang="ar-SA" sz="1200" b="1" dirty="0"/>
              <a:t>مثلاَ</a:t>
            </a:r>
            <a:r>
              <a:rPr lang="ar-JO" sz="1200" b="1" dirty="0"/>
              <a:t> ألی تصویر</a:t>
            </a:r>
            <a:r>
              <a:rPr lang="ar-IQ" sz="1200" b="1" dirty="0"/>
              <a:t> الوصية </a:t>
            </a:r>
            <a:r>
              <a:rPr lang="ar-JO" sz="1200" b="1" dirty="0"/>
              <a:t> بصوره‌ عقد بیع.</a:t>
            </a:r>
            <a:r>
              <a:rPr lang="ar-SA" sz="1200" b="1" dirty="0"/>
              <a:t> </a:t>
            </a:r>
            <a:r>
              <a:rPr lang="ar-IQ" sz="1200" b="1" dirty="0"/>
              <a:t>والعلة في ذلك هو وجود نيه الايصاء حيث يمكن استخلاصها من الظروف الموضوعية المحيطة بالتصرف وهي مسألة وقائع لا رقابة لمحكمة التمييز عليها.</a:t>
            </a:r>
          </a:p>
          <a:p>
            <a:pPr marL="624078" indent="-514350" algn="r" rtl="1">
              <a:buFont typeface="+mj-lt"/>
              <a:buAutoNum type="arabicPeriod"/>
            </a:pPr>
            <a:endParaRPr lang="ar-IQ" sz="1200" b="1" dirty="0"/>
          </a:p>
          <a:p>
            <a:pPr marL="624078" indent="-514350" algn="r" rtl="1">
              <a:buNone/>
            </a:pPr>
            <a:r>
              <a:rPr lang="ar-SA" sz="1200" b="1" dirty="0"/>
              <a:t>          </a:t>
            </a:r>
            <a:r>
              <a:rPr lang="ar-JO" sz="1200" b="1" dirty="0"/>
              <a:t> </a:t>
            </a:r>
            <a:r>
              <a:rPr lang="ar-SA" sz="1200" b="1" dirty="0"/>
              <a:t> </a:t>
            </a:r>
            <a:r>
              <a:rPr lang="ar-IQ" sz="1200" b="1" dirty="0"/>
              <a:t>ومن القرائن على اعتبار التصرف وصية حالة البيع الذي يتضمن تنازل البائع فيه عن الثمن وكذلك حالة اثبات صورية الثمن المذكور في العقد وحالة اشتراط البائع حيازته للمبيع والانتفاع به او اشتراطه عدم تصرف المشتري بالمبيع او اشترط عودة ملكية المبيع للبائع عند وفاة المشتري قبل البائع.</a:t>
            </a:r>
          </a:p>
          <a:p>
            <a:pPr marL="624078" indent="-514350" algn="r" rtl="1">
              <a:buNone/>
            </a:pPr>
            <a:r>
              <a:rPr lang="ar-SA" sz="1200" b="1" dirty="0"/>
              <a:t>            </a:t>
            </a:r>
            <a:r>
              <a:rPr lang="ar-IQ" sz="1200" b="1" dirty="0"/>
              <a:t>واعتبر المشرع العراقي في المادة 1109 مدني اعتبر التصرف الناقل للملكية الصادر من المورث في مرض موتة في حكم الوصية اذا كانت على سبيل التبرع.</a:t>
            </a:r>
          </a:p>
          <a:p>
            <a:pPr algn="r" rtl="1">
              <a:buNone/>
            </a:pPr>
            <a:endParaRPr lang="ar-IQ" sz="1100" dirty="0"/>
          </a:p>
          <a:p>
            <a:endParaRPr lang="en-US" sz="1100" dirty="0"/>
          </a:p>
          <a:p>
            <a:endParaRPr lang="en-US" sz="1100"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12</a:t>
            </a:fld>
            <a:endParaRPr lang="en-US"/>
          </a:p>
        </p:txBody>
      </p:sp>
      <p:sp>
        <p:nvSpPr>
          <p:cNvPr id="2" name="Title 1"/>
          <p:cNvSpPr>
            <a:spLocks noGrp="1"/>
          </p:cNvSpPr>
          <p:nvPr>
            <p:ph type="title"/>
          </p:nvPr>
        </p:nvSpPr>
        <p:spPr/>
        <p:txBody>
          <a:bodyPr>
            <a:normAutofit/>
          </a:bodyPr>
          <a:lstStyle/>
          <a:p>
            <a:pPr algn="ctr"/>
            <a:r>
              <a:rPr lang="ar-IQ" sz="2800" b="1" u="sng" dirty="0"/>
              <a:t>تمييز عقد البيع عن غيره من العقو</a:t>
            </a:r>
            <a:br>
              <a:rPr lang="ar-IQ" sz="2800" b="1" u="sng" dirty="0"/>
            </a:br>
            <a:endParaRPr lang="en-US" sz="2800" dirty="0"/>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fontScale="92500" lnSpcReduction="10000"/>
          </a:bodyPr>
          <a:lstStyle/>
          <a:p>
            <a:pPr algn="r" rtl="1"/>
            <a:r>
              <a:rPr lang="ar-SA" sz="1800" dirty="0"/>
              <a:t>يلتزم المشتري بموجب عقد البيع بثلاث التزامات هي :</a:t>
            </a:r>
          </a:p>
          <a:p>
            <a:pPr algn="r" rtl="1"/>
            <a:r>
              <a:rPr lang="ar-SA" sz="1800" dirty="0"/>
              <a:t>1.  دفع الثمن.</a:t>
            </a:r>
          </a:p>
          <a:p>
            <a:pPr algn="r" rtl="1"/>
            <a:r>
              <a:rPr lang="ar-SA" sz="1800" dirty="0"/>
              <a:t>2. دفع مصرو فات البيع.</a:t>
            </a:r>
          </a:p>
          <a:p>
            <a:pPr algn="r" rtl="1"/>
            <a:r>
              <a:rPr lang="ar-SA" sz="1800" dirty="0"/>
              <a:t>3. تسلم المبيع.</a:t>
            </a:r>
          </a:p>
          <a:p>
            <a:pPr algn="r" rtl="1"/>
            <a:r>
              <a:rPr lang="ar-SA" sz="1800" b="1" dirty="0"/>
              <a:t>اولاَ: التزام المشتري بدفع الثمن: </a:t>
            </a:r>
          </a:p>
          <a:p>
            <a:pPr algn="r" rtl="1"/>
            <a:r>
              <a:rPr lang="ar-SA" sz="1800" dirty="0"/>
              <a:t>يعتبر الثمن ركن من أركان عقد البيع ، تنص المادة 571 من القانون المدني على ان ( يلتزم المشتري بدفع الثمن المتفق عليه وفق الشروط التي يقررها العقد ، وهو الذي يتحمل نفقات الوفاء). </a:t>
            </a:r>
          </a:p>
          <a:p>
            <a:pPr algn="r" rtl="1"/>
            <a:r>
              <a:rPr lang="ar-SA" sz="1800" dirty="0"/>
              <a:t>والثمن هو مبلغ من النقود يتفق عليه المتعاقدان وقد ييتفق المتعاقدان على ان يدفع الثمن جملة واحدة  أو على شكل أقساط وتدفع في مواعيد معينة. </a:t>
            </a:r>
          </a:p>
          <a:p>
            <a:pPr algn="r" rtl="1"/>
            <a:r>
              <a:rPr lang="ar-SA" sz="1800" b="1" dirty="0"/>
              <a:t>أ – فوائد الثمن: </a:t>
            </a:r>
          </a:p>
          <a:p>
            <a:pPr algn="r" rtl="1"/>
            <a:r>
              <a:rPr lang="ar-IQ" sz="1800" dirty="0"/>
              <a:t>الاصل ان المشتري لا يلتزم بدفع فوائد الثمن الا في الحالات الاستثنائية التي نصت عليها الفقرة الاولى  </a:t>
            </a:r>
            <a:r>
              <a:rPr lang="ar-SA" sz="1800" dirty="0"/>
              <a:t>من </a:t>
            </a:r>
            <a:r>
              <a:rPr lang="ar-IQ" sz="1800" dirty="0"/>
              <a:t>المادة 572 من القانون المدني </a:t>
            </a:r>
            <a:r>
              <a:rPr lang="ar-SA" sz="1800" dirty="0"/>
              <a:t>و</a:t>
            </a:r>
            <a:r>
              <a:rPr lang="ar-IQ" sz="1800" dirty="0"/>
              <a:t>هي </a:t>
            </a:r>
            <a:r>
              <a:rPr lang="ar-SA" sz="1800" dirty="0"/>
              <a:t>كالاتي</a:t>
            </a:r>
            <a:r>
              <a:rPr lang="ar-IQ" sz="1800" dirty="0"/>
              <a:t>:</a:t>
            </a:r>
            <a:endParaRPr lang="ar-SA" sz="1800" dirty="0"/>
          </a:p>
          <a:p>
            <a:pPr algn="r" rtl="1"/>
            <a:r>
              <a:rPr lang="ar-SA" sz="1800" dirty="0"/>
              <a:t>1. اعذار البائع بدفع الثمن مستحق الاداء.</a:t>
            </a:r>
            <a:endParaRPr lang="ar-IQ" sz="1800" dirty="0"/>
          </a:p>
          <a:p>
            <a:pPr algn="r" rtl="1"/>
            <a:r>
              <a:rPr lang="ar-SA" sz="1800" dirty="0"/>
              <a:t>2. اذا سلم البائع المبيع الى المشترى وكان قابلاَ ان ينتج ثمرات أو ايرادات أخرى.</a:t>
            </a:r>
          </a:p>
          <a:p>
            <a:pPr algn="r" rtl="1"/>
            <a:r>
              <a:rPr lang="ar-SA" sz="1800" dirty="0"/>
              <a:t>3. اذا وجد اتفاق بين المتعاقدين يقضي بذلك.</a:t>
            </a:r>
          </a:p>
        </p:txBody>
      </p:sp>
      <p:sp>
        <p:nvSpPr>
          <p:cNvPr id="3" name="Slide Number Placeholder 2"/>
          <p:cNvSpPr>
            <a:spLocks noGrp="1"/>
          </p:cNvSpPr>
          <p:nvPr>
            <p:ph type="sldNum" sz="quarter" idx="12"/>
          </p:nvPr>
        </p:nvSpPr>
        <p:spPr/>
        <p:txBody>
          <a:bodyPr/>
          <a:lstStyle/>
          <a:p>
            <a:fld id="{3C7BA46B-66E5-46F4-96E4-55FC2A44EE3F}" type="slidenum">
              <a:rPr lang="en-US" smtClean="0"/>
              <a:pPr/>
              <a:t>120</a:t>
            </a:fld>
            <a:endParaRPr lang="en-US"/>
          </a:p>
        </p:txBody>
      </p:sp>
      <p:sp>
        <p:nvSpPr>
          <p:cNvPr id="2" name="Title 1"/>
          <p:cNvSpPr>
            <a:spLocks noGrp="1"/>
          </p:cNvSpPr>
          <p:nvPr>
            <p:ph type="title"/>
          </p:nvPr>
        </p:nvSpPr>
        <p:spPr/>
        <p:txBody>
          <a:bodyPr>
            <a:normAutofit/>
          </a:bodyPr>
          <a:lstStyle/>
          <a:p>
            <a:pPr algn="ctr"/>
            <a:r>
              <a:rPr lang="ar-SA" sz="2400" dirty="0"/>
              <a:t>التزامات المشتري</a:t>
            </a:r>
            <a:endParaRPr lang="en-US" sz="2400" dirty="0"/>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fontScale="25000" lnSpcReduction="20000"/>
          </a:bodyPr>
          <a:lstStyle/>
          <a:p>
            <a:pPr algn="r" rtl="1"/>
            <a:r>
              <a:rPr lang="ar-SA" sz="7200" b="1" dirty="0"/>
              <a:t>ثانياَ: تكاليف المبيع:</a:t>
            </a:r>
          </a:p>
          <a:p>
            <a:pPr algn="r" rtl="1"/>
            <a:r>
              <a:rPr lang="ar-SA" sz="7200" dirty="0"/>
              <a:t>يلتزم المشتري ايضا بدفع تكاليف المبيع وقت تمام البيع كالضرائب ونفقات حفظ المبيع وصيانته واستغلاله وذلك في مقابل الزيادة الحاصلة في المبيع من ثمار ونتائج قبل القبض تطبيقا لقاعدة الغرم بالغنم  وقد نصت على ذلك المادة (572/ 2) ( بقولها الزيادة الحاصلة في المبيع بعد البيع وقبل القبض كالثمرة و النتائج تكون حقا للمشتري، وعليه تكاليف المبيع مالم يوجد اتفاق او عرف يقضي بغير ذلك).</a:t>
            </a:r>
          </a:p>
          <a:p>
            <a:pPr algn="r" rtl="1"/>
            <a:r>
              <a:rPr lang="ar-SA" sz="7200" b="1" dirty="0"/>
              <a:t>ثالثاَ: مكان وزمان دفع الثمن:</a:t>
            </a:r>
          </a:p>
          <a:p>
            <a:pPr algn="r" rtl="1"/>
            <a:r>
              <a:rPr lang="ar-SA" sz="7200" b="1" dirty="0"/>
              <a:t>مكان دفع الثمن:</a:t>
            </a:r>
          </a:p>
          <a:p>
            <a:pPr algn="r" rtl="1"/>
            <a:r>
              <a:rPr lang="ar-SA" sz="7200" b="1" dirty="0"/>
              <a:t>يميز المشرع العراقي بين حالتين:</a:t>
            </a:r>
          </a:p>
          <a:p>
            <a:pPr algn="r" rtl="1"/>
            <a:r>
              <a:rPr lang="ar-SA" sz="7200" b="1" dirty="0"/>
              <a:t>الحالة الأولى: اذا كان الثمن مستحقا وقت تسليم المبيع:</a:t>
            </a:r>
          </a:p>
          <a:p>
            <a:pPr algn="r" rtl="1"/>
            <a:r>
              <a:rPr lang="ar-SA" sz="7200" dirty="0"/>
              <a:t>في هذه الحالة يكون الوفاء بالثمن المتفق عليه في العقد اذا كان معينا، اما اذا لم يكن معينا فيجب دفعه في المكان الذي يسلم فيه المبيع.</a:t>
            </a:r>
          </a:p>
          <a:p>
            <a:pPr algn="r" rtl="1"/>
            <a:r>
              <a:rPr lang="ar-SA" sz="7200" b="1" dirty="0"/>
              <a:t>الحالة الثانية: اذا كان الثمن غير مستحق الاداء وقت التسليم:</a:t>
            </a:r>
          </a:p>
          <a:p>
            <a:pPr algn="r" rtl="1"/>
            <a:r>
              <a:rPr lang="ar-SA" sz="7200" dirty="0"/>
              <a:t>اذا كان الثمن مستحقاَ قبل التسليم أو بعده فيجب الوفاء بالثمن قي موطن المشتري وقت الاستحقاق مالم يكن هناك عرف أو نص في القانون يقضي بخلاف ذلك.</a:t>
            </a:r>
          </a:p>
          <a:p>
            <a:pPr algn="r" rtl="1"/>
            <a:r>
              <a:rPr lang="ar-SA" sz="7200" b="1" dirty="0"/>
              <a:t>زمان دفع الثمن:</a:t>
            </a:r>
          </a:p>
          <a:p>
            <a:pPr algn="r" rtl="1"/>
            <a:r>
              <a:rPr lang="ar-IQ" sz="7200" dirty="0"/>
              <a:t>اذا لم يشترط في العقد تعجيل الثمن او تاجيله او تقسيطه فأن الثمن يكون مستحق الاداء بمجرد تمام العقد ويلتزم المشتري بدفعه اولا ثم .يسلم المبيع.</a:t>
            </a:r>
          </a:p>
          <a:p>
            <a:pPr marL="0" indent="0" algn="r" rtl="1">
              <a:buNone/>
            </a:pPr>
            <a:r>
              <a:rPr lang="ar-IQ" sz="7200" dirty="0"/>
              <a:t>واذا كان الثمن مؤجلا  او بالقسط  فأن مدة القسط او الاجل تبدأ من تاريخ تسليم المبيع الا اذا وجد اتفاق بخلاف ذلك.</a:t>
            </a:r>
            <a:r>
              <a:rPr lang="ar-SA" sz="7200" dirty="0"/>
              <a:t> </a:t>
            </a:r>
            <a:r>
              <a:rPr lang="ar-SA" sz="7200" b="1" dirty="0">
                <a:solidFill>
                  <a:srgbClr val="7030A0"/>
                </a:solidFill>
              </a:rPr>
              <a:t>فأذا باع سمير كتابا الى احمد بسعر60 الف دينار بالقسط على 6 اشهر. وحبس سمير الكتاب لدية طيلة ال 6 اشهر  فالمشتري احمد اجل 6 اشهر اخرى تبادء من تاريخ التسليم.</a:t>
            </a:r>
            <a:endParaRPr lang="ar-IQ" sz="7200" b="1" dirty="0">
              <a:solidFill>
                <a:srgbClr val="7030A0"/>
              </a:solidFill>
            </a:endParaRPr>
          </a:p>
          <a:p>
            <a:pPr marL="0" indent="0" algn="r" rtl="1">
              <a:buNone/>
            </a:pPr>
            <a:endParaRPr lang="ar-IQ" sz="7200" dirty="0"/>
          </a:p>
          <a:p>
            <a:pPr marL="0" indent="0" algn="r" rtl="1">
              <a:buNone/>
            </a:pPr>
            <a:r>
              <a:rPr lang="ar-IQ" sz="7200" dirty="0"/>
              <a:t>او اذا كان سبب تأخير التسليم راجعا الى امتناع المشتري عن التسليم حيث تبداء المدة في الحالة الاخيرة من تاريخ الامتناع. </a:t>
            </a:r>
            <a:endParaRPr lang="ar-SA" sz="7200" dirty="0"/>
          </a:p>
          <a:p>
            <a:pPr algn="r" rtl="1"/>
            <a:endParaRPr lang="ar-IQ" sz="1800" dirty="0"/>
          </a:p>
          <a:p>
            <a:pPr algn="r" rtl="1"/>
            <a:endParaRPr lang="ar-SA" sz="1800" b="1" dirty="0"/>
          </a:p>
          <a:p>
            <a:pPr algn="r" rtl="1"/>
            <a:endParaRPr lang="ar-SA" sz="1800" dirty="0"/>
          </a:p>
          <a:p>
            <a:pPr algn="r" rtl="1"/>
            <a:endParaRPr lang="ar-SA" sz="1800" dirty="0"/>
          </a:p>
          <a:p>
            <a:pPr algn="r" rtl="1"/>
            <a:endParaRPr lang="ar-SA" sz="1800" b="1" dirty="0"/>
          </a:p>
          <a:p>
            <a:pPr algn="r" rtl="1"/>
            <a:endParaRPr lang="en-US" sz="1800"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121</a:t>
            </a:fld>
            <a:endParaRPr lang="en-US"/>
          </a:p>
        </p:txBody>
      </p:sp>
      <p:sp>
        <p:nvSpPr>
          <p:cNvPr id="2" name="Title 1"/>
          <p:cNvSpPr>
            <a:spLocks noGrp="1"/>
          </p:cNvSpPr>
          <p:nvPr>
            <p:ph type="title"/>
          </p:nvPr>
        </p:nvSpPr>
        <p:spPr/>
        <p:txBody>
          <a:bodyPr>
            <a:normAutofit/>
          </a:bodyPr>
          <a:lstStyle/>
          <a:p>
            <a:pPr algn="ctr"/>
            <a:r>
              <a:rPr lang="ar-SA" sz="2000" dirty="0"/>
              <a:t>التزامات المشتري</a:t>
            </a:r>
            <a:endParaRPr lang="en-US" sz="2000" dirty="0"/>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52400"/>
            <a:ext cx="9143999" cy="6705600"/>
          </a:xfrm>
        </p:spPr>
        <p:txBody>
          <a:bodyPr>
            <a:normAutofit/>
          </a:bodyPr>
          <a:lstStyle/>
          <a:p>
            <a:pPr algn="r" rtl="1">
              <a:buNone/>
            </a:pPr>
            <a:endParaRPr lang="ar-IQ" sz="1800" b="1" u="sng" dirty="0">
              <a:effectLst>
                <a:outerShdw blurRad="38100" dist="38100" dir="2700000" algn="tl">
                  <a:srgbClr val="000000">
                    <a:alpha val="43137"/>
                  </a:srgbClr>
                </a:outerShdw>
              </a:effectLst>
            </a:endParaRPr>
          </a:p>
          <a:p>
            <a:pPr algn="r" rtl="1">
              <a:buNone/>
            </a:pPr>
            <a:r>
              <a:rPr lang="ar-SA" sz="1800" b="1" dirty="0"/>
              <a:t>  </a:t>
            </a:r>
            <a:r>
              <a:rPr lang="ar-IQ" sz="1800" b="1" dirty="0"/>
              <a:t>حق</a:t>
            </a:r>
            <a:r>
              <a:rPr lang="ar-SA" sz="1800" b="1" dirty="0"/>
              <a:t> المشتري في</a:t>
            </a:r>
            <a:r>
              <a:rPr lang="ar-IQ" sz="1800" b="1" dirty="0"/>
              <a:t> حبس الثمن :</a:t>
            </a:r>
          </a:p>
          <a:p>
            <a:pPr algn="r" rtl="1">
              <a:buNone/>
            </a:pPr>
            <a:endParaRPr lang="ar-IQ" sz="1800" b="1" dirty="0">
              <a:effectLst>
                <a:outerShdw blurRad="38100" dist="38100" dir="2700000" algn="tl">
                  <a:srgbClr val="000000">
                    <a:alpha val="43137"/>
                  </a:srgbClr>
                </a:outerShdw>
              </a:effectLst>
            </a:endParaRPr>
          </a:p>
          <a:p>
            <a:pPr algn="r" rtl="1">
              <a:buNone/>
            </a:pPr>
            <a:r>
              <a:rPr lang="ar-SA" sz="1800" dirty="0"/>
              <a:t>   </a:t>
            </a:r>
            <a:r>
              <a:rPr lang="ar-IQ" sz="1800" dirty="0"/>
              <a:t>للمشتري الحق في حبس الثمن تحت يده في الحالات الثلاثة الاتية: 576 م .ع.</a:t>
            </a:r>
          </a:p>
          <a:p>
            <a:pPr algn="r" rtl="1">
              <a:buNone/>
            </a:pPr>
            <a:endParaRPr lang="ar-IQ" sz="1800" dirty="0"/>
          </a:p>
          <a:p>
            <a:pPr marL="457200" indent="-457200" algn="r" rtl="1">
              <a:buAutoNum type="arabicPeriod"/>
            </a:pPr>
            <a:r>
              <a:rPr lang="ar-IQ" sz="1800" dirty="0" err="1"/>
              <a:t>اذا</a:t>
            </a:r>
            <a:r>
              <a:rPr lang="ar-IQ" sz="1800" dirty="0"/>
              <a:t> تعرض احد للمشتري في وضع يده على </a:t>
            </a:r>
            <a:r>
              <a:rPr lang="ar-IQ" sz="1800" dirty="0" err="1"/>
              <a:t>المبيع</a:t>
            </a:r>
            <a:r>
              <a:rPr lang="ar-IQ" sz="1800" dirty="0"/>
              <a:t> بدعوى حق سابق على </a:t>
            </a:r>
            <a:r>
              <a:rPr lang="ar-IQ" sz="1800" dirty="0" err="1"/>
              <a:t>المبيع</a:t>
            </a:r>
            <a:r>
              <a:rPr lang="ar-IQ" sz="1800" dirty="0"/>
              <a:t> </a:t>
            </a:r>
            <a:r>
              <a:rPr lang="ar-IQ" sz="1800" dirty="0" err="1"/>
              <a:t>او</a:t>
            </a:r>
            <a:r>
              <a:rPr lang="ar-IQ" sz="1800" dirty="0"/>
              <a:t> </a:t>
            </a:r>
            <a:r>
              <a:rPr lang="ar-IQ" sz="1800" dirty="0" err="1"/>
              <a:t>ناشىء</a:t>
            </a:r>
            <a:r>
              <a:rPr lang="ar-IQ" sz="1800" dirty="0"/>
              <a:t> من البائع على </a:t>
            </a:r>
            <a:r>
              <a:rPr lang="ar-IQ" sz="1800" dirty="0" err="1"/>
              <a:t>ان</a:t>
            </a:r>
            <a:r>
              <a:rPr lang="ar-IQ" sz="1800" dirty="0"/>
              <a:t> يقع هذا التعرض قبل الوفاء بالثمن.</a:t>
            </a:r>
            <a:r>
              <a:rPr lang="ar-IQ" sz="1800" dirty="0" err="1"/>
              <a:t>الا</a:t>
            </a:r>
            <a:r>
              <a:rPr lang="ar-IQ" sz="1800" dirty="0"/>
              <a:t> </a:t>
            </a:r>
            <a:r>
              <a:rPr lang="ar-IQ" sz="1800" dirty="0" err="1"/>
              <a:t>اذا</a:t>
            </a:r>
            <a:r>
              <a:rPr lang="ar-IQ" sz="1800" dirty="0"/>
              <a:t> وقع التعرض في جزء من </a:t>
            </a:r>
            <a:r>
              <a:rPr lang="ar-IQ" sz="1800" dirty="0" err="1"/>
              <a:t>المبيع</a:t>
            </a:r>
            <a:r>
              <a:rPr lang="ar-IQ" sz="1800" dirty="0"/>
              <a:t> فلا يجوز للمشتري </a:t>
            </a:r>
            <a:r>
              <a:rPr lang="ar-IQ" sz="1800" dirty="0" err="1"/>
              <a:t>ان</a:t>
            </a:r>
            <a:r>
              <a:rPr lang="ar-IQ" sz="1800" dirty="0"/>
              <a:t> يحبس سوى قيمة هذا الجزء.</a:t>
            </a:r>
          </a:p>
          <a:p>
            <a:pPr marL="457200" indent="-457200" algn="r" rtl="1">
              <a:buAutoNum type="arabicPeriod"/>
            </a:pPr>
            <a:endParaRPr lang="ar-IQ" sz="1800" dirty="0"/>
          </a:p>
          <a:p>
            <a:pPr marL="457200" indent="-457200" algn="r" rtl="1">
              <a:buAutoNum type="arabicPeriod"/>
            </a:pPr>
            <a:endParaRPr lang="ar-IQ" sz="1800" dirty="0"/>
          </a:p>
          <a:p>
            <a:pPr marL="457200" indent="-457200" algn="r" rtl="1">
              <a:buAutoNum type="arabicPeriod"/>
            </a:pPr>
            <a:r>
              <a:rPr lang="ar-IQ" sz="1800" dirty="0" err="1"/>
              <a:t>اذا</a:t>
            </a:r>
            <a:r>
              <a:rPr lang="ar-IQ" sz="1800" dirty="0"/>
              <a:t> وجدت </a:t>
            </a:r>
            <a:r>
              <a:rPr lang="ar-IQ" sz="1800" dirty="0" err="1"/>
              <a:t>اسباب</a:t>
            </a:r>
            <a:r>
              <a:rPr lang="ar-IQ" sz="1800" dirty="0"/>
              <a:t>  يخشى معها على </a:t>
            </a:r>
            <a:r>
              <a:rPr lang="ar-IQ" sz="1800" dirty="0" err="1"/>
              <a:t>المبيع</a:t>
            </a:r>
            <a:r>
              <a:rPr lang="ar-IQ" sz="1800" dirty="0"/>
              <a:t> من </a:t>
            </a:r>
            <a:r>
              <a:rPr lang="ar-IQ" sz="1800" dirty="0" err="1"/>
              <a:t>ان</a:t>
            </a:r>
            <a:r>
              <a:rPr lang="ar-IQ" sz="1800" dirty="0"/>
              <a:t> يستحق وينتزع من تحت يد المشتري على </a:t>
            </a:r>
            <a:r>
              <a:rPr lang="ar-IQ" sz="1800" dirty="0" err="1"/>
              <a:t>ان</a:t>
            </a:r>
            <a:r>
              <a:rPr lang="ar-IQ" sz="1800" dirty="0"/>
              <a:t> تكون هذه الخشية مبنية عل </a:t>
            </a:r>
            <a:r>
              <a:rPr lang="ar-IQ" sz="1800" dirty="0" err="1"/>
              <a:t>اسباب</a:t>
            </a:r>
            <a:r>
              <a:rPr lang="ar-IQ" sz="1800" dirty="0"/>
              <a:t> معقولة وجدية . كظهور عدم </a:t>
            </a:r>
            <a:r>
              <a:rPr lang="ar-IQ" sz="1800" dirty="0" err="1"/>
              <a:t>عائدية</a:t>
            </a:r>
            <a:r>
              <a:rPr lang="ar-IQ" sz="1800" dirty="0"/>
              <a:t> </a:t>
            </a:r>
            <a:r>
              <a:rPr lang="ar-IQ" sz="1800" dirty="0" err="1"/>
              <a:t>المبيع</a:t>
            </a:r>
            <a:r>
              <a:rPr lang="ar-IQ" sz="1800" dirty="0"/>
              <a:t> للبائع </a:t>
            </a:r>
            <a:r>
              <a:rPr lang="ar-IQ" sz="1800" dirty="0" err="1"/>
              <a:t>اوظهور</a:t>
            </a:r>
            <a:r>
              <a:rPr lang="ar-IQ" sz="1800" dirty="0"/>
              <a:t> حق رهن على العقار </a:t>
            </a:r>
            <a:r>
              <a:rPr lang="ar-IQ" sz="1800" dirty="0" err="1"/>
              <a:t>المبيع</a:t>
            </a:r>
            <a:r>
              <a:rPr lang="ar-IQ" sz="1800" dirty="0"/>
              <a:t>. ويترك امر الخشية لتقدير القاضي.</a:t>
            </a:r>
            <a:endParaRPr lang="ar-SA" sz="1800" dirty="0"/>
          </a:p>
          <a:p>
            <a:pPr marL="457200" indent="-457200" algn="r" rtl="1">
              <a:buAutoNum type="arabicPeriod"/>
            </a:pPr>
            <a:r>
              <a:rPr lang="ar-SA" sz="1800" dirty="0"/>
              <a:t>اذا كشف المشتري في المبيع عيباَ خفياَموجباَ للضمان وطلب الفسخ أو نقصان الثمن ولم يكن قد دفع الثمن جاز له ان يحبسه.</a:t>
            </a:r>
          </a:p>
          <a:p>
            <a:pPr marL="457200" indent="-457200" algn="r" rtl="1">
              <a:buNone/>
            </a:pPr>
            <a:endParaRPr lang="ar-SA" dirty="0"/>
          </a:p>
        </p:txBody>
      </p:sp>
      <p:sp>
        <p:nvSpPr>
          <p:cNvPr id="4" name="Slide Number Placeholder 3"/>
          <p:cNvSpPr>
            <a:spLocks noGrp="1"/>
          </p:cNvSpPr>
          <p:nvPr>
            <p:ph type="sldNum" sz="quarter" idx="12"/>
          </p:nvPr>
        </p:nvSpPr>
        <p:spPr/>
        <p:txBody>
          <a:bodyPr/>
          <a:lstStyle/>
          <a:p>
            <a:fld id="{E6D07589-5D2F-4BF0-94DB-67BBBE696B0F}" type="slidenum">
              <a:rPr lang="en-US" smtClean="0"/>
              <a:pPr/>
              <a:t>122</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965738341"/>
      </p:ext>
    </p:extLst>
  </p:cSld>
  <p:clrMapOvr>
    <a:masterClrMapping/>
  </p:clrMapOvr>
  <p:transition/>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143999" cy="6858000"/>
          </a:xfrm>
        </p:spPr>
        <p:txBody>
          <a:bodyPr>
            <a:normAutofit fontScale="92500" lnSpcReduction="20000"/>
          </a:bodyPr>
          <a:lstStyle/>
          <a:p>
            <a:pPr algn="r" rtl="1">
              <a:buNone/>
            </a:pPr>
            <a:r>
              <a:rPr lang="ar-SA" sz="2300" b="1" dirty="0"/>
              <a:t>  </a:t>
            </a:r>
            <a:endParaRPr lang="ar-SA" sz="2100" b="1" dirty="0"/>
          </a:p>
          <a:p>
            <a:pPr algn="r" rtl="1">
              <a:buNone/>
            </a:pPr>
            <a:r>
              <a:rPr lang="ar-SA" sz="2100" b="1" dirty="0"/>
              <a:t> </a:t>
            </a:r>
            <a:r>
              <a:rPr lang="ar-IQ" sz="2100" b="1" dirty="0"/>
              <a:t>سقوط حق </a:t>
            </a:r>
            <a:r>
              <a:rPr lang="ar-SA" sz="2100" b="1" dirty="0"/>
              <a:t> المشتري في </a:t>
            </a:r>
            <a:r>
              <a:rPr lang="ar-IQ" sz="2100" b="1" dirty="0"/>
              <a:t>حبس الثم</a:t>
            </a:r>
            <a:r>
              <a:rPr lang="ar-SA" sz="2100" b="1" dirty="0"/>
              <a:t>ن:</a:t>
            </a:r>
          </a:p>
          <a:p>
            <a:pPr algn="r" rtl="1">
              <a:buNone/>
            </a:pPr>
            <a:r>
              <a:rPr lang="ar-SA" sz="2100" dirty="0"/>
              <a:t>يسقط حق المشتري في حبس الثمن بأحد أمرين:</a:t>
            </a:r>
            <a:endParaRPr lang="ar-IQ" sz="2100" dirty="0"/>
          </a:p>
          <a:p>
            <a:pPr algn="r" rtl="1">
              <a:buNone/>
            </a:pPr>
            <a:endParaRPr lang="ar-IQ" sz="2100" dirty="0"/>
          </a:p>
          <a:p>
            <a:pPr marL="457200" indent="-457200" algn="r" rtl="1">
              <a:buAutoNum type="arabicPeriod"/>
            </a:pPr>
            <a:r>
              <a:rPr lang="ar-IQ" sz="2100" dirty="0"/>
              <a:t>اذا زال سبب ثبوت حق المشتري في حبس الثمن. كما لو زال خطر الاستحقاق او انقطع التعرض.او قام البائع باسقاط باصلاح العيب الذي كشفه المشتري في المبيع.</a:t>
            </a:r>
          </a:p>
          <a:p>
            <a:pPr marL="457200" indent="-457200" algn="r" rtl="1">
              <a:buAutoNum type="arabicPeriod"/>
            </a:pPr>
            <a:r>
              <a:rPr lang="ar-IQ" sz="2100" dirty="0"/>
              <a:t>اذا قدم البائع </a:t>
            </a:r>
            <a:r>
              <a:rPr lang="ar-SA" sz="2100" dirty="0"/>
              <a:t> للمشتري </a:t>
            </a:r>
            <a:r>
              <a:rPr lang="ar-IQ" sz="2100" dirty="0"/>
              <a:t>كفيلا يضمن </a:t>
            </a:r>
            <a:r>
              <a:rPr lang="ar-SA" sz="2100" dirty="0"/>
              <a:t>له ما</a:t>
            </a:r>
            <a:r>
              <a:rPr lang="ar-IQ" sz="2100" dirty="0"/>
              <a:t>عسى ان يرجع به على البائع.</a:t>
            </a:r>
          </a:p>
          <a:p>
            <a:pPr marL="457200" indent="-457200" algn="r" rtl="1">
              <a:buAutoNum type="arabicPeriod"/>
            </a:pPr>
            <a:endParaRPr lang="ar-IQ" sz="2100" dirty="0"/>
          </a:p>
          <a:p>
            <a:pPr marL="457200" indent="-457200" algn="r" rtl="1">
              <a:buAutoNum type="arabicPeriod"/>
            </a:pPr>
            <a:endParaRPr lang="ar-IQ" sz="2100" dirty="0"/>
          </a:p>
          <a:p>
            <a:pPr marL="457200" indent="-457200" algn="r" rtl="1">
              <a:buNone/>
            </a:pPr>
            <a:r>
              <a:rPr lang="ar-SA" sz="2100" b="1" dirty="0"/>
              <a:t> رابعاَ: </a:t>
            </a:r>
            <a:r>
              <a:rPr lang="ar-IQ" sz="2100" b="1" dirty="0"/>
              <a:t>ضمانات البائع في استيفاء الثمن.</a:t>
            </a:r>
            <a:endParaRPr lang="ar-SA" sz="2100" b="1" dirty="0"/>
          </a:p>
          <a:p>
            <a:pPr marL="457200" indent="-457200" algn="r" rtl="1">
              <a:buNone/>
            </a:pPr>
            <a:r>
              <a:rPr lang="ar-SA" sz="2100" dirty="0"/>
              <a:t>الضمانات التي أعطاها القانون للبائع هي:</a:t>
            </a:r>
          </a:p>
          <a:p>
            <a:pPr marL="457200" indent="-457200" algn="r" rtl="1">
              <a:buNone/>
            </a:pPr>
            <a:r>
              <a:rPr lang="ar-SA" sz="2100" dirty="0"/>
              <a:t>أولاَ:</a:t>
            </a:r>
            <a:r>
              <a:rPr lang="ar-IQ" sz="2100" dirty="0"/>
              <a:t> </a:t>
            </a:r>
            <a:r>
              <a:rPr lang="ar-SA" sz="2100" dirty="0"/>
              <a:t>حق الامتياز على العين المبيعة.</a:t>
            </a:r>
          </a:p>
          <a:p>
            <a:pPr marL="457200" indent="-457200" algn="r" rtl="1">
              <a:buNone/>
            </a:pPr>
            <a:r>
              <a:rPr lang="ar-SA" sz="2100" dirty="0"/>
              <a:t>ثانياَ: حق طلب التنفيذ العيني الجبري.</a:t>
            </a:r>
          </a:p>
          <a:p>
            <a:pPr marL="457200" indent="-457200" algn="r" rtl="1">
              <a:buNone/>
            </a:pPr>
            <a:r>
              <a:rPr lang="ar-SA" sz="2100" dirty="0"/>
              <a:t>ثالثاَ: </a:t>
            </a:r>
            <a:r>
              <a:rPr lang="ar-IQ" sz="2100" dirty="0"/>
              <a:t>حق حبس المبيع </a:t>
            </a:r>
            <a:r>
              <a:rPr lang="ar-SA" sz="2100" dirty="0"/>
              <a:t>.</a:t>
            </a:r>
          </a:p>
          <a:p>
            <a:pPr marL="457200" indent="-457200" algn="r" rtl="1">
              <a:buNone/>
            </a:pPr>
            <a:r>
              <a:rPr lang="ar-SA" sz="2100" dirty="0"/>
              <a:t>رابعاَ:حق فسخ المبيع.</a:t>
            </a:r>
            <a:endParaRPr lang="ar-IQ" sz="2100" dirty="0"/>
          </a:p>
          <a:p>
            <a:pPr marL="457200" indent="-457200" algn="r" rtl="1">
              <a:buNone/>
            </a:pPr>
            <a:endParaRPr lang="ar-SA" sz="2100" dirty="0"/>
          </a:p>
          <a:p>
            <a:pPr marL="457200" indent="-457200" algn="r" rtl="1">
              <a:buAutoNum type="arabicPeriod"/>
            </a:pPr>
            <a:endParaRPr lang="ar-IQ" sz="2100" dirty="0"/>
          </a:p>
          <a:p>
            <a:pPr marL="457200" indent="-457200" algn="r" rtl="1">
              <a:buNone/>
            </a:pPr>
            <a:r>
              <a:rPr lang="ar-SA" sz="2100" b="1" dirty="0"/>
              <a:t> </a:t>
            </a:r>
            <a:r>
              <a:rPr lang="ar-SA" sz="2100" dirty="0"/>
              <a:t>أولاَ:</a:t>
            </a:r>
            <a:r>
              <a:rPr lang="ar-IQ" sz="2100" dirty="0"/>
              <a:t>حق حبس المبيع </a:t>
            </a:r>
            <a:r>
              <a:rPr lang="ar-IQ" sz="2100" b="1" dirty="0"/>
              <a:t>: </a:t>
            </a:r>
            <a:r>
              <a:rPr lang="ar-SA" sz="2100" dirty="0"/>
              <a:t>اذا </a:t>
            </a:r>
            <a:r>
              <a:rPr lang="ar-SA" sz="2100" dirty="0" err="1"/>
              <a:t>تاخر</a:t>
            </a:r>
            <a:r>
              <a:rPr lang="ar-SA" sz="2100" dirty="0"/>
              <a:t> المشتري في دفع الثمن </a:t>
            </a:r>
            <a:r>
              <a:rPr lang="ar-IQ" sz="2100" dirty="0"/>
              <a:t>للبائع الحق في حبس المبيع حتى يدفع اليه المشتري جميع الثمن الحال والحكم  اعلاه يطبق حتى ولو كان المبيع جملة اشياء بيعت صفقة واحدة سواء سمي الثمن </a:t>
            </a:r>
            <a:r>
              <a:rPr lang="ar-SA" sz="2100" dirty="0"/>
              <a:t>بالمفرد</a:t>
            </a:r>
            <a:r>
              <a:rPr lang="ar-IQ" sz="2100" dirty="0"/>
              <a:t> او سمي جملة. </a:t>
            </a:r>
            <a:endParaRPr lang="ar-SA" sz="1900" dirty="0"/>
          </a:p>
          <a:p>
            <a:pPr marL="457200" indent="-457200" algn="r" rtl="1">
              <a:buAutoNum type="arabicPeriod"/>
            </a:pPr>
            <a:endParaRPr lang="ar-IQ" sz="1900" dirty="0"/>
          </a:p>
          <a:p>
            <a:pPr marL="457200" indent="-457200" algn="r" rtl="1">
              <a:buNone/>
            </a:pPr>
            <a:r>
              <a:rPr lang="ar-IQ" sz="1900" dirty="0"/>
              <a:t>والعلة في اعطاء البائع الحق في حبس المبيع </a:t>
            </a:r>
            <a:r>
              <a:rPr lang="ar-IQ" sz="1900" dirty="0">
                <a:solidFill>
                  <a:srgbClr val="7030A0"/>
                </a:solidFill>
              </a:rPr>
              <a:t>هي رغبة المشرع في التسوية بين المتعاقدين فالبيع من عقود المعاوضة  والتعهد بتسليم المبيع يقابله التعهد بدفع الثمن. </a:t>
            </a:r>
            <a:endParaRPr lang="ar-SA" sz="1900" dirty="0">
              <a:solidFill>
                <a:srgbClr val="7030A0"/>
              </a:solidFill>
            </a:endParaRPr>
          </a:p>
        </p:txBody>
      </p:sp>
      <p:sp>
        <p:nvSpPr>
          <p:cNvPr id="4" name="Slide Number Placeholder 3"/>
          <p:cNvSpPr>
            <a:spLocks noGrp="1"/>
          </p:cNvSpPr>
          <p:nvPr>
            <p:ph type="sldNum" sz="quarter" idx="12"/>
          </p:nvPr>
        </p:nvSpPr>
        <p:spPr/>
        <p:txBody>
          <a:bodyPr/>
          <a:lstStyle/>
          <a:p>
            <a:fld id="{E6D07589-5D2F-4BF0-94DB-67BBBE696B0F}" type="slidenum">
              <a:rPr lang="en-US" smtClean="0"/>
              <a:pPr/>
              <a:t>123</a:t>
            </a:fld>
            <a:endParaRPr lang="en-US" dirty="0"/>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771571699"/>
      </p:ext>
    </p:extLst>
  </p:cSld>
  <p:clrMapOvr>
    <a:masterClrMapping/>
  </p:clrMapOvr>
  <p:transition/>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76200"/>
            <a:ext cx="8991600" cy="6781800"/>
          </a:xfrm>
        </p:spPr>
        <p:txBody>
          <a:bodyPr>
            <a:normAutofit/>
          </a:bodyPr>
          <a:lstStyle/>
          <a:p>
            <a:pPr marL="457200" indent="-457200" algn="r" rtl="1">
              <a:buNone/>
            </a:pPr>
            <a:r>
              <a:rPr lang="ar-SA" sz="1900" dirty="0">
                <a:solidFill>
                  <a:srgbClr val="7030A0"/>
                </a:solidFill>
              </a:rPr>
              <a:t> </a:t>
            </a:r>
            <a:r>
              <a:rPr lang="ar-SA" sz="1900" dirty="0"/>
              <a:t>استثنى القانون ثلاث أحوال </a:t>
            </a:r>
            <a:r>
              <a:rPr lang="ar-IQ" sz="1900" dirty="0"/>
              <a:t>لا يجوز للبائع حق حبس المبي</a:t>
            </a:r>
            <a:r>
              <a:rPr lang="ar-SA" sz="1900" dirty="0"/>
              <a:t>ع وهي :</a:t>
            </a:r>
            <a:endParaRPr lang="ar-IQ" u="sng" dirty="0"/>
          </a:p>
          <a:p>
            <a:pPr marL="457200" indent="-457200" algn="r" rtl="1">
              <a:buFont typeface="+mj-lt"/>
              <a:buAutoNum type="arabicPeriod"/>
            </a:pPr>
            <a:r>
              <a:rPr lang="ar-IQ" dirty="0"/>
              <a:t> </a:t>
            </a:r>
            <a:r>
              <a:rPr lang="ar-SA" sz="1900" dirty="0"/>
              <a:t>اضعاف </a:t>
            </a:r>
            <a:r>
              <a:rPr lang="ar-IQ" sz="1900" dirty="0"/>
              <a:t>المشتري </a:t>
            </a:r>
            <a:r>
              <a:rPr lang="ar-SA" sz="1900" dirty="0"/>
              <a:t>ل</a:t>
            </a:r>
            <a:r>
              <a:rPr lang="ar-IQ" sz="1900" dirty="0"/>
              <a:t>لتأمينات التي قدمها ضمانا </a:t>
            </a:r>
            <a:r>
              <a:rPr lang="ar-SA" sz="1900" dirty="0"/>
              <a:t>للوفاء بالثمن.</a:t>
            </a:r>
            <a:endParaRPr lang="ar-IQ" sz="1900" dirty="0"/>
          </a:p>
          <a:p>
            <a:pPr marL="457200" indent="-457200" algn="r" rtl="1">
              <a:buFont typeface="+mj-lt"/>
              <a:buAutoNum type="arabicPeriod"/>
            </a:pPr>
            <a:r>
              <a:rPr lang="ar-IQ" sz="1900" dirty="0"/>
              <a:t>اعس</a:t>
            </a:r>
            <a:r>
              <a:rPr lang="ar-SA" sz="1900" dirty="0"/>
              <a:t>ا</a:t>
            </a:r>
            <a:r>
              <a:rPr lang="ar-IQ" sz="1900" dirty="0"/>
              <a:t>ر المشتري بشكل يوشك معه ان يضيع الثمن على البائع</a:t>
            </a:r>
            <a:r>
              <a:rPr lang="ar-SA" sz="1900" dirty="0"/>
              <a:t> ويشترط في هذه الحالة ان يكون الاعسار لاحقاَ على ابرام عقد البيع.</a:t>
            </a:r>
            <a:endParaRPr lang="ar-IQ" sz="1900" dirty="0"/>
          </a:p>
          <a:p>
            <a:pPr marL="457200" indent="-457200" algn="r" rtl="1">
              <a:buFont typeface="+mj-lt"/>
              <a:buAutoNum type="arabicPeriod"/>
            </a:pPr>
            <a:endParaRPr lang="ar-IQ" sz="1900" dirty="0"/>
          </a:p>
          <a:p>
            <a:pPr marL="457200" indent="-457200" algn="r" rtl="1">
              <a:buFont typeface="+mj-lt"/>
              <a:buAutoNum type="arabicPeriod"/>
            </a:pPr>
            <a:r>
              <a:rPr lang="ar-IQ" sz="1900" dirty="0"/>
              <a:t>م</a:t>
            </a:r>
            <a:r>
              <a:rPr lang="ar-SA" sz="1900" dirty="0"/>
              <a:t>وت </a:t>
            </a:r>
            <a:r>
              <a:rPr lang="ar-IQ" sz="1900" dirty="0"/>
              <a:t>المشتري مفلسا قبل قبض</a:t>
            </a:r>
            <a:r>
              <a:rPr lang="ar-SA" sz="1900" dirty="0"/>
              <a:t> </a:t>
            </a:r>
            <a:r>
              <a:rPr lang="ar-IQ" sz="1900" dirty="0"/>
              <a:t>المبيع ودفع الثمن .لان موت المشتري يؤدي الى سقوط الاجل فيصبح الثمن حالا ويعود للبائع حقه في حبس المبيع حتى يستوفي الثمن</a:t>
            </a:r>
            <a:r>
              <a:rPr lang="ar-SA" sz="1900" dirty="0"/>
              <a:t>.</a:t>
            </a:r>
            <a:endParaRPr lang="ar-IQ" sz="1900" dirty="0"/>
          </a:p>
          <a:p>
            <a:pPr marL="0" indent="0" algn="r" rtl="1">
              <a:buNone/>
            </a:pPr>
            <a:r>
              <a:rPr lang="ar-IQ" sz="1900" dirty="0"/>
              <a:t>ان حق البائع في حبس المبيع يسقط بالتنازل عنه. كما لو سلم البائع المبيع برضاه الى المشتري قبل استيفاء كامل الثمن منه</a:t>
            </a:r>
            <a:r>
              <a:rPr lang="ar-SA" sz="1900" dirty="0"/>
              <a:t>.</a:t>
            </a:r>
            <a:endParaRPr lang="ar-IQ" sz="1900" dirty="0"/>
          </a:p>
          <a:p>
            <a:pPr marL="0" indent="0" algn="r" rtl="1">
              <a:buNone/>
            </a:pPr>
            <a:endParaRPr lang="ar-IQ" sz="1900" dirty="0"/>
          </a:p>
          <a:p>
            <a:pPr marL="0" indent="0" algn="r" rtl="1">
              <a:buNone/>
            </a:pPr>
            <a:r>
              <a:rPr lang="ar-IQ" sz="1900" dirty="0"/>
              <a:t>اما اذا قبض المشتري المبيع دون اذن البائع وقبل اداء الثمن فللبائع الحق في طلب رد حيازته خلال 30 يوما من وقت علمه بخروج المبيع من حيازته وخلال سنه من وقت خروجه من تحت يده والا سقط حقه في استرداد الحيازة</a:t>
            </a:r>
            <a:r>
              <a:rPr lang="ar-SA" sz="1900" dirty="0"/>
              <a:t>.</a:t>
            </a:r>
          </a:p>
          <a:p>
            <a:pPr marL="0" indent="0" algn="r" rtl="1">
              <a:buNone/>
            </a:pPr>
            <a:endParaRPr lang="en-US" sz="1900" dirty="0"/>
          </a:p>
        </p:txBody>
      </p:sp>
      <p:sp>
        <p:nvSpPr>
          <p:cNvPr id="3" name="Slide Number Placeholder 2"/>
          <p:cNvSpPr>
            <a:spLocks noGrp="1"/>
          </p:cNvSpPr>
          <p:nvPr>
            <p:ph type="sldNum" sz="quarter" idx="12"/>
          </p:nvPr>
        </p:nvSpPr>
        <p:spPr/>
        <p:txBody>
          <a:bodyPr/>
          <a:lstStyle/>
          <a:p>
            <a:fld id="{E6D07589-5D2F-4BF0-94DB-67BBBE696B0F}" type="slidenum">
              <a:rPr lang="en-US" smtClean="0"/>
              <a:pPr/>
              <a:t>124</a:t>
            </a:fld>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278905998"/>
      </p:ext>
    </p:extLst>
  </p:cSld>
  <p:clrMapOvr>
    <a:masterClrMapping/>
  </p:clrMapOvr>
  <p:transition/>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76200"/>
            <a:ext cx="8991599" cy="6705600"/>
          </a:xfrm>
        </p:spPr>
        <p:txBody>
          <a:bodyPr>
            <a:normAutofit lnSpcReduction="10000"/>
          </a:bodyPr>
          <a:lstStyle/>
          <a:p>
            <a:pPr marL="0" indent="0" algn="r" rtl="1">
              <a:buNone/>
            </a:pPr>
            <a:r>
              <a:rPr lang="ar-SA" sz="1900" b="1" dirty="0"/>
              <a:t>  </a:t>
            </a:r>
          </a:p>
          <a:p>
            <a:pPr marL="0" indent="0" algn="r" rtl="1">
              <a:buNone/>
            </a:pPr>
            <a:r>
              <a:rPr lang="ar-SA" sz="1900" b="1" dirty="0"/>
              <a:t> حق البائع في </a:t>
            </a:r>
            <a:r>
              <a:rPr lang="ar-IQ" sz="1900" b="1" dirty="0"/>
              <a:t>فسخ البيع:</a:t>
            </a:r>
            <a:endParaRPr lang="ar-SA" sz="1900" b="1" dirty="0"/>
          </a:p>
          <a:p>
            <a:pPr marL="0" indent="0" algn="r" rtl="1">
              <a:buNone/>
            </a:pPr>
            <a:r>
              <a:rPr lang="ar-SA" sz="1900" dirty="0"/>
              <a:t>طبقاَ لأحكام القواعد العامة في العقود الملزمة للجانبين أنه اذا لم يف المشتري بالثمن عند استحقاقه ودون أن يكون له الحق في حبسه كان للبائع ان يطلب فسخ البيع وإعادة الحالة الى ماكانت عليه قبل إبرام العقد.</a:t>
            </a:r>
            <a:endParaRPr lang="ar-IQ" sz="1900" dirty="0"/>
          </a:p>
          <a:p>
            <a:pPr marL="0" indent="0" algn="r" rtl="1">
              <a:buNone/>
            </a:pPr>
            <a:r>
              <a:rPr lang="ar-IQ" dirty="0"/>
              <a:t> </a:t>
            </a:r>
            <a:r>
              <a:rPr lang="ar-IQ" sz="2100" b="1" dirty="0"/>
              <a:t>الفسخ القضائي </a:t>
            </a:r>
            <a:r>
              <a:rPr lang="ar-IQ" sz="2100" dirty="0"/>
              <a:t>:للبائع اذا لم يوف المشتري بالتزامه بدفع الثمن, المطالبة بفسخ البيع ولكن لا يلتزم القضاء بتلبية طلب البائع ولو تحقق اخلال المشتري بالتزامه هذا بل له سلطة تقديرية بموجبها يكون له رفض او تلبية طلب البائع حسب جسامه الاخلال المنسوب للمشتري.</a:t>
            </a:r>
          </a:p>
          <a:p>
            <a:pPr marL="0" indent="0" algn="r" rtl="1">
              <a:buNone/>
            </a:pPr>
            <a:endParaRPr lang="ar-IQ" dirty="0"/>
          </a:p>
          <a:p>
            <a:pPr marL="0" indent="0" algn="r" rtl="1">
              <a:buNone/>
            </a:pPr>
            <a:r>
              <a:rPr lang="ar-IQ" sz="2100" b="1" dirty="0"/>
              <a:t>الفسخ الاتفاقي</a:t>
            </a:r>
            <a:r>
              <a:rPr lang="ar-IQ" sz="2100" dirty="0"/>
              <a:t>: في حالة وجود شرط في العقد يقضي بأعتبار العقد مفسوخا من تلقاء نفسه بمجرد اخلال المشتري  بالتزام بدفع الثمن فيتوجب على القضاء الحكم بالفسخ بمجرد تحققه من اخلال المشتري بالتزامه</a:t>
            </a:r>
            <a:r>
              <a:rPr lang="ar-SA" sz="2100" dirty="0"/>
              <a:t>.</a:t>
            </a:r>
            <a:endParaRPr lang="ar-IQ" sz="2100" dirty="0"/>
          </a:p>
          <a:p>
            <a:pPr marL="0" indent="0" algn="r" rtl="1">
              <a:buNone/>
            </a:pPr>
            <a:endParaRPr lang="ar-IQ" b="1" u="sng" dirty="0">
              <a:effectLst>
                <a:outerShdw blurRad="38100" dist="38100" dir="2700000" algn="tl">
                  <a:srgbClr val="000000">
                    <a:alpha val="43137"/>
                  </a:srgbClr>
                </a:outerShdw>
              </a:effectLst>
            </a:endParaRPr>
          </a:p>
          <a:p>
            <a:pPr marL="0" indent="0" algn="r" rtl="1">
              <a:buNone/>
            </a:pPr>
            <a:r>
              <a:rPr lang="ar-IQ" b="1" dirty="0"/>
              <a:t> </a:t>
            </a:r>
            <a:r>
              <a:rPr lang="ar-SA" b="1" dirty="0"/>
              <a:t> </a:t>
            </a:r>
            <a:r>
              <a:rPr lang="ar-SA" sz="1900" b="1" dirty="0"/>
              <a:t>التزام البائع بد فع </a:t>
            </a:r>
            <a:r>
              <a:rPr lang="ar-IQ" sz="1900" b="1" dirty="0"/>
              <a:t>مصاريف عقد البيع: </a:t>
            </a:r>
            <a:r>
              <a:rPr lang="ar-IQ" sz="1900" dirty="0"/>
              <a:t>ان مصاريف العقد تكون على المشتري . </a:t>
            </a:r>
            <a:r>
              <a:rPr lang="ar-IQ" sz="1900" dirty="0" err="1"/>
              <a:t>الا</a:t>
            </a:r>
            <a:r>
              <a:rPr lang="ar-IQ" sz="1900" dirty="0"/>
              <a:t> </a:t>
            </a:r>
            <a:r>
              <a:rPr lang="ar-IQ" sz="1900" dirty="0" err="1"/>
              <a:t>اذا</a:t>
            </a:r>
            <a:r>
              <a:rPr lang="ar-IQ" sz="1900" dirty="0"/>
              <a:t> وجد اتفاق </a:t>
            </a:r>
            <a:r>
              <a:rPr lang="ar-IQ" sz="1900" dirty="0" err="1"/>
              <a:t>او</a:t>
            </a:r>
            <a:r>
              <a:rPr lang="ar-IQ" sz="1900" dirty="0"/>
              <a:t> عرف يقرر خلاف ذلك.  فمثلا للطرفين المتعاقدين الاتفاق على ان يتحمل  البائع هو هذه المصاريف على ان تكون مناصفة بينهما</a:t>
            </a:r>
            <a:r>
              <a:rPr lang="ar-SA" sz="1900" dirty="0"/>
              <a:t>.</a:t>
            </a:r>
            <a:endParaRPr lang="ar-IQ" sz="1900" dirty="0"/>
          </a:p>
          <a:p>
            <a:pPr marL="0" indent="0" algn="r" rtl="1">
              <a:buNone/>
            </a:pPr>
            <a:r>
              <a:rPr lang="ar-IQ" sz="1900" dirty="0" err="1"/>
              <a:t>فأذا</a:t>
            </a:r>
            <a:r>
              <a:rPr lang="ar-IQ" sz="1900" dirty="0"/>
              <a:t> دفع المشتري هذه المصاريف فلا يجوز له بعد ذلك الرجوع على البائع بشيء منها. اما اذا دفعها البائع فيكون له الحق الرجوع على المشتري بما دفع ويجوز للبائع حبس المبيع اذا امتنع المشتري عن دفع هذه المصاريف او تحملها مناصفة وله حق فسخ البيع وفقا للقواعد العامة.</a:t>
            </a:r>
            <a:endParaRPr lang="ar-SA" sz="1900" dirty="0"/>
          </a:p>
          <a:p>
            <a:pPr marL="0" indent="0" algn="r" rtl="1">
              <a:buNone/>
            </a:pPr>
            <a:r>
              <a:rPr lang="ar-IQ" sz="1900" dirty="0"/>
              <a:t>اما الاشياء المبيعة جزافا فالمصاريف تكون على المشتري فأذا بيعت جوز الهند جزافا كانت اجرة قطف تلك الثمار على المشتري ما لم يوجد اتفاق يقضي بخلاف ذلك.</a:t>
            </a:r>
          </a:p>
          <a:p>
            <a:pPr marL="0" indent="0" algn="r" rtl="1">
              <a:buNone/>
            </a:pPr>
            <a:endParaRPr lang="ar-IQ" sz="1900" dirty="0"/>
          </a:p>
          <a:p>
            <a:pPr marL="0" indent="0" algn="r" rtl="1">
              <a:buNone/>
            </a:pPr>
            <a:endParaRPr lang="en-US" dirty="0"/>
          </a:p>
        </p:txBody>
      </p:sp>
      <p:sp>
        <p:nvSpPr>
          <p:cNvPr id="3" name="Slide Number Placeholder 2"/>
          <p:cNvSpPr>
            <a:spLocks noGrp="1"/>
          </p:cNvSpPr>
          <p:nvPr>
            <p:ph type="sldNum" sz="quarter" idx="12"/>
          </p:nvPr>
        </p:nvSpPr>
        <p:spPr/>
        <p:txBody>
          <a:bodyPr/>
          <a:lstStyle/>
          <a:p>
            <a:fld id="{E6D07589-5D2F-4BF0-94DB-67BBBE696B0F}" type="slidenum">
              <a:rPr lang="en-US" smtClean="0"/>
              <a:pPr/>
              <a:t>125</a:t>
            </a:fld>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923253483"/>
      </p:ext>
    </p:extLst>
  </p:cSld>
  <p:clrMapOvr>
    <a:masterClrMapping/>
  </p:clrMapOvr>
  <p:transition/>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76200"/>
            <a:ext cx="9144000" cy="6781800"/>
          </a:xfrm>
        </p:spPr>
        <p:txBody>
          <a:bodyPr>
            <a:normAutofit/>
          </a:bodyPr>
          <a:lstStyle/>
          <a:p>
            <a:pPr algn="r" rtl="1">
              <a:buNone/>
            </a:pPr>
            <a:endParaRPr lang="ar-IQ" sz="1900" dirty="0">
              <a:effectLst>
                <a:outerShdw blurRad="38100" dist="38100" dir="2700000" algn="tl">
                  <a:srgbClr val="000000">
                    <a:alpha val="43137"/>
                  </a:srgbClr>
                </a:outerShdw>
              </a:effectLst>
            </a:endParaRPr>
          </a:p>
          <a:p>
            <a:pPr algn="r" rtl="1">
              <a:buNone/>
            </a:pPr>
            <a:r>
              <a:rPr lang="ar-SA" sz="1800" b="1" dirty="0">
                <a:effectLst>
                  <a:outerShdw blurRad="38100" dist="38100" dir="2700000" algn="tl">
                    <a:srgbClr val="000000">
                      <a:alpha val="43137"/>
                    </a:srgbClr>
                  </a:outerShdw>
                </a:effectLst>
              </a:rPr>
              <a:t>التزام البائع يتسليم المبيع:</a:t>
            </a:r>
            <a:endParaRPr lang="ar-IQ" sz="1800" b="1" dirty="0">
              <a:effectLst>
                <a:outerShdw blurRad="38100" dist="38100" dir="2700000" algn="tl">
                  <a:srgbClr val="000000">
                    <a:alpha val="43137"/>
                  </a:srgbClr>
                </a:outerShdw>
              </a:effectLst>
            </a:endParaRPr>
          </a:p>
          <a:p>
            <a:pPr algn="r" rtl="1">
              <a:buNone/>
            </a:pPr>
            <a:r>
              <a:rPr lang="ar-SA" sz="1900" b="1" dirty="0"/>
              <a:t>    </a:t>
            </a:r>
            <a:r>
              <a:rPr lang="ar-IQ" sz="1900" dirty="0"/>
              <a:t>طبقا للمادة 586 م.ع يجب على المشتري ان يتسلم المبيع في الزمان والمكان  المتفق عليهما في العقد او الذي يقضي به العرف اما اذا لم يجد اتفاق او عرف فعلى المشتري ان يتسلم المبيع فور تسليمه من قبل البائع ودون تأخير .</a:t>
            </a:r>
          </a:p>
          <a:p>
            <a:pPr algn="r" rtl="1">
              <a:buNone/>
            </a:pPr>
            <a:r>
              <a:rPr lang="ar-SA" sz="1900" dirty="0"/>
              <a:t>   ولا يستطيع المشتري أن يتسلم المبيع الا اذا نفذ البائع التزامه بالتسليم.</a:t>
            </a:r>
            <a:endParaRPr lang="ar-IQ" sz="1900" dirty="0"/>
          </a:p>
          <a:p>
            <a:pPr algn="r" rtl="1">
              <a:buNone/>
            </a:pPr>
            <a:r>
              <a:rPr lang="ar-SA" sz="1900" dirty="0"/>
              <a:t>    </a:t>
            </a:r>
            <a:r>
              <a:rPr lang="ar-IQ" sz="1900" b="1" dirty="0"/>
              <a:t>نفقات تسليم المبيع </a:t>
            </a:r>
            <a:r>
              <a:rPr lang="ar-SA" sz="1900" b="1" dirty="0"/>
              <a:t>:  يقصد بها مصاريف </a:t>
            </a:r>
            <a:r>
              <a:rPr lang="ar-IQ" sz="1900" dirty="0"/>
              <a:t>وضع يد المشتري على المبيع وقبضه. كجني الثمار من الاشجار وكذلك نفقات نقل المبي</a:t>
            </a:r>
            <a:r>
              <a:rPr lang="ar-SA" sz="1900" dirty="0"/>
              <a:t>ع </a:t>
            </a:r>
            <a:r>
              <a:rPr lang="ar-IQ" sz="1900" dirty="0"/>
              <a:t> </a:t>
            </a:r>
            <a:r>
              <a:rPr lang="ar-SA" sz="1900" dirty="0"/>
              <a:t>من </a:t>
            </a:r>
            <a:r>
              <a:rPr lang="ar-IQ" sz="1900" dirty="0"/>
              <a:t>مكان</a:t>
            </a:r>
            <a:r>
              <a:rPr lang="ar-SA" sz="1900" dirty="0"/>
              <a:t> التسلم الى المكان الذي يعينه </a:t>
            </a:r>
            <a:r>
              <a:rPr lang="ar-IQ" sz="1900" dirty="0"/>
              <a:t> المشتري</a:t>
            </a:r>
            <a:r>
              <a:rPr lang="ar-SA" sz="1900" dirty="0"/>
              <a:t>.</a:t>
            </a:r>
            <a:endParaRPr lang="ar-IQ" sz="1900" dirty="0"/>
          </a:p>
          <a:p>
            <a:pPr algn="r" rtl="1">
              <a:buNone/>
            </a:pPr>
            <a:endParaRPr lang="ar-IQ" sz="1900" dirty="0"/>
          </a:p>
          <a:p>
            <a:pPr algn="r" rtl="1">
              <a:buNone/>
            </a:pPr>
            <a:r>
              <a:rPr lang="ar-SA" sz="1900" b="1" dirty="0"/>
              <a:t> </a:t>
            </a:r>
            <a:r>
              <a:rPr lang="ar-IQ" sz="1900" b="1" dirty="0"/>
              <a:t>جزاء</a:t>
            </a:r>
            <a:r>
              <a:rPr lang="ar-SA" sz="1900" b="1" dirty="0"/>
              <a:t> اخلا المشتري</a:t>
            </a:r>
            <a:r>
              <a:rPr lang="ar-IQ" sz="1900" b="1" dirty="0"/>
              <a:t> بالتزام التسلم : </a:t>
            </a:r>
            <a:r>
              <a:rPr lang="ar-IQ" sz="1900" dirty="0"/>
              <a:t>يعتبر المشتري  مخلا بالتزامه بتسلم المبيع اذا هو امتنع عن استلام المبيع في الزمان والمكان اللذين </a:t>
            </a:r>
            <a:r>
              <a:rPr lang="ar-SA" sz="1900" dirty="0"/>
              <a:t>يجب </a:t>
            </a:r>
            <a:r>
              <a:rPr lang="ar-IQ" sz="1900" dirty="0"/>
              <a:t>التسلم فيهما. والبائع يكون مخيرا بين التنفيذ العيني </a:t>
            </a:r>
            <a:r>
              <a:rPr lang="ar-IQ" sz="1900" dirty="0" err="1"/>
              <a:t>او</a:t>
            </a:r>
            <a:r>
              <a:rPr lang="ar-IQ" sz="1900" dirty="0"/>
              <a:t> الفسخ مع المطالبة بالتعويض.</a:t>
            </a:r>
          </a:p>
          <a:p>
            <a:pPr algn="r" rtl="1">
              <a:buNone/>
            </a:pPr>
            <a:r>
              <a:rPr lang="ar-SA" sz="1800" dirty="0"/>
              <a:t> </a:t>
            </a:r>
            <a:endParaRPr lang="ar-IQ" sz="1800" dirty="0"/>
          </a:p>
          <a:p>
            <a:pPr algn="r" rtl="1">
              <a:buNone/>
            </a:pPr>
            <a:r>
              <a:rPr lang="ar-SA" sz="1800" dirty="0"/>
              <a:t>       </a:t>
            </a:r>
            <a:r>
              <a:rPr lang="ar-IQ" sz="1800" dirty="0"/>
              <a:t>فالبائع</a:t>
            </a:r>
            <a:r>
              <a:rPr lang="ar-SA" sz="1800" dirty="0"/>
              <a:t> يستطيع </a:t>
            </a:r>
            <a:r>
              <a:rPr lang="ar-IQ" sz="1800" dirty="0"/>
              <a:t> ان يطلب من المحكمة  الحكم على المشتري بالتنفيذ العيني  اي الزامه على تسلم المبيع وله في سببيل ذلك ان يطلب من المحكمة المختصة الحكم على المشتري بغرامة تهديدية عن ايام التأخير لاجباره على التسلم.</a:t>
            </a:r>
            <a:endParaRPr lang="ar-SA" sz="1800" dirty="0"/>
          </a:p>
          <a:p>
            <a:pPr algn="r" rtl="1">
              <a:buNone/>
            </a:pPr>
            <a:endParaRPr lang="ar-IQ" sz="1800" dirty="0"/>
          </a:p>
          <a:p>
            <a:pPr algn="r" rtl="1">
              <a:buNone/>
            </a:pPr>
            <a:r>
              <a:rPr lang="ar-SA" dirty="0"/>
              <a:t>  </a:t>
            </a:r>
            <a:r>
              <a:rPr lang="ar-IQ" sz="1800" dirty="0"/>
              <a:t>وقد يتم التنفيذ العيني بأيداع  المبيع في مكان اخر غير  مكان البائع على ذمة المشتري اذا كان المبيع منقولا او وضعه تحت يد عدل على نفقة المشتري اذا كان المبيع عقارا او منقولا معدا للبقاء حيث وجد.</a:t>
            </a:r>
          </a:p>
          <a:p>
            <a:pPr algn="r" rtl="1">
              <a:buNone/>
            </a:pPr>
            <a:r>
              <a:rPr lang="ar-SA" sz="1800" dirty="0"/>
              <a:t>  </a:t>
            </a:r>
            <a:r>
              <a:rPr lang="ar-IQ" sz="1800" dirty="0"/>
              <a:t>كما ان للبائع ان يبيع المبيع بعد استئذان المحكمة او بدون اذنها وايداع ثمنه في صندوق المحكمة  اذا كان مما يسرع اليه  الفساد او التلف او كانت نفقات حفظة باهظة.</a:t>
            </a:r>
          </a:p>
          <a:p>
            <a:pPr algn="r" rtl="1">
              <a:buNone/>
            </a:pPr>
            <a:endParaRPr lang="en-US" sz="1800" dirty="0"/>
          </a:p>
        </p:txBody>
      </p:sp>
      <p:sp>
        <p:nvSpPr>
          <p:cNvPr id="3" name="Slide Number Placeholder 2"/>
          <p:cNvSpPr>
            <a:spLocks noGrp="1"/>
          </p:cNvSpPr>
          <p:nvPr>
            <p:ph type="sldNum" sz="quarter" idx="12"/>
          </p:nvPr>
        </p:nvSpPr>
        <p:spPr/>
        <p:txBody>
          <a:bodyPr/>
          <a:lstStyle/>
          <a:p>
            <a:endParaRPr lang="en-US" dirty="0"/>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104447417"/>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1" y="76200"/>
            <a:ext cx="8839200" cy="6705599"/>
          </a:xfrm>
        </p:spPr>
        <p:txBody>
          <a:bodyPr>
            <a:normAutofit/>
          </a:bodyPr>
          <a:lstStyle/>
          <a:p>
            <a:pPr algn="r" rtl="1">
              <a:buNone/>
            </a:pPr>
            <a:r>
              <a:rPr lang="ar-SA" sz="1600" b="1" u="sng" dirty="0">
                <a:effectLst>
                  <a:outerShdw blurRad="38100" dist="38100" dir="2700000" algn="tl">
                    <a:srgbClr val="000000">
                      <a:alpha val="43137"/>
                    </a:srgbClr>
                  </a:outerShdw>
                </a:effectLst>
              </a:rPr>
              <a:t>  </a:t>
            </a:r>
            <a:r>
              <a:rPr lang="ar-IQ" sz="1600" b="1" u="sng" dirty="0">
                <a:effectLst>
                  <a:outerShdw blurRad="38100" dist="38100" dir="2700000" algn="tl">
                    <a:srgbClr val="000000">
                      <a:alpha val="43137"/>
                    </a:srgbClr>
                  </a:outerShdw>
                </a:effectLst>
              </a:rPr>
              <a:t>ثالثا :عقد البيع والمقاولة:</a:t>
            </a:r>
          </a:p>
          <a:p>
            <a:pPr marL="624078" indent="-514350" algn="r" rtl="1">
              <a:buNone/>
            </a:pPr>
            <a:r>
              <a:rPr lang="ar-JO" sz="1600" dirty="0"/>
              <a:t> ان المقاوله‌ تنصب علی العمل بینما ینصب البیع علی </a:t>
            </a:r>
            <a:r>
              <a:rPr lang="ar-SA" sz="1600" dirty="0"/>
              <a:t> الملكية </a:t>
            </a:r>
            <a:r>
              <a:rPr lang="ar-IQ" sz="1600" dirty="0"/>
              <a:t>كونه شيء او عمل فالمقاولة ( عقد يتعهد احد الطرفين ان يصنع شيئا او يؤدي عملا لقاء اجر  يتعهد به الطرف الاخر) م864 م. ع. </a:t>
            </a:r>
            <a:endParaRPr lang="en-GB" sz="1600" dirty="0"/>
          </a:p>
          <a:p>
            <a:pPr marL="624078" indent="-514350" algn="r" rtl="1">
              <a:buNone/>
            </a:pPr>
            <a:r>
              <a:rPr lang="en-US" sz="1600" dirty="0"/>
              <a:t>     </a:t>
            </a:r>
            <a:r>
              <a:rPr lang="ar-SA" sz="1600" dirty="0"/>
              <a:t>ويجوز ان يقدم المقاول  العمل على ان يقدم رب العمل المادة التي تستعمل في التي يستخدمها المقاول او يستعين بها في القيام بعمله. </a:t>
            </a:r>
          </a:p>
          <a:p>
            <a:pPr marL="624078" indent="-514350" algn="r" rtl="1">
              <a:buNone/>
            </a:pPr>
            <a:endParaRPr lang="en-US" sz="1600" b="1" dirty="0"/>
          </a:p>
          <a:p>
            <a:pPr marL="624078" indent="-514350" algn="r" rtl="1">
              <a:buNone/>
            </a:pPr>
            <a:r>
              <a:rPr lang="en-US" sz="1600" dirty="0">
                <a:solidFill>
                  <a:srgbClr val="C00000"/>
                </a:solidFill>
              </a:rPr>
              <a:t>      </a:t>
            </a:r>
            <a:r>
              <a:rPr lang="ar-IQ" sz="1600" dirty="0">
                <a:solidFill>
                  <a:srgbClr val="C00000"/>
                </a:solidFill>
              </a:rPr>
              <a:t>فأن قدم المقاول العمل والمادة معا فيسمى العقد استصناع وهنا يشتبه عقد المقاولة مع البيع حيث الراي الراجح يذهب الى اعتبار التصرف عقد بيع اشياء مستقبلية الا اذا كانت قيمة المواد تافهه بالقياس الى نسبة عمل المقاول حيث لا يعتبر التصرف بيعا وانما مقاولة ومثاله قيمة عمل الرسام قياسا على قيمة القطعة التي يرسم عليها. </a:t>
            </a:r>
          </a:p>
          <a:p>
            <a:pPr marL="624078" indent="-514350" algn="r" rtl="1">
              <a:buFont typeface="+mj-lt"/>
              <a:buAutoNum type="arabicPeriod"/>
            </a:pPr>
            <a:endParaRPr lang="ar-IQ" sz="1600" b="1" dirty="0"/>
          </a:p>
          <a:p>
            <a:pPr marL="624078" indent="-514350" algn="r" rtl="1">
              <a:buNone/>
            </a:pPr>
            <a:r>
              <a:rPr lang="en-US" sz="1600" b="1" dirty="0"/>
              <a:t>      </a:t>
            </a:r>
            <a:r>
              <a:rPr lang="ar-SA" sz="1600" dirty="0"/>
              <a:t>فالخياط الذي يخيط لعميله ثوبا يتعهد بتوريد المواد الاولية كالخيط وغيره ويتعهد احيانا بتقديم القماش الثوب ذاته. في الحالة الاولى يعد التعهد مقاولة. اما في الحالة الثانية فأن قيمة الاقمشة والادوات التي يتعهد الخياط بتوريدها هي اهم من قيمة العمل المتعهد به فيصبح العد بيعا لشي مستقبل.</a:t>
            </a:r>
            <a:endParaRPr lang="ar-IQ" sz="1600" dirty="0"/>
          </a:p>
          <a:p>
            <a:endParaRPr lang="en-GB" sz="1600"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13</a:t>
            </a:fld>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02225420"/>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76200"/>
            <a:ext cx="9144000" cy="6781800"/>
          </a:xfrm>
        </p:spPr>
        <p:txBody>
          <a:bodyPr>
            <a:normAutofit fontScale="70000" lnSpcReduction="20000"/>
          </a:bodyPr>
          <a:lstStyle/>
          <a:p>
            <a:pPr algn="r" rtl="1">
              <a:buNone/>
            </a:pPr>
            <a:r>
              <a:rPr lang="ar-SA" u="sng" dirty="0"/>
              <a:t> </a:t>
            </a:r>
            <a:r>
              <a:rPr lang="ar-SA" b="1" u="sng" dirty="0"/>
              <a:t>رابعا. </a:t>
            </a:r>
            <a:r>
              <a:rPr lang="ar-IQ" b="1" u="sng" dirty="0"/>
              <a:t>عقد البيع والوديعة</a:t>
            </a:r>
            <a:r>
              <a:rPr lang="ar-IQ" u="sng" dirty="0"/>
              <a:t>: </a:t>
            </a:r>
          </a:p>
          <a:p>
            <a:pPr algn="r" rtl="1">
              <a:buNone/>
            </a:pPr>
            <a:r>
              <a:rPr lang="ar-IQ" dirty="0"/>
              <a:t>ويقوم التمييز بينهما على اساس التسليم ف</a:t>
            </a:r>
            <a:r>
              <a:rPr lang="ar-SA" dirty="0"/>
              <a:t>ع</a:t>
            </a:r>
            <a:r>
              <a:rPr lang="ar-IQ" dirty="0"/>
              <a:t>قد الوديعة هو (عقد به يحيل المالك او من يقوم مقامه حفظ ماله الى اخر ولا يتم الا بالقبض) م 951 مدني وهو من العقود العينية التي لا تنتقل فبها ملكية الوديعة الى المودع لديه على العكس من عقد البيع حيث تنتقل فيه ملكية المبيع الى المشتري </a:t>
            </a:r>
          </a:p>
          <a:p>
            <a:pPr algn="r" rtl="1">
              <a:buNone/>
            </a:pPr>
            <a:endParaRPr lang="ar-IQ" dirty="0"/>
          </a:p>
          <a:p>
            <a:pPr algn="r" rtl="1">
              <a:buNone/>
            </a:pPr>
            <a:r>
              <a:rPr lang="ar-IQ" dirty="0"/>
              <a:t>ولكن احيانا يصعب التمييز بين البيع والوديعة كما في حالة تسليم شخص لأخر شيئا ليبيعه على ان يرد ثمنه او الشيء نفسه عند عدم البيع, </a:t>
            </a:r>
            <a:endParaRPr lang="ar-SA" dirty="0"/>
          </a:p>
          <a:p>
            <a:pPr algn="r" rtl="1">
              <a:buNone/>
            </a:pPr>
            <a:endParaRPr lang="ar-SA" dirty="0"/>
          </a:p>
          <a:p>
            <a:pPr algn="r" rtl="1">
              <a:buNone/>
            </a:pPr>
            <a:r>
              <a:rPr lang="ar-IQ" dirty="0"/>
              <a:t> كالمؤلف الذي يسلم نسخا من مؤلفه الى احدى المكتبات ليقوم صاحبها ببيعها واستقطاع اجره من الثمن</a:t>
            </a:r>
            <a:r>
              <a:rPr lang="ar-SA" dirty="0"/>
              <a:t> </a:t>
            </a:r>
            <a:r>
              <a:rPr lang="ar-IQ" dirty="0"/>
              <a:t>وصاحب المكتبة له الخيار في رد العين او ثمنها كما ان الملكية تنتقل الى صاحب المكتبة الذي  له حق العدول عن الشراء اذا لم يتم التصرف بالكتب. وعلى ذلك فقد استقرت الاحكام في فرنسا منذ عام 1860 على ان العقد بين تاجر الجمله وبين تاجر المفرد هو عقد بيع ولكنه معلق على شرط وهو شرط فاسخ لدى بعض الشارح حيث الوديع يلتزم برد الوديعة عينا </a:t>
            </a:r>
          </a:p>
          <a:p>
            <a:pPr algn="r" rtl="1">
              <a:buNone/>
            </a:pPr>
            <a:endParaRPr lang="ar-IQ" dirty="0"/>
          </a:p>
          <a:p>
            <a:pPr algn="r" rtl="1">
              <a:buNone/>
            </a:pPr>
            <a:r>
              <a:rPr lang="ar-SA" b="1" u="sng" dirty="0"/>
              <a:t>خامسا. </a:t>
            </a:r>
            <a:r>
              <a:rPr lang="ar-IQ" b="1" u="sng" dirty="0"/>
              <a:t>عقد البيع وعقد القرض</a:t>
            </a:r>
            <a:r>
              <a:rPr lang="ar-IQ" dirty="0"/>
              <a:t>: القرض هو ( دفع عين مثلية تستهلك بالانتفاع على ان يرد مثلها م 684 مدني)</a:t>
            </a:r>
            <a:r>
              <a:rPr lang="ar-SA" dirty="0"/>
              <a:t>.</a:t>
            </a:r>
            <a:endParaRPr lang="ar-JO" dirty="0"/>
          </a:p>
          <a:p>
            <a:pPr algn="r" rtl="1">
              <a:buNone/>
            </a:pPr>
            <a:r>
              <a:rPr lang="ar-JO" dirty="0"/>
              <a:t>أما البیع مبادله‌ مال بمبلغ من النقود.</a:t>
            </a:r>
          </a:p>
          <a:p>
            <a:pPr algn="r" rtl="1">
              <a:buNone/>
            </a:pPr>
            <a:endParaRPr lang="ar-SA" dirty="0"/>
          </a:p>
          <a:p>
            <a:pPr algn="r" rtl="1">
              <a:buNone/>
            </a:pPr>
            <a:r>
              <a:rPr lang="ar-SA" dirty="0"/>
              <a:t>    وقد يصعب التمييز بين</a:t>
            </a:r>
            <a:r>
              <a:rPr lang="ar-JO" dirty="0"/>
              <a:t> البیع والقر</a:t>
            </a:r>
            <a:r>
              <a:rPr lang="ar-IQ" dirty="0"/>
              <a:t>ض</a:t>
            </a:r>
            <a:r>
              <a:rPr lang="ar-JO" dirty="0"/>
              <a:t> بفائده‌ </a:t>
            </a:r>
            <a:r>
              <a:rPr lang="ar-IQ" dirty="0"/>
              <a:t>: </a:t>
            </a:r>
            <a:r>
              <a:rPr lang="ar-SA" dirty="0"/>
              <a:t> كما في حالة اذا اشترى شخص شيئا بثمن مؤجل ثم باعه في الوقت نفسه الى نفس البائع الاول بثمن معجل اقل من الثمن الاول ويقبض المشتري الثمن المعجل وتعاد البضاعة الى صاحبها الاول.</a:t>
            </a:r>
            <a:r>
              <a:rPr lang="ar-IQ" dirty="0"/>
              <a:t> </a:t>
            </a:r>
            <a:endParaRPr lang="ar-SA" dirty="0"/>
          </a:p>
          <a:p>
            <a:pPr algn="r" rtl="1">
              <a:buNone/>
            </a:pPr>
            <a:endParaRPr lang="ar-SA" dirty="0"/>
          </a:p>
          <a:p>
            <a:pPr algn="r" rtl="1">
              <a:buNone/>
            </a:pPr>
            <a:r>
              <a:rPr lang="ar-SA" dirty="0"/>
              <a:t>      هذا </a:t>
            </a:r>
            <a:r>
              <a:rPr lang="ar-IQ" dirty="0"/>
              <a:t>التصرف بمثابة القرض بفائدة فاحشة  فالمشتري لا يأخذ المبيع</a:t>
            </a:r>
            <a:r>
              <a:rPr lang="ar-SA" dirty="0"/>
              <a:t> مطلقا</a:t>
            </a:r>
            <a:r>
              <a:rPr lang="ar-IQ" dirty="0"/>
              <a:t> بل مبلغا من النقود والبيع المزدوج يعرف ببيوع العينة او ببيوع الاجال في الشريعة الاسلامية وهو بيع باطل عند الفقهاء وفاسد عند الحنفية ويسمى عندنا ببيع المهاترة ولذلك اذا تبين للقاضي نية القرض فعليه تخفيض الفائدة الى حدها القانوني وفق المواد 171-172 مدني ع.</a:t>
            </a:r>
            <a:endParaRPr lang="en-US" dirty="0"/>
          </a:p>
        </p:txBody>
      </p:sp>
      <p:sp>
        <p:nvSpPr>
          <p:cNvPr id="4" name="Slide Number Placeholder 3"/>
          <p:cNvSpPr>
            <a:spLocks noGrp="1"/>
          </p:cNvSpPr>
          <p:nvPr>
            <p:ph type="sldNum" sz="quarter" idx="12"/>
          </p:nvPr>
        </p:nvSpPr>
        <p:spPr/>
        <p:txBody>
          <a:bodyPr/>
          <a:lstStyle/>
          <a:p>
            <a:fld id="{3C7BA46B-66E5-46F4-96E4-55FC2A44EE3F}" type="slidenum">
              <a:rPr lang="en-US" smtClean="0"/>
              <a:pPr/>
              <a:t>14</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533400"/>
            <a:ext cx="9144000" cy="6324600"/>
          </a:xfrm>
        </p:spPr>
        <p:txBody>
          <a:bodyPr>
            <a:normAutofit fontScale="70000" lnSpcReduction="20000"/>
          </a:bodyPr>
          <a:lstStyle/>
          <a:p>
            <a:pPr algn="r" rtl="1">
              <a:buNone/>
            </a:pPr>
            <a:r>
              <a:rPr lang="ar-SA" b="1" u="sng" dirty="0"/>
              <a:t>سادسا. </a:t>
            </a:r>
            <a:r>
              <a:rPr lang="ar-IQ" b="1" u="sng" dirty="0"/>
              <a:t>عقد البيع والايجار: </a:t>
            </a:r>
            <a:r>
              <a:rPr lang="ar-IQ" dirty="0"/>
              <a:t>يعرف عقد الايجار بأنه تمليك منفعة معلومة بعوض معلوم وبه يلتزم المؤجر ان يمكن المستأجر من الانتفاع بالمأجور. م722 مدني.اما البيع فهو </a:t>
            </a:r>
            <a:r>
              <a:rPr lang="ar-IQ" b="1" dirty="0"/>
              <a:t>عقد يلتزم به احد الطرفين بتسليم شيء ويلتزم الأخر بدفع الثمن ويجوز أن يتم بعقد رسمي أو عرفي</a:t>
            </a:r>
            <a:r>
              <a:rPr lang="ar-JO" b="1" dirty="0"/>
              <a:t>.</a:t>
            </a:r>
            <a:endParaRPr lang="ar-IQ" b="1" dirty="0"/>
          </a:p>
          <a:p>
            <a:pPr algn="r" rtl="1">
              <a:buNone/>
            </a:pPr>
            <a:r>
              <a:rPr lang="ar-IQ" dirty="0"/>
              <a:t>	ورغم سهولة التمييز بين البيع والايجار الا انه يصعب ذلك في حالتين: </a:t>
            </a:r>
          </a:p>
          <a:p>
            <a:pPr algn="r" rtl="1">
              <a:buNone/>
            </a:pPr>
            <a:endParaRPr lang="ar-IQ" u="sng" dirty="0"/>
          </a:p>
          <a:p>
            <a:pPr algn="r" rtl="1">
              <a:buNone/>
            </a:pPr>
            <a:r>
              <a:rPr lang="ar-IQ" u="sng" dirty="0"/>
              <a:t>1. اذا كان محل العقد ثمار الشيء وحاصلاته: </a:t>
            </a:r>
            <a:r>
              <a:rPr lang="ar-IQ" dirty="0"/>
              <a:t>ان تخويل احد بجني ثمار الشيء وحاصلاته لقاء عوض خلال مدة معينة قد يكون بيعا او ايجارا</a:t>
            </a:r>
            <a:r>
              <a:rPr lang="en-GB" dirty="0"/>
              <a:t>. </a:t>
            </a:r>
            <a:r>
              <a:rPr lang="ar-IQ" dirty="0"/>
              <a:t> فأن كان العقد واردا على حاصلات الشيء فأنه يكون بيعا لان الحاصلات ذات طبيعة ليست دورية وغير متجددة وتقطع من الاصل مثل المعادن المستخرجة من الارض وان كان العقد واردا على ثمار الشيء فأنه يكون ايجارا وذلك لان ثمار الشيء ذات طبيعة دورية ومتجددة ولا تقطع من الاصل.</a:t>
            </a:r>
          </a:p>
          <a:p>
            <a:pPr algn="r" rtl="1">
              <a:buNone/>
            </a:pPr>
            <a:endParaRPr lang="ar-IQ" dirty="0"/>
          </a:p>
          <a:p>
            <a:pPr algn="r" rtl="1">
              <a:buNone/>
            </a:pPr>
            <a:r>
              <a:rPr lang="ar-IQ" dirty="0"/>
              <a:t> ومع ذلك فلا يجود مانع من ان يبيع صاحب الثمار وهي ما تزال في الارض كما لا يوجد مانع من ان يؤجر صاحب المنجم منجمه ليستغله كمقابل اجرة دورية.</a:t>
            </a:r>
          </a:p>
          <a:p>
            <a:pPr algn="r" rtl="1">
              <a:buNone/>
            </a:pPr>
            <a:endParaRPr lang="ar-IQ" dirty="0"/>
          </a:p>
          <a:p>
            <a:pPr algn="r" rtl="1">
              <a:buNone/>
            </a:pPr>
            <a:r>
              <a:rPr lang="ar-IQ" dirty="0"/>
              <a:t>وراي اخر يرى في العقد بيعا اذا اقتصر على الثمار الناضجة فقط اما اذا كان من حق المتصرف اليه ان يقوم بما يلزم لانضاج الثمار فانه يعد ايجارا لا بيعا. ولذلك فالتكييف القانوني للعقد يعتمد على نيه الطرفين المستخلصة من ظروف للتعاقد وشروط العقد وقد ترد على ذلك بعض القرائن حيث بعد العقد بيعا اذا قدر فيه العوض جملة ويعد العقد ايجارا اذا قدر فيه العرض على شكل اقساط دورية.</a:t>
            </a:r>
          </a:p>
          <a:p>
            <a:pPr algn="r" rtl="1">
              <a:buNone/>
            </a:pPr>
            <a:endParaRPr lang="ar-IQ" u="sng" dirty="0"/>
          </a:p>
          <a:p>
            <a:pPr algn="r" rtl="1">
              <a:buNone/>
            </a:pPr>
            <a:r>
              <a:rPr lang="ar-IQ" u="sng" dirty="0"/>
              <a:t>2: الايجار الساتر للبيع (البيع الايجاري): </a:t>
            </a:r>
            <a:r>
              <a:rPr lang="ar-IQ" dirty="0"/>
              <a:t>وهو العقد الذي يتم بموجبه تأجير مال معين مقابل اجر على ان ينقلب بيعا عند وفاء المستأجر لكل التزاماته وفاء تاما. وهو ما درج عليه </a:t>
            </a:r>
            <a:r>
              <a:rPr lang="ar-IQ" dirty="0" err="1"/>
              <a:t>بائعوا</a:t>
            </a:r>
            <a:r>
              <a:rPr lang="ar-IQ" dirty="0"/>
              <a:t> السيارات حيث يتم البيع ويقسط الثمن ويسلم المبيع ولا تنتقل ملكية المبيع الا بعد وفاء المشتري لكامل الثمن.</a:t>
            </a:r>
          </a:p>
          <a:p>
            <a:pPr algn="r" rtl="1">
              <a:buNone/>
            </a:pPr>
            <a:endParaRPr lang="ar-IQ" dirty="0"/>
          </a:p>
          <a:p>
            <a:pPr algn="r" rtl="1">
              <a:buNone/>
            </a:pPr>
            <a:r>
              <a:rPr lang="ar-IQ" dirty="0"/>
              <a:t>وقد حسم المشرع العراقي رايه  حيث اعتبر هذا العقد بيع معلق على شرط واقف هو سداد جميع الاقساط م 534 مدني, وايجار معلق على شرط فاسخ.</a:t>
            </a:r>
          </a:p>
          <a:p>
            <a:pPr algn="r" rtl="1">
              <a:buNone/>
            </a:pPr>
            <a:endParaRPr lang="en-US" dirty="0"/>
          </a:p>
        </p:txBody>
      </p:sp>
      <p:sp>
        <p:nvSpPr>
          <p:cNvPr id="4" name="Slide Number Placeholder 3"/>
          <p:cNvSpPr>
            <a:spLocks noGrp="1"/>
          </p:cNvSpPr>
          <p:nvPr>
            <p:ph type="sldNum" sz="quarter" idx="12"/>
          </p:nvPr>
        </p:nvSpPr>
        <p:spPr/>
        <p:txBody>
          <a:bodyPr/>
          <a:lstStyle/>
          <a:p>
            <a:fld id="{3C7BA46B-66E5-46F4-96E4-55FC2A44EE3F}" type="slidenum">
              <a:rPr lang="en-US" smtClean="0"/>
              <a:pPr/>
              <a:t>15</a:t>
            </a:fld>
            <a:endParaRPr lang="en-US"/>
          </a:p>
        </p:txBody>
      </p:sp>
      <p:sp>
        <p:nvSpPr>
          <p:cNvPr id="3" name="Title 2"/>
          <p:cNvSpPr>
            <a:spLocks noGrp="1"/>
          </p:cNvSpPr>
          <p:nvPr>
            <p:ph type="title"/>
          </p:nvPr>
        </p:nvSpPr>
        <p:spPr>
          <a:xfrm>
            <a:off x="2819400" y="152400"/>
            <a:ext cx="2971800" cy="427038"/>
          </a:xfrm>
        </p:spPr>
        <p:txBody>
          <a:bodyPr>
            <a:noAutofit/>
          </a:bodyPr>
          <a:lstStyle/>
          <a:p>
            <a:r>
              <a:rPr lang="ar-IQ" sz="2000" dirty="0" err="1"/>
              <a:t>س </a:t>
            </a:r>
            <a:r>
              <a:rPr lang="ar-IQ" sz="2000" dirty="0"/>
              <a:t>/ </a:t>
            </a:r>
            <a:r>
              <a:rPr lang="ar-IQ" sz="2000" dirty="0" err="1"/>
              <a:t>مالفرق</a:t>
            </a:r>
            <a:r>
              <a:rPr lang="ar-IQ" sz="2000" dirty="0"/>
              <a:t> بين البيع </a:t>
            </a:r>
            <a:r>
              <a:rPr lang="ar-IQ" sz="2000" dirty="0" err="1"/>
              <a:t>والايجار؟</a:t>
            </a:r>
            <a:endParaRPr lang="en-US" sz="2000" dirty="0"/>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144000" cy="6781800"/>
          </a:xfrm>
        </p:spPr>
        <p:txBody>
          <a:bodyPr>
            <a:normAutofit/>
          </a:bodyPr>
          <a:lstStyle/>
          <a:p>
            <a:pPr algn="r" rtl="1">
              <a:buNone/>
            </a:pPr>
            <a:r>
              <a:rPr lang="ar-SA" b="1" u="sng" dirty="0"/>
              <a:t>   </a:t>
            </a:r>
          </a:p>
          <a:p>
            <a:pPr algn="r" rtl="1">
              <a:buNone/>
            </a:pPr>
            <a:r>
              <a:rPr lang="ar-SA" sz="1800" b="1" u="sng" dirty="0"/>
              <a:t>سابعا. </a:t>
            </a:r>
            <a:r>
              <a:rPr lang="ar-IQ" sz="1800" b="1" u="sng" dirty="0"/>
              <a:t>عقد البيع والوفاء بمقابل</a:t>
            </a:r>
            <a:r>
              <a:rPr lang="ar-IQ" dirty="0"/>
              <a:t>: الوفاء بمقابل هو اتفاق  يرضى الدائن ان يستوفي من المدين شيئا اخر عوضا عن محل التزامه الاصلي م 399 مدني. </a:t>
            </a:r>
            <a:endParaRPr lang="ar-JO" dirty="0"/>
          </a:p>
          <a:p>
            <a:pPr algn="r" rtl="1">
              <a:buNone/>
            </a:pPr>
            <a:r>
              <a:rPr lang="ar-JO" dirty="0"/>
              <a:t> ویتمیز الوفاء بمقابل عن البیع من </a:t>
            </a:r>
            <a:r>
              <a:rPr lang="ar-SA" dirty="0"/>
              <a:t>حيث</a:t>
            </a:r>
            <a:r>
              <a:rPr lang="ar-JO" dirty="0"/>
              <a:t> ان البیع عقد مستقل قائم </a:t>
            </a:r>
            <a:r>
              <a:rPr lang="ar-SA" dirty="0"/>
              <a:t>بذاته </a:t>
            </a:r>
            <a:r>
              <a:rPr lang="ar-JO" dirty="0"/>
              <a:t>أما الوفاء بمقابل</a:t>
            </a:r>
            <a:endParaRPr lang="ar-IQ" dirty="0"/>
          </a:p>
          <a:p>
            <a:pPr algn="r" rtl="1">
              <a:buNone/>
            </a:pPr>
            <a:r>
              <a:rPr lang="ar-JO" dirty="0"/>
              <a:t>یفتر</a:t>
            </a:r>
            <a:r>
              <a:rPr lang="ar-SA" dirty="0"/>
              <a:t>ض</a:t>
            </a:r>
            <a:r>
              <a:rPr lang="ar-JO" dirty="0"/>
              <a:t> وجود التزام سابق.</a:t>
            </a:r>
            <a:endParaRPr lang="ar-IQ" dirty="0"/>
          </a:p>
          <a:p>
            <a:pPr algn="r" rtl="1">
              <a:buNone/>
            </a:pPr>
            <a:r>
              <a:rPr lang="ar-SA" dirty="0"/>
              <a:t>     ويسري </a:t>
            </a:r>
            <a:r>
              <a:rPr lang="ar-IQ" dirty="0"/>
              <a:t>عليه من حيث انتقال الملكية</a:t>
            </a:r>
            <a:r>
              <a:rPr lang="ar-SA" dirty="0"/>
              <a:t> أحكام البيع</a:t>
            </a:r>
            <a:r>
              <a:rPr lang="ar-IQ" dirty="0"/>
              <a:t> وبالتالي من حيث الاهلية وضمان العيوب الخفية كما </a:t>
            </a:r>
            <a:r>
              <a:rPr lang="ar-SA" dirty="0"/>
              <a:t>يسري </a:t>
            </a:r>
            <a:r>
              <a:rPr lang="ar-IQ" dirty="0"/>
              <a:t>عليه احكام الوفاء من حين انقضاء الدين وبالتالي تعيين جهه الدفع وانقضاء التامينات م 400 مدني.</a:t>
            </a:r>
          </a:p>
          <a:p>
            <a:endParaRPr lang="ar-IQ" dirty="0"/>
          </a:p>
          <a:p>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16</a:t>
            </a:fld>
            <a:endParaRPr lang="en-US"/>
          </a:p>
        </p:txBody>
      </p:sp>
      <p:sp>
        <p:nvSpPr>
          <p:cNvPr id="4" name="Footer Placeholder 3"/>
          <p:cNvSpPr>
            <a:spLocks noGrp="1"/>
          </p:cNvSpPr>
          <p:nvPr>
            <p:ph type="ftr" sz="quarter" idx="11"/>
          </p:nvPr>
        </p:nvSpPr>
        <p:spPr/>
        <p:txBody>
          <a:bodyPr/>
          <a:lstStyle/>
          <a:p>
            <a:endParaRPr lang="en-US"/>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idx="1"/>
          </p:nvPr>
        </p:nvSpPr>
        <p:spPr/>
        <p:txBody>
          <a:bodyPr/>
          <a:lstStyle/>
          <a:p>
            <a:pPr algn="ctr" eaLnBrk="1" hangingPunct="1">
              <a:defRPr/>
            </a:pPr>
            <a:r>
              <a:rPr lang="ar-IQ" dirty="0">
                <a:solidFill>
                  <a:srgbClr val="002060"/>
                </a:solidFill>
              </a:rPr>
              <a:t>يتكون عقد البيع من الاركان </a:t>
            </a:r>
            <a:r>
              <a:rPr lang="ar-IQ" dirty="0" err="1">
                <a:solidFill>
                  <a:srgbClr val="002060"/>
                </a:solidFill>
              </a:rPr>
              <a:t>الاتيه</a:t>
            </a:r>
            <a:r>
              <a:rPr lang="ar-IQ" dirty="0">
                <a:solidFill>
                  <a:srgbClr val="002060"/>
                </a:solidFill>
              </a:rPr>
              <a:t>:-</a:t>
            </a:r>
            <a:endParaRPr lang="en-US" dirty="0">
              <a:solidFill>
                <a:srgbClr val="002060"/>
              </a:solidFill>
            </a:endParaRPr>
          </a:p>
        </p:txBody>
      </p:sp>
      <p:sp>
        <p:nvSpPr>
          <p:cNvPr id="2" name="Slide Number Placeholder 1"/>
          <p:cNvSpPr>
            <a:spLocks noGrp="1"/>
          </p:cNvSpPr>
          <p:nvPr>
            <p:ph type="sldNum" sz="quarter" idx="12"/>
          </p:nvPr>
        </p:nvSpPr>
        <p:spPr/>
        <p:txBody>
          <a:bodyPr/>
          <a:lstStyle/>
          <a:p>
            <a:fld id="{3C7BA46B-66E5-46F4-96E4-55FC2A44EE3F}" type="slidenum">
              <a:rPr lang="en-US" smtClean="0"/>
              <a:pPr/>
              <a:t>17</a:t>
            </a:fld>
            <a:endParaRPr lang="en-US"/>
          </a:p>
        </p:txBody>
      </p:sp>
      <p:sp>
        <p:nvSpPr>
          <p:cNvPr id="20482" name="Rectangle 2"/>
          <p:cNvSpPr>
            <a:spLocks noGrp="1" noChangeArrowheads="1"/>
          </p:cNvSpPr>
          <p:nvPr>
            <p:ph type="title"/>
          </p:nvPr>
        </p:nvSpPr>
        <p:spPr>
          <a:solidFill>
            <a:schemeClr val="accent1"/>
          </a:solidFill>
        </p:spPr>
        <p:txBody>
          <a:bodyPr/>
          <a:lstStyle/>
          <a:p>
            <a:pPr algn="ctr" eaLnBrk="1" hangingPunct="1">
              <a:defRPr/>
            </a:pPr>
            <a:r>
              <a:rPr lang="ar-IQ" dirty="0">
                <a:solidFill>
                  <a:srgbClr val="FFFF00"/>
                </a:solidFill>
              </a:rPr>
              <a:t>اركان عقد البيع</a:t>
            </a:r>
            <a:endParaRPr lang="en-US" dirty="0">
              <a:solidFill>
                <a:srgbClr val="FFFF00"/>
              </a:solidFill>
            </a:endParaRPr>
          </a:p>
        </p:txBody>
      </p:sp>
      <p:sp>
        <p:nvSpPr>
          <p:cNvPr id="9220" name="Oval 4"/>
          <p:cNvSpPr>
            <a:spLocks noChangeArrowheads="1"/>
          </p:cNvSpPr>
          <p:nvPr/>
        </p:nvSpPr>
        <p:spPr bwMode="auto">
          <a:xfrm>
            <a:off x="6858000" y="2971800"/>
            <a:ext cx="1676400" cy="990600"/>
          </a:xfrm>
          <a:prstGeom prst="ellipse">
            <a:avLst/>
          </a:prstGeom>
          <a:solidFill>
            <a:schemeClr val="accent1"/>
          </a:solidFill>
          <a:ln w="9525">
            <a:solidFill>
              <a:schemeClr val="tx1"/>
            </a:solidFill>
            <a:round/>
            <a:headEnd/>
            <a:tailEnd/>
          </a:ln>
        </p:spPr>
        <p:txBody>
          <a:bodyPr wrap="none" anchor="ctr"/>
          <a:lstStyle>
            <a:lvl1pPr eaLnBrk="0" hangingPunct="0">
              <a:spcBef>
                <a:spcPct val="20000"/>
              </a:spcBef>
              <a:buClr>
                <a:schemeClr val="hlink"/>
              </a:buClr>
              <a:buSzPct val="80000"/>
              <a:buFont typeface="Wingdings" pitchFamily="2" charset="2"/>
              <a:buChar char="n"/>
              <a:defRPr sz="3200">
                <a:solidFill>
                  <a:schemeClr val="tx1"/>
                </a:solidFill>
                <a:latin typeface="Tahoma" pitchFamily="34" charset="0"/>
                <a:cs typeface="Arial" charset="0"/>
              </a:defRPr>
            </a:lvl1pPr>
            <a:lvl2pPr marL="742950" indent="-285750" eaLnBrk="0" hangingPunct="0">
              <a:spcBef>
                <a:spcPct val="20000"/>
              </a:spcBef>
              <a:buClr>
                <a:schemeClr val="tx1"/>
              </a:buClr>
              <a:buChar char="–"/>
              <a:defRPr sz="2800">
                <a:solidFill>
                  <a:schemeClr val="tx1"/>
                </a:solidFill>
                <a:latin typeface="Tahoma" pitchFamily="34" charset="0"/>
                <a:cs typeface="Arial" charset="0"/>
              </a:defRPr>
            </a:lvl2pPr>
            <a:lvl3pPr marL="1143000" indent="-228600" eaLnBrk="0" hangingPunct="0">
              <a:spcBef>
                <a:spcPct val="20000"/>
              </a:spcBef>
              <a:buClr>
                <a:schemeClr val="hlink"/>
              </a:buClr>
              <a:buFont typeface="Wingdings" pitchFamily="2" charset="2"/>
              <a:buChar char="§"/>
              <a:defRPr sz="2400">
                <a:solidFill>
                  <a:schemeClr val="tx1"/>
                </a:solidFill>
                <a:latin typeface="Tahoma" pitchFamily="34" charset="0"/>
                <a:cs typeface="Arial" charset="0"/>
              </a:defRPr>
            </a:lvl3pPr>
            <a:lvl4pPr marL="1600200" indent="-228600" eaLnBrk="0" hangingPunct="0">
              <a:spcBef>
                <a:spcPct val="20000"/>
              </a:spcBef>
              <a:buChar char="–"/>
              <a:defRPr sz="2000">
                <a:solidFill>
                  <a:schemeClr val="tx1"/>
                </a:solidFill>
                <a:latin typeface="Tahoma" pitchFamily="34" charset="0"/>
                <a:cs typeface="Arial" charset="0"/>
              </a:defRPr>
            </a:lvl4pPr>
            <a:lvl5pPr marL="2057400" indent="-228600" eaLnBrk="0" hangingPunct="0">
              <a:spcBef>
                <a:spcPct val="20000"/>
              </a:spcBef>
              <a:buClr>
                <a:schemeClr val="hlink"/>
              </a:buClr>
              <a:buFont typeface="Wingdings" pitchFamily="2" charset="2"/>
              <a:buChar char="§"/>
              <a:defRPr sz="2000">
                <a:solidFill>
                  <a:schemeClr val="tx1"/>
                </a:solidFill>
                <a:latin typeface="Tahoma" pitchFamily="34" charset="0"/>
                <a:cs typeface="Arial" charset="0"/>
              </a:defRPr>
            </a:lvl5pPr>
            <a:lvl6pPr marL="25146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6pPr>
            <a:lvl7pPr marL="29718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7pPr>
            <a:lvl8pPr marL="34290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8pPr>
            <a:lvl9pPr marL="38862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9pPr>
          </a:lstStyle>
          <a:p>
            <a:pPr algn="ctr" eaLnBrk="1" hangingPunct="1">
              <a:spcBef>
                <a:spcPct val="0"/>
              </a:spcBef>
              <a:buClrTx/>
              <a:buSzTx/>
              <a:buFontTx/>
              <a:buNone/>
            </a:pPr>
            <a:r>
              <a:rPr lang="ar-IQ" altLang="en-US" sz="1800">
                <a:solidFill>
                  <a:srgbClr val="FFFF00"/>
                </a:solidFill>
              </a:rPr>
              <a:t>الرضا</a:t>
            </a:r>
            <a:endParaRPr lang="en-US" altLang="en-US" sz="1800">
              <a:solidFill>
                <a:srgbClr val="FFFF00"/>
              </a:solidFill>
            </a:endParaRPr>
          </a:p>
        </p:txBody>
      </p:sp>
      <p:sp>
        <p:nvSpPr>
          <p:cNvPr id="9221" name="Oval 5"/>
          <p:cNvSpPr>
            <a:spLocks noChangeArrowheads="1"/>
          </p:cNvSpPr>
          <p:nvPr/>
        </p:nvSpPr>
        <p:spPr bwMode="auto">
          <a:xfrm>
            <a:off x="4038600" y="4572000"/>
            <a:ext cx="2057400" cy="914400"/>
          </a:xfrm>
          <a:prstGeom prst="ellipse">
            <a:avLst/>
          </a:prstGeom>
          <a:solidFill>
            <a:schemeClr val="accent1"/>
          </a:solidFill>
          <a:ln w="9525">
            <a:solidFill>
              <a:schemeClr val="tx1"/>
            </a:solidFill>
            <a:round/>
            <a:headEnd/>
            <a:tailEnd/>
          </a:ln>
        </p:spPr>
        <p:txBody>
          <a:bodyPr wrap="none" anchor="ctr"/>
          <a:lstStyle>
            <a:lvl1pPr eaLnBrk="0" hangingPunct="0">
              <a:spcBef>
                <a:spcPct val="20000"/>
              </a:spcBef>
              <a:buClr>
                <a:schemeClr val="hlink"/>
              </a:buClr>
              <a:buSzPct val="80000"/>
              <a:buFont typeface="Wingdings" pitchFamily="2" charset="2"/>
              <a:buChar char="n"/>
              <a:defRPr sz="3200">
                <a:solidFill>
                  <a:schemeClr val="tx1"/>
                </a:solidFill>
                <a:latin typeface="Tahoma" pitchFamily="34" charset="0"/>
                <a:cs typeface="Arial" charset="0"/>
              </a:defRPr>
            </a:lvl1pPr>
            <a:lvl2pPr marL="742950" indent="-285750" eaLnBrk="0" hangingPunct="0">
              <a:spcBef>
                <a:spcPct val="20000"/>
              </a:spcBef>
              <a:buClr>
                <a:schemeClr val="tx1"/>
              </a:buClr>
              <a:buChar char="–"/>
              <a:defRPr sz="2800">
                <a:solidFill>
                  <a:schemeClr val="tx1"/>
                </a:solidFill>
                <a:latin typeface="Tahoma" pitchFamily="34" charset="0"/>
                <a:cs typeface="Arial" charset="0"/>
              </a:defRPr>
            </a:lvl2pPr>
            <a:lvl3pPr marL="1143000" indent="-228600" eaLnBrk="0" hangingPunct="0">
              <a:spcBef>
                <a:spcPct val="20000"/>
              </a:spcBef>
              <a:buClr>
                <a:schemeClr val="hlink"/>
              </a:buClr>
              <a:buFont typeface="Wingdings" pitchFamily="2" charset="2"/>
              <a:buChar char="§"/>
              <a:defRPr sz="2400">
                <a:solidFill>
                  <a:schemeClr val="tx1"/>
                </a:solidFill>
                <a:latin typeface="Tahoma" pitchFamily="34" charset="0"/>
                <a:cs typeface="Arial" charset="0"/>
              </a:defRPr>
            </a:lvl3pPr>
            <a:lvl4pPr marL="1600200" indent="-228600" eaLnBrk="0" hangingPunct="0">
              <a:spcBef>
                <a:spcPct val="20000"/>
              </a:spcBef>
              <a:buChar char="–"/>
              <a:defRPr sz="2000">
                <a:solidFill>
                  <a:schemeClr val="tx1"/>
                </a:solidFill>
                <a:latin typeface="Tahoma" pitchFamily="34" charset="0"/>
                <a:cs typeface="Arial" charset="0"/>
              </a:defRPr>
            </a:lvl4pPr>
            <a:lvl5pPr marL="2057400" indent="-228600" eaLnBrk="0" hangingPunct="0">
              <a:spcBef>
                <a:spcPct val="20000"/>
              </a:spcBef>
              <a:buClr>
                <a:schemeClr val="hlink"/>
              </a:buClr>
              <a:buFont typeface="Wingdings" pitchFamily="2" charset="2"/>
              <a:buChar char="§"/>
              <a:defRPr sz="2000">
                <a:solidFill>
                  <a:schemeClr val="tx1"/>
                </a:solidFill>
                <a:latin typeface="Tahoma" pitchFamily="34" charset="0"/>
                <a:cs typeface="Arial" charset="0"/>
              </a:defRPr>
            </a:lvl5pPr>
            <a:lvl6pPr marL="25146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6pPr>
            <a:lvl7pPr marL="29718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7pPr>
            <a:lvl8pPr marL="34290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8pPr>
            <a:lvl9pPr marL="38862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9pPr>
          </a:lstStyle>
          <a:p>
            <a:pPr algn="ctr" eaLnBrk="1" hangingPunct="1">
              <a:spcBef>
                <a:spcPct val="0"/>
              </a:spcBef>
              <a:buClrTx/>
              <a:buSzTx/>
              <a:buFontTx/>
              <a:buNone/>
            </a:pPr>
            <a:r>
              <a:rPr lang="ar-IQ" altLang="en-US" sz="1800">
                <a:solidFill>
                  <a:srgbClr val="FFFF00"/>
                </a:solidFill>
              </a:rPr>
              <a:t>السبب</a:t>
            </a:r>
            <a:endParaRPr lang="en-US" altLang="en-US" sz="1800">
              <a:solidFill>
                <a:srgbClr val="FFFF00"/>
              </a:solidFill>
            </a:endParaRPr>
          </a:p>
        </p:txBody>
      </p:sp>
      <p:sp>
        <p:nvSpPr>
          <p:cNvPr id="9222" name="Oval 6"/>
          <p:cNvSpPr>
            <a:spLocks noChangeArrowheads="1"/>
          </p:cNvSpPr>
          <p:nvPr/>
        </p:nvSpPr>
        <p:spPr bwMode="auto">
          <a:xfrm>
            <a:off x="990600" y="2895600"/>
            <a:ext cx="1981200" cy="685800"/>
          </a:xfrm>
          <a:prstGeom prst="ellipse">
            <a:avLst/>
          </a:prstGeom>
          <a:solidFill>
            <a:schemeClr val="accent1"/>
          </a:solidFill>
          <a:ln w="9525">
            <a:solidFill>
              <a:schemeClr val="tx1"/>
            </a:solidFill>
            <a:round/>
            <a:headEnd/>
            <a:tailEnd/>
          </a:ln>
        </p:spPr>
        <p:txBody>
          <a:bodyPr wrap="none" anchor="ctr"/>
          <a:lstStyle>
            <a:lvl1pPr eaLnBrk="0" hangingPunct="0">
              <a:spcBef>
                <a:spcPct val="20000"/>
              </a:spcBef>
              <a:buClr>
                <a:schemeClr val="hlink"/>
              </a:buClr>
              <a:buSzPct val="80000"/>
              <a:buFont typeface="Wingdings" pitchFamily="2" charset="2"/>
              <a:buChar char="n"/>
              <a:defRPr sz="3200">
                <a:solidFill>
                  <a:schemeClr val="tx1"/>
                </a:solidFill>
                <a:latin typeface="Tahoma" pitchFamily="34" charset="0"/>
                <a:cs typeface="Arial" charset="0"/>
              </a:defRPr>
            </a:lvl1pPr>
            <a:lvl2pPr marL="742950" indent="-285750" eaLnBrk="0" hangingPunct="0">
              <a:spcBef>
                <a:spcPct val="20000"/>
              </a:spcBef>
              <a:buClr>
                <a:schemeClr val="tx1"/>
              </a:buClr>
              <a:buChar char="–"/>
              <a:defRPr sz="2800">
                <a:solidFill>
                  <a:schemeClr val="tx1"/>
                </a:solidFill>
                <a:latin typeface="Tahoma" pitchFamily="34" charset="0"/>
                <a:cs typeface="Arial" charset="0"/>
              </a:defRPr>
            </a:lvl2pPr>
            <a:lvl3pPr marL="1143000" indent="-228600" eaLnBrk="0" hangingPunct="0">
              <a:spcBef>
                <a:spcPct val="20000"/>
              </a:spcBef>
              <a:buClr>
                <a:schemeClr val="hlink"/>
              </a:buClr>
              <a:buFont typeface="Wingdings" pitchFamily="2" charset="2"/>
              <a:buChar char="§"/>
              <a:defRPr sz="2400">
                <a:solidFill>
                  <a:schemeClr val="tx1"/>
                </a:solidFill>
                <a:latin typeface="Tahoma" pitchFamily="34" charset="0"/>
                <a:cs typeface="Arial" charset="0"/>
              </a:defRPr>
            </a:lvl3pPr>
            <a:lvl4pPr marL="1600200" indent="-228600" eaLnBrk="0" hangingPunct="0">
              <a:spcBef>
                <a:spcPct val="20000"/>
              </a:spcBef>
              <a:buChar char="–"/>
              <a:defRPr sz="2000">
                <a:solidFill>
                  <a:schemeClr val="tx1"/>
                </a:solidFill>
                <a:latin typeface="Tahoma" pitchFamily="34" charset="0"/>
                <a:cs typeface="Arial" charset="0"/>
              </a:defRPr>
            </a:lvl4pPr>
            <a:lvl5pPr marL="2057400" indent="-228600" eaLnBrk="0" hangingPunct="0">
              <a:spcBef>
                <a:spcPct val="20000"/>
              </a:spcBef>
              <a:buClr>
                <a:schemeClr val="hlink"/>
              </a:buClr>
              <a:buFont typeface="Wingdings" pitchFamily="2" charset="2"/>
              <a:buChar char="§"/>
              <a:defRPr sz="2000">
                <a:solidFill>
                  <a:schemeClr val="tx1"/>
                </a:solidFill>
                <a:latin typeface="Tahoma" pitchFamily="34" charset="0"/>
                <a:cs typeface="Arial" charset="0"/>
              </a:defRPr>
            </a:lvl5pPr>
            <a:lvl6pPr marL="25146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6pPr>
            <a:lvl7pPr marL="29718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7pPr>
            <a:lvl8pPr marL="34290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8pPr>
            <a:lvl9pPr marL="38862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9pPr>
          </a:lstStyle>
          <a:p>
            <a:pPr algn="ctr" eaLnBrk="1" hangingPunct="1">
              <a:spcBef>
                <a:spcPct val="0"/>
              </a:spcBef>
              <a:buClrTx/>
              <a:buSzTx/>
              <a:buFontTx/>
              <a:buNone/>
            </a:pPr>
            <a:r>
              <a:rPr lang="ar-IQ" altLang="en-US" sz="1800">
                <a:solidFill>
                  <a:srgbClr val="FFFF00"/>
                </a:solidFill>
              </a:rPr>
              <a:t>المحل</a:t>
            </a:r>
            <a:endParaRPr lang="en-US" altLang="en-US" sz="1800">
              <a:solidFill>
                <a:srgbClr val="FFFF00"/>
              </a:solidFill>
            </a:endParaRPr>
          </a:p>
        </p:txBody>
      </p:sp>
      <p:sp>
        <p:nvSpPr>
          <p:cNvPr id="9223" name="Oval 7"/>
          <p:cNvSpPr>
            <a:spLocks noChangeArrowheads="1"/>
          </p:cNvSpPr>
          <p:nvPr/>
        </p:nvSpPr>
        <p:spPr bwMode="auto">
          <a:xfrm>
            <a:off x="609600" y="4953000"/>
            <a:ext cx="2209800" cy="838200"/>
          </a:xfrm>
          <a:prstGeom prst="ellipse">
            <a:avLst/>
          </a:prstGeom>
          <a:solidFill>
            <a:schemeClr val="accent1"/>
          </a:solidFill>
          <a:ln w="9525">
            <a:solidFill>
              <a:schemeClr val="tx1"/>
            </a:solidFill>
            <a:round/>
            <a:headEnd/>
            <a:tailEnd/>
          </a:ln>
        </p:spPr>
        <p:txBody>
          <a:bodyPr wrap="none" anchor="ctr"/>
          <a:lstStyle>
            <a:lvl1pPr eaLnBrk="0" hangingPunct="0">
              <a:spcBef>
                <a:spcPct val="20000"/>
              </a:spcBef>
              <a:buClr>
                <a:schemeClr val="hlink"/>
              </a:buClr>
              <a:buSzPct val="80000"/>
              <a:buFont typeface="Wingdings" pitchFamily="2" charset="2"/>
              <a:buChar char="n"/>
              <a:defRPr sz="3200">
                <a:solidFill>
                  <a:schemeClr val="tx1"/>
                </a:solidFill>
                <a:latin typeface="Tahoma" pitchFamily="34" charset="0"/>
                <a:cs typeface="Arial" charset="0"/>
              </a:defRPr>
            </a:lvl1pPr>
            <a:lvl2pPr marL="742950" indent="-285750" eaLnBrk="0" hangingPunct="0">
              <a:spcBef>
                <a:spcPct val="20000"/>
              </a:spcBef>
              <a:buClr>
                <a:schemeClr val="tx1"/>
              </a:buClr>
              <a:buChar char="–"/>
              <a:defRPr sz="2800">
                <a:solidFill>
                  <a:schemeClr val="tx1"/>
                </a:solidFill>
                <a:latin typeface="Tahoma" pitchFamily="34" charset="0"/>
                <a:cs typeface="Arial" charset="0"/>
              </a:defRPr>
            </a:lvl2pPr>
            <a:lvl3pPr marL="1143000" indent="-228600" eaLnBrk="0" hangingPunct="0">
              <a:spcBef>
                <a:spcPct val="20000"/>
              </a:spcBef>
              <a:buClr>
                <a:schemeClr val="hlink"/>
              </a:buClr>
              <a:buFont typeface="Wingdings" pitchFamily="2" charset="2"/>
              <a:buChar char="§"/>
              <a:defRPr sz="2400">
                <a:solidFill>
                  <a:schemeClr val="tx1"/>
                </a:solidFill>
                <a:latin typeface="Tahoma" pitchFamily="34" charset="0"/>
                <a:cs typeface="Arial" charset="0"/>
              </a:defRPr>
            </a:lvl3pPr>
            <a:lvl4pPr marL="1600200" indent="-228600" eaLnBrk="0" hangingPunct="0">
              <a:spcBef>
                <a:spcPct val="20000"/>
              </a:spcBef>
              <a:buChar char="–"/>
              <a:defRPr sz="2000">
                <a:solidFill>
                  <a:schemeClr val="tx1"/>
                </a:solidFill>
                <a:latin typeface="Tahoma" pitchFamily="34" charset="0"/>
                <a:cs typeface="Arial" charset="0"/>
              </a:defRPr>
            </a:lvl4pPr>
            <a:lvl5pPr marL="2057400" indent="-228600" eaLnBrk="0" hangingPunct="0">
              <a:spcBef>
                <a:spcPct val="20000"/>
              </a:spcBef>
              <a:buClr>
                <a:schemeClr val="hlink"/>
              </a:buClr>
              <a:buFont typeface="Wingdings" pitchFamily="2" charset="2"/>
              <a:buChar char="§"/>
              <a:defRPr sz="2000">
                <a:solidFill>
                  <a:schemeClr val="tx1"/>
                </a:solidFill>
                <a:latin typeface="Tahoma" pitchFamily="34" charset="0"/>
                <a:cs typeface="Arial" charset="0"/>
              </a:defRPr>
            </a:lvl5pPr>
            <a:lvl6pPr marL="25146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6pPr>
            <a:lvl7pPr marL="29718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7pPr>
            <a:lvl8pPr marL="34290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8pPr>
            <a:lvl9pPr marL="38862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9pPr>
          </a:lstStyle>
          <a:p>
            <a:pPr algn="ctr" eaLnBrk="1" hangingPunct="1">
              <a:spcBef>
                <a:spcPct val="0"/>
              </a:spcBef>
              <a:buClrTx/>
              <a:buSzTx/>
              <a:buFontTx/>
              <a:buNone/>
            </a:pPr>
            <a:r>
              <a:rPr lang="ar-IQ" altLang="en-US" sz="1800">
                <a:solidFill>
                  <a:srgbClr val="FFFF00"/>
                </a:solidFill>
              </a:rPr>
              <a:t>الشكل اذا كان العقد شكليا</a:t>
            </a:r>
            <a:endParaRPr lang="en-US" altLang="en-US" sz="1800">
              <a:solidFill>
                <a:srgbClr val="FFFF00"/>
              </a:solidFill>
            </a:endParaRPr>
          </a:p>
        </p:txBody>
      </p:sp>
      <p:sp>
        <p:nvSpPr>
          <p:cNvPr id="9224" name="Line 8"/>
          <p:cNvSpPr>
            <a:spLocks noChangeShapeType="1"/>
          </p:cNvSpPr>
          <p:nvPr/>
        </p:nvSpPr>
        <p:spPr bwMode="auto">
          <a:xfrm>
            <a:off x="5257800" y="2209800"/>
            <a:ext cx="1676400" cy="1066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solidFill>
                <a:srgbClr val="FFFF00"/>
              </a:solidFill>
            </a:endParaRPr>
          </a:p>
        </p:txBody>
      </p:sp>
      <p:sp>
        <p:nvSpPr>
          <p:cNvPr id="9225" name="Line 9"/>
          <p:cNvSpPr>
            <a:spLocks noChangeShapeType="1"/>
          </p:cNvSpPr>
          <p:nvPr/>
        </p:nvSpPr>
        <p:spPr bwMode="auto">
          <a:xfrm flipH="1">
            <a:off x="5029200" y="2209800"/>
            <a:ext cx="228600" cy="2362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solidFill>
                <a:srgbClr val="FFFF00"/>
              </a:solidFill>
            </a:endParaRPr>
          </a:p>
        </p:txBody>
      </p:sp>
      <p:sp>
        <p:nvSpPr>
          <p:cNvPr id="9226" name="Line 10"/>
          <p:cNvSpPr>
            <a:spLocks noChangeShapeType="1"/>
          </p:cNvSpPr>
          <p:nvPr/>
        </p:nvSpPr>
        <p:spPr bwMode="auto">
          <a:xfrm flipH="1">
            <a:off x="2819400" y="2209800"/>
            <a:ext cx="2438400" cy="990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solidFill>
                <a:srgbClr val="FFFF00"/>
              </a:solidFill>
            </a:endParaRPr>
          </a:p>
        </p:txBody>
      </p:sp>
      <p:sp>
        <p:nvSpPr>
          <p:cNvPr id="9227" name="Line 11"/>
          <p:cNvSpPr>
            <a:spLocks noChangeShapeType="1"/>
          </p:cNvSpPr>
          <p:nvPr/>
        </p:nvSpPr>
        <p:spPr bwMode="auto">
          <a:xfrm flipH="1">
            <a:off x="2362200" y="2209800"/>
            <a:ext cx="2895600" cy="2895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solidFill>
                <a:srgbClr val="FFFF00"/>
              </a:solidFill>
            </a:endParaRPr>
          </a:p>
        </p:txBody>
      </p:sp>
      <p:sp>
        <p:nvSpPr>
          <p:cNvPr id="13" name="Footer Placeholder 1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989069024"/>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18</a:t>
            </a:fld>
            <a:endParaRPr lang="en-US"/>
          </a:p>
        </p:txBody>
      </p:sp>
      <p:sp>
        <p:nvSpPr>
          <p:cNvPr id="2" name="Title 1"/>
          <p:cNvSpPr>
            <a:spLocks noGrp="1"/>
          </p:cNvSpPr>
          <p:nvPr>
            <p:ph type="title"/>
          </p:nvPr>
        </p:nvSpPr>
        <p:spPr/>
        <p:txBody>
          <a:bodyPr>
            <a:normAutofit fontScale="90000"/>
          </a:bodyPr>
          <a:lstStyle/>
          <a:p>
            <a:pPr algn="ctr"/>
            <a:r>
              <a:rPr lang="ar-SA" dirty="0"/>
              <a:t>الركن الأول</a:t>
            </a:r>
            <a:br>
              <a:rPr lang="ar-SA" dirty="0"/>
            </a:br>
            <a:r>
              <a:rPr lang="ar-SA" dirty="0"/>
              <a:t>الرضا</a:t>
            </a:r>
            <a:endParaRPr lang="en-US" dirty="0"/>
          </a:p>
        </p:txBody>
      </p:sp>
      <p:sp>
        <p:nvSpPr>
          <p:cNvPr id="5" name="Title 1"/>
          <p:cNvSpPr txBox="1">
            <a:spLocks/>
          </p:cNvSpPr>
          <p:nvPr/>
        </p:nvSpPr>
        <p:spPr>
          <a:xfrm>
            <a:off x="612648" y="228600"/>
            <a:ext cx="8153400" cy="990600"/>
          </a:xfrm>
          <a:prstGeom prst="rect">
            <a:avLst/>
          </a:prstGeom>
        </p:spPr>
        <p:style>
          <a:lnRef idx="1">
            <a:schemeClr val="accent2"/>
          </a:lnRef>
          <a:fillRef idx="3">
            <a:schemeClr val="accent2"/>
          </a:fillRef>
          <a:effectRef idx="2">
            <a:schemeClr val="accent2"/>
          </a:effectRef>
          <a:fontRef idx="minor">
            <a:schemeClr val="lt1"/>
          </a:fontRef>
        </p:style>
        <p:txBody>
          <a:bodyPr bIns="91440" anchor="b" anchorCtr="0">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IQ" sz="4000" b="0" i="0" u="none" strike="noStrike" kern="1200" cap="none" spc="0" normalizeH="0" baseline="0" noProof="0">
                <a:ln>
                  <a:noFill/>
                </a:ln>
                <a:solidFill>
                  <a:schemeClr val="lt1"/>
                </a:solidFill>
                <a:effectLst/>
                <a:uLnTx/>
                <a:uFillTx/>
                <a:latin typeface="+mn-lt"/>
                <a:ea typeface="+mn-ea"/>
                <a:cs typeface="+mn-cs"/>
              </a:rPr>
              <a:t>الركن الأول : الرضا</a:t>
            </a:r>
            <a:endParaRPr kumimoji="0" lang="en-US" sz="4000" b="0" i="0" u="none" strike="noStrike" kern="1200" cap="none" spc="0" normalizeH="0" baseline="0" noProof="0" dirty="0">
              <a:ln>
                <a:noFill/>
              </a:ln>
              <a:solidFill>
                <a:schemeClr val="lt1"/>
              </a:solidFill>
              <a:effectLst/>
              <a:uLnTx/>
              <a:uFillTx/>
              <a:latin typeface="+mn-lt"/>
              <a:ea typeface="+mn-ea"/>
              <a:cs typeface="+mn-cs"/>
            </a:endParaRPr>
          </a:p>
        </p:txBody>
      </p:sp>
      <p:graphicFrame>
        <p:nvGraphicFramePr>
          <p:cNvPr id="6" name="Content Placeholder 3"/>
          <p:cNvGraphicFramePr>
            <a:graphicFrameLocks/>
          </p:cNvGraphicFramePr>
          <p:nvPr>
            <p:extLst>
              <p:ext uri="{D42A27DB-BD31-4B8C-83A1-F6EECF244321}">
                <p14:modId xmlns:p14="http://schemas.microsoft.com/office/powerpoint/2010/main" val="754479077"/>
              </p:ext>
            </p:extLst>
          </p:nvPr>
        </p:nvGraphicFramePr>
        <p:xfrm>
          <a:off x="612775" y="1600200"/>
          <a:ext cx="81534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Footer Placeholder 6"/>
          <p:cNvSpPr>
            <a:spLocks noGrp="1"/>
          </p:cNvSpPr>
          <p:nvPr>
            <p:ph type="ftr" sz="quarter" idx="11"/>
          </p:nvPr>
        </p:nvSpPr>
        <p:spPr/>
        <p:txBody>
          <a:bodyPr/>
          <a:lstStyle/>
          <a:p>
            <a:endParaRPr lang="en-US"/>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7"/>
          <p:cNvGraphicFramePr>
            <a:graphicFrameLocks noGrp="1"/>
          </p:cNvGraphicFramePr>
          <p:nvPr>
            <p:ph idx="1"/>
            <p:extLst>
              <p:ext uri="{D42A27DB-BD31-4B8C-83A1-F6EECF244321}">
                <p14:modId xmlns:p14="http://schemas.microsoft.com/office/powerpoint/2010/main" val="1673917131"/>
              </p:ext>
            </p:extLst>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fld id="{3C7BA46B-66E5-46F4-96E4-55FC2A44EE3F}" type="slidenum">
              <a:rPr lang="en-US" smtClean="0"/>
              <a:pPr/>
              <a:t>19</a:t>
            </a:fld>
            <a:endParaRPr lang="en-US"/>
          </a:p>
        </p:txBody>
      </p:sp>
      <p:sp>
        <p:nvSpPr>
          <p:cNvPr id="2" name="Title 1"/>
          <p:cNvSpPr>
            <a:spLocks noGrp="1"/>
          </p:cNvSpPr>
          <p:nvPr>
            <p:ph type="title"/>
          </p:nvPr>
        </p:nvSpPr>
        <p:spPr/>
        <p:txBody>
          <a:bodyPr/>
          <a:lstStyle/>
          <a:p>
            <a:r>
              <a:rPr lang="ar-IQ" dirty="0"/>
              <a:t>الركن الأول : الرضا (وجود الرضا)</a:t>
            </a:r>
            <a:endParaRPr lang="en-US" dirty="0"/>
          </a:p>
        </p:txBody>
      </p:sp>
      <p:sp>
        <p:nvSpPr>
          <p:cNvPr id="6" name="Footer Placeholder 5"/>
          <p:cNvSpPr>
            <a:spLocks noGrp="1"/>
          </p:cNvSpPr>
          <p:nvPr>
            <p:ph type="ftr" sz="quarter" idx="11"/>
          </p:nvPr>
        </p:nvSpPr>
        <p:spPr/>
        <p:txBody>
          <a:bodyPr/>
          <a:lstStyle/>
          <a:p>
            <a:endParaRPr lang="en-US"/>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4"/>
          <p:cNvSpPr>
            <a:spLocks noChangeArrowheads="1"/>
          </p:cNvSpPr>
          <p:nvPr/>
        </p:nvSpPr>
        <p:spPr bwMode="auto">
          <a:xfrm>
            <a:off x="1447800" y="838200"/>
            <a:ext cx="6400800" cy="2057400"/>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Clr>
                <a:schemeClr val="hlink"/>
              </a:buClr>
              <a:buSzPct val="80000"/>
              <a:buFont typeface="Wingdings" pitchFamily="2" charset="2"/>
              <a:buChar char="n"/>
              <a:defRPr sz="3200">
                <a:solidFill>
                  <a:schemeClr val="tx1"/>
                </a:solidFill>
                <a:latin typeface="Tahoma" pitchFamily="34" charset="0"/>
                <a:cs typeface="Arial" charset="0"/>
              </a:defRPr>
            </a:lvl1pPr>
            <a:lvl2pPr marL="742950" indent="-285750" eaLnBrk="0" hangingPunct="0">
              <a:spcBef>
                <a:spcPct val="20000"/>
              </a:spcBef>
              <a:buClr>
                <a:schemeClr val="tx1"/>
              </a:buClr>
              <a:buChar char="–"/>
              <a:defRPr sz="2800">
                <a:solidFill>
                  <a:schemeClr val="tx1"/>
                </a:solidFill>
                <a:latin typeface="Tahoma" pitchFamily="34" charset="0"/>
                <a:cs typeface="Arial" charset="0"/>
              </a:defRPr>
            </a:lvl2pPr>
            <a:lvl3pPr marL="1143000" indent="-228600" eaLnBrk="0" hangingPunct="0">
              <a:spcBef>
                <a:spcPct val="20000"/>
              </a:spcBef>
              <a:buClr>
                <a:schemeClr val="hlink"/>
              </a:buClr>
              <a:buFont typeface="Wingdings" pitchFamily="2" charset="2"/>
              <a:buChar char="§"/>
              <a:defRPr sz="2400">
                <a:solidFill>
                  <a:schemeClr val="tx1"/>
                </a:solidFill>
                <a:latin typeface="Tahoma" pitchFamily="34" charset="0"/>
                <a:cs typeface="Arial" charset="0"/>
              </a:defRPr>
            </a:lvl3pPr>
            <a:lvl4pPr marL="1600200" indent="-228600" eaLnBrk="0" hangingPunct="0">
              <a:spcBef>
                <a:spcPct val="20000"/>
              </a:spcBef>
              <a:buChar char="–"/>
              <a:defRPr sz="2000">
                <a:solidFill>
                  <a:schemeClr val="tx1"/>
                </a:solidFill>
                <a:latin typeface="Tahoma" pitchFamily="34" charset="0"/>
                <a:cs typeface="Arial" charset="0"/>
              </a:defRPr>
            </a:lvl4pPr>
            <a:lvl5pPr marL="2057400" indent="-228600" eaLnBrk="0" hangingPunct="0">
              <a:spcBef>
                <a:spcPct val="20000"/>
              </a:spcBef>
              <a:buClr>
                <a:schemeClr val="hlink"/>
              </a:buClr>
              <a:buFont typeface="Wingdings" pitchFamily="2" charset="2"/>
              <a:buChar char="§"/>
              <a:defRPr sz="2000">
                <a:solidFill>
                  <a:schemeClr val="tx1"/>
                </a:solidFill>
                <a:latin typeface="Tahoma" pitchFamily="34" charset="0"/>
                <a:cs typeface="Arial" charset="0"/>
              </a:defRPr>
            </a:lvl5pPr>
            <a:lvl6pPr marL="25146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6pPr>
            <a:lvl7pPr marL="29718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7pPr>
            <a:lvl8pPr marL="34290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8pPr>
            <a:lvl9pPr marL="38862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9pPr>
          </a:lstStyle>
          <a:p>
            <a:pPr algn="ctr" eaLnBrk="1" hangingPunct="1">
              <a:spcBef>
                <a:spcPct val="0"/>
              </a:spcBef>
              <a:buClrTx/>
              <a:buSzTx/>
              <a:buFontTx/>
              <a:buNone/>
            </a:pPr>
            <a:r>
              <a:rPr lang="ar-IQ" altLang="en-US" sz="4000" dirty="0">
                <a:solidFill>
                  <a:srgbClr val="FFFF00"/>
                </a:solidFill>
              </a:rPr>
              <a:t>تقسم العقود المدنية الى</a:t>
            </a:r>
            <a:endParaRPr lang="en-US" altLang="en-US" sz="4000" dirty="0">
              <a:solidFill>
                <a:srgbClr val="FFFF00"/>
              </a:solidFill>
            </a:endParaRPr>
          </a:p>
        </p:txBody>
      </p:sp>
      <p:sp>
        <p:nvSpPr>
          <p:cNvPr id="5125" name="Oval 5"/>
          <p:cNvSpPr>
            <a:spLocks noChangeArrowheads="1"/>
          </p:cNvSpPr>
          <p:nvPr/>
        </p:nvSpPr>
        <p:spPr bwMode="auto">
          <a:xfrm>
            <a:off x="5715000" y="3352800"/>
            <a:ext cx="1447800" cy="762000"/>
          </a:xfrm>
          <a:prstGeom prst="ellipse">
            <a:avLst/>
          </a:prstGeom>
          <a:solidFill>
            <a:schemeClr val="accent1"/>
          </a:solidFill>
          <a:ln w="9525">
            <a:solidFill>
              <a:schemeClr val="tx1"/>
            </a:solidFill>
            <a:round/>
            <a:headEnd/>
            <a:tailEnd/>
          </a:ln>
        </p:spPr>
        <p:txBody>
          <a:bodyPr wrap="none" anchor="ctr"/>
          <a:lstStyle>
            <a:lvl1pPr eaLnBrk="0" hangingPunct="0">
              <a:spcBef>
                <a:spcPct val="20000"/>
              </a:spcBef>
              <a:buClr>
                <a:schemeClr val="hlink"/>
              </a:buClr>
              <a:buSzPct val="80000"/>
              <a:buFont typeface="Wingdings" pitchFamily="2" charset="2"/>
              <a:buChar char="n"/>
              <a:defRPr sz="3200">
                <a:solidFill>
                  <a:schemeClr val="tx1"/>
                </a:solidFill>
                <a:latin typeface="Tahoma" pitchFamily="34" charset="0"/>
                <a:cs typeface="Arial" charset="0"/>
              </a:defRPr>
            </a:lvl1pPr>
            <a:lvl2pPr marL="742950" indent="-285750" eaLnBrk="0" hangingPunct="0">
              <a:spcBef>
                <a:spcPct val="20000"/>
              </a:spcBef>
              <a:buClr>
                <a:schemeClr val="tx1"/>
              </a:buClr>
              <a:buChar char="–"/>
              <a:defRPr sz="2800">
                <a:solidFill>
                  <a:schemeClr val="tx1"/>
                </a:solidFill>
                <a:latin typeface="Tahoma" pitchFamily="34" charset="0"/>
                <a:cs typeface="Arial" charset="0"/>
              </a:defRPr>
            </a:lvl2pPr>
            <a:lvl3pPr marL="1143000" indent="-228600" eaLnBrk="0" hangingPunct="0">
              <a:spcBef>
                <a:spcPct val="20000"/>
              </a:spcBef>
              <a:buClr>
                <a:schemeClr val="hlink"/>
              </a:buClr>
              <a:buFont typeface="Wingdings" pitchFamily="2" charset="2"/>
              <a:buChar char="§"/>
              <a:defRPr sz="2400">
                <a:solidFill>
                  <a:schemeClr val="tx1"/>
                </a:solidFill>
                <a:latin typeface="Tahoma" pitchFamily="34" charset="0"/>
                <a:cs typeface="Arial" charset="0"/>
              </a:defRPr>
            </a:lvl3pPr>
            <a:lvl4pPr marL="1600200" indent="-228600" eaLnBrk="0" hangingPunct="0">
              <a:spcBef>
                <a:spcPct val="20000"/>
              </a:spcBef>
              <a:buChar char="–"/>
              <a:defRPr sz="2000">
                <a:solidFill>
                  <a:schemeClr val="tx1"/>
                </a:solidFill>
                <a:latin typeface="Tahoma" pitchFamily="34" charset="0"/>
                <a:cs typeface="Arial" charset="0"/>
              </a:defRPr>
            </a:lvl4pPr>
            <a:lvl5pPr marL="2057400" indent="-228600" eaLnBrk="0" hangingPunct="0">
              <a:spcBef>
                <a:spcPct val="20000"/>
              </a:spcBef>
              <a:buClr>
                <a:schemeClr val="hlink"/>
              </a:buClr>
              <a:buFont typeface="Wingdings" pitchFamily="2" charset="2"/>
              <a:buChar char="§"/>
              <a:defRPr sz="2000">
                <a:solidFill>
                  <a:schemeClr val="tx1"/>
                </a:solidFill>
                <a:latin typeface="Tahoma" pitchFamily="34" charset="0"/>
                <a:cs typeface="Arial" charset="0"/>
              </a:defRPr>
            </a:lvl5pPr>
            <a:lvl6pPr marL="25146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6pPr>
            <a:lvl7pPr marL="29718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7pPr>
            <a:lvl8pPr marL="34290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8pPr>
            <a:lvl9pPr marL="38862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9pPr>
          </a:lstStyle>
          <a:p>
            <a:pPr algn="ctr" eaLnBrk="1" hangingPunct="1">
              <a:spcBef>
                <a:spcPct val="0"/>
              </a:spcBef>
              <a:buClrTx/>
              <a:buSzTx/>
              <a:buFontTx/>
              <a:buNone/>
            </a:pPr>
            <a:r>
              <a:rPr lang="ar-IQ" altLang="en-US" sz="1800" dirty="0"/>
              <a:t>عقود مسماة</a:t>
            </a:r>
            <a:endParaRPr lang="en-US" altLang="en-US" sz="1800" dirty="0"/>
          </a:p>
        </p:txBody>
      </p:sp>
      <p:sp>
        <p:nvSpPr>
          <p:cNvPr id="5126" name="Oval 6"/>
          <p:cNvSpPr>
            <a:spLocks noChangeArrowheads="1"/>
          </p:cNvSpPr>
          <p:nvPr/>
        </p:nvSpPr>
        <p:spPr bwMode="auto">
          <a:xfrm>
            <a:off x="1905000" y="3581400"/>
            <a:ext cx="1676400" cy="533400"/>
          </a:xfrm>
          <a:prstGeom prst="ellipse">
            <a:avLst/>
          </a:prstGeom>
          <a:solidFill>
            <a:schemeClr val="accent1"/>
          </a:solidFill>
          <a:ln w="9525">
            <a:solidFill>
              <a:schemeClr val="tx1"/>
            </a:solidFill>
            <a:round/>
            <a:headEnd/>
            <a:tailEnd/>
          </a:ln>
        </p:spPr>
        <p:txBody>
          <a:bodyPr wrap="none" anchor="ctr"/>
          <a:lstStyle>
            <a:lvl1pPr eaLnBrk="0" hangingPunct="0">
              <a:spcBef>
                <a:spcPct val="20000"/>
              </a:spcBef>
              <a:buClr>
                <a:schemeClr val="hlink"/>
              </a:buClr>
              <a:buSzPct val="80000"/>
              <a:buFont typeface="Wingdings" pitchFamily="2" charset="2"/>
              <a:buChar char="n"/>
              <a:defRPr sz="3200">
                <a:solidFill>
                  <a:schemeClr val="tx1"/>
                </a:solidFill>
                <a:latin typeface="Tahoma" pitchFamily="34" charset="0"/>
                <a:cs typeface="Arial" charset="0"/>
              </a:defRPr>
            </a:lvl1pPr>
            <a:lvl2pPr marL="742950" indent="-285750" eaLnBrk="0" hangingPunct="0">
              <a:spcBef>
                <a:spcPct val="20000"/>
              </a:spcBef>
              <a:buClr>
                <a:schemeClr val="tx1"/>
              </a:buClr>
              <a:buChar char="–"/>
              <a:defRPr sz="2800">
                <a:solidFill>
                  <a:schemeClr val="tx1"/>
                </a:solidFill>
                <a:latin typeface="Tahoma" pitchFamily="34" charset="0"/>
                <a:cs typeface="Arial" charset="0"/>
              </a:defRPr>
            </a:lvl2pPr>
            <a:lvl3pPr marL="1143000" indent="-228600" eaLnBrk="0" hangingPunct="0">
              <a:spcBef>
                <a:spcPct val="20000"/>
              </a:spcBef>
              <a:buClr>
                <a:schemeClr val="hlink"/>
              </a:buClr>
              <a:buFont typeface="Wingdings" pitchFamily="2" charset="2"/>
              <a:buChar char="§"/>
              <a:defRPr sz="2400">
                <a:solidFill>
                  <a:schemeClr val="tx1"/>
                </a:solidFill>
                <a:latin typeface="Tahoma" pitchFamily="34" charset="0"/>
                <a:cs typeface="Arial" charset="0"/>
              </a:defRPr>
            </a:lvl3pPr>
            <a:lvl4pPr marL="1600200" indent="-228600" eaLnBrk="0" hangingPunct="0">
              <a:spcBef>
                <a:spcPct val="20000"/>
              </a:spcBef>
              <a:buChar char="–"/>
              <a:defRPr sz="2000">
                <a:solidFill>
                  <a:schemeClr val="tx1"/>
                </a:solidFill>
                <a:latin typeface="Tahoma" pitchFamily="34" charset="0"/>
                <a:cs typeface="Arial" charset="0"/>
              </a:defRPr>
            </a:lvl4pPr>
            <a:lvl5pPr marL="2057400" indent="-228600" eaLnBrk="0" hangingPunct="0">
              <a:spcBef>
                <a:spcPct val="20000"/>
              </a:spcBef>
              <a:buClr>
                <a:schemeClr val="hlink"/>
              </a:buClr>
              <a:buFont typeface="Wingdings" pitchFamily="2" charset="2"/>
              <a:buChar char="§"/>
              <a:defRPr sz="2000">
                <a:solidFill>
                  <a:schemeClr val="tx1"/>
                </a:solidFill>
                <a:latin typeface="Tahoma" pitchFamily="34" charset="0"/>
                <a:cs typeface="Arial" charset="0"/>
              </a:defRPr>
            </a:lvl5pPr>
            <a:lvl6pPr marL="25146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6pPr>
            <a:lvl7pPr marL="29718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7pPr>
            <a:lvl8pPr marL="34290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8pPr>
            <a:lvl9pPr marL="38862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9pPr>
          </a:lstStyle>
          <a:p>
            <a:pPr algn="ctr" eaLnBrk="1" hangingPunct="1">
              <a:spcBef>
                <a:spcPct val="0"/>
              </a:spcBef>
              <a:buClrTx/>
              <a:buSzTx/>
              <a:buFontTx/>
              <a:buNone/>
            </a:pPr>
            <a:r>
              <a:rPr lang="ar-IQ" altLang="en-US" sz="1800" dirty="0"/>
              <a:t>عقود غير مسماة</a:t>
            </a:r>
            <a:endParaRPr lang="en-US" altLang="en-US" sz="1800" dirty="0"/>
          </a:p>
        </p:txBody>
      </p:sp>
      <p:sp>
        <p:nvSpPr>
          <p:cNvPr id="5127" name="Line 7"/>
          <p:cNvSpPr>
            <a:spLocks noChangeShapeType="1"/>
          </p:cNvSpPr>
          <p:nvPr/>
        </p:nvSpPr>
        <p:spPr bwMode="auto">
          <a:xfrm flipH="1">
            <a:off x="2971800" y="2819400"/>
            <a:ext cx="533400" cy="762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dirty="0">
              <a:solidFill>
                <a:schemeClr val="accent6">
                  <a:lumMod val="60000"/>
                  <a:lumOff val="40000"/>
                </a:schemeClr>
              </a:solidFill>
            </a:endParaRPr>
          </a:p>
        </p:txBody>
      </p:sp>
      <p:sp>
        <p:nvSpPr>
          <p:cNvPr id="5128" name="Line 8"/>
          <p:cNvSpPr>
            <a:spLocks noChangeShapeType="1"/>
          </p:cNvSpPr>
          <p:nvPr/>
        </p:nvSpPr>
        <p:spPr bwMode="auto">
          <a:xfrm>
            <a:off x="6248400" y="2819400"/>
            <a:ext cx="152400" cy="533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dirty="0">
              <a:solidFill>
                <a:schemeClr val="accent6">
                  <a:lumMod val="60000"/>
                  <a:lumOff val="40000"/>
                </a:schemeClr>
              </a:solidFill>
            </a:endParaRPr>
          </a:p>
        </p:txBody>
      </p:sp>
      <p:sp>
        <p:nvSpPr>
          <p:cNvPr id="5129" name="Oval 9"/>
          <p:cNvSpPr>
            <a:spLocks noChangeArrowheads="1"/>
          </p:cNvSpPr>
          <p:nvPr/>
        </p:nvSpPr>
        <p:spPr bwMode="auto">
          <a:xfrm>
            <a:off x="7239000" y="4572000"/>
            <a:ext cx="1143000" cy="457200"/>
          </a:xfrm>
          <a:prstGeom prst="ellipse">
            <a:avLst/>
          </a:prstGeom>
          <a:solidFill>
            <a:schemeClr val="accent1"/>
          </a:solidFill>
          <a:ln w="9525">
            <a:solidFill>
              <a:schemeClr val="tx1"/>
            </a:solidFill>
            <a:round/>
            <a:headEnd/>
            <a:tailEnd/>
          </a:ln>
        </p:spPr>
        <p:txBody>
          <a:bodyPr wrap="none" anchor="ctr"/>
          <a:lstStyle>
            <a:lvl1pPr eaLnBrk="0" hangingPunct="0">
              <a:spcBef>
                <a:spcPct val="20000"/>
              </a:spcBef>
              <a:buClr>
                <a:schemeClr val="hlink"/>
              </a:buClr>
              <a:buSzPct val="80000"/>
              <a:buFont typeface="Wingdings" pitchFamily="2" charset="2"/>
              <a:buChar char="n"/>
              <a:defRPr sz="3200">
                <a:solidFill>
                  <a:schemeClr val="tx1"/>
                </a:solidFill>
                <a:latin typeface="Tahoma" pitchFamily="34" charset="0"/>
                <a:cs typeface="Arial" charset="0"/>
              </a:defRPr>
            </a:lvl1pPr>
            <a:lvl2pPr marL="742950" indent="-285750" eaLnBrk="0" hangingPunct="0">
              <a:spcBef>
                <a:spcPct val="20000"/>
              </a:spcBef>
              <a:buClr>
                <a:schemeClr val="tx1"/>
              </a:buClr>
              <a:buChar char="–"/>
              <a:defRPr sz="2800">
                <a:solidFill>
                  <a:schemeClr val="tx1"/>
                </a:solidFill>
                <a:latin typeface="Tahoma" pitchFamily="34" charset="0"/>
                <a:cs typeface="Arial" charset="0"/>
              </a:defRPr>
            </a:lvl2pPr>
            <a:lvl3pPr marL="1143000" indent="-228600" eaLnBrk="0" hangingPunct="0">
              <a:spcBef>
                <a:spcPct val="20000"/>
              </a:spcBef>
              <a:buClr>
                <a:schemeClr val="hlink"/>
              </a:buClr>
              <a:buFont typeface="Wingdings" pitchFamily="2" charset="2"/>
              <a:buChar char="§"/>
              <a:defRPr sz="2400">
                <a:solidFill>
                  <a:schemeClr val="tx1"/>
                </a:solidFill>
                <a:latin typeface="Tahoma" pitchFamily="34" charset="0"/>
                <a:cs typeface="Arial" charset="0"/>
              </a:defRPr>
            </a:lvl3pPr>
            <a:lvl4pPr marL="1600200" indent="-228600" eaLnBrk="0" hangingPunct="0">
              <a:spcBef>
                <a:spcPct val="20000"/>
              </a:spcBef>
              <a:buChar char="–"/>
              <a:defRPr sz="2000">
                <a:solidFill>
                  <a:schemeClr val="tx1"/>
                </a:solidFill>
                <a:latin typeface="Tahoma" pitchFamily="34" charset="0"/>
                <a:cs typeface="Arial" charset="0"/>
              </a:defRPr>
            </a:lvl4pPr>
            <a:lvl5pPr marL="2057400" indent="-228600" eaLnBrk="0" hangingPunct="0">
              <a:spcBef>
                <a:spcPct val="20000"/>
              </a:spcBef>
              <a:buClr>
                <a:schemeClr val="hlink"/>
              </a:buClr>
              <a:buFont typeface="Wingdings" pitchFamily="2" charset="2"/>
              <a:buChar char="§"/>
              <a:defRPr sz="2000">
                <a:solidFill>
                  <a:schemeClr val="tx1"/>
                </a:solidFill>
                <a:latin typeface="Tahoma" pitchFamily="34" charset="0"/>
                <a:cs typeface="Arial" charset="0"/>
              </a:defRPr>
            </a:lvl5pPr>
            <a:lvl6pPr marL="25146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6pPr>
            <a:lvl7pPr marL="29718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7pPr>
            <a:lvl8pPr marL="34290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8pPr>
            <a:lvl9pPr marL="38862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9pPr>
          </a:lstStyle>
          <a:p>
            <a:pPr algn="ctr" eaLnBrk="1" hangingPunct="1">
              <a:spcBef>
                <a:spcPct val="0"/>
              </a:spcBef>
              <a:buClrTx/>
              <a:buSzTx/>
              <a:buFontTx/>
              <a:buNone/>
            </a:pPr>
            <a:r>
              <a:rPr lang="ar-IQ" altLang="en-US" sz="1800" dirty="0"/>
              <a:t>عقد البيع</a:t>
            </a:r>
            <a:endParaRPr lang="en-US" altLang="en-US" sz="1800" dirty="0"/>
          </a:p>
        </p:txBody>
      </p:sp>
      <p:sp>
        <p:nvSpPr>
          <p:cNvPr id="5130" name="Oval 10"/>
          <p:cNvSpPr>
            <a:spLocks noChangeArrowheads="1"/>
          </p:cNvSpPr>
          <p:nvPr/>
        </p:nvSpPr>
        <p:spPr bwMode="auto">
          <a:xfrm>
            <a:off x="5562600" y="4648200"/>
            <a:ext cx="1371600" cy="457200"/>
          </a:xfrm>
          <a:prstGeom prst="ellipse">
            <a:avLst/>
          </a:prstGeom>
          <a:solidFill>
            <a:schemeClr val="accent1"/>
          </a:solidFill>
          <a:ln w="9525">
            <a:solidFill>
              <a:schemeClr val="tx1"/>
            </a:solidFill>
            <a:round/>
            <a:headEnd/>
            <a:tailEnd/>
          </a:ln>
        </p:spPr>
        <p:txBody>
          <a:bodyPr wrap="none" anchor="ctr"/>
          <a:lstStyle>
            <a:lvl1pPr eaLnBrk="0" hangingPunct="0">
              <a:spcBef>
                <a:spcPct val="20000"/>
              </a:spcBef>
              <a:buClr>
                <a:schemeClr val="hlink"/>
              </a:buClr>
              <a:buSzPct val="80000"/>
              <a:buFont typeface="Wingdings" pitchFamily="2" charset="2"/>
              <a:buChar char="n"/>
              <a:defRPr sz="3200">
                <a:solidFill>
                  <a:schemeClr val="tx1"/>
                </a:solidFill>
                <a:latin typeface="Tahoma" pitchFamily="34" charset="0"/>
                <a:cs typeface="Arial" charset="0"/>
              </a:defRPr>
            </a:lvl1pPr>
            <a:lvl2pPr marL="742950" indent="-285750" eaLnBrk="0" hangingPunct="0">
              <a:spcBef>
                <a:spcPct val="20000"/>
              </a:spcBef>
              <a:buClr>
                <a:schemeClr val="tx1"/>
              </a:buClr>
              <a:buChar char="–"/>
              <a:defRPr sz="2800">
                <a:solidFill>
                  <a:schemeClr val="tx1"/>
                </a:solidFill>
                <a:latin typeface="Tahoma" pitchFamily="34" charset="0"/>
                <a:cs typeface="Arial" charset="0"/>
              </a:defRPr>
            </a:lvl2pPr>
            <a:lvl3pPr marL="1143000" indent="-228600" eaLnBrk="0" hangingPunct="0">
              <a:spcBef>
                <a:spcPct val="20000"/>
              </a:spcBef>
              <a:buClr>
                <a:schemeClr val="hlink"/>
              </a:buClr>
              <a:buFont typeface="Wingdings" pitchFamily="2" charset="2"/>
              <a:buChar char="§"/>
              <a:defRPr sz="2400">
                <a:solidFill>
                  <a:schemeClr val="tx1"/>
                </a:solidFill>
                <a:latin typeface="Tahoma" pitchFamily="34" charset="0"/>
                <a:cs typeface="Arial" charset="0"/>
              </a:defRPr>
            </a:lvl3pPr>
            <a:lvl4pPr marL="1600200" indent="-228600" eaLnBrk="0" hangingPunct="0">
              <a:spcBef>
                <a:spcPct val="20000"/>
              </a:spcBef>
              <a:buChar char="–"/>
              <a:defRPr sz="2000">
                <a:solidFill>
                  <a:schemeClr val="tx1"/>
                </a:solidFill>
                <a:latin typeface="Tahoma" pitchFamily="34" charset="0"/>
                <a:cs typeface="Arial" charset="0"/>
              </a:defRPr>
            </a:lvl4pPr>
            <a:lvl5pPr marL="2057400" indent="-228600" eaLnBrk="0" hangingPunct="0">
              <a:spcBef>
                <a:spcPct val="20000"/>
              </a:spcBef>
              <a:buClr>
                <a:schemeClr val="hlink"/>
              </a:buClr>
              <a:buFont typeface="Wingdings" pitchFamily="2" charset="2"/>
              <a:buChar char="§"/>
              <a:defRPr sz="2000">
                <a:solidFill>
                  <a:schemeClr val="tx1"/>
                </a:solidFill>
                <a:latin typeface="Tahoma" pitchFamily="34" charset="0"/>
                <a:cs typeface="Arial" charset="0"/>
              </a:defRPr>
            </a:lvl5pPr>
            <a:lvl6pPr marL="25146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6pPr>
            <a:lvl7pPr marL="29718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7pPr>
            <a:lvl8pPr marL="34290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8pPr>
            <a:lvl9pPr marL="38862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9pPr>
          </a:lstStyle>
          <a:p>
            <a:pPr algn="ctr" eaLnBrk="1" hangingPunct="1">
              <a:spcBef>
                <a:spcPct val="0"/>
              </a:spcBef>
              <a:buClrTx/>
              <a:buSzTx/>
              <a:buFontTx/>
              <a:buNone/>
            </a:pPr>
            <a:r>
              <a:rPr lang="ar-IQ" altLang="en-US" sz="1800" dirty="0"/>
              <a:t>عقد الايجار</a:t>
            </a:r>
            <a:endParaRPr lang="en-US" altLang="en-US" sz="1800" dirty="0"/>
          </a:p>
        </p:txBody>
      </p:sp>
      <p:sp>
        <p:nvSpPr>
          <p:cNvPr id="5131" name="Oval 11"/>
          <p:cNvSpPr>
            <a:spLocks noChangeArrowheads="1"/>
          </p:cNvSpPr>
          <p:nvPr/>
        </p:nvSpPr>
        <p:spPr bwMode="auto">
          <a:xfrm>
            <a:off x="4114800" y="4572000"/>
            <a:ext cx="1219200" cy="457200"/>
          </a:xfrm>
          <a:prstGeom prst="ellipse">
            <a:avLst/>
          </a:prstGeom>
          <a:solidFill>
            <a:schemeClr val="accent1"/>
          </a:solidFill>
          <a:ln w="9525">
            <a:solidFill>
              <a:schemeClr val="tx1"/>
            </a:solidFill>
            <a:round/>
            <a:headEnd/>
            <a:tailEnd/>
          </a:ln>
        </p:spPr>
        <p:txBody>
          <a:bodyPr wrap="none" anchor="ctr"/>
          <a:lstStyle>
            <a:lvl1pPr eaLnBrk="0" hangingPunct="0">
              <a:spcBef>
                <a:spcPct val="20000"/>
              </a:spcBef>
              <a:buClr>
                <a:schemeClr val="hlink"/>
              </a:buClr>
              <a:buSzPct val="80000"/>
              <a:buFont typeface="Wingdings" pitchFamily="2" charset="2"/>
              <a:buChar char="n"/>
              <a:defRPr sz="3200">
                <a:solidFill>
                  <a:schemeClr val="tx1"/>
                </a:solidFill>
                <a:latin typeface="Tahoma" pitchFamily="34" charset="0"/>
                <a:cs typeface="Arial" charset="0"/>
              </a:defRPr>
            </a:lvl1pPr>
            <a:lvl2pPr marL="742950" indent="-285750" eaLnBrk="0" hangingPunct="0">
              <a:spcBef>
                <a:spcPct val="20000"/>
              </a:spcBef>
              <a:buClr>
                <a:schemeClr val="tx1"/>
              </a:buClr>
              <a:buChar char="–"/>
              <a:defRPr sz="2800">
                <a:solidFill>
                  <a:schemeClr val="tx1"/>
                </a:solidFill>
                <a:latin typeface="Tahoma" pitchFamily="34" charset="0"/>
                <a:cs typeface="Arial" charset="0"/>
              </a:defRPr>
            </a:lvl2pPr>
            <a:lvl3pPr marL="1143000" indent="-228600" eaLnBrk="0" hangingPunct="0">
              <a:spcBef>
                <a:spcPct val="20000"/>
              </a:spcBef>
              <a:buClr>
                <a:schemeClr val="hlink"/>
              </a:buClr>
              <a:buFont typeface="Wingdings" pitchFamily="2" charset="2"/>
              <a:buChar char="§"/>
              <a:defRPr sz="2400">
                <a:solidFill>
                  <a:schemeClr val="tx1"/>
                </a:solidFill>
                <a:latin typeface="Tahoma" pitchFamily="34" charset="0"/>
                <a:cs typeface="Arial" charset="0"/>
              </a:defRPr>
            </a:lvl3pPr>
            <a:lvl4pPr marL="1600200" indent="-228600" eaLnBrk="0" hangingPunct="0">
              <a:spcBef>
                <a:spcPct val="20000"/>
              </a:spcBef>
              <a:buChar char="–"/>
              <a:defRPr sz="2000">
                <a:solidFill>
                  <a:schemeClr val="tx1"/>
                </a:solidFill>
                <a:latin typeface="Tahoma" pitchFamily="34" charset="0"/>
                <a:cs typeface="Arial" charset="0"/>
              </a:defRPr>
            </a:lvl4pPr>
            <a:lvl5pPr marL="2057400" indent="-228600" eaLnBrk="0" hangingPunct="0">
              <a:spcBef>
                <a:spcPct val="20000"/>
              </a:spcBef>
              <a:buClr>
                <a:schemeClr val="hlink"/>
              </a:buClr>
              <a:buFont typeface="Wingdings" pitchFamily="2" charset="2"/>
              <a:buChar char="§"/>
              <a:defRPr sz="2000">
                <a:solidFill>
                  <a:schemeClr val="tx1"/>
                </a:solidFill>
                <a:latin typeface="Tahoma" pitchFamily="34" charset="0"/>
                <a:cs typeface="Arial" charset="0"/>
              </a:defRPr>
            </a:lvl5pPr>
            <a:lvl6pPr marL="25146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6pPr>
            <a:lvl7pPr marL="29718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7pPr>
            <a:lvl8pPr marL="34290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8pPr>
            <a:lvl9pPr marL="38862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9pPr>
          </a:lstStyle>
          <a:p>
            <a:pPr algn="ctr" eaLnBrk="1" hangingPunct="1">
              <a:spcBef>
                <a:spcPct val="0"/>
              </a:spcBef>
              <a:buClrTx/>
              <a:buSzTx/>
              <a:buFontTx/>
              <a:buNone/>
            </a:pPr>
            <a:r>
              <a:rPr lang="ar-IQ" altLang="en-US" sz="1800" dirty="0"/>
              <a:t>عقد المقاولة</a:t>
            </a:r>
            <a:endParaRPr lang="en-US" altLang="en-US" sz="1800" dirty="0"/>
          </a:p>
        </p:txBody>
      </p:sp>
      <p:sp>
        <p:nvSpPr>
          <p:cNvPr id="5132" name="Line 12"/>
          <p:cNvSpPr>
            <a:spLocks noChangeShapeType="1"/>
          </p:cNvSpPr>
          <p:nvPr/>
        </p:nvSpPr>
        <p:spPr bwMode="auto">
          <a:xfrm flipH="1">
            <a:off x="5105400" y="3886200"/>
            <a:ext cx="685800" cy="762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dirty="0">
              <a:solidFill>
                <a:schemeClr val="accent6">
                  <a:lumMod val="60000"/>
                  <a:lumOff val="40000"/>
                </a:schemeClr>
              </a:solidFill>
            </a:endParaRPr>
          </a:p>
        </p:txBody>
      </p:sp>
      <p:sp>
        <p:nvSpPr>
          <p:cNvPr id="5133" name="Line 13"/>
          <p:cNvSpPr>
            <a:spLocks noChangeShapeType="1"/>
          </p:cNvSpPr>
          <p:nvPr/>
        </p:nvSpPr>
        <p:spPr bwMode="auto">
          <a:xfrm>
            <a:off x="6400800" y="4114800"/>
            <a:ext cx="0" cy="533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dirty="0">
              <a:solidFill>
                <a:schemeClr val="accent6">
                  <a:lumMod val="60000"/>
                  <a:lumOff val="40000"/>
                </a:schemeClr>
              </a:solidFill>
            </a:endParaRPr>
          </a:p>
        </p:txBody>
      </p:sp>
      <p:sp>
        <p:nvSpPr>
          <p:cNvPr id="5134" name="Line 14"/>
          <p:cNvSpPr>
            <a:spLocks noChangeShapeType="1"/>
          </p:cNvSpPr>
          <p:nvPr/>
        </p:nvSpPr>
        <p:spPr bwMode="auto">
          <a:xfrm>
            <a:off x="7010400" y="4038600"/>
            <a:ext cx="609600" cy="533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dirty="0">
              <a:solidFill>
                <a:schemeClr val="accent6">
                  <a:lumMod val="60000"/>
                  <a:lumOff val="40000"/>
                </a:schemeClr>
              </a:solidFill>
            </a:endParaRPr>
          </a:p>
        </p:txBody>
      </p:sp>
      <p:sp>
        <p:nvSpPr>
          <p:cNvPr id="5135" name="Oval 15"/>
          <p:cNvSpPr>
            <a:spLocks noChangeArrowheads="1"/>
          </p:cNvSpPr>
          <p:nvPr/>
        </p:nvSpPr>
        <p:spPr bwMode="auto">
          <a:xfrm>
            <a:off x="533400" y="4572000"/>
            <a:ext cx="1143000" cy="457200"/>
          </a:xfrm>
          <a:prstGeom prst="ellipse">
            <a:avLst/>
          </a:prstGeom>
          <a:solidFill>
            <a:schemeClr val="accent1"/>
          </a:solidFill>
          <a:ln w="9525">
            <a:solidFill>
              <a:schemeClr val="tx1"/>
            </a:solidFill>
            <a:round/>
            <a:headEnd/>
            <a:tailEnd/>
          </a:ln>
        </p:spPr>
        <p:txBody>
          <a:bodyPr wrap="none" anchor="ctr"/>
          <a:lstStyle>
            <a:lvl1pPr eaLnBrk="0" hangingPunct="0">
              <a:spcBef>
                <a:spcPct val="20000"/>
              </a:spcBef>
              <a:buClr>
                <a:schemeClr val="hlink"/>
              </a:buClr>
              <a:buSzPct val="80000"/>
              <a:buFont typeface="Wingdings" pitchFamily="2" charset="2"/>
              <a:buChar char="n"/>
              <a:defRPr sz="3200">
                <a:solidFill>
                  <a:schemeClr val="tx1"/>
                </a:solidFill>
                <a:latin typeface="Tahoma" pitchFamily="34" charset="0"/>
                <a:cs typeface="Arial" charset="0"/>
              </a:defRPr>
            </a:lvl1pPr>
            <a:lvl2pPr marL="742950" indent="-285750" eaLnBrk="0" hangingPunct="0">
              <a:spcBef>
                <a:spcPct val="20000"/>
              </a:spcBef>
              <a:buClr>
                <a:schemeClr val="tx1"/>
              </a:buClr>
              <a:buChar char="–"/>
              <a:defRPr sz="2800">
                <a:solidFill>
                  <a:schemeClr val="tx1"/>
                </a:solidFill>
                <a:latin typeface="Tahoma" pitchFamily="34" charset="0"/>
                <a:cs typeface="Arial" charset="0"/>
              </a:defRPr>
            </a:lvl2pPr>
            <a:lvl3pPr marL="1143000" indent="-228600" eaLnBrk="0" hangingPunct="0">
              <a:spcBef>
                <a:spcPct val="20000"/>
              </a:spcBef>
              <a:buClr>
                <a:schemeClr val="hlink"/>
              </a:buClr>
              <a:buFont typeface="Wingdings" pitchFamily="2" charset="2"/>
              <a:buChar char="§"/>
              <a:defRPr sz="2400">
                <a:solidFill>
                  <a:schemeClr val="tx1"/>
                </a:solidFill>
                <a:latin typeface="Tahoma" pitchFamily="34" charset="0"/>
                <a:cs typeface="Arial" charset="0"/>
              </a:defRPr>
            </a:lvl3pPr>
            <a:lvl4pPr marL="1600200" indent="-228600" eaLnBrk="0" hangingPunct="0">
              <a:spcBef>
                <a:spcPct val="20000"/>
              </a:spcBef>
              <a:buChar char="–"/>
              <a:defRPr sz="2000">
                <a:solidFill>
                  <a:schemeClr val="tx1"/>
                </a:solidFill>
                <a:latin typeface="Tahoma" pitchFamily="34" charset="0"/>
                <a:cs typeface="Arial" charset="0"/>
              </a:defRPr>
            </a:lvl4pPr>
            <a:lvl5pPr marL="2057400" indent="-228600" eaLnBrk="0" hangingPunct="0">
              <a:spcBef>
                <a:spcPct val="20000"/>
              </a:spcBef>
              <a:buClr>
                <a:schemeClr val="hlink"/>
              </a:buClr>
              <a:buFont typeface="Wingdings" pitchFamily="2" charset="2"/>
              <a:buChar char="§"/>
              <a:defRPr sz="2000">
                <a:solidFill>
                  <a:schemeClr val="tx1"/>
                </a:solidFill>
                <a:latin typeface="Tahoma" pitchFamily="34" charset="0"/>
                <a:cs typeface="Arial" charset="0"/>
              </a:defRPr>
            </a:lvl5pPr>
            <a:lvl6pPr marL="25146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6pPr>
            <a:lvl7pPr marL="29718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7pPr>
            <a:lvl8pPr marL="34290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8pPr>
            <a:lvl9pPr marL="38862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9pPr>
          </a:lstStyle>
          <a:p>
            <a:pPr algn="ctr" eaLnBrk="1" hangingPunct="1">
              <a:spcBef>
                <a:spcPct val="0"/>
              </a:spcBef>
              <a:buClrTx/>
              <a:buSzTx/>
              <a:buFontTx/>
              <a:buNone/>
            </a:pPr>
            <a:r>
              <a:rPr lang="ar-IQ" altLang="en-US" sz="1800" dirty="0"/>
              <a:t>عقد الفندقة</a:t>
            </a:r>
            <a:endParaRPr lang="en-US" altLang="en-US" sz="1800" dirty="0"/>
          </a:p>
        </p:txBody>
      </p:sp>
      <p:sp>
        <p:nvSpPr>
          <p:cNvPr id="5136" name="Line 16"/>
          <p:cNvSpPr>
            <a:spLocks noChangeShapeType="1"/>
          </p:cNvSpPr>
          <p:nvPr/>
        </p:nvSpPr>
        <p:spPr bwMode="auto">
          <a:xfrm flipH="1">
            <a:off x="1295400" y="3962400"/>
            <a:ext cx="762000" cy="68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dirty="0">
              <a:solidFill>
                <a:schemeClr val="accent6">
                  <a:lumMod val="60000"/>
                  <a:lumOff val="40000"/>
                </a:schemeClr>
              </a:solidFill>
            </a:endParaRPr>
          </a:p>
        </p:txBody>
      </p:sp>
      <p:sp>
        <p:nvSpPr>
          <p:cNvPr id="5137" name="Oval 17"/>
          <p:cNvSpPr>
            <a:spLocks noChangeArrowheads="1"/>
          </p:cNvSpPr>
          <p:nvPr/>
        </p:nvSpPr>
        <p:spPr bwMode="auto">
          <a:xfrm>
            <a:off x="2438400" y="4572000"/>
            <a:ext cx="1219200" cy="457200"/>
          </a:xfrm>
          <a:prstGeom prst="ellipse">
            <a:avLst/>
          </a:prstGeom>
          <a:solidFill>
            <a:schemeClr val="accent1"/>
          </a:solidFill>
          <a:ln w="9525">
            <a:solidFill>
              <a:schemeClr val="tx1"/>
            </a:solidFill>
            <a:round/>
            <a:headEnd/>
            <a:tailEnd/>
          </a:ln>
        </p:spPr>
        <p:txBody>
          <a:bodyPr wrap="none" anchor="ctr"/>
          <a:lstStyle>
            <a:lvl1pPr eaLnBrk="0" hangingPunct="0">
              <a:spcBef>
                <a:spcPct val="20000"/>
              </a:spcBef>
              <a:buClr>
                <a:schemeClr val="hlink"/>
              </a:buClr>
              <a:buSzPct val="80000"/>
              <a:buFont typeface="Wingdings" pitchFamily="2" charset="2"/>
              <a:buChar char="n"/>
              <a:defRPr sz="3200">
                <a:solidFill>
                  <a:schemeClr val="tx1"/>
                </a:solidFill>
                <a:latin typeface="Tahoma" pitchFamily="34" charset="0"/>
                <a:cs typeface="Arial" charset="0"/>
              </a:defRPr>
            </a:lvl1pPr>
            <a:lvl2pPr marL="742950" indent="-285750" eaLnBrk="0" hangingPunct="0">
              <a:spcBef>
                <a:spcPct val="20000"/>
              </a:spcBef>
              <a:buClr>
                <a:schemeClr val="tx1"/>
              </a:buClr>
              <a:buChar char="–"/>
              <a:defRPr sz="2800">
                <a:solidFill>
                  <a:schemeClr val="tx1"/>
                </a:solidFill>
                <a:latin typeface="Tahoma" pitchFamily="34" charset="0"/>
                <a:cs typeface="Arial" charset="0"/>
              </a:defRPr>
            </a:lvl2pPr>
            <a:lvl3pPr marL="1143000" indent="-228600" eaLnBrk="0" hangingPunct="0">
              <a:spcBef>
                <a:spcPct val="20000"/>
              </a:spcBef>
              <a:buClr>
                <a:schemeClr val="hlink"/>
              </a:buClr>
              <a:buFont typeface="Wingdings" pitchFamily="2" charset="2"/>
              <a:buChar char="§"/>
              <a:defRPr sz="2400">
                <a:solidFill>
                  <a:schemeClr val="tx1"/>
                </a:solidFill>
                <a:latin typeface="Tahoma" pitchFamily="34" charset="0"/>
                <a:cs typeface="Arial" charset="0"/>
              </a:defRPr>
            </a:lvl3pPr>
            <a:lvl4pPr marL="1600200" indent="-228600" eaLnBrk="0" hangingPunct="0">
              <a:spcBef>
                <a:spcPct val="20000"/>
              </a:spcBef>
              <a:buChar char="–"/>
              <a:defRPr sz="2000">
                <a:solidFill>
                  <a:schemeClr val="tx1"/>
                </a:solidFill>
                <a:latin typeface="Tahoma" pitchFamily="34" charset="0"/>
                <a:cs typeface="Arial" charset="0"/>
              </a:defRPr>
            </a:lvl4pPr>
            <a:lvl5pPr marL="2057400" indent="-228600" eaLnBrk="0" hangingPunct="0">
              <a:spcBef>
                <a:spcPct val="20000"/>
              </a:spcBef>
              <a:buClr>
                <a:schemeClr val="hlink"/>
              </a:buClr>
              <a:buFont typeface="Wingdings" pitchFamily="2" charset="2"/>
              <a:buChar char="§"/>
              <a:defRPr sz="2000">
                <a:solidFill>
                  <a:schemeClr val="tx1"/>
                </a:solidFill>
                <a:latin typeface="Tahoma" pitchFamily="34" charset="0"/>
                <a:cs typeface="Arial" charset="0"/>
              </a:defRPr>
            </a:lvl5pPr>
            <a:lvl6pPr marL="25146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6pPr>
            <a:lvl7pPr marL="29718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7pPr>
            <a:lvl8pPr marL="34290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8pPr>
            <a:lvl9pPr marL="38862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9pPr>
          </a:lstStyle>
          <a:p>
            <a:pPr algn="ctr" eaLnBrk="1" hangingPunct="1">
              <a:spcBef>
                <a:spcPct val="0"/>
              </a:spcBef>
              <a:buClrTx/>
              <a:buSzTx/>
              <a:buFontTx/>
              <a:buNone/>
            </a:pPr>
            <a:r>
              <a:rPr lang="ar-IQ" altLang="en-US" sz="1800" dirty="0"/>
              <a:t>عقد الاستثمار</a:t>
            </a:r>
            <a:endParaRPr lang="en-US" altLang="en-US" sz="1800" dirty="0"/>
          </a:p>
        </p:txBody>
      </p:sp>
      <p:sp>
        <p:nvSpPr>
          <p:cNvPr id="5138" name="Line 18"/>
          <p:cNvSpPr>
            <a:spLocks noChangeShapeType="1"/>
          </p:cNvSpPr>
          <p:nvPr/>
        </p:nvSpPr>
        <p:spPr bwMode="auto">
          <a:xfrm>
            <a:off x="2971800" y="4114800"/>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dirty="0">
              <a:solidFill>
                <a:schemeClr val="accent6">
                  <a:lumMod val="60000"/>
                  <a:lumOff val="40000"/>
                </a:schemeClr>
              </a:solidFill>
            </a:endParaRPr>
          </a:p>
        </p:txBody>
      </p:sp>
      <p:sp>
        <p:nvSpPr>
          <p:cNvPr id="2" name="Slide Number Placeholder 1"/>
          <p:cNvSpPr>
            <a:spLocks noGrp="1"/>
          </p:cNvSpPr>
          <p:nvPr>
            <p:ph type="sldNum" sz="quarter" idx="12"/>
          </p:nvPr>
        </p:nvSpPr>
        <p:spPr/>
        <p:txBody>
          <a:bodyPr/>
          <a:lstStyle/>
          <a:p>
            <a:fld id="{3C7BA46B-66E5-46F4-96E4-55FC2A44EE3F}" type="slidenum">
              <a:rPr lang="en-US" smtClean="0"/>
              <a:pPr/>
              <a:t>2</a:t>
            </a:fld>
            <a:endParaRPr lang="en-US"/>
          </a:p>
        </p:txBody>
      </p:sp>
      <p:sp>
        <p:nvSpPr>
          <p:cNvPr id="18" name="Footer Placeholder 17"/>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270266395"/>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 y="76200"/>
            <a:ext cx="9067800" cy="6781799"/>
          </a:xfrm>
        </p:spPr>
        <p:txBody>
          <a:bodyPr/>
          <a:lstStyle/>
          <a:p>
            <a:pPr marL="0" indent="0" algn="ctr" rtl="1">
              <a:buNone/>
              <a:defRPr/>
            </a:pPr>
            <a:r>
              <a:rPr lang="ar-IQ" dirty="0">
                <a:solidFill>
                  <a:srgbClr val="C00000"/>
                </a:solidFill>
              </a:rPr>
              <a:t>المسائل الجوهرية في عقد البيع </a:t>
            </a:r>
            <a:r>
              <a:rPr lang="ar-SA" dirty="0">
                <a:solidFill>
                  <a:srgbClr val="C00000"/>
                </a:solidFill>
              </a:rPr>
              <a:t>:اولا. </a:t>
            </a:r>
            <a:r>
              <a:rPr lang="ar-IQ" dirty="0">
                <a:solidFill>
                  <a:srgbClr val="002060"/>
                </a:solidFill>
              </a:rPr>
              <a:t>هي</a:t>
            </a:r>
            <a:r>
              <a:rPr lang="ar-SA" dirty="0">
                <a:solidFill>
                  <a:srgbClr val="002060"/>
                </a:solidFill>
              </a:rPr>
              <a:t> طبيعة العقد  </a:t>
            </a:r>
            <a:r>
              <a:rPr lang="ar-SA" dirty="0">
                <a:solidFill>
                  <a:srgbClr val="C00000"/>
                </a:solidFill>
              </a:rPr>
              <a:t>وثانيا. المحل (المبيع والثمن)</a:t>
            </a:r>
            <a:r>
              <a:rPr lang="ar-IQ" dirty="0">
                <a:solidFill>
                  <a:srgbClr val="C00000"/>
                </a:solidFill>
              </a:rPr>
              <a:t> </a:t>
            </a:r>
            <a:r>
              <a:rPr lang="ar-SA" dirty="0">
                <a:solidFill>
                  <a:srgbClr val="C00000"/>
                </a:solidFill>
              </a:rPr>
              <a:t>.</a:t>
            </a:r>
          </a:p>
          <a:p>
            <a:pPr marL="0" indent="0" algn="ctr" rtl="1">
              <a:buNone/>
              <a:defRPr/>
            </a:pPr>
            <a:endParaRPr lang="ar-SA" dirty="0">
              <a:solidFill>
                <a:srgbClr val="C00000"/>
              </a:solidFill>
            </a:endParaRPr>
          </a:p>
          <a:p>
            <a:pPr marL="0" indent="0" algn="r" rtl="1">
              <a:buNone/>
              <a:defRPr/>
            </a:pPr>
            <a:r>
              <a:rPr lang="ar-SA" u="sng" dirty="0">
                <a:solidFill>
                  <a:srgbClr val="002060"/>
                </a:solidFill>
              </a:rPr>
              <a:t>اولا. الاتفاق على طبيعة العقد: </a:t>
            </a:r>
            <a:r>
              <a:rPr lang="ar-SA" dirty="0"/>
              <a:t>يجب ان يتفق المتعاقدان على طبيعة العقد الذي يقصدان ابرامه وهو البيع فلو قصد احدهما بيعا والاخر رهنا مثلا فأن الايجاب والقبول لم يتطابقا لا على البيع ولا على الرهن فلا يجود عقد بي ولا رهن.</a:t>
            </a:r>
          </a:p>
          <a:p>
            <a:pPr marL="0" indent="0" algn="r" rtl="1">
              <a:buNone/>
              <a:defRPr/>
            </a:pPr>
            <a:endParaRPr lang="ar-SA" dirty="0"/>
          </a:p>
          <a:p>
            <a:pPr marL="0" indent="0" algn="r" rtl="1">
              <a:buNone/>
              <a:defRPr/>
            </a:pPr>
            <a:endParaRPr lang="ar-SA" dirty="0"/>
          </a:p>
          <a:p>
            <a:pPr marL="0" indent="0" algn="r" rtl="1">
              <a:buNone/>
              <a:defRPr/>
            </a:pPr>
            <a:r>
              <a:rPr lang="ar-SA" u="sng" dirty="0">
                <a:solidFill>
                  <a:srgbClr val="002060"/>
                </a:solidFill>
              </a:rPr>
              <a:t>ثانيا. الاتفاق على الثمن</a:t>
            </a:r>
            <a:r>
              <a:rPr lang="ar-SA" dirty="0"/>
              <a:t>: يجب ان يتطابق الايجاب والقبول على الثمن فإذا كان البائع يرغب بالبيع بثمن اعلى من الثمن الذي يعرضه المشتري لا ينعقد العقد اما اذا كان العكس فيرغب المشتري في الشراء بثمن اعلى من الثمن الذي طلبة البائع وهو </a:t>
            </a:r>
            <a:r>
              <a:rPr lang="ar-SA" dirty="0" err="1"/>
              <a:t>ماقد</a:t>
            </a:r>
            <a:r>
              <a:rPr lang="ar-SA" dirty="0"/>
              <a:t> يتصور في البيوع التي تتم بالمراسلة فينعقد البيع بأقل من الثمنين لان المشتري الذي يقبل الشراء بثمن اعلى يعتبر راضيا بالثمن الاقل وهذا الراي متبع لحد الان غير ان بعض الفقهاء يرى ضرورة التفرقة بين الحالتين: </a:t>
            </a:r>
          </a:p>
          <a:p>
            <a:pPr marL="457200" indent="-457200">
              <a:buAutoNum type="arabicPeriod"/>
            </a:pPr>
            <a:endParaRPr lang="en-GB"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20</a:t>
            </a:fld>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868190262"/>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 y="76200"/>
            <a:ext cx="8991600" cy="6781799"/>
          </a:xfrm>
        </p:spPr>
        <p:txBody>
          <a:bodyPr/>
          <a:lstStyle/>
          <a:p>
            <a:pPr marL="457200" indent="-457200" algn="r" rtl="1">
              <a:buAutoNum type="arabicPeriod"/>
              <a:defRPr/>
            </a:pPr>
            <a:r>
              <a:rPr lang="ar-SA" dirty="0"/>
              <a:t>ان يكون المشتري قد صدر منه قبوله الشراء </a:t>
            </a:r>
            <a:r>
              <a:rPr lang="ar-SA" dirty="0" err="1"/>
              <a:t>بأزيد</a:t>
            </a:r>
            <a:r>
              <a:rPr lang="ar-SA" dirty="0"/>
              <a:t> مما طالبه البائع عن غلط أي معتقدا انما يقبل الشراء بالثمن الذي طالبه البائع كان اقل من ذلك.</a:t>
            </a:r>
          </a:p>
          <a:p>
            <a:pPr marL="457200" indent="-457200" algn="r" rtl="1">
              <a:buAutoNum type="arabicPeriod"/>
              <a:defRPr/>
            </a:pPr>
            <a:r>
              <a:rPr lang="ar-SA" dirty="0"/>
              <a:t>ان يكون المشتري قد قصد ان يزيد في الثمن الذي طالبه البائع لاقتناعه بأن المبيع يساوي هذه الزيادة وان العدالة والقواعد الاخلاقية تقتضي رفع الثمن الى القيمة الحقيقية. فالحل الذي ذهب اليه الفقهاء يصدق على الحالة الاولى أي لغلط المشتري فينعقد البيع بالثمن الذي سماه البائع أي بالثمن الاقل. اما الحالة الثانية </a:t>
            </a:r>
            <a:r>
              <a:rPr lang="ar-SA" dirty="0" err="1"/>
              <a:t>لايصدق</a:t>
            </a:r>
            <a:r>
              <a:rPr lang="ar-SA" dirty="0"/>
              <a:t> لان المشتري قصد زيادة الثمن عما طالبه.</a:t>
            </a:r>
          </a:p>
          <a:p>
            <a:pPr marL="0" indent="0" algn="r" rtl="1">
              <a:buNone/>
            </a:pPr>
            <a:endParaRPr lang="ar-SA" dirty="0">
              <a:solidFill>
                <a:srgbClr val="002060"/>
              </a:solidFill>
            </a:endParaRPr>
          </a:p>
          <a:p>
            <a:pPr marL="0" indent="0" algn="r" rtl="1">
              <a:buNone/>
            </a:pPr>
            <a:r>
              <a:rPr lang="ar-SA" u="sng" dirty="0">
                <a:solidFill>
                  <a:srgbClr val="FF0000"/>
                </a:solidFill>
              </a:rPr>
              <a:t>ثالثا. الاتفاق على المبيع: </a:t>
            </a:r>
            <a:r>
              <a:rPr lang="ar-SA" dirty="0"/>
              <a:t>لابد لانعقاد عقد البيع من اتفاق على المبيع </a:t>
            </a:r>
            <a:r>
              <a:rPr lang="ar-SA" dirty="0" err="1"/>
              <a:t>فأذا</a:t>
            </a:r>
            <a:r>
              <a:rPr lang="ar-SA" dirty="0"/>
              <a:t> عرض احد الطرفين على الاخر ان يبعه مالا معينا بالذات وجب ان تتجه ارادة الطرف الاخر الى قبول شراء هذا المال ذاته والا فلا يكون عقد بيع لعدم الاتفاق على المبيع مثال ذلك, اطلب من بائع كتب ان يبيعني كتاب معينا فيقبل ان يبيعني كتابا اخر فأن البيع لا ينعقد لا على الكتاب الذي طلبته ولا على الكتاب الذي اراد البائع بيعه لي.</a:t>
            </a:r>
            <a:endParaRPr lang="en-GB"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21</a:t>
            </a:fld>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078714306"/>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3"/>
          <p:cNvGraphicFramePr>
            <a:graphicFrameLocks noGrp="1"/>
          </p:cNvGraphicFramePr>
          <p:nvPr>
            <p:ph idx="1"/>
            <p:extLst>
              <p:ext uri="{D42A27DB-BD31-4B8C-83A1-F6EECF244321}">
                <p14:modId xmlns:p14="http://schemas.microsoft.com/office/powerpoint/2010/main" val="951837404"/>
              </p:ext>
            </p:extLst>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fld id="{3C7BA46B-66E5-46F4-96E4-55FC2A44EE3F}" type="slidenum">
              <a:rPr lang="en-US" smtClean="0"/>
              <a:pPr/>
              <a:t>22</a:t>
            </a:fld>
            <a:endParaRPr lang="en-US"/>
          </a:p>
        </p:txBody>
      </p:sp>
      <p:sp>
        <p:nvSpPr>
          <p:cNvPr id="2" name="Title 1"/>
          <p:cNvSpPr>
            <a:spLocks noGrp="1"/>
          </p:cNvSpPr>
          <p:nvPr>
            <p:ph type="title"/>
          </p:nvPr>
        </p:nvSpPr>
        <p:spPr/>
        <p:txBody>
          <a:bodyPr/>
          <a:lstStyle/>
          <a:p>
            <a:r>
              <a:rPr lang="ar-IQ" dirty="0"/>
              <a:t>الركن الأول: الرضا (صحة الرضا)</a:t>
            </a:r>
            <a:endParaRPr lang="en-US" dirty="0"/>
          </a:p>
        </p:txBody>
      </p:sp>
      <p:sp>
        <p:nvSpPr>
          <p:cNvPr id="6" name="Footer Placeholder 5"/>
          <p:cNvSpPr>
            <a:spLocks noGrp="1"/>
          </p:cNvSpPr>
          <p:nvPr>
            <p:ph type="ftr" sz="quarter" idx="11"/>
          </p:nvPr>
        </p:nvSpPr>
        <p:spPr/>
        <p:txBody>
          <a:bodyPr/>
          <a:lstStyle/>
          <a:p>
            <a:endParaRPr lang="en-US"/>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76200"/>
            <a:ext cx="9143999" cy="6781799"/>
          </a:xfrm>
        </p:spPr>
        <p:txBody>
          <a:bodyPr>
            <a:normAutofit fontScale="77500" lnSpcReduction="20000"/>
          </a:bodyPr>
          <a:lstStyle/>
          <a:p>
            <a:pPr algn="ctr" rtl="1">
              <a:buNone/>
            </a:pPr>
            <a:r>
              <a:rPr lang="ar-IQ" sz="2600" b="1" dirty="0">
                <a:solidFill>
                  <a:srgbClr val="002060"/>
                </a:solidFill>
              </a:rPr>
              <a:t>الاهلية</a:t>
            </a:r>
            <a:endParaRPr lang="ar-SA" sz="2600" b="1" dirty="0">
              <a:solidFill>
                <a:srgbClr val="002060"/>
              </a:solidFill>
            </a:endParaRPr>
          </a:p>
          <a:p>
            <a:pPr algn="ctr" rtl="1">
              <a:buNone/>
            </a:pPr>
            <a:endParaRPr lang="ar-SA" sz="2600" b="1" dirty="0">
              <a:solidFill>
                <a:srgbClr val="002060"/>
              </a:solidFill>
            </a:endParaRPr>
          </a:p>
          <a:p>
            <a:pPr algn="r" rtl="1">
              <a:buNone/>
            </a:pPr>
            <a:r>
              <a:rPr lang="ar-IQ" sz="2600" dirty="0">
                <a:latin typeface="Arial" panose="020B0604020202020204" pitchFamily="34" charset="0"/>
                <a:cs typeface="Arial" panose="020B0604020202020204" pitchFamily="34" charset="0"/>
              </a:rPr>
              <a:t>والاهلية المقصودة هي اهلية الاداء وهي صلاحية الشخص في مباشرة التصرفات القانونية المتعلقة بحقوقه بنفسه ولم يورد المشرع العراقي نصوصا خاصة بالأهلية في عقد البيع لذلك يمكن الرجوع الى القواعد  العامة في ذلك حيث مناط  الاهلية هو التمييز العقل والسن  لذلك للأهلية ادوار ثلاثة :</a:t>
            </a:r>
            <a:endParaRPr lang="en-US" sz="2600" dirty="0">
              <a:latin typeface="Arial" panose="020B0604020202020204" pitchFamily="34" charset="0"/>
              <a:cs typeface="Arial" panose="020B0604020202020204" pitchFamily="34" charset="0"/>
            </a:endParaRPr>
          </a:p>
          <a:p>
            <a:pPr algn="r" rtl="1">
              <a:buNone/>
            </a:pPr>
            <a:endParaRPr lang="ar-IQ" sz="2600" dirty="0">
              <a:latin typeface="Arial" panose="020B0604020202020204" pitchFamily="34" charset="0"/>
              <a:cs typeface="Arial" panose="020B0604020202020204" pitchFamily="34" charset="0"/>
            </a:endParaRPr>
          </a:p>
          <a:p>
            <a:pPr algn="r" rtl="1">
              <a:buNone/>
            </a:pPr>
            <a:r>
              <a:rPr lang="ar-SA" sz="2600" dirty="0">
                <a:latin typeface="Arial" panose="020B0604020202020204" pitchFamily="34" charset="0"/>
                <a:cs typeface="Arial" panose="020B0604020202020204" pitchFamily="34" charset="0"/>
              </a:rPr>
              <a:t>اولا. </a:t>
            </a:r>
            <a:r>
              <a:rPr lang="ar-IQ" sz="2600" dirty="0">
                <a:latin typeface="Arial" panose="020B0604020202020204" pitchFamily="34" charset="0"/>
                <a:cs typeface="Arial" panose="020B0604020202020204" pitchFamily="34" charset="0"/>
              </a:rPr>
              <a:t>عدم التمييز : وهو الدور الذي يمر به الصبي منذ ولادته الى سبع سنوات ويلحق به المجنون وهو محجور بذاته والمعتوه</a:t>
            </a:r>
            <a:r>
              <a:rPr lang="en-US" dirty="0">
                <a:latin typeface="Arial" panose="020B0604020202020204" pitchFamily="34" charset="0"/>
                <a:cs typeface="Arial" panose="020B0604020202020204" pitchFamily="34" charset="0"/>
              </a:rPr>
              <a:t>.</a:t>
            </a:r>
            <a:endParaRPr lang="ar-IQ" sz="2600" dirty="0">
              <a:latin typeface="Arial" panose="020B0604020202020204" pitchFamily="34" charset="0"/>
              <a:cs typeface="Arial" panose="020B0604020202020204" pitchFamily="34" charset="0"/>
            </a:endParaRPr>
          </a:p>
          <a:p>
            <a:pPr algn="r" rtl="1">
              <a:buNone/>
            </a:pPr>
            <a:r>
              <a:rPr lang="ar-SA" sz="2600" dirty="0">
                <a:latin typeface="Arial" panose="020B0604020202020204" pitchFamily="34" charset="0"/>
                <a:cs typeface="Arial" panose="020B0604020202020204" pitchFamily="34" charset="0"/>
              </a:rPr>
              <a:t>ثانيا. </a:t>
            </a:r>
            <a:r>
              <a:rPr lang="ar-IQ" sz="2600" dirty="0">
                <a:latin typeface="Arial" panose="020B0604020202020204" pitchFamily="34" charset="0"/>
                <a:cs typeface="Arial" panose="020B0604020202020204" pitchFamily="34" charset="0"/>
              </a:rPr>
              <a:t> ال</a:t>
            </a:r>
            <a:r>
              <a:rPr lang="ar-JO" sz="2600" dirty="0">
                <a:latin typeface="Arial" panose="020B0604020202020204" pitchFamily="34" charset="0"/>
                <a:cs typeface="Arial" panose="020B0604020202020204" pitchFamily="34" charset="0"/>
              </a:rPr>
              <a:t>صغیر</a:t>
            </a:r>
            <a:r>
              <a:rPr lang="ar-IQ" sz="2600" dirty="0">
                <a:latin typeface="Arial" panose="020B0604020202020204" pitchFamily="34" charset="0"/>
                <a:cs typeface="Arial" panose="020B0604020202020204" pitchFamily="34" charset="0"/>
              </a:rPr>
              <a:t> المميز: </a:t>
            </a:r>
            <a:r>
              <a:rPr lang="ar-JO" sz="2600" dirty="0">
                <a:latin typeface="Arial" panose="020B0604020202020204" pitchFamily="34" charset="0"/>
                <a:cs typeface="Arial" panose="020B0604020202020204" pitchFamily="34" charset="0"/>
              </a:rPr>
              <a:t> یعتبر الصغیرممیزا من </a:t>
            </a:r>
            <a:r>
              <a:rPr lang="en-US" sz="2600" dirty="0">
                <a:latin typeface="Arial" panose="020B0604020202020204" pitchFamily="34" charset="0"/>
                <a:cs typeface="Arial" panose="020B0604020202020204" pitchFamily="34" charset="0"/>
              </a:rPr>
              <a:t> </a:t>
            </a:r>
            <a:r>
              <a:rPr lang="ar-SA" sz="2600" dirty="0">
                <a:latin typeface="Arial" panose="020B0604020202020204" pitchFamily="34" charset="0"/>
                <a:cs typeface="Arial" panose="020B0604020202020204" pitchFamily="34" charset="0"/>
              </a:rPr>
              <a:t>الثامنة </a:t>
            </a:r>
            <a:r>
              <a:rPr lang="ar-IQ" sz="2600" dirty="0">
                <a:latin typeface="Arial" panose="020B0604020202020204" pitchFamily="34" charset="0"/>
                <a:cs typeface="Arial" panose="020B0604020202020204" pitchFamily="34" charset="0"/>
              </a:rPr>
              <a:t>الى سن  الثامنة عشر حيث تكون تصرفاته كما يلي:</a:t>
            </a:r>
          </a:p>
          <a:p>
            <a:pPr algn="r" rtl="1">
              <a:buNone/>
            </a:pPr>
            <a:endParaRPr lang="ar-IQ" sz="2600" dirty="0">
              <a:latin typeface="Arial" panose="020B0604020202020204" pitchFamily="34" charset="0"/>
              <a:cs typeface="Arial" panose="020B0604020202020204" pitchFamily="34" charset="0"/>
            </a:endParaRPr>
          </a:p>
          <a:p>
            <a:pPr algn="r" rtl="1">
              <a:buNone/>
            </a:pPr>
            <a:r>
              <a:rPr lang="ar-SA" sz="2600" dirty="0">
                <a:latin typeface="Arial" panose="020B0604020202020204" pitchFamily="34" charset="0"/>
                <a:cs typeface="Arial" panose="020B0604020202020204" pitchFamily="34" charset="0"/>
              </a:rPr>
              <a:t>1. تصرفات نافعة نفعاً محضاً، وهي التي يثري من يباشرها دون ان يدفع مقابلاً، وتشمل أعمال الاغتناء، كقبول الهبة والوصية.</a:t>
            </a:r>
            <a:endParaRPr lang="en-US" sz="2600" dirty="0">
              <a:latin typeface="Arial" panose="020B0604020202020204" pitchFamily="34" charset="0"/>
              <a:cs typeface="Arial" panose="020B0604020202020204" pitchFamily="34" charset="0"/>
            </a:endParaRPr>
          </a:p>
          <a:p>
            <a:pPr algn="r" rtl="1">
              <a:buNone/>
            </a:pPr>
            <a:endParaRPr lang="fr-FR" sz="2600" dirty="0">
              <a:latin typeface="Arial" panose="020B0604020202020204" pitchFamily="34" charset="0"/>
              <a:cs typeface="Arial" panose="020B0604020202020204" pitchFamily="34" charset="0"/>
            </a:endParaRPr>
          </a:p>
          <a:p>
            <a:pPr algn="r" rtl="1">
              <a:buNone/>
            </a:pPr>
            <a:r>
              <a:rPr lang="ar-SA" sz="2600" dirty="0">
                <a:latin typeface="Arial" panose="020B0604020202020204" pitchFamily="34" charset="0"/>
                <a:cs typeface="Arial" panose="020B0604020202020204" pitchFamily="34" charset="0"/>
              </a:rPr>
              <a:t>2ـ تصرفات ضارة ضرراً محضاً، وهي التي يفتقر من يباشرها دون أن يأخذ مقابلاً، وتشمل أعمال التبرع، كهبة الشخص لماله وإبرائه لمدينه والإعارة والبيع والشراء بغبن فاحش.</a:t>
            </a:r>
            <a:r>
              <a:rPr lang="ar-IQ" sz="2600" dirty="0">
                <a:latin typeface="Arial" panose="020B0604020202020204" pitchFamily="34" charset="0"/>
                <a:cs typeface="Arial" panose="020B0604020202020204" pitchFamily="34" charset="0"/>
              </a:rPr>
              <a:t> تصرفات باطلة.</a:t>
            </a:r>
            <a:endParaRPr lang="en-US" sz="2600" dirty="0">
              <a:latin typeface="Arial" panose="020B0604020202020204" pitchFamily="34" charset="0"/>
              <a:cs typeface="Arial" panose="020B0604020202020204" pitchFamily="34" charset="0"/>
            </a:endParaRPr>
          </a:p>
          <a:p>
            <a:pPr algn="r" rtl="1">
              <a:buNone/>
            </a:pPr>
            <a:endParaRPr lang="fr-FR" sz="2600" dirty="0">
              <a:latin typeface="Arial" panose="020B0604020202020204" pitchFamily="34" charset="0"/>
              <a:cs typeface="Arial" panose="020B0604020202020204" pitchFamily="34" charset="0"/>
            </a:endParaRPr>
          </a:p>
          <a:p>
            <a:pPr algn="r" rtl="1">
              <a:buNone/>
            </a:pPr>
            <a:r>
              <a:rPr lang="ar-SA" sz="2600" dirty="0">
                <a:latin typeface="Arial" panose="020B0604020202020204" pitchFamily="34" charset="0"/>
                <a:cs typeface="Arial" panose="020B0604020202020204" pitchFamily="34" charset="0"/>
              </a:rPr>
              <a:t>3ـ تصرفات دائرة بين النفع والضرر، وهي التي تحتمل الربح والخسارة، وتشمل أعمال التصرف وأعمال الإدارة كالبيع والرهن والإيجار.</a:t>
            </a:r>
            <a:r>
              <a:rPr lang="ar-IQ" sz="2600" dirty="0">
                <a:latin typeface="Arial" panose="020B0604020202020204" pitchFamily="34" charset="0"/>
                <a:cs typeface="Arial" panose="020B0604020202020204" pitchFamily="34" charset="0"/>
              </a:rPr>
              <a:t> تصرفات موقوفة.</a:t>
            </a:r>
            <a:endParaRPr lang="ar-SA" sz="2600" dirty="0">
              <a:latin typeface="Arial" panose="020B0604020202020204" pitchFamily="34" charset="0"/>
              <a:cs typeface="Arial" panose="020B0604020202020204" pitchFamily="34" charset="0"/>
            </a:endParaRPr>
          </a:p>
          <a:p>
            <a:pPr algn="r" rtl="1">
              <a:buNone/>
            </a:pPr>
            <a:endParaRPr lang="ar-IQ" sz="2600" dirty="0">
              <a:latin typeface="Arial" panose="020B0604020202020204" pitchFamily="34" charset="0"/>
              <a:cs typeface="Arial" panose="020B0604020202020204" pitchFamily="34" charset="0"/>
            </a:endParaRPr>
          </a:p>
          <a:p>
            <a:pPr algn="r" rtl="1">
              <a:buNone/>
            </a:pPr>
            <a:r>
              <a:rPr lang="ar-IQ" sz="2600" dirty="0">
                <a:latin typeface="Arial" panose="020B0604020202020204" pitchFamily="34" charset="0"/>
                <a:cs typeface="Arial" panose="020B0604020202020204" pitchFamily="34" charset="0"/>
              </a:rPr>
              <a:t> يقصد بولي الصغير ابوه ثم المحكمة م 27 من قانون رعاية القاصرين رقم 78 لسنة 1980 كما حددت المادة 30 تصرفات الولي بقولها </a:t>
            </a:r>
            <a:r>
              <a:rPr lang="ar-IQ" sz="2600" dirty="0" err="1">
                <a:latin typeface="Arial" panose="020B0604020202020204" pitchFamily="34" charset="0"/>
                <a:cs typeface="Arial" panose="020B0604020202020204" pitchFamily="34" charset="0"/>
              </a:rPr>
              <a:t>لايجوز</a:t>
            </a:r>
            <a:r>
              <a:rPr lang="ar-IQ" sz="2600" dirty="0">
                <a:latin typeface="Arial" panose="020B0604020202020204" pitchFamily="34" charset="0"/>
                <a:cs typeface="Arial" panose="020B0604020202020204" pitchFamily="34" charset="0"/>
              </a:rPr>
              <a:t> للولي ان يتصرف بمال الصغير الا بموافقة دائرة رعاية القاصرين وبالطريقة المنصوص عليها في هذا القانون. </a:t>
            </a:r>
            <a:endParaRPr lang="en-GB"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23</a:t>
            </a:fld>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741533422"/>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52400"/>
            <a:ext cx="9144000" cy="6553200"/>
          </a:xfrm>
        </p:spPr>
        <p:txBody>
          <a:bodyPr>
            <a:normAutofit fontScale="77500" lnSpcReduction="20000"/>
          </a:bodyPr>
          <a:lstStyle/>
          <a:p>
            <a:pPr marL="0" indent="0" algn="r" rtl="1">
              <a:buNone/>
            </a:pPr>
            <a:r>
              <a:rPr lang="ar-SA" sz="2900" dirty="0">
                <a:effectLst>
                  <a:outerShdw blurRad="38100" dist="38100" dir="2700000" algn="tl">
                    <a:srgbClr val="000000">
                      <a:alpha val="43137"/>
                    </a:srgbClr>
                  </a:outerShdw>
                </a:effectLst>
              </a:rPr>
              <a:t>ثالثا</a:t>
            </a:r>
            <a:r>
              <a:rPr lang="ar-IQ" sz="2900" dirty="0">
                <a:effectLst>
                  <a:outerShdw blurRad="38100" dist="38100" dir="2700000" algn="tl">
                    <a:srgbClr val="000000">
                      <a:alpha val="43137"/>
                    </a:srgbClr>
                  </a:outerShdw>
                </a:effectLst>
              </a:rPr>
              <a:t>. كامل الاهلية</a:t>
            </a:r>
            <a:r>
              <a:rPr lang="ar-SA" sz="2900" dirty="0">
                <a:effectLst>
                  <a:outerShdw blurRad="38100" dist="38100" dir="2700000" algn="tl">
                    <a:srgbClr val="000000">
                      <a:alpha val="43137"/>
                    </a:srgbClr>
                  </a:outerShdw>
                </a:effectLst>
              </a:rPr>
              <a:t>  : </a:t>
            </a:r>
            <a:r>
              <a:rPr lang="ar-IQ" sz="2900" b="1" u="sng" dirty="0">
                <a:solidFill>
                  <a:srgbClr val="FF0000"/>
                </a:solidFill>
                <a:effectLst>
                  <a:outerShdw blurRad="38100" dist="38100" dir="2700000" algn="tl">
                    <a:srgbClr val="000000">
                      <a:alpha val="43137"/>
                    </a:srgbClr>
                  </a:outerShdw>
                </a:effectLst>
              </a:rPr>
              <a:t> </a:t>
            </a:r>
            <a:r>
              <a:rPr lang="ar-IQ" sz="2900" dirty="0">
                <a:effectLst>
                  <a:outerShdw blurRad="38100" dist="38100" dir="2700000" algn="tl">
                    <a:srgbClr val="000000">
                      <a:alpha val="43137"/>
                    </a:srgbClr>
                  </a:outerShdw>
                </a:effectLst>
              </a:rPr>
              <a:t>وهو </a:t>
            </a:r>
            <a:r>
              <a:rPr lang="ar-SA" sz="2900" dirty="0">
                <a:effectLst>
                  <a:outerShdw blurRad="38100" dist="38100" dir="2700000" algn="tl">
                    <a:srgbClr val="000000">
                      <a:alpha val="43137"/>
                    </a:srgbClr>
                  </a:outerShdw>
                </a:effectLst>
              </a:rPr>
              <a:t>من أ</a:t>
            </a:r>
            <a:r>
              <a:rPr lang="ar-IQ" sz="2900" dirty="0">
                <a:effectLst>
                  <a:outerShdw blurRad="38100" dist="38100" dir="2700000" algn="tl">
                    <a:srgbClr val="000000">
                      <a:alpha val="43137"/>
                    </a:srgbClr>
                  </a:outerShdw>
                </a:effectLst>
              </a:rPr>
              <a:t>كمل الثامنة عشر ولو يحجر عليه بسبب اصابته بأحد عوارض الاهلية وهي الجنون والعته والسفه والغفلة وم</a:t>
            </a:r>
            <a:r>
              <a:rPr lang="ar-SA" sz="2900" dirty="0">
                <a:effectLst>
                  <a:outerShdw blurRad="38100" dist="38100" dir="2700000" algn="tl">
                    <a:srgbClr val="000000">
                      <a:alpha val="43137"/>
                    </a:srgbClr>
                  </a:outerShdw>
                </a:effectLst>
              </a:rPr>
              <a:t>ن</a:t>
            </a:r>
            <a:r>
              <a:rPr lang="ar-IQ" sz="2900" dirty="0">
                <a:effectLst>
                  <a:outerShdw blurRad="38100" dist="38100" dir="2700000" algn="tl">
                    <a:srgbClr val="000000">
                      <a:alpha val="43137"/>
                    </a:srgbClr>
                  </a:outerShdw>
                </a:effectLst>
              </a:rPr>
              <a:t> كان فيه اكثر من عاهة. </a:t>
            </a:r>
          </a:p>
          <a:p>
            <a:pPr marL="0" indent="0" algn="r" rtl="1">
              <a:buNone/>
            </a:pPr>
            <a:endParaRPr lang="ar-SA" sz="3200" dirty="0">
              <a:effectLst>
                <a:outerShdw blurRad="38100" dist="38100" dir="2700000" algn="tl">
                  <a:srgbClr val="000000">
                    <a:alpha val="43137"/>
                  </a:srgbClr>
                </a:outerShdw>
              </a:effectLst>
            </a:endParaRPr>
          </a:p>
          <a:p>
            <a:pPr marL="0" indent="0" algn="r" rtl="1">
              <a:buNone/>
            </a:pPr>
            <a:r>
              <a:rPr lang="ar-IQ" dirty="0"/>
              <a:t>م</a:t>
            </a:r>
            <a:r>
              <a:rPr lang="ar-IQ" b="1" dirty="0"/>
              <a:t>ادة 106 </a:t>
            </a:r>
            <a:r>
              <a:rPr lang="ar-SA" b="1" dirty="0"/>
              <a:t>مدني عراقي تنص على انه : </a:t>
            </a:r>
            <a:r>
              <a:rPr lang="ar-IQ" b="1" dirty="0"/>
              <a:t>سن الرشد هي ثماني عشرة سنة كاملة. </a:t>
            </a:r>
            <a:endParaRPr lang="en-GB" dirty="0"/>
          </a:p>
          <a:p>
            <a:pPr algn="r" rtl="1">
              <a:buNone/>
            </a:pPr>
            <a:endParaRPr lang="ar-IQ" sz="3200" b="1" u="sng" dirty="0">
              <a:solidFill>
                <a:srgbClr val="FF0000"/>
              </a:solidFill>
              <a:effectLst>
                <a:outerShdw blurRad="38100" dist="38100" dir="2700000" algn="tl">
                  <a:srgbClr val="000000">
                    <a:alpha val="43137"/>
                  </a:srgbClr>
                </a:outerShdw>
              </a:effectLst>
            </a:endParaRPr>
          </a:p>
          <a:p>
            <a:pPr algn="r" rtl="1">
              <a:buNone/>
            </a:pPr>
            <a:r>
              <a:rPr lang="ar-SA" sz="2000" b="1" dirty="0">
                <a:solidFill>
                  <a:srgbClr val="FF0000"/>
                </a:solidFill>
                <a:effectLst>
                  <a:outerShdw blurRad="38100" dist="38100" dir="2700000" algn="tl">
                    <a:srgbClr val="000000">
                      <a:alpha val="43137"/>
                    </a:srgbClr>
                  </a:outerShdw>
                </a:effectLst>
              </a:rPr>
              <a:t>الصغير المأذون: </a:t>
            </a:r>
            <a:endParaRPr lang="en-US" u="sng" dirty="0"/>
          </a:p>
          <a:p>
            <a:pPr algn="r" rtl="1">
              <a:buNone/>
            </a:pPr>
            <a:r>
              <a:rPr lang="en-US" sz="2800" dirty="0"/>
              <a:t>   </a:t>
            </a:r>
            <a:r>
              <a:rPr lang="ar-SA" sz="2800" dirty="0"/>
              <a:t>للولي بترخيص من المحكمة ان يسلم الصغير المميز إذا أكمل الخامسة عشرة مقداراً من ماله ويأذن له بالتجارة إذناً مطلقاً او مقيداً، ويعتبر الصغير المأذون بمنزلة البالغ سن الرشد في التصرفات الداخلة تحت الإذن التي هي من التجارة ولوازمها كالبيع والإجارة والتوكيل والرهن والارتهان والإعارة واليمين والاستقراض</a:t>
            </a:r>
            <a:r>
              <a:rPr lang="ar-IQ" sz="2800" dirty="0"/>
              <a:t> المواد 98, 99, 100, 101 من </a:t>
            </a:r>
            <a:r>
              <a:rPr lang="ar-IQ" sz="2800" dirty="0" err="1"/>
              <a:t>ق</a:t>
            </a:r>
            <a:r>
              <a:rPr lang="ar-IQ" sz="2800" dirty="0"/>
              <a:t> م </a:t>
            </a:r>
            <a:r>
              <a:rPr lang="ar-IQ" sz="2800" dirty="0" err="1"/>
              <a:t>ع</a:t>
            </a:r>
            <a:r>
              <a:rPr lang="ar-IQ" sz="2800" dirty="0"/>
              <a:t>.</a:t>
            </a:r>
          </a:p>
          <a:p>
            <a:pPr algn="r" rtl="1">
              <a:buNone/>
            </a:pPr>
            <a:endParaRPr lang="en-US" sz="2800" dirty="0"/>
          </a:p>
          <a:p>
            <a:pPr algn="r" rtl="1">
              <a:buNone/>
            </a:pPr>
            <a:r>
              <a:rPr lang="ar-SA" sz="2800" dirty="0"/>
              <a:t> وان يكون مدعياً ومدعياً عليه، ولكن لا يعتبر إقراره بما لا علاقة له بالتجارة كإقراره بالكفالة بالمال </a:t>
            </a:r>
            <a:r>
              <a:rPr lang="ar-SA" sz="2800" dirty="0" err="1"/>
              <a:t>او</a:t>
            </a:r>
            <a:r>
              <a:rPr lang="ar-SA" sz="2800" dirty="0"/>
              <a:t> المهر </a:t>
            </a:r>
            <a:r>
              <a:rPr lang="ar-SA" sz="2800" dirty="0" err="1"/>
              <a:t>او</a:t>
            </a:r>
            <a:r>
              <a:rPr lang="ar-SA" sz="2800" dirty="0"/>
              <a:t> الهبة، وللولي </a:t>
            </a:r>
            <a:r>
              <a:rPr lang="ar-SA" sz="2800" dirty="0" err="1"/>
              <a:t>ان</a:t>
            </a:r>
            <a:r>
              <a:rPr lang="ar-SA" sz="2800" dirty="0"/>
              <a:t> يبطل الإذن إلا </a:t>
            </a:r>
            <a:r>
              <a:rPr lang="ar-SA" sz="2800" dirty="0" err="1"/>
              <a:t>ان</a:t>
            </a:r>
            <a:r>
              <a:rPr lang="ar-SA" sz="2800" dirty="0"/>
              <a:t> وفاة الولي </a:t>
            </a:r>
            <a:r>
              <a:rPr lang="ar-SA" sz="2800" dirty="0" err="1"/>
              <a:t>او</a:t>
            </a:r>
            <a:r>
              <a:rPr lang="ar-SA" sz="2800" dirty="0"/>
              <a:t> عزله لا يبطل إذنه إلا إذا حجره الولي الجديد، وإذا تعسف الولي ولم يطلب الرخصة فللمحكمة </a:t>
            </a:r>
            <a:r>
              <a:rPr lang="ar-SA" sz="2800" dirty="0" err="1"/>
              <a:t>ان</a:t>
            </a:r>
            <a:r>
              <a:rPr lang="ar-SA" sz="2800" dirty="0"/>
              <a:t> تأذن للصغير بالتجارة </a:t>
            </a:r>
            <a:r>
              <a:rPr lang="ar-SA" sz="2800" dirty="0" err="1"/>
              <a:t>ان</a:t>
            </a:r>
            <a:r>
              <a:rPr lang="ar-SA" sz="2800" dirty="0"/>
              <a:t> أنست منه رشداً، وليس للولي حجره بعد إذن المحكمة.</a:t>
            </a:r>
            <a:endParaRPr lang="en-US" sz="2800" dirty="0"/>
          </a:p>
          <a:p>
            <a:pPr algn="r" rtl="1">
              <a:buNone/>
            </a:pPr>
            <a:endParaRPr lang="en-US" sz="2800" b="1" dirty="0"/>
          </a:p>
          <a:p>
            <a:pPr algn="r" rtl="1">
              <a:buNone/>
            </a:pPr>
            <a:r>
              <a:rPr lang="ar-SA" b="1" u="sng" dirty="0"/>
              <a:t> وشروط الإذن بالتجارة:</a:t>
            </a:r>
            <a:r>
              <a:rPr lang="ar-IQ" b="1" dirty="0"/>
              <a:t>مادة 98 </a:t>
            </a:r>
            <a:r>
              <a:rPr lang="ar-SA" b="1" dirty="0"/>
              <a:t>مدني عراقي.</a:t>
            </a:r>
            <a:endParaRPr lang="ar-IQ" b="1" u="sng" dirty="0"/>
          </a:p>
          <a:p>
            <a:pPr algn="r" rtl="1">
              <a:buNone/>
            </a:pPr>
            <a:endParaRPr lang="fr-FR" b="1" u="sng" dirty="0"/>
          </a:p>
          <a:p>
            <a:pPr algn="r" rtl="1">
              <a:buNone/>
            </a:pPr>
            <a:r>
              <a:rPr lang="ar-SA" dirty="0"/>
              <a:t>1ـ </a:t>
            </a:r>
            <a:r>
              <a:rPr lang="ar-SA" dirty="0" err="1"/>
              <a:t>ان</a:t>
            </a:r>
            <a:r>
              <a:rPr lang="ar-SA" dirty="0"/>
              <a:t> يصدر ترخيص من المحكمة للولي بأن يأذن للصغير،حذراً من سوء نية الولي.</a:t>
            </a:r>
            <a:endParaRPr lang="fr-FR" dirty="0"/>
          </a:p>
          <a:p>
            <a:pPr algn="r" rtl="1">
              <a:buNone/>
            </a:pPr>
            <a:r>
              <a:rPr lang="ar-SA" dirty="0"/>
              <a:t>2ـ ألا يكون سن الصغير أقل من خمس عشرة سنة. </a:t>
            </a:r>
          </a:p>
          <a:p>
            <a:pPr algn="r" rtl="1">
              <a:buNone/>
            </a:pPr>
            <a:r>
              <a:rPr lang="ar-SA" dirty="0"/>
              <a:t>ان يكون الإذن بادئ الأمر مقصوراً على جزء من أمواله.</a:t>
            </a:r>
            <a:endParaRPr lang="ar-IQ" dirty="0"/>
          </a:p>
          <a:p>
            <a:pPr algn="r" rtl="1">
              <a:buNone/>
            </a:pPr>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24</a:t>
            </a:fld>
            <a:endParaRPr lang="en-US"/>
          </a:p>
        </p:txBody>
      </p:sp>
      <p:sp>
        <p:nvSpPr>
          <p:cNvPr id="4" name="Footer Placeholder 3"/>
          <p:cNvSpPr>
            <a:spLocks noGrp="1"/>
          </p:cNvSpPr>
          <p:nvPr>
            <p:ph type="ftr" sz="quarter" idx="11"/>
          </p:nvPr>
        </p:nvSpPr>
        <p:spPr/>
        <p:txBody>
          <a:bodyPr/>
          <a:lstStyle/>
          <a:p>
            <a:endParaRPr lang="en-US"/>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idx="1"/>
          </p:nvPr>
        </p:nvSpPr>
        <p:spPr>
          <a:xfrm>
            <a:off x="76200" y="1623218"/>
            <a:ext cx="9067800" cy="5234781"/>
          </a:xfrm>
        </p:spPr>
        <p:txBody>
          <a:bodyPr/>
          <a:lstStyle/>
          <a:p>
            <a:pPr eaLnBrk="1" hangingPunct="1">
              <a:defRPr/>
            </a:pPr>
            <a:r>
              <a:rPr lang="ar-IQ" dirty="0"/>
              <a:t>عيوب الرضا في القانون العراقي هي :- </a:t>
            </a:r>
            <a:endParaRPr lang="en-US" dirty="0"/>
          </a:p>
        </p:txBody>
      </p:sp>
      <p:sp>
        <p:nvSpPr>
          <p:cNvPr id="2" name="Slide Number Placeholder 1"/>
          <p:cNvSpPr>
            <a:spLocks noGrp="1"/>
          </p:cNvSpPr>
          <p:nvPr>
            <p:ph type="sldNum" sz="quarter" idx="12"/>
          </p:nvPr>
        </p:nvSpPr>
        <p:spPr/>
        <p:txBody>
          <a:bodyPr/>
          <a:lstStyle/>
          <a:p>
            <a:fld id="{3C7BA46B-66E5-46F4-96E4-55FC2A44EE3F}" type="slidenum">
              <a:rPr lang="en-US" smtClean="0"/>
              <a:pPr/>
              <a:t>25</a:t>
            </a:fld>
            <a:endParaRPr lang="en-US"/>
          </a:p>
        </p:txBody>
      </p:sp>
      <p:sp>
        <p:nvSpPr>
          <p:cNvPr id="24578" name="Rectangle 2"/>
          <p:cNvSpPr>
            <a:spLocks noGrp="1" noChangeArrowheads="1"/>
          </p:cNvSpPr>
          <p:nvPr>
            <p:ph type="title"/>
          </p:nvPr>
        </p:nvSpPr>
        <p:spPr>
          <a:solidFill>
            <a:schemeClr val="accent1"/>
          </a:solidFill>
        </p:spPr>
        <p:txBody>
          <a:bodyPr/>
          <a:lstStyle/>
          <a:p>
            <a:pPr algn="ctr" eaLnBrk="1" hangingPunct="1">
              <a:defRPr/>
            </a:pPr>
            <a:r>
              <a:rPr lang="ar-IQ" dirty="0">
                <a:solidFill>
                  <a:srgbClr val="92D050"/>
                </a:solidFill>
              </a:rPr>
              <a:t>سلامة الرضا من العيوب </a:t>
            </a:r>
            <a:endParaRPr lang="en-US" dirty="0">
              <a:solidFill>
                <a:srgbClr val="92D050"/>
              </a:solidFill>
            </a:endParaRPr>
          </a:p>
        </p:txBody>
      </p:sp>
      <p:sp>
        <p:nvSpPr>
          <p:cNvPr id="13316" name="Oval 4"/>
          <p:cNvSpPr>
            <a:spLocks noChangeArrowheads="1"/>
          </p:cNvSpPr>
          <p:nvPr/>
        </p:nvSpPr>
        <p:spPr bwMode="auto">
          <a:xfrm>
            <a:off x="7010400" y="3124200"/>
            <a:ext cx="1905000" cy="685800"/>
          </a:xfrm>
          <a:prstGeom prst="ellipse">
            <a:avLst/>
          </a:prstGeom>
          <a:solidFill>
            <a:schemeClr val="accent1"/>
          </a:solidFill>
          <a:ln w="9525">
            <a:solidFill>
              <a:schemeClr val="tx1"/>
            </a:solidFill>
            <a:round/>
            <a:headEnd/>
            <a:tailEnd/>
          </a:ln>
        </p:spPr>
        <p:txBody>
          <a:bodyPr wrap="none" anchor="ctr"/>
          <a:lstStyle>
            <a:lvl1pPr eaLnBrk="0" hangingPunct="0">
              <a:spcBef>
                <a:spcPct val="20000"/>
              </a:spcBef>
              <a:buClr>
                <a:schemeClr val="hlink"/>
              </a:buClr>
              <a:buSzPct val="80000"/>
              <a:buFont typeface="Wingdings" pitchFamily="2" charset="2"/>
              <a:buChar char="n"/>
              <a:defRPr sz="3200">
                <a:solidFill>
                  <a:schemeClr val="tx1"/>
                </a:solidFill>
                <a:latin typeface="Tahoma" pitchFamily="34" charset="0"/>
                <a:cs typeface="Arial" charset="0"/>
              </a:defRPr>
            </a:lvl1pPr>
            <a:lvl2pPr marL="742950" indent="-285750" eaLnBrk="0" hangingPunct="0">
              <a:spcBef>
                <a:spcPct val="20000"/>
              </a:spcBef>
              <a:buClr>
                <a:schemeClr val="tx1"/>
              </a:buClr>
              <a:buChar char="–"/>
              <a:defRPr sz="2800">
                <a:solidFill>
                  <a:schemeClr val="tx1"/>
                </a:solidFill>
                <a:latin typeface="Tahoma" pitchFamily="34" charset="0"/>
                <a:cs typeface="Arial" charset="0"/>
              </a:defRPr>
            </a:lvl2pPr>
            <a:lvl3pPr marL="1143000" indent="-228600" eaLnBrk="0" hangingPunct="0">
              <a:spcBef>
                <a:spcPct val="20000"/>
              </a:spcBef>
              <a:buClr>
                <a:schemeClr val="hlink"/>
              </a:buClr>
              <a:buFont typeface="Wingdings" pitchFamily="2" charset="2"/>
              <a:buChar char="§"/>
              <a:defRPr sz="2400">
                <a:solidFill>
                  <a:schemeClr val="tx1"/>
                </a:solidFill>
                <a:latin typeface="Tahoma" pitchFamily="34" charset="0"/>
                <a:cs typeface="Arial" charset="0"/>
              </a:defRPr>
            </a:lvl3pPr>
            <a:lvl4pPr marL="1600200" indent="-228600" eaLnBrk="0" hangingPunct="0">
              <a:spcBef>
                <a:spcPct val="20000"/>
              </a:spcBef>
              <a:buChar char="–"/>
              <a:defRPr sz="2000">
                <a:solidFill>
                  <a:schemeClr val="tx1"/>
                </a:solidFill>
                <a:latin typeface="Tahoma" pitchFamily="34" charset="0"/>
                <a:cs typeface="Arial" charset="0"/>
              </a:defRPr>
            </a:lvl4pPr>
            <a:lvl5pPr marL="2057400" indent="-228600" eaLnBrk="0" hangingPunct="0">
              <a:spcBef>
                <a:spcPct val="20000"/>
              </a:spcBef>
              <a:buClr>
                <a:schemeClr val="hlink"/>
              </a:buClr>
              <a:buFont typeface="Wingdings" pitchFamily="2" charset="2"/>
              <a:buChar char="§"/>
              <a:defRPr sz="2000">
                <a:solidFill>
                  <a:schemeClr val="tx1"/>
                </a:solidFill>
                <a:latin typeface="Tahoma" pitchFamily="34" charset="0"/>
                <a:cs typeface="Arial" charset="0"/>
              </a:defRPr>
            </a:lvl5pPr>
            <a:lvl6pPr marL="25146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6pPr>
            <a:lvl7pPr marL="29718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7pPr>
            <a:lvl8pPr marL="34290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8pPr>
            <a:lvl9pPr marL="38862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9pPr>
          </a:lstStyle>
          <a:p>
            <a:pPr algn="ctr" eaLnBrk="1" hangingPunct="1">
              <a:spcBef>
                <a:spcPct val="0"/>
              </a:spcBef>
              <a:buClrTx/>
              <a:buSzTx/>
              <a:buFontTx/>
              <a:buNone/>
            </a:pPr>
            <a:r>
              <a:rPr lang="ar-IQ" altLang="en-US" sz="2400" dirty="0">
                <a:solidFill>
                  <a:srgbClr val="92D050"/>
                </a:solidFill>
              </a:rPr>
              <a:t>ا</a:t>
            </a:r>
            <a:r>
              <a:rPr lang="ar-IQ" altLang="en-US" sz="2400" b="1" u="sng" dirty="0">
                <a:solidFill>
                  <a:srgbClr val="92D050"/>
                </a:solidFill>
              </a:rPr>
              <a:t>لاكراه</a:t>
            </a:r>
            <a:endParaRPr lang="en-US" altLang="en-US" sz="2400" b="1" u="sng" dirty="0">
              <a:solidFill>
                <a:srgbClr val="92D050"/>
              </a:solidFill>
            </a:endParaRPr>
          </a:p>
        </p:txBody>
      </p:sp>
      <p:sp>
        <p:nvSpPr>
          <p:cNvPr id="13317" name="Oval 5"/>
          <p:cNvSpPr>
            <a:spLocks noChangeArrowheads="1"/>
          </p:cNvSpPr>
          <p:nvPr/>
        </p:nvSpPr>
        <p:spPr bwMode="auto">
          <a:xfrm>
            <a:off x="4114800" y="4419600"/>
            <a:ext cx="1905000" cy="533400"/>
          </a:xfrm>
          <a:prstGeom prst="ellipse">
            <a:avLst/>
          </a:prstGeom>
          <a:solidFill>
            <a:schemeClr val="accent1"/>
          </a:solidFill>
          <a:ln w="9525">
            <a:solidFill>
              <a:schemeClr val="tx1"/>
            </a:solidFill>
            <a:round/>
            <a:headEnd/>
            <a:tailEnd/>
          </a:ln>
        </p:spPr>
        <p:txBody>
          <a:bodyPr wrap="none" anchor="ctr"/>
          <a:lstStyle>
            <a:lvl1pPr eaLnBrk="0" hangingPunct="0">
              <a:spcBef>
                <a:spcPct val="20000"/>
              </a:spcBef>
              <a:buClr>
                <a:schemeClr val="hlink"/>
              </a:buClr>
              <a:buSzPct val="80000"/>
              <a:buFont typeface="Wingdings" pitchFamily="2" charset="2"/>
              <a:buChar char="n"/>
              <a:defRPr sz="3200">
                <a:solidFill>
                  <a:schemeClr val="tx1"/>
                </a:solidFill>
                <a:latin typeface="Tahoma" pitchFamily="34" charset="0"/>
                <a:cs typeface="Arial" charset="0"/>
              </a:defRPr>
            </a:lvl1pPr>
            <a:lvl2pPr marL="742950" indent="-285750" eaLnBrk="0" hangingPunct="0">
              <a:spcBef>
                <a:spcPct val="20000"/>
              </a:spcBef>
              <a:buClr>
                <a:schemeClr val="tx1"/>
              </a:buClr>
              <a:buChar char="–"/>
              <a:defRPr sz="2800">
                <a:solidFill>
                  <a:schemeClr val="tx1"/>
                </a:solidFill>
                <a:latin typeface="Tahoma" pitchFamily="34" charset="0"/>
                <a:cs typeface="Arial" charset="0"/>
              </a:defRPr>
            </a:lvl2pPr>
            <a:lvl3pPr marL="1143000" indent="-228600" eaLnBrk="0" hangingPunct="0">
              <a:spcBef>
                <a:spcPct val="20000"/>
              </a:spcBef>
              <a:buClr>
                <a:schemeClr val="hlink"/>
              </a:buClr>
              <a:buFont typeface="Wingdings" pitchFamily="2" charset="2"/>
              <a:buChar char="§"/>
              <a:defRPr sz="2400">
                <a:solidFill>
                  <a:schemeClr val="tx1"/>
                </a:solidFill>
                <a:latin typeface="Tahoma" pitchFamily="34" charset="0"/>
                <a:cs typeface="Arial" charset="0"/>
              </a:defRPr>
            </a:lvl3pPr>
            <a:lvl4pPr marL="1600200" indent="-228600" eaLnBrk="0" hangingPunct="0">
              <a:spcBef>
                <a:spcPct val="20000"/>
              </a:spcBef>
              <a:buChar char="–"/>
              <a:defRPr sz="2000">
                <a:solidFill>
                  <a:schemeClr val="tx1"/>
                </a:solidFill>
                <a:latin typeface="Tahoma" pitchFamily="34" charset="0"/>
                <a:cs typeface="Arial" charset="0"/>
              </a:defRPr>
            </a:lvl4pPr>
            <a:lvl5pPr marL="2057400" indent="-228600" eaLnBrk="0" hangingPunct="0">
              <a:spcBef>
                <a:spcPct val="20000"/>
              </a:spcBef>
              <a:buClr>
                <a:schemeClr val="hlink"/>
              </a:buClr>
              <a:buFont typeface="Wingdings" pitchFamily="2" charset="2"/>
              <a:buChar char="§"/>
              <a:defRPr sz="2000">
                <a:solidFill>
                  <a:schemeClr val="tx1"/>
                </a:solidFill>
                <a:latin typeface="Tahoma" pitchFamily="34" charset="0"/>
                <a:cs typeface="Arial" charset="0"/>
              </a:defRPr>
            </a:lvl5pPr>
            <a:lvl6pPr marL="25146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6pPr>
            <a:lvl7pPr marL="29718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7pPr>
            <a:lvl8pPr marL="34290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8pPr>
            <a:lvl9pPr marL="38862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9pPr>
          </a:lstStyle>
          <a:p>
            <a:pPr algn="ctr" eaLnBrk="1" hangingPunct="1">
              <a:spcBef>
                <a:spcPct val="0"/>
              </a:spcBef>
              <a:buClrTx/>
              <a:buSzTx/>
              <a:buFontTx/>
              <a:buNone/>
            </a:pPr>
            <a:r>
              <a:rPr lang="ar-IQ" altLang="en-US" sz="2400" b="1" u="sng" dirty="0">
                <a:solidFill>
                  <a:srgbClr val="92D050"/>
                </a:solidFill>
              </a:rPr>
              <a:t>الغلط</a:t>
            </a:r>
            <a:endParaRPr lang="en-US" altLang="en-US" sz="2400" b="1" u="sng" dirty="0">
              <a:solidFill>
                <a:srgbClr val="92D050"/>
              </a:solidFill>
            </a:endParaRPr>
          </a:p>
        </p:txBody>
      </p:sp>
      <p:sp>
        <p:nvSpPr>
          <p:cNvPr id="13318" name="Oval 6"/>
          <p:cNvSpPr>
            <a:spLocks noChangeArrowheads="1"/>
          </p:cNvSpPr>
          <p:nvPr/>
        </p:nvSpPr>
        <p:spPr bwMode="auto">
          <a:xfrm>
            <a:off x="2362200" y="3124200"/>
            <a:ext cx="1752600" cy="609600"/>
          </a:xfrm>
          <a:prstGeom prst="ellipse">
            <a:avLst/>
          </a:prstGeom>
          <a:solidFill>
            <a:schemeClr val="accent1"/>
          </a:solidFill>
          <a:ln w="9525">
            <a:solidFill>
              <a:schemeClr val="tx1"/>
            </a:solidFill>
            <a:round/>
            <a:headEnd/>
            <a:tailEnd/>
          </a:ln>
        </p:spPr>
        <p:txBody>
          <a:bodyPr wrap="none" anchor="ctr"/>
          <a:lstStyle>
            <a:lvl1pPr eaLnBrk="0" hangingPunct="0">
              <a:spcBef>
                <a:spcPct val="20000"/>
              </a:spcBef>
              <a:buClr>
                <a:schemeClr val="hlink"/>
              </a:buClr>
              <a:buSzPct val="80000"/>
              <a:buFont typeface="Wingdings" pitchFamily="2" charset="2"/>
              <a:buChar char="n"/>
              <a:defRPr sz="3200">
                <a:solidFill>
                  <a:schemeClr val="tx1"/>
                </a:solidFill>
                <a:latin typeface="Tahoma" pitchFamily="34" charset="0"/>
                <a:cs typeface="Arial" charset="0"/>
              </a:defRPr>
            </a:lvl1pPr>
            <a:lvl2pPr marL="742950" indent="-285750" eaLnBrk="0" hangingPunct="0">
              <a:spcBef>
                <a:spcPct val="20000"/>
              </a:spcBef>
              <a:buClr>
                <a:schemeClr val="tx1"/>
              </a:buClr>
              <a:buChar char="–"/>
              <a:defRPr sz="2800">
                <a:solidFill>
                  <a:schemeClr val="tx1"/>
                </a:solidFill>
                <a:latin typeface="Tahoma" pitchFamily="34" charset="0"/>
                <a:cs typeface="Arial" charset="0"/>
              </a:defRPr>
            </a:lvl2pPr>
            <a:lvl3pPr marL="1143000" indent="-228600" eaLnBrk="0" hangingPunct="0">
              <a:spcBef>
                <a:spcPct val="20000"/>
              </a:spcBef>
              <a:buClr>
                <a:schemeClr val="hlink"/>
              </a:buClr>
              <a:buFont typeface="Wingdings" pitchFamily="2" charset="2"/>
              <a:buChar char="§"/>
              <a:defRPr sz="2400">
                <a:solidFill>
                  <a:schemeClr val="tx1"/>
                </a:solidFill>
                <a:latin typeface="Tahoma" pitchFamily="34" charset="0"/>
                <a:cs typeface="Arial" charset="0"/>
              </a:defRPr>
            </a:lvl3pPr>
            <a:lvl4pPr marL="1600200" indent="-228600" eaLnBrk="0" hangingPunct="0">
              <a:spcBef>
                <a:spcPct val="20000"/>
              </a:spcBef>
              <a:buChar char="–"/>
              <a:defRPr sz="2000">
                <a:solidFill>
                  <a:schemeClr val="tx1"/>
                </a:solidFill>
                <a:latin typeface="Tahoma" pitchFamily="34" charset="0"/>
                <a:cs typeface="Arial" charset="0"/>
              </a:defRPr>
            </a:lvl4pPr>
            <a:lvl5pPr marL="2057400" indent="-228600" eaLnBrk="0" hangingPunct="0">
              <a:spcBef>
                <a:spcPct val="20000"/>
              </a:spcBef>
              <a:buClr>
                <a:schemeClr val="hlink"/>
              </a:buClr>
              <a:buFont typeface="Wingdings" pitchFamily="2" charset="2"/>
              <a:buChar char="§"/>
              <a:defRPr sz="2000">
                <a:solidFill>
                  <a:schemeClr val="tx1"/>
                </a:solidFill>
                <a:latin typeface="Tahoma" pitchFamily="34" charset="0"/>
                <a:cs typeface="Arial" charset="0"/>
              </a:defRPr>
            </a:lvl5pPr>
            <a:lvl6pPr marL="25146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6pPr>
            <a:lvl7pPr marL="29718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7pPr>
            <a:lvl8pPr marL="34290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8pPr>
            <a:lvl9pPr marL="38862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9pPr>
          </a:lstStyle>
          <a:p>
            <a:pPr algn="ctr" eaLnBrk="1" hangingPunct="1">
              <a:spcBef>
                <a:spcPct val="0"/>
              </a:spcBef>
              <a:buClrTx/>
              <a:buSzTx/>
              <a:buFontTx/>
              <a:buNone/>
            </a:pPr>
            <a:r>
              <a:rPr lang="ar-IQ" altLang="en-US" sz="2400" b="1" u="sng" dirty="0">
                <a:solidFill>
                  <a:srgbClr val="92D050"/>
                </a:solidFill>
              </a:rPr>
              <a:t>الغبن مع التغرير</a:t>
            </a:r>
            <a:endParaRPr lang="en-US" altLang="en-US" sz="2400" b="1" u="sng" dirty="0">
              <a:solidFill>
                <a:srgbClr val="92D050"/>
              </a:solidFill>
            </a:endParaRPr>
          </a:p>
        </p:txBody>
      </p:sp>
      <p:sp>
        <p:nvSpPr>
          <p:cNvPr id="13319" name="Oval 7"/>
          <p:cNvSpPr>
            <a:spLocks noChangeArrowheads="1"/>
          </p:cNvSpPr>
          <p:nvPr/>
        </p:nvSpPr>
        <p:spPr bwMode="auto">
          <a:xfrm>
            <a:off x="533400" y="4495800"/>
            <a:ext cx="1752600" cy="762000"/>
          </a:xfrm>
          <a:prstGeom prst="ellipse">
            <a:avLst/>
          </a:prstGeom>
          <a:solidFill>
            <a:schemeClr val="accent1"/>
          </a:solidFill>
          <a:ln w="9525">
            <a:solidFill>
              <a:schemeClr val="tx1"/>
            </a:solidFill>
            <a:round/>
            <a:headEnd/>
            <a:tailEnd/>
          </a:ln>
        </p:spPr>
        <p:txBody>
          <a:bodyPr wrap="none" anchor="ctr"/>
          <a:lstStyle>
            <a:lvl1pPr eaLnBrk="0" hangingPunct="0">
              <a:spcBef>
                <a:spcPct val="20000"/>
              </a:spcBef>
              <a:buClr>
                <a:schemeClr val="hlink"/>
              </a:buClr>
              <a:buSzPct val="80000"/>
              <a:buFont typeface="Wingdings" pitchFamily="2" charset="2"/>
              <a:buChar char="n"/>
              <a:defRPr sz="3200">
                <a:solidFill>
                  <a:schemeClr val="tx1"/>
                </a:solidFill>
                <a:latin typeface="Tahoma" pitchFamily="34" charset="0"/>
                <a:cs typeface="Arial" charset="0"/>
              </a:defRPr>
            </a:lvl1pPr>
            <a:lvl2pPr marL="742950" indent="-285750" eaLnBrk="0" hangingPunct="0">
              <a:spcBef>
                <a:spcPct val="20000"/>
              </a:spcBef>
              <a:buClr>
                <a:schemeClr val="tx1"/>
              </a:buClr>
              <a:buChar char="–"/>
              <a:defRPr sz="2800">
                <a:solidFill>
                  <a:schemeClr val="tx1"/>
                </a:solidFill>
                <a:latin typeface="Tahoma" pitchFamily="34" charset="0"/>
                <a:cs typeface="Arial" charset="0"/>
              </a:defRPr>
            </a:lvl2pPr>
            <a:lvl3pPr marL="1143000" indent="-228600" eaLnBrk="0" hangingPunct="0">
              <a:spcBef>
                <a:spcPct val="20000"/>
              </a:spcBef>
              <a:buClr>
                <a:schemeClr val="hlink"/>
              </a:buClr>
              <a:buFont typeface="Wingdings" pitchFamily="2" charset="2"/>
              <a:buChar char="§"/>
              <a:defRPr sz="2400">
                <a:solidFill>
                  <a:schemeClr val="tx1"/>
                </a:solidFill>
                <a:latin typeface="Tahoma" pitchFamily="34" charset="0"/>
                <a:cs typeface="Arial" charset="0"/>
              </a:defRPr>
            </a:lvl3pPr>
            <a:lvl4pPr marL="1600200" indent="-228600" eaLnBrk="0" hangingPunct="0">
              <a:spcBef>
                <a:spcPct val="20000"/>
              </a:spcBef>
              <a:buChar char="–"/>
              <a:defRPr sz="2000">
                <a:solidFill>
                  <a:schemeClr val="tx1"/>
                </a:solidFill>
                <a:latin typeface="Tahoma" pitchFamily="34" charset="0"/>
                <a:cs typeface="Arial" charset="0"/>
              </a:defRPr>
            </a:lvl4pPr>
            <a:lvl5pPr marL="2057400" indent="-228600" eaLnBrk="0" hangingPunct="0">
              <a:spcBef>
                <a:spcPct val="20000"/>
              </a:spcBef>
              <a:buClr>
                <a:schemeClr val="hlink"/>
              </a:buClr>
              <a:buFont typeface="Wingdings" pitchFamily="2" charset="2"/>
              <a:buChar char="§"/>
              <a:defRPr sz="2000">
                <a:solidFill>
                  <a:schemeClr val="tx1"/>
                </a:solidFill>
                <a:latin typeface="Tahoma" pitchFamily="34" charset="0"/>
                <a:cs typeface="Arial" charset="0"/>
              </a:defRPr>
            </a:lvl5pPr>
            <a:lvl6pPr marL="25146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6pPr>
            <a:lvl7pPr marL="29718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7pPr>
            <a:lvl8pPr marL="34290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8pPr>
            <a:lvl9pPr marL="38862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9pPr>
          </a:lstStyle>
          <a:p>
            <a:pPr algn="ctr" eaLnBrk="1" hangingPunct="1">
              <a:spcBef>
                <a:spcPct val="0"/>
              </a:spcBef>
              <a:buClrTx/>
              <a:buSzTx/>
              <a:buFontTx/>
              <a:buNone/>
            </a:pPr>
            <a:r>
              <a:rPr lang="ar-IQ" altLang="en-US" sz="2400" b="1" u="sng" dirty="0">
                <a:solidFill>
                  <a:srgbClr val="92D050"/>
                </a:solidFill>
              </a:rPr>
              <a:t>الاستغلال</a:t>
            </a:r>
            <a:endParaRPr lang="en-US" altLang="en-US" sz="2400" b="1" u="sng" dirty="0">
              <a:solidFill>
                <a:srgbClr val="92D050"/>
              </a:solidFill>
            </a:endParaRPr>
          </a:p>
        </p:txBody>
      </p:sp>
      <p:sp>
        <p:nvSpPr>
          <p:cNvPr id="13320" name="Line 8"/>
          <p:cNvSpPr>
            <a:spLocks noChangeShapeType="1"/>
          </p:cNvSpPr>
          <p:nvPr/>
        </p:nvSpPr>
        <p:spPr bwMode="auto">
          <a:xfrm flipH="1">
            <a:off x="1295400" y="2057400"/>
            <a:ext cx="2057400" cy="2438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3321" name="Line 9"/>
          <p:cNvSpPr>
            <a:spLocks noChangeShapeType="1"/>
          </p:cNvSpPr>
          <p:nvPr/>
        </p:nvSpPr>
        <p:spPr bwMode="auto">
          <a:xfrm>
            <a:off x="3429000" y="2133600"/>
            <a:ext cx="0" cy="1066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3322" name="Line 10"/>
          <p:cNvSpPr>
            <a:spLocks noChangeShapeType="1"/>
          </p:cNvSpPr>
          <p:nvPr/>
        </p:nvSpPr>
        <p:spPr bwMode="auto">
          <a:xfrm>
            <a:off x="3505200" y="2133600"/>
            <a:ext cx="1371600" cy="2286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3323" name="Line 11"/>
          <p:cNvSpPr>
            <a:spLocks noChangeShapeType="1"/>
          </p:cNvSpPr>
          <p:nvPr/>
        </p:nvSpPr>
        <p:spPr bwMode="auto">
          <a:xfrm>
            <a:off x="3581400" y="2133600"/>
            <a:ext cx="3657600" cy="1219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3" name="Footer Placeholder 1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984436419"/>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144000" cy="6858000"/>
          </a:xfrm>
        </p:spPr>
        <p:txBody>
          <a:bodyPr>
            <a:normAutofit/>
          </a:bodyPr>
          <a:lstStyle/>
          <a:p>
            <a:pPr algn="r" rtl="1">
              <a:buNone/>
            </a:pPr>
            <a:endParaRPr lang="ar-IQ" sz="1900" dirty="0"/>
          </a:p>
          <a:p>
            <a:pPr algn="r" rtl="1">
              <a:buNone/>
            </a:pPr>
            <a:r>
              <a:rPr lang="ar-IQ" sz="1900" b="1" dirty="0">
                <a:solidFill>
                  <a:srgbClr val="002060"/>
                </a:solidFill>
              </a:rPr>
              <a:t>عيوب الرضا في عقد البيع</a:t>
            </a:r>
            <a:r>
              <a:rPr lang="ar-IQ" sz="1900" dirty="0"/>
              <a:t>: عيوب الرضا في عقد البيع هي نفسها في العقود الاخرى وهي الاكراه والغلط والتغرير مع الغبن والاستغلال والعيوب الثلاثة الاولى تجعل العقد موقوفا على اجازة من يملك الاجازة ومدتها ثلاثة اشهر وبمرورها يعد العقد بحكم المنقوص وتحسب من تاريخ ارتفاع الاكراه او تبياين الغلط او انكشاف الغبن</a:t>
            </a:r>
            <a:r>
              <a:rPr lang="en-US" sz="1900" dirty="0"/>
              <a:t>.</a:t>
            </a:r>
            <a:endParaRPr lang="ar-IQ" sz="1900" dirty="0"/>
          </a:p>
          <a:p>
            <a:pPr algn="r" rtl="1">
              <a:buNone/>
            </a:pPr>
            <a:endParaRPr lang="ar-IQ" sz="1900" dirty="0"/>
          </a:p>
          <a:p>
            <a:pPr algn="r" rtl="1">
              <a:buNone/>
            </a:pPr>
            <a:r>
              <a:rPr lang="ar-IQ" sz="1900" dirty="0" err="1">
                <a:solidFill>
                  <a:srgbClr val="FF0000"/>
                </a:solidFill>
              </a:rPr>
              <a:t>اما</a:t>
            </a:r>
            <a:r>
              <a:rPr lang="ar-IQ" sz="1900" dirty="0">
                <a:solidFill>
                  <a:srgbClr val="FF0000"/>
                </a:solidFill>
              </a:rPr>
              <a:t> الاستغلال فانه لا يجعل العقد موقوفا </a:t>
            </a:r>
            <a:r>
              <a:rPr lang="ar-IQ" sz="1900" dirty="0" err="1">
                <a:solidFill>
                  <a:srgbClr val="FF0000"/>
                </a:solidFill>
              </a:rPr>
              <a:t>وانما</a:t>
            </a:r>
            <a:r>
              <a:rPr lang="ar-IQ" sz="1900" dirty="0">
                <a:solidFill>
                  <a:srgbClr val="FF0000"/>
                </a:solidFill>
              </a:rPr>
              <a:t> يعطي للمتعاقد المستغل </a:t>
            </a:r>
            <a:r>
              <a:rPr lang="ar-IQ" sz="1900" dirty="0" err="1">
                <a:solidFill>
                  <a:srgbClr val="FF0000"/>
                </a:solidFill>
              </a:rPr>
              <a:t>ان</a:t>
            </a:r>
            <a:r>
              <a:rPr lang="ar-IQ" sz="1900" dirty="0">
                <a:solidFill>
                  <a:srgbClr val="FF0000"/>
                </a:solidFill>
              </a:rPr>
              <a:t> يطالب خلال مدة سنة برفع الغبن </a:t>
            </a:r>
            <a:r>
              <a:rPr lang="ar-IQ" sz="1900" dirty="0" err="1">
                <a:solidFill>
                  <a:srgbClr val="FF0000"/>
                </a:solidFill>
              </a:rPr>
              <a:t>الى</a:t>
            </a:r>
            <a:r>
              <a:rPr lang="ar-IQ" sz="1900" dirty="0">
                <a:solidFill>
                  <a:srgbClr val="FF0000"/>
                </a:solidFill>
              </a:rPr>
              <a:t> الحد المعقول </a:t>
            </a:r>
            <a:r>
              <a:rPr lang="ar-IQ" sz="1900" dirty="0" err="1">
                <a:solidFill>
                  <a:srgbClr val="FF0000"/>
                </a:solidFill>
              </a:rPr>
              <a:t>ان</a:t>
            </a:r>
            <a:r>
              <a:rPr lang="ar-IQ" sz="1900" dirty="0">
                <a:solidFill>
                  <a:srgbClr val="FF0000"/>
                </a:solidFill>
              </a:rPr>
              <a:t> كان التصرف </a:t>
            </a:r>
            <a:r>
              <a:rPr lang="ar-IQ" sz="1900" dirty="0" err="1">
                <a:solidFill>
                  <a:srgbClr val="FF0000"/>
                </a:solidFill>
              </a:rPr>
              <a:t>معاوضة</a:t>
            </a:r>
            <a:r>
              <a:rPr lang="ar-IQ" sz="1900" dirty="0">
                <a:solidFill>
                  <a:srgbClr val="FF0000"/>
                </a:solidFill>
              </a:rPr>
              <a:t> </a:t>
            </a:r>
            <a:r>
              <a:rPr lang="ar-IQ" sz="1900" dirty="0" err="1">
                <a:solidFill>
                  <a:srgbClr val="FF0000"/>
                </a:solidFill>
              </a:rPr>
              <a:t>او</a:t>
            </a:r>
            <a:r>
              <a:rPr lang="ar-IQ" sz="1900" dirty="0">
                <a:solidFill>
                  <a:srgbClr val="FF0000"/>
                </a:solidFill>
              </a:rPr>
              <a:t> طلب الفسخ كان التصرف تبرعا.</a:t>
            </a:r>
          </a:p>
          <a:p>
            <a:pPr algn="r" rtl="1">
              <a:buNone/>
            </a:pPr>
            <a:endParaRPr lang="ar-SA" sz="2900" dirty="0"/>
          </a:p>
          <a:p>
            <a:pPr algn="r" rtl="1">
              <a:buNone/>
            </a:pPr>
            <a:endParaRPr lang="ar-IQ" sz="2900" dirty="0"/>
          </a:p>
          <a:p>
            <a:pPr algn="ctr" rtl="1">
              <a:buNone/>
            </a:pPr>
            <a:endParaRPr lang="ar-IQ" sz="2900" dirty="0"/>
          </a:p>
          <a:p>
            <a:pPr algn="r" rtl="1">
              <a:buNone/>
            </a:pPr>
            <a:r>
              <a:rPr lang="ar-IQ" sz="2900" dirty="0"/>
              <a:t> </a:t>
            </a:r>
            <a:endParaRPr lang="ar-IQ" sz="2900" b="1" u="sng" dirty="0">
              <a:effectLst>
                <a:outerShdw blurRad="38100" dist="38100" dir="2700000" algn="tl">
                  <a:srgbClr val="000000">
                    <a:alpha val="43137"/>
                  </a:srgbClr>
                </a:outerShdw>
              </a:effectLst>
            </a:endParaRPr>
          </a:p>
          <a:p>
            <a:pPr>
              <a:buNone/>
            </a:pPr>
            <a:endParaRPr lang="ar-IQ" dirty="0"/>
          </a:p>
          <a:p>
            <a:endParaRPr lang="ar-IQ"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26</a:t>
            </a:fld>
            <a:endParaRPr lang="en-US"/>
          </a:p>
        </p:txBody>
      </p:sp>
      <p:sp>
        <p:nvSpPr>
          <p:cNvPr id="4" name="Footer Placeholder 3"/>
          <p:cNvSpPr>
            <a:spLocks noGrp="1"/>
          </p:cNvSpPr>
          <p:nvPr>
            <p:ph type="ftr" sz="quarter" idx="11"/>
          </p:nvPr>
        </p:nvSpPr>
        <p:spPr/>
        <p:txBody>
          <a:bodyPr/>
          <a:lstStyle/>
          <a:p>
            <a:endParaRPr lang="en-US"/>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pPr algn="r" rtl="1"/>
            <a:r>
              <a:rPr lang="ar-IQ" sz="1800" dirty="0"/>
              <a:t>الغلط </a:t>
            </a:r>
          </a:p>
          <a:p>
            <a:pPr algn="r" rtl="1"/>
            <a:r>
              <a:rPr lang="ar-IQ" sz="1800" dirty="0"/>
              <a:t>الغلط المانع 			يبطل العقد</a:t>
            </a:r>
          </a:p>
          <a:p>
            <a:pPr algn="r" rtl="1"/>
            <a:r>
              <a:rPr lang="ar-IQ" sz="1800" dirty="0">
                <a:solidFill>
                  <a:srgbClr val="FF0000"/>
                </a:solidFill>
              </a:rPr>
              <a:t>صور الغلط </a:t>
            </a:r>
            <a:r>
              <a:rPr lang="ar-SA" sz="1800" dirty="0">
                <a:solidFill>
                  <a:srgbClr val="FF0000"/>
                </a:solidFill>
              </a:rPr>
              <a:t>الذي يجعل العقد موقوفاَ:</a:t>
            </a:r>
            <a:endParaRPr lang="ar-IQ" sz="1800" dirty="0">
              <a:solidFill>
                <a:srgbClr val="FF0000"/>
              </a:solidFill>
            </a:endParaRPr>
          </a:p>
          <a:p>
            <a:pPr marL="514350" indent="-514350" algn="r" rtl="1">
              <a:buFont typeface="+mj-lt"/>
              <a:buAutoNum type="arabicPeriod"/>
            </a:pPr>
            <a:r>
              <a:rPr lang="ar-IQ" sz="1800" dirty="0"/>
              <a:t>الغلط في صفة الجوهرية في شيء			</a:t>
            </a:r>
          </a:p>
          <a:p>
            <a:pPr marL="514350" indent="-514350" algn="r" rtl="1">
              <a:buFont typeface="+mj-lt"/>
              <a:buAutoNum type="arabicPeriod"/>
            </a:pPr>
            <a:r>
              <a:rPr lang="ar-IQ" sz="1800" dirty="0"/>
              <a:t>الغلط في شخص المتعاقد اذا كان الشخص محل اعتبار في العقد</a:t>
            </a:r>
          </a:p>
          <a:p>
            <a:pPr marL="514350" indent="-514350" algn="r" rtl="1">
              <a:buFont typeface="+mj-lt"/>
              <a:buAutoNum type="arabicPeriod"/>
            </a:pPr>
            <a:r>
              <a:rPr lang="ar-IQ" sz="1800" dirty="0"/>
              <a:t>الغلط في باعث الدافع</a:t>
            </a:r>
          </a:p>
          <a:p>
            <a:pPr marL="514350" indent="-514350" algn="r" rtl="1">
              <a:buFont typeface="+mj-lt"/>
              <a:buAutoNum type="arabicPeriod"/>
            </a:pPr>
            <a:r>
              <a:rPr lang="ar-IQ" sz="1800" dirty="0"/>
              <a:t>الغلط في قيمة الشيء</a:t>
            </a:r>
          </a:p>
          <a:p>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27</a:t>
            </a:fld>
            <a:endParaRPr lang="en-US"/>
          </a:p>
        </p:txBody>
      </p:sp>
      <p:sp>
        <p:nvSpPr>
          <p:cNvPr id="2" name="Title 1"/>
          <p:cNvSpPr>
            <a:spLocks noGrp="1"/>
          </p:cNvSpPr>
          <p:nvPr>
            <p:ph type="title"/>
          </p:nvPr>
        </p:nvSpPr>
        <p:spPr/>
        <p:txBody>
          <a:bodyPr>
            <a:normAutofit/>
          </a:bodyPr>
          <a:lstStyle/>
          <a:p>
            <a:pPr algn="ctr"/>
            <a:r>
              <a:rPr lang="ar-IQ" sz="2400" dirty="0"/>
              <a:t>عيوب الرضا في عقد البيع</a:t>
            </a:r>
            <a:endParaRPr lang="en-US" sz="2400" dirty="0"/>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pPr algn="r" rtl="1"/>
            <a:r>
              <a:rPr lang="ar-IQ" dirty="0">
                <a:solidFill>
                  <a:srgbClr val="FF0000"/>
                </a:solidFill>
              </a:rPr>
              <a:t>خيار الرؤية: </a:t>
            </a:r>
            <a:r>
              <a:rPr lang="ar-IQ" dirty="0"/>
              <a:t>رخصة تثبت للمشتري الذي لم ير المبيع وقت التعاقد أو قبله وتخوله متى رآه أن يفسخ العقد أو أن يمضيه.</a:t>
            </a:r>
          </a:p>
          <a:p>
            <a:pPr algn="r" rtl="1"/>
            <a:r>
              <a:rPr lang="ar-IQ" dirty="0">
                <a:solidFill>
                  <a:srgbClr val="FF0000"/>
                </a:solidFill>
              </a:rPr>
              <a:t>أساس خيار المشتري هو فكرة الغلط </a:t>
            </a:r>
            <a:r>
              <a:rPr lang="ar-IQ" dirty="0"/>
              <a:t>اذ يفترض أن المشتري لم يجد المبيع على الحال التي ظنها بل وجده على حال لا يصلح معها للغرض المقصود.</a:t>
            </a:r>
          </a:p>
          <a:p>
            <a:pPr algn="r" rtl="1"/>
            <a:r>
              <a:rPr lang="ar-IQ" dirty="0">
                <a:solidFill>
                  <a:srgbClr val="FF0000"/>
                </a:solidFill>
              </a:rPr>
              <a:t>وقت استعمال الخيار: </a:t>
            </a:r>
            <a:r>
              <a:rPr lang="ar-IQ" dirty="0"/>
              <a:t>الخيار يتعلق بالرؤية فهو لا يثبت للمشتري الا عند رؤية المبيع لا قبلها.</a:t>
            </a:r>
          </a:p>
          <a:p>
            <a:pPr algn="r" rtl="1"/>
            <a:r>
              <a:rPr lang="ar-IQ" dirty="0"/>
              <a:t>ولم يحدد المشرع لخيار الرؤية مدة  وانما ترك تحديدها للظروف وهي مسألة موضوعية يفصل فيها القاضي.</a:t>
            </a:r>
          </a:p>
          <a:p>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28</a:t>
            </a:fld>
            <a:endParaRPr lang="en-US"/>
          </a:p>
        </p:txBody>
      </p:sp>
      <p:sp>
        <p:nvSpPr>
          <p:cNvPr id="2" name="Title 1"/>
          <p:cNvSpPr>
            <a:spLocks noGrp="1"/>
          </p:cNvSpPr>
          <p:nvPr>
            <p:ph type="title"/>
          </p:nvPr>
        </p:nvSpPr>
        <p:spPr>
          <a:xfrm>
            <a:off x="914400" y="228600"/>
            <a:ext cx="7772400" cy="1143000"/>
          </a:xfrm>
        </p:spPr>
        <p:txBody>
          <a:bodyPr/>
          <a:lstStyle/>
          <a:p>
            <a:pPr algn="ctr"/>
            <a:r>
              <a:rPr lang="ar-IQ" dirty="0"/>
              <a:t>خيار الرؤية</a:t>
            </a:r>
            <a:endParaRPr lang="en-US" dirty="0"/>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pPr algn="just" rtl="1"/>
            <a:r>
              <a:rPr lang="ar-IQ" sz="1800" dirty="0">
                <a:latin typeface="Tahoma" pitchFamily="34" charset="0"/>
                <a:ea typeface="Tahoma" pitchFamily="34" charset="0"/>
                <a:cs typeface="Tahoma" pitchFamily="34" charset="0"/>
              </a:rPr>
              <a:t>ويقصد بالرؤية هنا الرؤية المجازية وليس الحقيقية بمعنى لا يقصد أن يرى المشتري المبيع</a:t>
            </a:r>
            <a:r>
              <a:rPr lang="en-US" sz="1800" dirty="0">
                <a:latin typeface="Tahoma" pitchFamily="34" charset="0"/>
                <a:ea typeface="Tahoma" pitchFamily="34" charset="0"/>
                <a:cs typeface="Tahoma" pitchFamily="34" charset="0"/>
              </a:rPr>
              <a:t> </a:t>
            </a:r>
            <a:r>
              <a:rPr lang="ar-IQ" sz="1800" dirty="0">
                <a:latin typeface="Tahoma" pitchFamily="34" charset="0"/>
                <a:ea typeface="Tahoma" pitchFamily="34" charset="0"/>
                <a:cs typeface="Tahoma" pitchFamily="34" charset="0"/>
              </a:rPr>
              <a:t>رؤية حقيقة تقتصر على النظر فقط وإنما يجب أن يعلم المشتري بالمبيع علماً نافياً للجهالة</a:t>
            </a:r>
            <a:r>
              <a:rPr lang="en-US" sz="1800" dirty="0">
                <a:latin typeface="Tahoma" pitchFamily="34" charset="0"/>
                <a:ea typeface="Tahoma" pitchFamily="34" charset="0"/>
                <a:cs typeface="Tahoma" pitchFamily="34" charset="0"/>
              </a:rPr>
              <a:t> </a:t>
            </a:r>
            <a:r>
              <a:rPr lang="ar-IQ" sz="1800" dirty="0">
                <a:latin typeface="Tahoma" pitchFamily="34" charset="0"/>
                <a:ea typeface="Tahoma" pitchFamily="34" charset="0"/>
                <a:cs typeface="Tahoma" pitchFamily="34" charset="0"/>
              </a:rPr>
              <a:t>لذلك يصح شراء الاعمى ويسقط عنه الخيار أذا تمكن من معرفة حقيقة المبيع بغير النظر.</a:t>
            </a:r>
            <a:endParaRPr lang="en-US" sz="1800" dirty="0">
              <a:latin typeface="Tahoma" pitchFamily="34" charset="0"/>
              <a:ea typeface="Tahoma" pitchFamily="34" charset="0"/>
              <a:cs typeface="Tahoma" pitchFamily="34" charset="0"/>
            </a:endParaRPr>
          </a:p>
          <a:p>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29</a:t>
            </a:fld>
            <a:endParaRPr lang="en-US"/>
          </a:p>
        </p:txBody>
      </p:sp>
      <p:sp>
        <p:nvSpPr>
          <p:cNvPr id="2" name="Title 1"/>
          <p:cNvSpPr>
            <a:spLocks noGrp="1"/>
          </p:cNvSpPr>
          <p:nvPr>
            <p:ph type="title"/>
          </p:nvPr>
        </p:nvSpPr>
        <p:spPr/>
        <p:txBody>
          <a:bodyPr/>
          <a:lstStyle/>
          <a:p>
            <a:pPr algn="ctr"/>
            <a:r>
              <a:rPr lang="ar-IQ" dirty="0"/>
              <a:t>خيار الرؤية</a:t>
            </a:r>
            <a:endParaRPr lang="en-US" dirty="0"/>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r" rtl="1">
              <a:buNone/>
            </a:pPr>
            <a:r>
              <a:rPr lang="ar-IQ" sz="2800" u="sng" dirty="0"/>
              <a:t>العقود المسماة</a:t>
            </a:r>
            <a:r>
              <a:rPr lang="en-US" sz="2800" u="sng" dirty="0"/>
              <a:t>: </a:t>
            </a:r>
            <a:endParaRPr lang="ar-IQ" sz="2800" u="sng" dirty="0"/>
          </a:p>
          <a:p>
            <a:pPr algn="r" rtl="1">
              <a:buNone/>
            </a:pPr>
            <a:endParaRPr lang="ar-IQ" sz="2800" u="sng" dirty="0"/>
          </a:p>
          <a:p>
            <a:pPr algn="r" rtl="1">
              <a:buNone/>
            </a:pPr>
            <a:r>
              <a:rPr lang="ar-IQ" sz="2800" dirty="0"/>
              <a:t>وهي عقود كثيرة التداول في الحياة العملية وقد خصها المشرع </a:t>
            </a:r>
            <a:r>
              <a:rPr lang="ar-IQ" sz="2800" dirty="0" err="1"/>
              <a:t>بأسم</a:t>
            </a:r>
            <a:r>
              <a:rPr lang="ar-IQ" sz="2800" dirty="0"/>
              <a:t> معين او بنص خاص مثال ذلك عقود ترد على الملكية كالبيع او ترد على الانتفاع بالشيء </a:t>
            </a:r>
            <a:r>
              <a:rPr lang="ar-IQ" sz="2800" dirty="0" err="1"/>
              <a:t>كالايجار</a:t>
            </a:r>
            <a:r>
              <a:rPr lang="ar-IQ" sz="2800" dirty="0"/>
              <a:t> او ترد على العمل كالمقاولة وقد تكون عقودا احتمالية كعقد التأمين او تمثل تأمينا شخصيا كعقد الكفالة وعقود اخرى كالوكالة والهبة وقد نظم المشرع هذه العقود تنظيما مفصلا لما لها اهمية بالغة في ميادين التعامل والنشاط الاقتصادي</a:t>
            </a:r>
            <a:r>
              <a:rPr lang="en-US" sz="2800" dirty="0"/>
              <a:t>.</a:t>
            </a:r>
          </a:p>
          <a:p>
            <a:pPr algn="r" rtl="1">
              <a:buNone/>
            </a:pPr>
            <a:endParaRPr lang="ar-IQ" sz="2800" dirty="0"/>
          </a:p>
        </p:txBody>
      </p:sp>
      <p:sp>
        <p:nvSpPr>
          <p:cNvPr id="4" name="Slide Number Placeholder 3"/>
          <p:cNvSpPr>
            <a:spLocks noGrp="1"/>
          </p:cNvSpPr>
          <p:nvPr>
            <p:ph type="sldNum" sz="quarter" idx="12"/>
          </p:nvPr>
        </p:nvSpPr>
        <p:spPr/>
        <p:txBody>
          <a:bodyPr/>
          <a:lstStyle/>
          <a:p>
            <a:fld id="{3C7BA46B-66E5-46F4-96E4-55FC2A44EE3F}" type="slidenum">
              <a:rPr lang="en-US" smtClean="0"/>
              <a:pPr/>
              <a:t>3</a:t>
            </a:fld>
            <a:endParaRPr lang="en-US"/>
          </a:p>
        </p:txBody>
      </p:sp>
      <p:sp>
        <p:nvSpPr>
          <p:cNvPr id="5" name="Rectangle 4"/>
          <p:cNvSpPr>
            <a:spLocks noChangeArrowheads="1"/>
          </p:cNvSpPr>
          <p:nvPr/>
        </p:nvSpPr>
        <p:spPr bwMode="auto">
          <a:xfrm>
            <a:off x="2924083" y="3733800"/>
            <a:ext cx="2743200" cy="7620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algn="r" rtl="1" eaLnBrk="0" fontAlgn="base" hangingPunct="0">
              <a:spcBef>
                <a:spcPct val="0"/>
              </a:spcBef>
              <a:spcAft>
                <a:spcPct val="0"/>
              </a:spcAft>
              <a:defRPr>
                <a:solidFill>
                  <a:schemeClr val="tx1"/>
                </a:solidFill>
                <a:latin typeface="Tahoma" pitchFamily="34" charset="0"/>
                <a:cs typeface="Arial" charset="0"/>
              </a:defRPr>
            </a:lvl6pPr>
            <a:lvl7pPr marL="2971800" indent="-228600" algn="r" rtl="1" eaLnBrk="0" fontAlgn="base" hangingPunct="0">
              <a:spcBef>
                <a:spcPct val="0"/>
              </a:spcBef>
              <a:spcAft>
                <a:spcPct val="0"/>
              </a:spcAft>
              <a:defRPr>
                <a:solidFill>
                  <a:schemeClr val="tx1"/>
                </a:solidFill>
                <a:latin typeface="Tahoma" pitchFamily="34" charset="0"/>
                <a:cs typeface="Arial" charset="0"/>
              </a:defRPr>
            </a:lvl7pPr>
            <a:lvl8pPr marL="3429000" indent="-228600" algn="r" rtl="1" eaLnBrk="0" fontAlgn="base" hangingPunct="0">
              <a:spcBef>
                <a:spcPct val="0"/>
              </a:spcBef>
              <a:spcAft>
                <a:spcPct val="0"/>
              </a:spcAft>
              <a:defRPr>
                <a:solidFill>
                  <a:schemeClr val="tx1"/>
                </a:solidFill>
                <a:latin typeface="Tahoma" pitchFamily="34" charset="0"/>
                <a:cs typeface="Arial" charset="0"/>
              </a:defRPr>
            </a:lvl8pPr>
            <a:lvl9pPr marL="3886200" indent="-228600" algn="r" rtl="1"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r>
              <a:rPr lang="ar-IQ" altLang="en-US" dirty="0">
                <a:solidFill>
                  <a:srgbClr val="FFFF00"/>
                </a:solidFill>
              </a:rPr>
              <a:t>تقسم العقود المدنية الى</a:t>
            </a:r>
            <a:endParaRPr lang="en-US" altLang="en-US" dirty="0">
              <a:solidFill>
                <a:srgbClr val="FFFF00"/>
              </a:solidFill>
            </a:endParaRPr>
          </a:p>
        </p:txBody>
      </p:sp>
      <p:sp>
        <p:nvSpPr>
          <p:cNvPr id="6" name="Oval 5"/>
          <p:cNvSpPr>
            <a:spLocks noChangeArrowheads="1"/>
          </p:cNvSpPr>
          <p:nvPr/>
        </p:nvSpPr>
        <p:spPr bwMode="auto">
          <a:xfrm>
            <a:off x="5486400" y="4363375"/>
            <a:ext cx="1447800" cy="762000"/>
          </a:xfrm>
          <a:prstGeom prst="ellipse">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algn="r" rtl="1" eaLnBrk="0" fontAlgn="base" hangingPunct="0">
              <a:spcBef>
                <a:spcPct val="0"/>
              </a:spcBef>
              <a:spcAft>
                <a:spcPct val="0"/>
              </a:spcAft>
              <a:defRPr>
                <a:solidFill>
                  <a:schemeClr val="tx1"/>
                </a:solidFill>
                <a:latin typeface="Tahoma" pitchFamily="34" charset="0"/>
                <a:cs typeface="Arial" charset="0"/>
              </a:defRPr>
            </a:lvl6pPr>
            <a:lvl7pPr marL="2971800" indent="-228600" algn="r" rtl="1" eaLnBrk="0" fontAlgn="base" hangingPunct="0">
              <a:spcBef>
                <a:spcPct val="0"/>
              </a:spcBef>
              <a:spcAft>
                <a:spcPct val="0"/>
              </a:spcAft>
              <a:defRPr>
                <a:solidFill>
                  <a:schemeClr val="tx1"/>
                </a:solidFill>
                <a:latin typeface="Tahoma" pitchFamily="34" charset="0"/>
                <a:cs typeface="Arial" charset="0"/>
              </a:defRPr>
            </a:lvl7pPr>
            <a:lvl8pPr marL="3429000" indent="-228600" algn="r" rtl="1" eaLnBrk="0" fontAlgn="base" hangingPunct="0">
              <a:spcBef>
                <a:spcPct val="0"/>
              </a:spcBef>
              <a:spcAft>
                <a:spcPct val="0"/>
              </a:spcAft>
              <a:defRPr>
                <a:solidFill>
                  <a:schemeClr val="tx1"/>
                </a:solidFill>
                <a:latin typeface="Tahoma" pitchFamily="34" charset="0"/>
                <a:cs typeface="Arial" charset="0"/>
              </a:defRPr>
            </a:lvl8pPr>
            <a:lvl9pPr marL="3886200" indent="-228600" algn="r" rtl="1"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r>
              <a:rPr lang="ar-IQ" altLang="en-US" dirty="0">
                <a:solidFill>
                  <a:srgbClr val="FFFF00"/>
                </a:solidFill>
              </a:rPr>
              <a:t>عقود مسماة</a:t>
            </a:r>
            <a:endParaRPr lang="en-US" altLang="en-US" dirty="0">
              <a:solidFill>
                <a:srgbClr val="FFFF00"/>
              </a:solidFill>
            </a:endParaRPr>
          </a:p>
        </p:txBody>
      </p:sp>
      <p:sp>
        <p:nvSpPr>
          <p:cNvPr id="8" name="Oval 9"/>
          <p:cNvSpPr>
            <a:spLocks noChangeArrowheads="1"/>
          </p:cNvSpPr>
          <p:nvPr/>
        </p:nvSpPr>
        <p:spPr bwMode="auto">
          <a:xfrm>
            <a:off x="6934200" y="5582575"/>
            <a:ext cx="1143000" cy="457200"/>
          </a:xfrm>
          <a:prstGeom prst="ellipse">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algn="r" rtl="1" eaLnBrk="0" fontAlgn="base" hangingPunct="0">
              <a:spcBef>
                <a:spcPct val="0"/>
              </a:spcBef>
              <a:spcAft>
                <a:spcPct val="0"/>
              </a:spcAft>
              <a:defRPr>
                <a:solidFill>
                  <a:schemeClr val="tx1"/>
                </a:solidFill>
                <a:latin typeface="Tahoma" pitchFamily="34" charset="0"/>
                <a:cs typeface="Arial" charset="0"/>
              </a:defRPr>
            </a:lvl6pPr>
            <a:lvl7pPr marL="2971800" indent="-228600" algn="r" rtl="1" eaLnBrk="0" fontAlgn="base" hangingPunct="0">
              <a:spcBef>
                <a:spcPct val="0"/>
              </a:spcBef>
              <a:spcAft>
                <a:spcPct val="0"/>
              </a:spcAft>
              <a:defRPr>
                <a:solidFill>
                  <a:schemeClr val="tx1"/>
                </a:solidFill>
                <a:latin typeface="Tahoma" pitchFamily="34" charset="0"/>
                <a:cs typeface="Arial" charset="0"/>
              </a:defRPr>
            </a:lvl7pPr>
            <a:lvl8pPr marL="3429000" indent="-228600" algn="r" rtl="1" eaLnBrk="0" fontAlgn="base" hangingPunct="0">
              <a:spcBef>
                <a:spcPct val="0"/>
              </a:spcBef>
              <a:spcAft>
                <a:spcPct val="0"/>
              </a:spcAft>
              <a:defRPr>
                <a:solidFill>
                  <a:schemeClr val="tx1"/>
                </a:solidFill>
                <a:latin typeface="Tahoma" pitchFamily="34" charset="0"/>
                <a:cs typeface="Arial" charset="0"/>
              </a:defRPr>
            </a:lvl8pPr>
            <a:lvl9pPr marL="3886200" indent="-228600" algn="r" rtl="1"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r>
              <a:rPr lang="ar-IQ" altLang="en-US" dirty="0">
                <a:solidFill>
                  <a:srgbClr val="FFFF00"/>
                </a:solidFill>
              </a:rPr>
              <a:t>عقد البيع</a:t>
            </a:r>
            <a:endParaRPr lang="en-US" altLang="en-US" dirty="0">
              <a:solidFill>
                <a:srgbClr val="FFFF00"/>
              </a:solidFill>
            </a:endParaRPr>
          </a:p>
        </p:txBody>
      </p:sp>
      <p:sp>
        <p:nvSpPr>
          <p:cNvPr id="9" name="Oval 10"/>
          <p:cNvSpPr>
            <a:spLocks noChangeArrowheads="1"/>
          </p:cNvSpPr>
          <p:nvPr/>
        </p:nvSpPr>
        <p:spPr bwMode="auto">
          <a:xfrm>
            <a:off x="5334000" y="5658775"/>
            <a:ext cx="1371600" cy="457200"/>
          </a:xfrm>
          <a:prstGeom prst="ellipse">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algn="r" rtl="1" eaLnBrk="0" fontAlgn="base" hangingPunct="0">
              <a:spcBef>
                <a:spcPct val="0"/>
              </a:spcBef>
              <a:spcAft>
                <a:spcPct val="0"/>
              </a:spcAft>
              <a:defRPr>
                <a:solidFill>
                  <a:schemeClr val="tx1"/>
                </a:solidFill>
                <a:latin typeface="Tahoma" pitchFamily="34" charset="0"/>
                <a:cs typeface="Arial" charset="0"/>
              </a:defRPr>
            </a:lvl6pPr>
            <a:lvl7pPr marL="2971800" indent="-228600" algn="r" rtl="1" eaLnBrk="0" fontAlgn="base" hangingPunct="0">
              <a:spcBef>
                <a:spcPct val="0"/>
              </a:spcBef>
              <a:spcAft>
                <a:spcPct val="0"/>
              </a:spcAft>
              <a:defRPr>
                <a:solidFill>
                  <a:schemeClr val="tx1"/>
                </a:solidFill>
                <a:latin typeface="Tahoma" pitchFamily="34" charset="0"/>
                <a:cs typeface="Arial" charset="0"/>
              </a:defRPr>
            </a:lvl7pPr>
            <a:lvl8pPr marL="3429000" indent="-228600" algn="r" rtl="1" eaLnBrk="0" fontAlgn="base" hangingPunct="0">
              <a:spcBef>
                <a:spcPct val="0"/>
              </a:spcBef>
              <a:spcAft>
                <a:spcPct val="0"/>
              </a:spcAft>
              <a:defRPr>
                <a:solidFill>
                  <a:schemeClr val="tx1"/>
                </a:solidFill>
                <a:latin typeface="Tahoma" pitchFamily="34" charset="0"/>
                <a:cs typeface="Arial" charset="0"/>
              </a:defRPr>
            </a:lvl8pPr>
            <a:lvl9pPr marL="3886200" indent="-228600" algn="r" rtl="1"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r>
              <a:rPr lang="ar-IQ" altLang="en-US" dirty="0">
                <a:solidFill>
                  <a:srgbClr val="FFFF00"/>
                </a:solidFill>
              </a:rPr>
              <a:t>عقد الايجار</a:t>
            </a:r>
            <a:endParaRPr lang="en-US" altLang="en-US" dirty="0">
              <a:solidFill>
                <a:srgbClr val="FFFF00"/>
              </a:solidFill>
            </a:endParaRPr>
          </a:p>
        </p:txBody>
      </p:sp>
      <p:sp>
        <p:nvSpPr>
          <p:cNvPr id="10" name="Oval 11"/>
          <p:cNvSpPr>
            <a:spLocks noChangeArrowheads="1"/>
          </p:cNvSpPr>
          <p:nvPr/>
        </p:nvSpPr>
        <p:spPr bwMode="auto">
          <a:xfrm>
            <a:off x="3810000" y="5582575"/>
            <a:ext cx="1219200" cy="457200"/>
          </a:xfrm>
          <a:prstGeom prst="ellipse">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algn="r" rtl="1" eaLnBrk="0" fontAlgn="base" hangingPunct="0">
              <a:spcBef>
                <a:spcPct val="0"/>
              </a:spcBef>
              <a:spcAft>
                <a:spcPct val="0"/>
              </a:spcAft>
              <a:defRPr>
                <a:solidFill>
                  <a:schemeClr val="tx1"/>
                </a:solidFill>
                <a:latin typeface="Tahoma" pitchFamily="34" charset="0"/>
                <a:cs typeface="Arial" charset="0"/>
              </a:defRPr>
            </a:lvl6pPr>
            <a:lvl7pPr marL="2971800" indent="-228600" algn="r" rtl="1" eaLnBrk="0" fontAlgn="base" hangingPunct="0">
              <a:spcBef>
                <a:spcPct val="0"/>
              </a:spcBef>
              <a:spcAft>
                <a:spcPct val="0"/>
              </a:spcAft>
              <a:defRPr>
                <a:solidFill>
                  <a:schemeClr val="tx1"/>
                </a:solidFill>
                <a:latin typeface="Tahoma" pitchFamily="34" charset="0"/>
                <a:cs typeface="Arial" charset="0"/>
              </a:defRPr>
            </a:lvl7pPr>
            <a:lvl8pPr marL="3429000" indent="-228600" algn="r" rtl="1" eaLnBrk="0" fontAlgn="base" hangingPunct="0">
              <a:spcBef>
                <a:spcPct val="0"/>
              </a:spcBef>
              <a:spcAft>
                <a:spcPct val="0"/>
              </a:spcAft>
              <a:defRPr>
                <a:solidFill>
                  <a:schemeClr val="tx1"/>
                </a:solidFill>
                <a:latin typeface="Tahoma" pitchFamily="34" charset="0"/>
                <a:cs typeface="Arial" charset="0"/>
              </a:defRPr>
            </a:lvl8pPr>
            <a:lvl9pPr marL="3886200" indent="-228600" algn="r" rtl="1"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r>
              <a:rPr lang="ar-IQ" altLang="en-US" dirty="0">
                <a:solidFill>
                  <a:srgbClr val="FFFF00"/>
                </a:solidFill>
              </a:rPr>
              <a:t>عقد المقاولة</a:t>
            </a:r>
            <a:endParaRPr lang="en-US" altLang="en-US" dirty="0">
              <a:solidFill>
                <a:srgbClr val="FFFF00"/>
              </a:solidFill>
            </a:endParaRPr>
          </a:p>
        </p:txBody>
      </p:sp>
      <p:sp>
        <p:nvSpPr>
          <p:cNvPr id="14" name="Line 13"/>
          <p:cNvSpPr>
            <a:spLocks noChangeShapeType="1"/>
          </p:cNvSpPr>
          <p:nvPr/>
        </p:nvSpPr>
        <p:spPr bwMode="auto">
          <a:xfrm>
            <a:off x="6172200" y="5125375"/>
            <a:ext cx="0" cy="533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5" name="Line 12"/>
          <p:cNvSpPr>
            <a:spLocks noChangeShapeType="1"/>
          </p:cNvSpPr>
          <p:nvPr/>
        </p:nvSpPr>
        <p:spPr bwMode="auto">
          <a:xfrm flipH="1">
            <a:off x="4991100" y="4943754"/>
            <a:ext cx="685800" cy="762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6" name="Line 14"/>
          <p:cNvSpPr>
            <a:spLocks noChangeShapeType="1"/>
          </p:cNvSpPr>
          <p:nvPr/>
        </p:nvSpPr>
        <p:spPr bwMode="auto">
          <a:xfrm>
            <a:off x="6781800" y="5058054"/>
            <a:ext cx="609600" cy="533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2" name="Footer Placeholder 11"/>
          <p:cNvSpPr>
            <a:spLocks noGrp="1"/>
          </p:cNvSpPr>
          <p:nvPr>
            <p:ph type="ftr" sz="quarter" idx="11"/>
          </p:nvPr>
        </p:nvSpPr>
        <p:spPr/>
        <p:txBody>
          <a:bodyPr/>
          <a:lstStyle/>
          <a:p>
            <a:endParaRPr lang="en-US"/>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52400"/>
            <a:ext cx="8839200" cy="6477000"/>
          </a:xfrm>
        </p:spPr>
        <p:txBody>
          <a:bodyPr/>
          <a:lstStyle/>
          <a:p>
            <a:pPr algn="ctr" rtl="1">
              <a:buNone/>
            </a:pPr>
            <a:r>
              <a:rPr lang="ar-IQ" dirty="0">
                <a:effectLst>
                  <a:outerShdw blurRad="38100" dist="38100" dir="2700000" algn="tl">
                    <a:srgbClr val="000000">
                      <a:alpha val="43137"/>
                    </a:srgbClr>
                  </a:outerShdw>
                </a:effectLst>
              </a:rPr>
              <a:t>حالات سقوط خيار الروية وقد اشارت المادة 523 م.ع</a:t>
            </a:r>
          </a:p>
          <a:p>
            <a:pPr algn="ctr" rtl="1">
              <a:buNone/>
            </a:pPr>
            <a:endParaRPr lang="ar-IQ" dirty="0"/>
          </a:p>
          <a:p>
            <a:pPr marL="624078" indent="-514350" algn="r" rtl="1">
              <a:lnSpc>
                <a:spcPct val="90000"/>
              </a:lnSpc>
              <a:buFont typeface="+mj-lt"/>
              <a:buAutoNum type="arabicPeriod"/>
              <a:defRPr/>
            </a:pPr>
            <a:r>
              <a:rPr lang="ar-SA" dirty="0"/>
              <a:t>موت المشتري لأن خيار الرؤية حق لا ينتقل بالميراث</a:t>
            </a:r>
            <a:r>
              <a:rPr lang="ar-IQ"/>
              <a:t>.</a:t>
            </a:r>
            <a:endParaRPr lang="ar-IQ" dirty="0"/>
          </a:p>
          <a:p>
            <a:pPr marL="624078" indent="-514350" algn="r" rtl="1">
              <a:lnSpc>
                <a:spcPct val="90000"/>
              </a:lnSpc>
              <a:buFont typeface="+mj-lt"/>
              <a:buAutoNum type="arabicPeriod"/>
              <a:defRPr/>
            </a:pPr>
            <a:r>
              <a:rPr lang="ar-SA" dirty="0"/>
              <a:t>تصرف المشتري </a:t>
            </a:r>
            <a:r>
              <a:rPr lang="ar-SA" dirty="0" err="1"/>
              <a:t>بالمبيع</a:t>
            </a:r>
            <a:r>
              <a:rPr lang="ar-SA" dirty="0"/>
              <a:t> قبل الرؤية </a:t>
            </a:r>
            <a:r>
              <a:rPr lang="ar-IQ" dirty="0"/>
              <a:t>حيث يعتبر ذلك دليلا على رضاه وتنازلا عن حقه في استعمال خيار الفسخ.</a:t>
            </a:r>
            <a:endParaRPr lang="en-US" dirty="0"/>
          </a:p>
          <a:p>
            <a:pPr marL="624078" indent="-514350" algn="r" rtl="1">
              <a:lnSpc>
                <a:spcPct val="90000"/>
              </a:lnSpc>
              <a:buFont typeface="+mj-lt"/>
              <a:buAutoNum type="arabicPeriod"/>
              <a:defRPr/>
            </a:pPr>
            <a:r>
              <a:rPr lang="ar-SA" dirty="0"/>
              <a:t>إقرار المشتري في عقد البيع بأنه قد رأى </a:t>
            </a:r>
            <a:r>
              <a:rPr lang="ar-SA" dirty="0" err="1"/>
              <a:t>المبيع</a:t>
            </a:r>
            <a:r>
              <a:rPr lang="ar-SA" dirty="0"/>
              <a:t> وقبله بحالته </a:t>
            </a:r>
            <a:r>
              <a:rPr lang="ar-IQ" dirty="0"/>
              <a:t>حيث يعتبر ذلك حجة عليه.</a:t>
            </a:r>
          </a:p>
          <a:p>
            <a:pPr marL="624078" indent="-514350" algn="r" rtl="1">
              <a:lnSpc>
                <a:spcPct val="90000"/>
              </a:lnSpc>
              <a:buFont typeface="+mj-lt"/>
              <a:buAutoNum type="arabicPeriod"/>
              <a:defRPr/>
            </a:pPr>
            <a:r>
              <a:rPr lang="ar-SA" dirty="0"/>
              <a:t>وصف الشيء في العقد وصفاً يقوم مقام الرؤية </a:t>
            </a:r>
            <a:r>
              <a:rPr lang="ar-IQ" dirty="0" err="1"/>
              <a:t>فأذا</a:t>
            </a:r>
            <a:r>
              <a:rPr lang="ar-IQ" dirty="0"/>
              <a:t> ظهر </a:t>
            </a:r>
            <a:r>
              <a:rPr lang="ar-IQ" dirty="0" err="1"/>
              <a:t>المبيع</a:t>
            </a:r>
            <a:r>
              <a:rPr lang="ar-IQ" dirty="0"/>
              <a:t> موفقا للوصف المذكور في العقد فأن المشتري </a:t>
            </a:r>
            <a:r>
              <a:rPr lang="ar-IQ" dirty="0" err="1"/>
              <a:t>لايملك</a:t>
            </a:r>
            <a:r>
              <a:rPr lang="ar-IQ" dirty="0"/>
              <a:t> </a:t>
            </a:r>
            <a:r>
              <a:rPr lang="ar-IQ" dirty="0" err="1"/>
              <a:t>الا</a:t>
            </a:r>
            <a:r>
              <a:rPr lang="ar-IQ" dirty="0"/>
              <a:t> الموافقة على هذا البيع </a:t>
            </a:r>
            <a:r>
              <a:rPr lang="ar-IQ" dirty="0" err="1"/>
              <a:t>وامضائه.</a:t>
            </a:r>
            <a:endParaRPr lang="en-US" dirty="0"/>
          </a:p>
          <a:p>
            <a:pPr marL="624078" indent="-514350" algn="r" rtl="1">
              <a:lnSpc>
                <a:spcPct val="90000"/>
              </a:lnSpc>
              <a:buFont typeface="+mj-lt"/>
              <a:buAutoNum type="arabicPeriod"/>
              <a:defRPr/>
            </a:pPr>
            <a:r>
              <a:rPr lang="ar-SA" dirty="0"/>
              <a:t>تعيب </a:t>
            </a:r>
            <a:r>
              <a:rPr lang="ar-SA" dirty="0" err="1"/>
              <a:t>المبيع</a:t>
            </a:r>
            <a:r>
              <a:rPr lang="ar-SA" dirty="0"/>
              <a:t> أو هلاكه بعد القبض وذلك لاستحالة رده</a:t>
            </a:r>
            <a:r>
              <a:rPr lang="ar-IQ" dirty="0"/>
              <a:t>.</a:t>
            </a:r>
            <a:endParaRPr lang="en-US" dirty="0"/>
          </a:p>
          <a:p>
            <a:pPr marL="624078" indent="-514350" algn="r" rtl="1">
              <a:lnSpc>
                <a:spcPct val="90000"/>
              </a:lnSpc>
              <a:buFont typeface="+mj-lt"/>
              <a:buAutoNum type="arabicPeriod"/>
              <a:defRPr/>
            </a:pPr>
            <a:r>
              <a:rPr lang="ar-SA" dirty="0"/>
              <a:t>صدور ما يبطل الخيار قولاً أو فعلاً من المشتري</a:t>
            </a:r>
            <a:r>
              <a:rPr lang="ar-IQ" dirty="0" err="1"/>
              <a:t>.</a:t>
            </a:r>
            <a:endParaRPr lang="ar-IQ" dirty="0"/>
          </a:p>
          <a:p>
            <a:pPr marL="624078" indent="-514350" algn="r" rtl="1">
              <a:lnSpc>
                <a:spcPct val="90000"/>
              </a:lnSpc>
              <a:buFont typeface="+mj-lt"/>
              <a:buAutoNum type="arabicPeriod"/>
              <a:defRPr/>
            </a:pPr>
            <a:r>
              <a:rPr lang="ar-SA" dirty="0"/>
              <a:t> مضي المدة لأن الخيار حق مؤقت ينقضي بمضي المدة</a:t>
            </a:r>
            <a:r>
              <a:rPr lang="ar-IQ" dirty="0" err="1"/>
              <a:t>.</a:t>
            </a:r>
            <a:endParaRPr lang="ar-IQ" dirty="0"/>
          </a:p>
          <a:p>
            <a:pPr marL="624078" indent="-514350" algn="r" rtl="1">
              <a:buFont typeface="+mj-lt"/>
              <a:buAutoNum type="arabicPeriod"/>
            </a:pPr>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30</a:t>
            </a:fld>
            <a:endParaRPr lang="en-US"/>
          </a:p>
        </p:txBody>
      </p:sp>
      <p:sp>
        <p:nvSpPr>
          <p:cNvPr id="4" name="Footer Placeholder 3"/>
          <p:cNvSpPr>
            <a:spLocks noGrp="1"/>
          </p:cNvSpPr>
          <p:nvPr>
            <p:ph type="ftr" sz="quarter" idx="11"/>
          </p:nvPr>
        </p:nvSpPr>
        <p:spPr/>
        <p:txBody>
          <a:bodyPr/>
          <a:lstStyle/>
          <a:p>
            <a:endParaRPr lang="en-US"/>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a:bodyPr>
          <a:lstStyle/>
          <a:p>
            <a:pPr algn="just" rtl="1"/>
            <a:r>
              <a:rPr lang="ar-SA" dirty="0">
                <a:latin typeface="Tahoma" pitchFamily="34" charset="0"/>
                <a:ea typeface="Tahoma" pitchFamily="34" charset="0"/>
                <a:cs typeface="Tahoma" pitchFamily="34" charset="0"/>
              </a:rPr>
              <a:t>الغبن</a:t>
            </a:r>
            <a:r>
              <a:rPr lang="en-US" dirty="0">
                <a:latin typeface="Tahoma" pitchFamily="34" charset="0"/>
                <a:ea typeface="Tahoma" pitchFamily="34" charset="0"/>
                <a:cs typeface="Tahoma" pitchFamily="34" charset="0"/>
              </a:rPr>
              <a:t> : </a:t>
            </a:r>
            <a:r>
              <a:rPr lang="ar-SA" dirty="0">
                <a:solidFill>
                  <a:srgbClr val="FF0000"/>
                </a:solidFill>
                <a:latin typeface="Tahoma" pitchFamily="34" charset="0"/>
                <a:ea typeface="Tahoma" pitchFamily="34" charset="0"/>
                <a:cs typeface="Tahoma" pitchFamily="34" charset="0"/>
              </a:rPr>
              <a:t>هو عدم التعادل بين قيمة المبيع والثمن</a:t>
            </a:r>
            <a:endParaRPr lang="en-US" dirty="0">
              <a:solidFill>
                <a:srgbClr val="FF0000"/>
              </a:solidFill>
              <a:latin typeface="Tahoma" pitchFamily="34" charset="0"/>
              <a:ea typeface="Tahoma" pitchFamily="34" charset="0"/>
              <a:cs typeface="Tahoma" pitchFamily="34" charset="0"/>
            </a:endParaRPr>
          </a:p>
          <a:p>
            <a:pPr algn="just" rtl="1">
              <a:lnSpc>
                <a:spcPct val="150000"/>
              </a:lnSpc>
            </a:pPr>
            <a:r>
              <a:rPr lang="ar-SA" dirty="0">
                <a:solidFill>
                  <a:srgbClr val="00B050"/>
                </a:solidFill>
                <a:effectLst>
                  <a:outerShdw blurRad="38100" dist="38100" dir="2700000" algn="tl">
                    <a:srgbClr val="000000">
                      <a:alpha val="43137"/>
                    </a:srgbClr>
                  </a:outerShdw>
                </a:effectLst>
                <a:latin typeface="Tahoma" pitchFamily="34" charset="0"/>
                <a:ea typeface="Tahoma" pitchFamily="34" charset="0"/>
                <a:cs typeface="Tahoma" pitchFamily="34" charset="0"/>
              </a:rPr>
              <a:t>القاعدة العامة في الغبن</a:t>
            </a:r>
            <a:r>
              <a:rPr lang="en-US" dirty="0">
                <a:solidFill>
                  <a:srgbClr val="00B050"/>
                </a:solidFill>
                <a:effectLst>
                  <a:outerShdw blurRad="38100" dist="38100" dir="2700000" algn="tl">
                    <a:srgbClr val="000000">
                      <a:alpha val="43137"/>
                    </a:srgbClr>
                  </a:outerShdw>
                </a:effectLst>
                <a:latin typeface="Tahoma" pitchFamily="34" charset="0"/>
                <a:ea typeface="Tahoma" pitchFamily="34" charset="0"/>
                <a:cs typeface="Tahoma" pitchFamily="34" charset="0"/>
              </a:rPr>
              <a:t> : </a:t>
            </a:r>
            <a:r>
              <a:rPr lang="ar-SA" dirty="0">
                <a:latin typeface="Tahoma" pitchFamily="34" charset="0"/>
                <a:ea typeface="Tahoma" pitchFamily="34" charset="0"/>
                <a:cs typeface="Tahoma" pitchFamily="34" charset="0"/>
              </a:rPr>
              <a:t>أن الغبن لا يعتد به ولا يوقف العقد الا اذا كان ناشئاً من تغرير أو</a:t>
            </a:r>
            <a:r>
              <a:rPr lang="en-US" dirty="0">
                <a:latin typeface="Tahoma" pitchFamily="34" charset="0"/>
                <a:ea typeface="Tahoma" pitchFamily="34" charset="0"/>
                <a:cs typeface="Tahoma" pitchFamily="34" charset="0"/>
              </a:rPr>
              <a:t> </a:t>
            </a:r>
            <a:r>
              <a:rPr lang="ar-SA" dirty="0">
                <a:latin typeface="Tahoma" pitchFamily="34" charset="0"/>
                <a:ea typeface="Tahoma" pitchFamily="34" charset="0"/>
                <a:cs typeface="Tahoma" pitchFamily="34" charset="0"/>
              </a:rPr>
              <a:t>كان ناتجا عن استغلال</a:t>
            </a:r>
            <a:r>
              <a:rPr lang="en-US" dirty="0">
                <a:latin typeface="Tahoma" pitchFamily="34" charset="0"/>
                <a:ea typeface="Tahoma" pitchFamily="34" charset="0"/>
                <a:cs typeface="Tahoma" pitchFamily="34" charset="0"/>
              </a:rPr>
              <a:t> </a:t>
            </a:r>
            <a:r>
              <a:rPr lang="ar-SA" dirty="0">
                <a:solidFill>
                  <a:srgbClr val="FF0000"/>
                </a:solidFill>
                <a:latin typeface="Tahoma" pitchFamily="34" charset="0"/>
                <a:ea typeface="Tahoma" pitchFamily="34" charset="0"/>
                <a:cs typeface="Tahoma" pitchFamily="34" charset="0"/>
              </a:rPr>
              <a:t>ويستثنى</a:t>
            </a:r>
            <a:r>
              <a:rPr lang="ar-SA" dirty="0">
                <a:latin typeface="Tahoma" pitchFamily="34" charset="0"/>
                <a:ea typeface="Tahoma" pitchFamily="34" charset="0"/>
                <a:cs typeface="Tahoma" pitchFamily="34" charset="0"/>
              </a:rPr>
              <a:t> من هذه القاعدة ثلاث حالات يؤدي الغبن</a:t>
            </a:r>
            <a:r>
              <a:rPr lang="ar-IQ" dirty="0">
                <a:latin typeface="Tahoma" pitchFamily="34" charset="0"/>
                <a:ea typeface="Tahoma" pitchFamily="34" charset="0"/>
                <a:cs typeface="Tahoma" pitchFamily="34" charset="0"/>
              </a:rPr>
              <a:t> الفاحش</a:t>
            </a:r>
            <a:r>
              <a:rPr lang="ar-SA" dirty="0">
                <a:latin typeface="Tahoma" pitchFamily="34" charset="0"/>
                <a:ea typeface="Tahoma" pitchFamily="34" charset="0"/>
                <a:cs typeface="Tahoma" pitchFamily="34" charset="0"/>
              </a:rPr>
              <a:t> لوحده فيها</a:t>
            </a:r>
            <a:r>
              <a:rPr lang="en-US" dirty="0">
                <a:latin typeface="Tahoma" pitchFamily="34" charset="0"/>
                <a:ea typeface="Tahoma" pitchFamily="34" charset="0"/>
                <a:cs typeface="Tahoma" pitchFamily="34" charset="0"/>
              </a:rPr>
              <a:t> </a:t>
            </a:r>
            <a:r>
              <a:rPr lang="ar-SA" dirty="0">
                <a:latin typeface="Tahoma" pitchFamily="34" charset="0"/>
                <a:ea typeface="Tahoma" pitchFamily="34" charset="0"/>
                <a:cs typeface="Tahoma" pitchFamily="34" charset="0"/>
              </a:rPr>
              <a:t>الى</a:t>
            </a:r>
            <a:r>
              <a:rPr lang="en-US" dirty="0">
                <a:latin typeface="Tahoma" pitchFamily="34" charset="0"/>
                <a:ea typeface="Tahoma" pitchFamily="34" charset="0"/>
                <a:cs typeface="Tahoma" pitchFamily="34" charset="0"/>
              </a:rPr>
              <a:t> </a:t>
            </a:r>
            <a:r>
              <a:rPr lang="ar-SA" dirty="0">
                <a:latin typeface="Tahoma" pitchFamily="34" charset="0"/>
                <a:ea typeface="Tahoma" pitchFamily="34" charset="0"/>
                <a:cs typeface="Tahoma" pitchFamily="34" charset="0"/>
              </a:rPr>
              <a:t>أبطال</a:t>
            </a:r>
            <a:r>
              <a:rPr lang="en-US" dirty="0">
                <a:latin typeface="Tahoma" pitchFamily="34" charset="0"/>
                <a:ea typeface="Tahoma" pitchFamily="34" charset="0"/>
                <a:cs typeface="Tahoma" pitchFamily="34" charset="0"/>
              </a:rPr>
              <a:t> </a:t>
            </a:r>
            <a:r>
              <a:rPr lang="ar-SA" dirty="0">
                <a:latin typeface="Tahoma" pitchFamily="34" charset="0"/>
                <a:ea typeface="Tahoma" pitchFamily="34" charset="0"/>
                <a:cs typeface="Tahoma" pitchFamily="34" charset="0"/>
              </a:rPr>
              <a:t>العقد وهذه الحالات أن يكون فيها</a:t>
            </a:r>
            <a:r>
              <a:rPr lang="en-US" dirty="0">
                <a:latin typeface="Tahoma" pitchFamily="34" charset="0"/>
                <a:ea typeface="Tahoma" pitchFamily="34" charset="0"/>
                <a:cs typeface="Tahoma" pitchFamily="34" charset="0"/>
              </a:rPr>
              <a:t> )</a:t>
            </a:r>
            <a:r>
              <a:rPr lang="ar-SA" dirty="0">
                <a:latin typeface="Tahoma" pitchFamily="34" charset="0"/>
                <a:ea typeface="Tahoma" pitchFamily="34" charset="0"/>
                <a:cs typeface="Tahoma" pitchFamily="34" charset="0"/>
              </a:rPr>
              <a:t>المغبون محجوراً او محل العقد وقفاً</a:t>
            </a:r>
            <a:r>
              <a:rPr lang="en-US" dirty="0">
                <a:latin typeface="Tahoma" pitchFamily="34" charset="0"/>
                <a:ea typeface="Tahoma" pitchFamily="34" charset="0"/>
                <a:cs typeface="Tahoma" pitchFamily="34" charset="0"/>
              </a:rPr>
              <a:t> </a:t>
            </a:r>
            <a:r>
              <a:rPr lang="ar-SA" dirty="0">
                <a:latin typeface="Tahoma" pitchFamily="34" charset="0"/>
                <a:ea typeface="Tahoma" pitchFamily="34" charset="0"/>
                <a:cs typeface="Tahoma" pitchFamily="34" charset="0"/>
              </a:rPr>
              <a:t>أو مال الدولة</a:t>
            </a:r>
            <a:r>
              <a:rPr lang="en-US" dirty="0">
                <a:latin typeface="Tahoma" pitchFamily="34" charset="0"/>
                <a:ea typeface="Tahoma" pitchFamily="34" charset="0"/>
                <a:cs typeface="Tahoma" pitchFamily="34" charset="0"/>
              </a:rPr>
              <a:t>(</a:t>
            </a:r>
            <a:r>
              <a:rPr lang="ar-IQ" dirty="0">
                <a:latin typeface="Tahoma" pitchFamily="34" charset="0"/>
                <a:ea typeface="Tahoma" pitchFamily="34" charset="0"/>
                <a:cs typeface="Tahoma" pitchFamily="34" charset="0"/>
              </a:rPr>
              <a:t>.</a:t>
            </a:r>
            <a:endParaRPr lang="en-US" dirty="0">
              <a:latin typeface="Tahoma" pitchFamily="34" charset="0"/>
              <a:ea typeface="Tahoma" pitchFamily="34" charset="0"/>
              <a:cs typeface="Tahoma" pitchFamily="34" charset="0"/>
            </a:endParaRPr>
          </a:p>
          <a:p>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31</a:t>
            </a:fld>
            <a:endParaRPr lang="en-US"/>
          </a:p>
        </p:txBody>
      </p:sp>
      <p:sp>
        <p:nvSpPr>
          <p:cNvPr id="2" name="Title 1"/>
          <p:cNvSpPr>
            <a:spLocks noGrp="1"/>
          </p:cNvSpPr>
          <p:nvPr>
            <p:ph type="title"/>
          </p:nvPr>
        </p:nvSpPr>
        <p:spPr/>
        <p:txBody>
          <a:bodyPr/>
          <a:lstStyle/>
          <a:p>
            <a:pPr algn="ctr"/>
            <a:r>
              <a:rPr lang="ar-IQ" dirty="0"/>
              <a:t>الغبن في عقد البيع</a:t>
            </a:r>
            <a:endParaRPr lang="en-US" dirty="0"/>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fontScale="85000" lnSpcReduction="20000"/>
          </a:bodyPr>
          <a:lstStyle/>
          <a:p>
            <a:pPr algn="r" rtl="1">
              <a:buNone/>
            </a:pPr>
            <a:endParaRPr lang="ar-IQ" dirty="0"/>
          </a:p>
          <a:p>
            <a:pPr algn="r" rtl="1">
              <a:buNone/>
            </a:pPr>
            <a:r>
              <a:rPr lang="ar-IQ" dirty="0"/>
              <a:t>وقد اعتمد المشرع العراقي  معيارا ماديا للغبن الفاحش اخذه عن الفقه الاسلامي </a:t>
            </a:r>
          </a:p>
          <a:p>
            <a:pPr algn="r" rtl="1">
              <a:buNone/>
            </a:pPr>
            <a:r>
              <a:rPr lang="ar-IQ" dirty="0"/>
              <a:t>وذلك بصدد قسمة المال الشائع في المادة 1077 مدني وكما يأتي: </a:t>
            </a:r>
          </a:p>
          <a:p>
            <a:pPr algn="r" rtl="1">
              <a:buNone/>
            </a:pPr>
            <a:r>
              <a:rPr lang="ar-IQ" dirty="0"/>
              <a:t>في الدراهم ربع العشر ويساوي 2.5 %</a:t>
            </a:r>
          </a:p>
          <a:p>
            <a:pPr algn="r" rtl="1">
              <a:buNone/>
            </a:pPr>
            <a:r>
              <a:rPr lang="ar-IQ" dirty="0"/>
              <a:t>في العروض نصف العشر ويساوي 5%</a:t>
            </a:r>
          </a:p>
          <a:p>
            <a:pPr algn="r" rtl="1">
              <a:buNone/>
            </a:pPr>
            <a:r>
              <a:rPr lang="ar-IQ" dirty="0"/>
              <a:t>في الحيونات العشر ويساوي 10%</a:t>
            </a:r>
          </a:p>
          <a:p>
            <a:pPr algn="r" rtl="1">
              <a:buNone/>
            </a:pPr>
            <a:r>
              <a:rPr lang="ar-IQ" dirty="0"/>
              <a:t> في العقار الخمس ويساوي 20%</a:t>
            </a:r>
          </a:p>
          <a:p>
            <a:pPr algn="r" rtl="1">
              <a:buNone/>
            </a:pPr>
            <a:r>
              <a:rPr lang="ar-IQ" dirty="0"/>
              <a:t>وهو معيار  يتفق مع المعيار  المادي  في الفقه الغربي  الذي  يعتمد النسبة  بين الثمن  وقيمة المبيع  وهو بين الربع والثلث.</a:t>
            </a:r>
          </a:p>
          <a:p>
            <a:pPr algn="r" rtl="1">
              <a:buNone/>
            </a:pPr>
            <a:endParaRPr lang="ar-IQ" dirty="0"/>
          </a:p>
          <a:p>
            <a:pPr algn="r" rtl="1">
              <a:buNone/>
            </a:pPr>
            <a:r>
              <a:rPr lang="ar-IQ" dirty="0"/>
              <a:t>كما اخذ المشرع العراقي عن الفقه الحنفي معيار ماديا اخر للغبن الفاحش وهو ما لا يدخل في تقويم المقومين فلو كان الثمن 1000 دينار وكان تقدير الخبراء اقل منه 800.900 او اكثر منه (1100-1200) فالغبن يكون فاحشا اما اذا دخل في تقويم المقومين (900-1000) فالغبن يكون يسيرا.</a:t>
            </a:r>
            <a:endParaRPr lang="en-US" dirty="0"/>
          </a:p>
          <a:p>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32</a:t>
            </a:fld>
            <a:endParaRPr lang="en-US"/>
          </a:p>
        </p:txBody>
      </p:sp>
      <p:sp>
        <p:nvSpPr>
          <p:cNvPr id="2" name="Title 1"/>
          <p:cNvSpPr>
            <a:spLocks noGrp="1"/>
          </p:cNvSpPr>
          <p:nvPr>
            <p:ph type="title"/>
          </p:nvPr>
        </p:nvSpPr>
        <p:spPr/>
        <p:txBody>
          <a:bodyPr/>
          <a:lstStyle/>
          <a:p>
            <a:pPr algn="ctr"/>
            <a:r>
              <a:rPr lang="ar-IQ" dirty="0"/>
              <a:t>الغبن في عقد البيع</a:t>
            </a:r>
            <a:endParaRPr lang="en-US" dirty="0"/>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76200"/>
            <a:ext cx="8991600" cy="6629400"/>
          </a:xfrm>
        </p:spPr>
        <p:txBody>
          <a:bodyPr>
            <a:normAutofit/>
          </a:bodyPr>
          <a:lstStyle/>
          <a:p>
            <a:pPr algn="r" rtl="1">
              <a:buNone/>
            </a:pPr>
            <a:r>
              <a:rPr lang="ar-IQ" sz="1800" b="1" dirty="0">
                <a:effectLst>
                  <a:outerShdw blurRad="38100" dist="38100" dir="2700000" algn="tl">
                    <a:srgbClr val="000000">
                      <a:alpha val="43137"/>
                    </a:srgbClr>
                  </a:outerShdw>
                </a:effectLst>
              </a:rPr>
              <a:t>بيوع المزايدات: </a:t>
            </a:r>
          </a:p>
          <a:p>
            <a:pPr algn="r" rtl="1">
              <a:buNone/>
            </a:pPr>
            <a:r>
              <a:rPr lang="ar-SA" sz="1800" dirty="0">
                <a:latin typeface="Tahoma" pitchFamily="34" charset="0"/>
                <a:ea typeface="Tahoma" pitchFamily="34" charset="0"/>
                <a:cs typeface="Tahoma" pitchFamily="34" charset="0"/>
              </a:rPr>
              <a:t>ولا يؤخذ بالغبن الذي يحصل في عقود المزاد وذلك لوجود منافسة بين المتقدمين للشراء يتعذر</a:t>
            </a:r>
            <a:r>
              <a:rPr lang="ar-IQ" sz="1800" dirty="0">
                <a:latin typeface="Tahoma" pitchFamily="34" charset="0"/>
                <a:ea typeface="Tahoma" pitchFamily="34" charset="0"/>
                <a:cs typeface="Tahoma" pitchFamily="34" charset="0"/>
              </a:rPr>
              <a:t> </a:t>
            </a:r>
            <a:r>
              <a:rPr lang="ar-SA" sz="1800" dirty="0">
                <a:latin typeface="Tahoma" pitchFamily="34" charset="0"/>
                <a:ea typeface="Tahoma" pitchFamily="34" charset="0"/>
                <a:cs typeface="Tahoma" pitchFamily="34" charset="0"/>
              </a:rPr>
              <a:t>معها وجود الغبن</a:t>
            </a:r>
            <a:r>
              <a:rPr lang="en-US" sz="1800" dirty="0">
                <a:latin typeface="Tahoma" pitchFamily="34" charset="0"/>
                <a:ea typeface="Tahoma" pitchFamily="34" charset="0"/>
                <a:cs typeface="Tahoma" pitchFamily="34" charset="0"/>
              </a:rPr>
              <a:t> ... </a:t>
            </a:r>
            <a:r>
              <a:rPr lang="ar-SA" sz="1800" dirty="0">
                <a:latin typeface="Tahoma" pitchFamily="34" charset="0"/>
                <a:ea typeface="Tahoma" pitchFamily="34" charset="0"/>
                <a:cs typeface="Tahoma" pitchFamily="34" charset="0"/>
              </a:rPr>
              <a:t>لكن أذا أتفق</a:t>
            </a:r>
            <a:r>
              <a:rPr lang="ar-IQ" sz="1800" dirty="0">
                <a:latin typeface="Tahoma" pitchFamily="34" charset="0"/>
                <a:ea typeface="Tahoma" pitchFamily="34" charset="0"/>
                <a:cs typeface="Tahoma" pitchFamily="34" charset="0"/>
              </a:rPr>
              <a:t> </a:t>
            </a:r>
            <a:r>
              <a:rPr lang="ar-SA" sz="1800" dirty="0">
                <a:latin typeface="Tahoma" pitchFamily="34" charset="0"/>
                <a:ea typeface="Tahoma" pitchFamily="34" charset="0"/>
                <a:cs typeface="Tahoma" pitchFamily="34" charset="0"/>
              </a:rPr>
              <a:t>صاحب المبيع مع شخص على أن يزيد قيمة المبيع فهنا</a:t>
            </a:r>
            <a:r>
              <a:rPr lang="ar-IQ" sz="1800" dirty="0">
                <a:latin typeface="Tahoma" pitchFamily="34" charset="0"/>
                <a:ea typeface="Tahoma" pitchFamily="34" charset="0"/>
                <a:cs typeface="Tahoma" pitchFamily="34" charset="0"/>
              </a:rPr>
              <a:t> </a:t>
            </a:r>
            <a:r>
              <a:rPr lang="ar-SA" sz="1800" dirty="0">
                <a:latin typeface="Tahoma" pitchFamily="34" charset="0"/>
                <a:ea typeface="Tahoma" pitchFamily="34" charset="0"/>
                <a:cs typeface="Tahoma" pitchFamily="34" charset="0"/>
              </a:rPr>
              <a:t>يعتبر هذا الاتفاق تغرير ويؤدي الغبن الى أيقاف العقد على اعتبار انه قد نتج عن تغرير</a:t>
            </a:r>
            <a:r>
              <a:rPr lang="ar-IQ" sz="1800" dirty="0">
                <a:latin typeface="Tahoma" pitchFamily="34" charset="0"/>
                <a:ea typeface="Tahoma" pitchFamily="34" charset="0"/>
                <a:cs typeface="Tahoma" pitchFamily="34" charset="0"/>
              </a:rPr>
              <a:t>.</a:t>
            </a:r>
            <a:endParaRPr lang="en-US" sz="1800" dirty="0">
              <a:latin typeface="Tahoma" pitchFamily="34" charset="0"/>
              <a:ea typeface="Tahoma" pitchFamily="34" charset="0"/>
              <a:cs typeface="Tahoma" pitchFamily="34" charset="0"/>
            </a:endParaRPr>
          </a:p>
          <a:p>
            <a:pPr algn="r" rtl="1">
              <a:buNone/>
            </a:pPr>
            <a:endParaRPr lang="ar-IQ" sz="1800" dirty="0"/>
          </a:p>
          <a:p>
            <a:pPr algn="r" rtl="1">
              <a:buNone/>
            </a:pPr>
            <a:r>
              <a:rPr lang="ar-IQ" sz="1800" b="1" dirty="0"/>
              <a:t>الغبن مع الاستغلال</a:t>
            </a:r>
            <a:r>
              <a:rPr lang="ar-IQ" sz="1800" dirty="0"/>
              <a:t>: في حالة الغبن الناتج عن استغلال هوى او طيش او حاجة او عدم خبرة او ضع</a:t>
            </a:r>
            <a:r>
              <a:rPr lang="ar-SA" sz="1800" dirty="0"/>
              <a:t>ف</a:t>
            </a:r>
            <a:r>
              <a:rPr lang="ar-IQ" sz="1800" dirty="0"/>
              <a:t> ادراك فأنه جاز للمتعاقد المغبون وخلال مدة سنة من تاريخ العقد ان يطالب برفع الغبن الى الحد المعقول اذا كان التصرف معاوضه سواء بزيادة التزامات الغابن او تقليل التزامات  الطرف المغبون كما مدة السنة هي مدة سقوط ولذلك فهي ليست عرضة للتوقف او الانقطاع م 125 </a:t>
            </a:r>
            <a:r>
              <a:rPr lang="ar-SA" sz="1800" dirty="0"/>
              <a:t>م</a:t>
            </a:r>
            <a:r>
              <a:rPr lang="ar-IQ" sz="1800" dirty="0"/>
              <a:t>دني وهي من حق  الطرف المغبون وخلال مدة سنة ان ينقض العقد ان كان التصرف تبرعا.</a:t>
            </a:r>
            <a:endParaRPr lang="en-US" sz="1800"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33</a:t>
            </a:fld>
            <a:endParaRPr lang="en-US"/>
          </a:p>
        </p:txBody>
      </p:sp>
      <p:sp>
        <p:nvSpPr>
          <p:cNvPr id="4" name="Footer Placeholder 3"/>
          <p:cNvSpPr>
            <a:spLocks noGrp="1"/>
          </p:cNvSpPr>
          <p:nvPr>
            <p:ph type="ftr" sz="quarter" idx="11"/>
          </p:nvPr>
        </p:nvSpPr>
        <p:spPr/>
        <p:txBody>
          <a:bodyPr/>
          <a:lstStyle/>
          <a:p>
            <a:endParaRPr lang="en-US"/>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pPr marL="514350" indent="-514350" algn="r" rtl="1">
              <a:buFont typeface="+mj-lt"/>
              <a:buAutoNum type="arabicPeriod"/>
            </a:pPr>
            <a:r>
              <a:rPr lang="ar-IQ"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الايجاب الموجه إلى الجمهور</a:t>
            </a:r>
          </a:p>
          <a:p>
            <a:pPr marL="514350" indent="-514350" algn="r" rtl="1">
              <a:buFont typeface="+mj-lt"/>
              <a:buAutoNum type="arabicPeriod"/>
            </a:pPr>
            <a:r>
              <a:rPr lang="ar-IQ"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الوعد بالبيع</a:t>
            </a:r>
          </a:p>
          <a:p>
            <a:pPr marL="514350" indent="-514350" algn="r" rtl="1">
              <a:buFont typeface="+mj-lt"/>
              <a:buAutoNum type="arabicPeriod"/>
            </a:pPr>
            <a:r>
              <a:rPr lang="ar-IQ"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البيع بالعربون</a:t>
            </a:r>
          </a:p>
          <a:p>
            <a:pPr marL="514350" indent="-514350" algn="r" rtl="1">
              <a:buFont typeface="+mj-lt"/>
              <a:buAutoNum type="arabicPeriod"/>
            </a:pPr>
            <a:r>
              <a:rPr lang="ar-IQ"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البيع بشرط الخيار</a:t>
            </a:r>
          </a:p>
          <a:p>
            <a:pPr marL="514350" indent="-514350" algn="r" rtl="1">
              <a:buFont typeface="+mj-lt"/>
              <a:buAutoNum type="arabicPeriod"/>
            </a:pPr>
            <a:r>
              <a:rPr lang="ar-IQ"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البيع بشرط التجربة</a:t>
            </a:r>
          </a:p>
          <a:p>
            <a:pPr marL="514350" indent="-514350" algn="r" rtl="1">
              <a:buFont typeface="+mj-lt"/>
              <a:buAutoNum type="arabicPeriod"/>
            </a:pPr>
            <a:r>
              <a:rPr lang="ar-IQ"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البيع بشرط المذاق</a:t>
            </a:r>
          </a:p>
          <a:p>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34</a:t>
            </a:fld>
            <a:endParaRPr lang="en-US"/>
          </a:p>
        </p:txBody>
      </p:sp>
      <p:sp>
        <p:nvSpPr>
          <p:cNvPr id="2" name="Title 1"/>
          <p:cNvSpPr>
            <a:spLocks noGrp="1"/>
          </p:cNvSpPr>
          <p:nvPr>
            <p:ph type="title"/>
          </p:nvPr>
        </p:nvSpPr>
        <p:spPr/>
        <p:txBody>
          <a:bodyPr/>
          <a:lstStyle/>
          <a:p>
            <a:pPr algn="ctr"/>
            <a:r>
              <a:rPr lang="ar-IQ" dirty="0"/>
              <a:t>صور الرضا وأوصافه</a:t>
            </a:r>
            <a:endParaRPr lang="en-US" dirty="0"/>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a:xfrm>
            <a:off x="1" y="1752600"/>
            <a:ext cx="9144000" cy="5105399"/>
          </a:xfrm>
        </p:spPr>
        <p:txBody>
          <a:bodyPr/>
          <a:lstStyle/>
          <a:p>
            <a:pPr eaLnBrk="1" hangingPunct="1">
              <a:defRPr/>
            </a:pPr>
            <a:r>
              <a:rPr lang="ar-IQ" dirty="0"/>
              <a:t>اذا وجه الايجاب الى الجمهور فيجب التمييز بين حالتين هما</a:t>
            </a:r>
            <a:endParaRPr lang="en-US" dirty="0"/>
          </a:p>
        </p:txBody>
      </p:sp>
      <p:sp>
        <p:nvSpPr>
          <p:cNvPr id="2" name="Slide Number Placeholder 1"/>
          <p:cNvSpPr>
            <a:spLocks noGrp="1"/>
          </p:cNvSpPr>
          <p:nvPr>
            <p:ph type="sldNum" sz="quarter" idx="12"/>
          </p:nvPr>
        </p:nvSpPr>
        <p:spPr/>
        <p:txBody>
          <a:bodyPr/>
          <a:lstStyle/>
          <a:p>
            <a:fld id="{3C7BA46B-66E5-46F4-96E4-55FC2A44EE3F}" type="slidenum">
              <a:rPr lang="en-US" smtClean="0"/>
              <a:pPr/>
              <a:t>35</a:t>
            </a:fld>
            <a:endParaRPr lang="en-US"/>
          </a:p>
        </p:txBody>
      </p:sp>
      <p:sp>
        <p:nvSpPr>
          <p:cNvPr id="23554" name="Rectangle 2"/>
          <p:cNvSpPr>
            <a:spLocks noGrp="1" noChangeArrowheads="1"/>
          </p:cNvSpPr>
          <p:nvPr>
            <p:ph type="title"/>
          </p:nvPr>
        </p:nvSpPr>
        <p:spPr>
          <a:solidFill>
            <a:schemeClr val="accent1"/>
          </a:solidFill>
        </p:spPr>
        <p:txBody>
          <a:bodyPr/>
          <a:lstStyle/>
          <a:p>
            <a:pPr eaLnBrk="1" hangingPunct="1">
              <a:defRPr/>
            </a:pPr>
            <a:r>
              <a:rPr lang="ar-IQ" dirty="0">
                <a:solidFill>
                  <a:srgbClr val="92D050"/>
                </a:solidFill>
              </a:rPr>
              <a:t>الايجاب الموجه للجمهور</a:t>
            </a:r>
            <a:endParaRPr lang="en-US" dirty="0">
              <a:solidFill>
                <a:srgbClr val="92D050"/>
              </a:solidFill>
            </a:endParaRPr>
          </a:p>
        </p:txBody>
      </p:sp>
      <p:sp>
        <p:nvSpPr>
          <p:cNvPr id="12292" name="Oval 4"/>
          <p:cNvSpPr>
            <a:spLocks noChangeArrowheads="1"/>
          </p:cNvSpPr>
          <p:nvPr/>
        </p:nvSpPr>
        <p:spPr bwMode="auto">
          <a:xfrm>
            <a:off x="4495800" y="2895600"/>
            <a:ext cx="4191000" cy="1143000"/>
          </a:xfrm>
          <a:prstGeom prst="ellipse">
            <a:avLst/>
          </a:prstGeom>
          <a:solidFill>
            <a:schemeClr val="accent1"/>
          </a:solidFill>
          <a:ln w="9525">
            <a:solidFill>
              <a:schemeClr val="tx1"/>
            </a:solidFill>
            <a:round/>
            <a:headEnd/>
            <a:tailEnd/>
          </a:ln>
        </p:spPr>
        <p:txBody>
          <a:bodyPr wrap="none" anchor="ctr"/>
          <a:lstStyle>
            <a:lvl1pPr eaLnBrk="0" hangingPunct="0">
              <a:spcBef>
                <a:spcPct val="20000"/>
              </a:spcBef>
              <a:buClr>
                <a:schemeClr val="hlink"/>
              </a:buClr>
              <a:buSzPct val="80000"/>
              <a:buFont typeface="Wingdings" pitchFamily="2" charset="2"/>
              <a:buChar char="n"/>
              <a:defRPr sz="3200">
                <a:solidFill>
                  <a:schemeClr val="tx1"/>
                </a:solidFill>
                <a:latin typeface="Tahoma" pitchFamily="34" charset="0"/>
                <a:cs typeface="Arial" charset="0"/>
              </a:defRPr>
            </a:lvl1pPr>
            <a:lvl2pPr marL="742950" indent="-285750" eaLnBrk="0" hangingPunct="0">
              <a:spcBef>
                <a:spcPct val="20000"/>
              </a:spcBef>
              <a:buClr>
                <a:schemeClr val="tx1"/>
              </a:buClr>
              <a:buChar char="–"/>
              <a:defRPr sz="2800">
                <a:solidFill>
                  <a:schemeClr val="tx1"/>
                </a:solidFill>
                <a:latin typeface="Tahoma" pitchFamily="34" charset="0"/>
                <a:cs typeface="Arial" charset="0"/>
              </a:defRPr>
            </a:lvl2pPr>
            <a:lvl3pPr marL="1143000" indent="-228600" eaLnBrk="0" hangingPunct="0">
              <a:spcBef>
                <a:spcPct val="20000"/>
              </a:spcBef>
              <a:buClr>
                <a:schemeClr val="hlink"/>
              </a:buClr>
              <a:buFont typeface="Wingdings" pitchFamily="2" charset="2"/>
              <a:buChar char="§"/>
              <a:defRPr sz="2400">
                <a:solidFill>
                  <a:schemeClr val="tx1"/>
                </a:solidFill>
                <a:latin typeface="Tahoma" pitchFamily="34" charset="0"/>
                <a:cs typeface="Arial" charset="0"/>
              </a:defRPr>
            </a:lvl3pPr>
            <a:lvl4pPr marL="1600200" indent="-228600" eaLnBrk="0" hangingPunct="0">
              <a:spcBef>
                <a:spcPct val="20000"/>
              </a:spcBef>
              <a:buChar char="–"/>
              <a:defRPr sz="2000">
                <a:solidFill>
                  <a:schemeClr val="tx1"/>
                </a:solidFill>
                <a:latin typeface="Tahoma" pitchFamily="34" charset="0"/>
                <a:cs typeface="Arial" charset="0"/>
              </a:defRPr>
            </a:lvl4pPr>
            <a:lvl5pPr marL="2057400" indent="-228600" eaLnBrk="0" hangingPunct="0">
              <a:spcBef>
                <a:spcPct val="20000"/>
              </a:spcBef>
              <a:buClr>
                <a:schemeClr val="hlink"/>
              </a:buClr>
              <a:buFont typeface="Wingdings" pitchFamily="2" charset="2"/>
              <a:buChar char="§"/>
              <a:defRPr sz="2000">
                <a:solidFill>
                  <a:schemeClr val="tx1"/>
                </a:solidFill>
                <a:latin typeface="Tahoma" pitchFamily="34" charset="0"/>
                <a:cs typeface="Arial" charset="0"/>
              </a:defRPr>
            </a:lvl5pPr>
            <a:lvl6pPr marL="25146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6pPr>
            <a:lvl7pPr marL="29718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7pPr>
            <a:lvl8pPr marL="34290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8pPr>
            <a:lvl9pPr marL="38862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9pPr>
          </a:lstStyle>
          <a:p>
            <a:pPr algn="ctr" eaLnBrk="1" hangingPunct="1">
              <a:spcBef>
                <a:spcPct val="0"/>
              </a:spcBef>
              <a:buClrTx/>
              <a:buSzTx/>
              <a:buFontTx/>
              <a:buNone/>
            </a:pPr>
            <a:r>
              <a:rPr lang="ar-IQ" altLang="en-US" sz="1800" dirty="0">
                <a:solidFill>
                  <a:srgbClr val="92D050"/>
                </a:solidFill>
              </a:rPr>
              <a:t>عرض البضاعة في المتجر والإعلان عنها مع بيان ثمنها</a:t>
            </a:r>
            <a:endParaRPr lang="en-US" altLang="en-US" sz="1800" dirty="0">
              <a:solidFill>
                <a:srgbClr val="92D050"/>
              </a:solidFill>
            </a:endParaRPr>
          </a:p>
        </p:txBody>
      </p:sp>
      <p:sp>
        <p:nvSpPr>
          <p:cNvPr id="12293" name="Oval 5"/>
          <p:cNvSpPr>
            <a:spLocks noChangeArrowheads="1"/>
          </p:cNvSpPr>
          <p:nvPr/>
        </p:nvSpPr>
        <p:spPr bwMode="auto">
          <a:xfrm>
            <a:off x="762000" y="4114800"/>
            <a:ext cx="3886200" cy="1143000"/>
          </a:xfrm>
          <a:prstGeom prst="ellipse">
            <a:avLst/>
          </a:prstGeom>
          <a:solidFill>
            <a:schemeClr val="accent1"/>
          </a:solidFill>
          <a:ln w="9525">
            <a:solidFill>
              <a:schemeClr val="tx1"/>
            </a:solidFill>
            <a:round/>
            <a:headEnd/>
            <a:tailEnd/>
          </a:ln>
        </p:spPr>
        <p:txBody>
          <a:bodyPr wrap="none" anchor="ctr"/>
          <a:lstStyle>
            <a:lvl1pPr eaLnBrk="0" hangingPunct="0">
              <a:spcBef>
                <a:spcPct val="20000"/>
              </a:spcBef>
              <a:buClr>
                <a:schemeClr val="hlink"/>
              </a:buClr>
              <a:buSzPct val="80000"/>
              <a:buFont typeface="Wingdings" pitchFamily="2" charset="2"/>
              <a:buChar char="n"/>
              <a:defRPr sz="3200">
                <a:solidFill>
                  <a:schemeClr val="tx1"/>
                </a:solidFill>
                <a:latin typeface="Tahoma" pitchFamily="34" charset="0"/>
                <a:cs typeface="Arial" charset="0"/>
              </a:defRPr>
            </a:lvl1pPr>
            <a:lvl2pPr marL="742950" indent="-285750" eaLnBrk="0" hangingPunct="0">
              <a:spcBef>
                <a:spcPct val="20000"/>
              </a:spcBef>
              <a:buClr>
                <a:schemeClr val="tx1"/>
              </a:buClr>
              <a:buChar char="–"/>
              <a:defRPr sz="2800">
                <a:solidFill>
                  <a:schemeClr val="tx1"/>
                </a:solidFill>
                <a:latin typeface="Tahoma" pitchFamily="34" charset="0"/>
                <a:cs typeface="Arial" charset="0"/>
              </a:defRPr>
            </a:lvl2pPr>
            <a:lvl3pPr marL="1143000" indent="-228600" eaLnBrk="0" hangingPunct="0">
              <a:spcBef>
                <a:spcPct val="20000"/>
              </a:spcBef>
              <a:buClr>
                <a:schemeClr val="hlink"/>
              </a:buClr>
              <a:buFont typeface="Wingdings" pitchFamily="2" charset="2"/>
              <a:buChar char="§"/>
              <a:defRPr sz="2400">
                <a:solidFill>
                  <a:schemeClr val="tx1"/>
                </a:solidFill>
                <a:latin typeface="Tahoma" pitchFamily="34" charset="0"/>
                <a:cs typeface="Arial" charset="0"/>
              </a:defRPr>
            </a:lvl3pPr>
            <a:lvl4pPr marL="1600200" indent="-228600" eaLnBrk="0" hangingPunct="0">
              <a:spcBef>
                <a:spcPct val="20000"/>
              </a:spcBef>
              <a:buChar char="–"/>
              <a:defRPr sz="2000">
                <a:solidFill>
                  <a:schemeClr val="tx1"/>
                </a:solidFill>
                <a:latin typeface="Tahoma" pitchFamily="34" charset="0"/>
                <a:cs typeface="Arial" charset="0"/>
              </a:defRPr>
            </a:lvl4pPr>
            <a:lvl5pPr marL="2057400" indent="-228600" eaLnBrk="0" hangingPunct="0">
              <a:spcBef>
                <a:spcPct val="20000"/>
              </a:spcBef>
              <a:buClr>
                <a:schemeClr val="hlink"/>
              </a:buClr>
              <a:buFont typeface="Wingdings" pitchFamily="2" charset="2"/>
              <a:buChar char="§"/>
              <a:defRPr sz="2000">
                <a:solidFill>
                  <a:schemeClr val="tx1"/>
                </a:solidFill>
                <a:latin typeface="Tahoma" pitchFamily="34" charset="0"/>
                <a:cs typeface="Arial" charset="0"/>
              </a:defRPr>
            </a:lvl5pPr>
            <a:lvl6pPr marL="25146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6pPr>
            <a:lvl7pPr marL="29718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7pPr>
            <a:lvl8pPr marL="34290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8pPr>
            <a:lvl9pPr marL="3886200" indent="-228600" algn="r" rtl="1"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cs typeface="Arial" charset="0"/>
              </a:defRPr>
            </a:lvl9pPr>
          </a:lstStyle>
          <a:p>
            <a:pPr algn="ctr" eaLnBrk="1" hangingPunct="1">
              <a:spcBef>
                <a:spcPct val="0"/>
              </a:spcBef>
              <a:buClrTx/>
              <a:buSzTx/>
              <a:buFontTx/>
              <a:buNone/>
            </a:pPr>
            <a:r>
              <a:rPr lang="ar-IQ" altLang="en-US" sz="1800" dirty="0">
                <a:solidFill>
                  <a:srgbClr val="92D050"/>
                </a:solidFill>
              </a:rPr>
              <a:t>عرض البضاعة او الاعلان عنها دون بيان ثمنها</a:t>
            </a:r>
            <a:endParaRPr lang="en-US" altLang="en-US" sz="1800" dirty="0">
              <a:solidFill>
                <a:srgbClr val="92D050"/>
              </a:solidFill>
            </a:endParaRPr>
          </a:p>
        </p:txBody>
      </p:sp>
      <p:sp>
        <p:nvSpPr>
          <p:cNvPr id="12294" name="Line 6"/>
          <p:cNvSpPr>
            <a:spLocks noChangeShapeType="1"/>
          </p:cNvSpPr>
          <p:nvPr/>
        </p:nvSpPr>
        <p:spPr bwMode="auto">
          <a:xfrm>
            <a:off x="914400" y="2133600"/>
            <a:ext cx="381000" cy="2209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2295" name="Line 7"/>
          <p:cNvSpPr>
            <a:spLocks noChangeShapeType="1"/>
          </p:cNvSpPr>
          <p:nvPr/>
        </p:nvSpPr>
        <p:spPr bwMode="auto">
          <a:xfrm>
            <a:off x="990600" y="2133600"/>
            <a:ext cx="3810000" cy="1219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9" name="Footer Placeholder 8"/>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015738022"/>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fontScale="40000" lnSpcReduction="20000"/>
          </a:bodyPr>
          <a:lstStyle/>
          <a:p>
            <a:pPr algn="ctr" rtl="1">
              <a:buNone/>
            </a:pPr>
            <a:endParaRPr lang="ar-IQ" u="sng" dirty="0"/>
          </a:p>
          <a:p>
            <a:pPr algn="r" rtl="1">
              <a:buNone/>
            </a:pPr>
            <a:r>
              <a:rPr lang="ar-IQ" dirty="0"/>
              <a:t>الاصل ان يكون الايجاب موجها الى شخص معين حيث ينعقد العقد بقبوله ومع ذلك قد يتم من خلال  الايجاب الموجة الى الجمهور م 80 مدني وهو في صورتين:</a:t>
            </a:r>
          </a:p>
          <a:p>
            <a:pPr algn="r" rtl="1">
              <a:buNone/>
            </a:pPr>
            <a:r>
              <a:rPr lang="ar-IQ" u="sng" dirty="0"/>
              <a:t>اولا عرض البضائع في المتجر والاعلان عنها مع بيان اثمانها </a:t>
            </a:r>
            <a:r>
              <a:rPr lang="ar-IQ" dirty="0"/>
              <a:t>:</a:t>
            </a:r>
          </a:p>
          <a:p>
            <a:pPr algn="r" rtl="1">
              <a:buNone/>
            </a:pPr>
            <a:endParaRPr lang="ar-IQ" dirty="0"/>
          </a:p>
          <a:p>
            <a:pPr algn="r" rtl="1">
              <a:buNone/>
            </a:pPr>
            <a:r>
              <a:rPr lang="ar-IQ" dirty="0"/>
              <a:t> حيث يعد ايجابا وينعقد العقد بالقبول إلا اذا رجع الموجب عن ايجابه او انتهت مدة الايجاب او مضت عليه مدة معقولة او قام الموجب بسحب البضاعة او برفع الائتمان عنها.</a:t>
            </a:r>
          </a:p>
          <a:p>
            <a:pPr algn="r" rtl="1">
              <a:buNone/>
            </a:pPr>
            <a:endParaRPr lang="ar-IQ" dirty="0"/>
          </a:p>
          <a:p>
            <a:pPr algn="r" rtl="1">
              <a:buNone/>
            </a:pPr>
            <a:r>
              <a:rPr lang="ar-IQ" dirty="0"/>
              <a:t>ولا يستطيع الموجب الرجوع عن إيجابه بسبب زيادة الاسعار او بسبب ندرة البضاعة او بسبب كون القابل لم يقدم الى ما يسير ملائمته المالية الا اذا اشترط الموجب ذلك او كان القابل مفلسا او معسرا كما لا يجوز للقابل  ان يجبر الموجب على تسليم ذات البضاعة الموجودة في الواجهة لان في ذلك ارباك للمحل التجاري </a:t>
            </a:r>
            <a:endParaRPr lang="ar-SA" dirty="0"/>
          </a:p>
          <a:p>
            <a:pPr algn="r" rtl="1">
              <a:buNone/>
            </a:pPr>
            <a:endParaRPr lang="ar-SA" dirty="0"/>
          </a:p>
          <a:p>
            <a:pPr algn="r" rtl="1">
              <a:buNone/>
            </a:pPr>
            <a:r>
              <a:rPr lang="ar-IQ" dirty="0"/>
              <a:t>كما يمكن للموجب الاعلان عن البضاعة وان كانت غير موجودة او انها كانت بعدد م</a:t>
            </a:r>
            <a:r>
              <a:rPr lang="ar-SA" dirty="0"/>
              <a:t>ح</a:t>
            </a:r>
            <a:r>
              <a:rPr lang="ar-IQ" dirty="0"/>
              <a:t>دود والا ما قيمة الايجاب الذي اصدره كما  يكون الموجب ملزما طالما كان الدخول الى محله مباحا للجمهور, </a:t>
            </a:r>
          </a:p>
          <a:p>
            <a:pPr algn="r" rtl="1">
              <a:buNone/>
            </a:pPr>
            <a:endParaRPr lang="ar-IQ" dirty="0"/>
          </a:p>
          <a:p>
            <a:pPr algn="r" rtl="1">
              <a:buNone/>
            </a:pPr>
            <a:r>
              <a:rPr lang="ar-IQ" dirty="0"/>
              <a:t>كذلك يمكن الاعلان عن البضائع في النشرات والصحف والمجلات مع بيان ثمنها حيث يلزم البائع بتوفيرها الا اذا نفدت حيث يسقط الاعلان عندئذ كما يمكن ان يتضمن الاعلان بيع البضاعة بأقساط حيث لا يجوز اجبار القابل عل تقديم كفيل ولا يجوز امتناع الموجب الا اذا اشترطت الكفالة في ذلك.</a:t>
            </a:r>
          </a:p>
          <a:p>
            <a:pPr algn="r" rtl="1">
              <a:buNone/>
            </a:pPr>
            <a:endParaRPr lang="ar-IQ" dirty="0"/>
          </a:p>
          <a:p>
            <a:pPr algn="r" rtl="1">
              <a:buNone/>
            </a:pPr>
            <a:r>
              <a:rPr lang="ar-IQ" u="sng" dirty="0"/>
              <a:t>ثانيا عرض البضائع او الاعلان عنها دون بيان اثمانها:</a:t>
            </a:r>
          </a:p>
          <a:p>
            <a:pPr algn="r" rtl="1">
              <a:buNone/>
            </a:pPr>
            <a:endParaRPr lang="ar-IQ" u="sng" dirty="0"/>
          </a:p>
          <a:p>
            <a:pPr algn="r" rtl="1">
              <a:buNone/>
            </a:pPr>
            <a:r>
              <a:rPr lang="ar-IQ" dirty="0"/>
              <a:t>حيث  يعد ذلك دعوة الى التفاوض  وكذلك الامر لو عينت بيانات ولم يفهم منها مقدار الثمن الا اذا كان الايجاب قاطع الدلالة حيث في حالة الشك  يعد دعوة الى التفاوض م 80/2 مدني.</a:t>
            </a:r>
          </a:p>
          <a:p>
            <a:pPr algn="r" rtl="1">
              <a:buNone/>
            </a:pPr>
            <a:endParaRPr lang="ar-IQ" dirty="0"/>
          </a:p>
          <a:p>
            <a:pPr algn="r" rtl="1">
              <a:buNone/>
            </a:pPr>
            <a:r>
              <a:rPr lang="ar-IQ" dirty="0"/>
              <a:t>والفرق في كلتا الحالتين هو ان الحالة الاولى تعد ايجابا  يحتاج الى القبول , وان الحالة الثانية الدعوة الى التفاوض لا تعد ايجابا حيث ان قبول المشتري يعد ايجابا وهو بحاجة الى قبول البائع من اجل انعقاد العقد.</a:t>
            </a:r>
            <a:endParaRPr lang="en-US" dirty="0"/>
          </a:p>
          <a:p>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36</a:t>
            </a:fld>
            <a:endParaRPr lang="en-US"/>
          </a:p>
        </p:txBody>
      </p:sp>
      <p:sp>
        <p:nvSpPr>
          <p:cNvPr id="2" name="Title 1"/>
          <p:cNvSpPr>
            <a:spLocks noGrp="1"/>
          </p:cNvSpPr>
          <p:nvPr>
            <p:ph type="title"/>
          </p:nvPr>
        </p:nvSpPr>
        <p:spPr/>
        <p:txBody>
          <a:bodyPr>
            <a:normAutofit/>
          </a:bodyPr>
          <a:lstStyle/>
          <a:p>
            <a:pPr algn="ctr"/>
            <a:r>
              <a:rPr lang="ar-IQ" sz="2400" dirty="0">
                <a:solidFill>
                  <a:schemeClr val="tx1"/>
                </a:solidFill>
              </a:rPr>
              <a:t>الايجاب الموجه للجمهور</a:t>
            </a:r>
            <a:endParaRPr lang="en-US" sz="2400" dirty="0">
              <a:solidFill>
                <a:schemeClr val="tx1"/>
              </a:solidFill>
            </a:endParaRPr>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Autofit/>
          </a:bodyPr>
          <a:lstStyle/>
          <a:p>
            <a:pPr algn="ctr" rtl="1">
              <a:buNone/>
            </a:pPr>
            <a:r>
              <a:rPr lang="ar-IQ" sz="1100" b="1" dirty="0"/>
              <a:t> </a:t>
            </a:r>
            <a:endParaRPr lang="ar-SA" sz="1100" b="1" dirty="0"/>
          </a:p>
          <a:p>
            <a:pPr algn="ctr" rtl="1">
              <a:buNone/>
            </a:pPr>
            <a:endParaRPr lang="ar-SA" sz="1100" b="1" dirty="0"/>
          </a:p>
          <a:p>
            <a:pPr algn="r" rtl="1">
              <a:buNone/>
            </a:pPr>
            <a:r>
              <a:rPr lang="ar-IQ" sz="1100" dirty="0"/>
              <a:t>ل</a:t>
            </a:r>
            <a:r>
              <a:rPr lang="ar-SA" sz="1100" dirty="0"/>
              <a:t>قد يحصل في بعض الاحيان ان لايبرم المتعاقد عقدا نهائيا بل يمر بمرحلة تمهيد تسبق مرحلة ابرام العقد النهائي يقتصر التزام المتعاقد فيها على الوعد بالبيع اذا رغب المتعاقد الاخر في ذلك في مدة معينة .ول</a:t>
            </a:r>
            <a:r>
              <a:rPr lang="ar-IQ" sz="1100" dirty="0"/>
              <a:t>م يخص المشرع العراقي  الوعد بالبيع بنص خاص كما ف</a:t>
            </a:r>
            <a:r>
              <a:rPr lang="ar-SA" sz="1100" dirty="0"/>
              <a:t>ع</a:t>
            </a:r>
            <a:r>
              <a:rPr lang="ar-IQ" sz="1100" dirty="0"/>
              <a:t>ل التقنين المدني الفرنسي وانما ترك ذلك الى احكام النظرية  العامة للالتزام.</a:t>
            </a:r>
            <a:r>
              <a:rPr lang="ar-SA" sz="1100" dirty="0"/>
              <a:t> </a:t>
            </a:r>
          </a:p>
          <a:p>
            <a:pPr algn="r" rtl="1">
              <a:buNone/>
            </a:pPr>
            <a:endParaRPr lang="ar-SA" sz="1100" dirty="0"/>
          </a:p>
          <a:p>
            <a:pPr algn="r" rtl="1">
              <a:buNone/>
            </a:pPr>
            <a:r>
              <a:rPr lang="ar-IQ" sz="1100" dirty="0"/>
              <a:t>فقد نصت المادة 78 من القانون المدني على ان“ صيغة الاستقبال التي هي بمعنى الوعد المجرد ينعقد بها العقد وعدا  ملزما اذا انصرف الى ذلك قصد العاقدين“ كذلك المادة 91  مدني اشارت الى </a:t>
            </a:r>
            <a:r>
              <a:rPr lang="en-US" sz="1100" dirty="0"/>
              <a:t>)</a:t>
            </a:r>
            <a:r>
              <a:rPr lang="ar-IQ" sz="1100" b="1" dirty="0">
                <a:solidFill>
                  <a:srgbClr val="FF0000"/>
                </a:solidFill>
              </a:rPr>
              <a:t>الاتفاق الابتدائي </a:t>
            </a:r>
            <a:r>
              <a:rPr lang="ar-SA" sz="1100" b="1" dirty="0">
                <a:solidFill>
                  <a:srgbClr val="FF0000"/>
                </a:solidFill>
              </a:rPr>
              <a:t>الذي يتعهد بموجبه كلا المتعاقدين او احدهما بأبرام عقد معين في المستقبل </a:t>
            </a:r>
            <a:r>
              <a:rPr lang="ar-IQ" sz="1100" b="1" dirty="0">
                <a:solidFill>
                  <a:srgbClr val="FF0000"/>
                </a:solidFill>
              </a:rPr>
              <a:t> لا يكون صحيحا  الا اذا اتفق على تحديد المسائل الجوهرية للعقد ومنها تحديد المدة التي يجب ان ينعقد العقد النهائي فيها وكذلك الشكلية عندما يقررها المشرع</a:t>
            </a:r>
            <a:r>
              <a:rPr lang="en-US" sz="1100" b="1" dirty="0">
                <a:solidFill>
                  <a:srgbClr val="FF0000"/>
                </a:solidFill>
              </a:rPr>
              <a:t>(</a:t>
            </a:r>
            <a:r>
              <a:rPr lang="ar-IQ" sz="1100" b="1" dirty="0">
                <a:solidFill>
                  <a:srgbClr val="FF0000"/>
                </a:solidFill>
              </a:rPr>
              <a:t>. </a:t>
            </a:r>
          </a:p>
          <a:p>
            <a:pPr algn="r" rtl="1">
              <a:buNone/>
            </a:pPr>
            <a:endParaRPr lang="ar-IQ" sz="1100" b="1" dirty="0">
              <a:solidFill>
                <a:srgbClr val="FF0000"/>
              </a:solidFill>
            </a:endParaRPr>
          </a:p>
          <a:p>
            <a:pPr algn="r" rtl="1">
              <a:buNone/>
            </a:pPr>
            <a:endParaRPr lang="ar-IQ" sz="1100" dirty="0"/>
          </a:p>
          <a:p>
            <a:pPr algn="r" rtl="1">
              <a:buNone/>
            </a:pPr>
            <a:r>
              <a:rPr lang="ar-IQ" sz="1100" b="1" dirty="0"/>
              <a:t>تعريف الوعد بالبيع </a:t>
            </a:r>
            <a:endParaRPr lang="ar-IQ" sz="1100" dirty="0"/>
          </a:p>
          <a:p>
            <a:pPr algn="r" rtl="1">
              <a:buNone/>
            </a:pPr>
            <a:endParaRPr lang="ar-IQ" sz="1100" dirty="0"/>
          </a:p>
          <a:p>
            <a:pPr algn="r" rtl="1">
              <a:buNone/>
            </a:pPr>
            <a:r>
              <a:rPr lang="ar-IQ" sz="1100" dirty="0"/>
              <a:t> يعرف الوعد بالبيع  بأنه عقد يلتزم الواعد بموجبة ببيع شيء بثمن معين اذا </a:t>
            </a:r>
            <a:r>
              <a:rPr lang="ar-SA" sz="1100" dirty="0"/>
              <a:t>أ</a:t>
            </a:r>
            <a:r>
              <a:rPr lang="ar-IQ" sz="1100" dirty="0"/>
              <a:t>ظهر الموعود له رغبته في الشراء خلال مدة معينة.</a:t>
            </a:r>
          </a:p>
          <a:p>
            <a:pPr algn="r" rtl="1">
              <a:buNone/>
            </a:pPr>
            <a:r>
              <a:rPr lang="ar-IQ" sz="1100" dirty="0"/>
              <a:t> ان الوعد بالبيع ليس عقد بيع لأنه ملزم لجانب واحد وهو الواعد.</a:t>
            </a:r>
          </a:p>
          <a:p>
            <a:pPr algn="r" rtl="1">
              <a:buNone/>
            </a:pPr>
            <a:r>
              <a:rPr lang="ar-IQ" sz="1100" dirty="0"/>
              <a:t>ان الواعد بالبيع عقد معلق على شرط ارادي لان الموعود له هو دائن ويتوقف العقد على ارادته في حين ان الشرط الارادي يتوقف فيه العقد على ارادة المدين ولذلك فهو شرط باطل ويبطل العقد فيه.</a:t>
            </a:r>
            <a:endParaRPr lang="en-US" sz="1100" dirty="0"/>
          </a:p>
          <a:p>
            <a:pPr algn="r" rtl="1">
              <a:buNone/>
            </a:pPr>
            <a:r>
              <a:rPr lang="ar-IQ" sz="1100" dirty="0"/>
              <a:t>ان الوعد بالبيع ليس عقدا معلقا على شرط واقف لان الشرط الواقف يعني ان ارادة الطرفين قد اتجهت الى ابرام عقد البيع وليس الوعد بالبيع. ان الوعد بالبيع ليس ايجابا مجرد او ملزم لان الايجاب المجرد يمكن العدول عنه قبل القبول م 83 مدني وان حددت له مدة فأنه ينقضي بأنقضائها</a:t>
            </a:r>
            <a:r>
              <a:rPr lang="en-US" sz="1100" dirty="0"/>
              <a:t>.</a:t>
            </a:r>
            <a:endParaRPr lang="ar-IQ" sz="1100" dirty="0"/>
          </a:p>
          <a:p>
            <a:pPr algn="r" rtl="1">
              <a:buNone/>
            </a:pPr>
            <a:r>
              <a:rPr lang="ar-IQ" sz="1100" dirty="0"/>
              <a:t>وبصدد الايجاب الملزم فأن عدم الالتزام به يدخل في نطاق المسؤولية العقدية كذلك فأن موت الواعد لا يؤثر على العقد في حين ان الموت او فقدان الاهلية يسقط الايجاب الملزم طالما حصل ذلك قبل العلم بالقبول.</a:t>
            </a:r>
          </a:p>
          <a:p>
            <a:pPr algn="r" rtl="1">
              <a:buNone/>
            </a:pPr>
            <a:endParaRPr lang="ar-IQ" sz="1100" dirty="0"/>
          </a:p>
          <a:p>
            <a:pPr algn="r" rtl="1">
              <a:buNone/>
            </a:pPr>
            <a:r>
              <a:rPr lang="ar-IQ" sz="1100" dirty="0"/>
              <a:t>الوعد بالبيع يختلف عن المشروع المتفق عليه وذلك من حيث القوة الملزمة لان الاخير عبارة عن ايجاب يقابله قبول ولكن يعلق انعقاد العقد على اجراء  معين كتحريره في</a:t>
            </a:r>
            <a:r>
              <a:rPr lang="en-GB" sz="1100" dirty="0"/>
              <a:t> </a:t>
            </a:r>
            <a:r>
              <a:rPr lang="ar-SA" sz="1100" dirty="0"/>
              <a:t> سند</a:t>
            </a:r>
            <a:r>
              <a:rPr lang="ar-IQ" sz="1100" dirty="0"/>
              <a:t> رسمي</a:t>
            </a:r>
            <a:endParaRPr lang="en-US" sz="1100" dirty="0"/>
          </a:p>
          <a:p>
            <a:pPr algn="r" rtl="1">
              <a:buNone/>
            </a:pPr>
            <a:endParaRPr lang="ar-IQ" sz="1100" dirty="0"/>
          </a:p>
          <a:p>
            <a:pPr algn="r" rtl="1">
              <a:buNone/>
            </a:pPr>
            <a:endParaRPr lang="ar-IQ" sz="1100" dirty="0"/>
          </a:p>
          <a:p>
            <a:endParaRPr lang="en-US" sz="1100"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37</a:t>
            </a:fld>
            <a:endParaRPr lang="en-US"/>
          </a:p>
        </p:txBody>
      </p:sp>
      <p:sp>
        <p:nvSpPr>
          <p:cNvPr id="2" name="Title 1"/>
          <p:cNvSpPr>
            <a:spLocks noGrp="1"/>
          </p:cNvSpPr>
          <p:nvPr>
            <p:ph type="title"/>
          </p:nvPr>
        </p:nvSpPr>
        <p:spPr/>
        <p:txBody>
          <a:bodyPr>
            <a:normAutofit fontScale="90000"/>
          </a:bodyPr>
          <a:lstStyle/>
          <a:p>
            <a:pPr algn="ctr"/>
            <a:r>
              <a:rPr lang="ar-IQ" b="1" dirty="0"/>
              <a:t>الوعد بالبيع</a:t>
            </a:r>
            <a:br>
              <a:rPr lang="ar-SA" b="1" dirty="0"/>
            </a:br>
            <a:endParaRPr lang="en-US" dirty="0"/>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pPr algn="just" rtl="1"/>
            <a:r>
              <a:rPr lang="ar-IQ" sz="1800" dirty="0">
                <a:latin typeface="Tahoma" pitchFamily="34" charset="0"/>
                <a:ea typeface="Tahoma" pitchFamily="34" charset="0"/>
                <a:cs typeface="Tahoma" pitchFamily="34" charset="0"/>
              </a:rPr>
              <a:t>يتخذ الوعد بالبيع ثلاث صور :</a:t>
            </a:r>
          </a:p>
          <a:p>
            <a:pPr marL="514350" indent="-514350" algn="just" rtl="1">
              <a:buClr>
                <a:srgbClr val="002060"/>
              </a:buClr>
              <a:buFont typeface="+mj-lt"/>
              <a:buAutoNum type="arabicPeriod"/>
            </a:pPr>
            <a:r>
              <a:rPr lang="ar-IQ" sz="1800" dirty="0">
                <a:latin typeface="Tahoma" pitchFamily="34" charset="0"/>
                <a:ea typeface="Tahoma" pitchFamily="34" charset="0"/>
                <a:cs typeface="Tahoma" pitchFamily="34" charset="0"/>
              </a:rPr>
              <a:t>إما أن يكون وعداً من جانب من يريد أن يبيع فيكون الوعد هنا من جانب واحد وعد بالبيع. </a:t>
            </a:r>
            <a:r>
              <a:rPr lang="ar-IQ" sz="1800" dirty="0">
                <a:solidFill>
                  <a:srgbClr val="FF0000"/>
                </a:solidFill>
                <a:latin typeface="Tahoma" pitchFamily="34" charset="0"/>
                <a:ea typeface="Tahoma" pitchFamily="34" charset="0"/>
                <a:cs typeface="Tahoma" pitchFamily="34" charset="0"/>
              </a:rPr>
              <a:t>الوعد بالبيع</a:t>
            </a:r>
          </a:p>
          <a:p>
            <a:pPr marL="514350" indent="-514350" algn="just" rtl="1">
              <a:buFont typeface="+mj-lt"/>
              <a:buAutoNum type="arabicPeriod"/>
            </a:pPr>
            <a:r>
              <a:rPr lang="ar-IQ" sz="1800" dirty="0">
                <a:latin typeface="Tahoma" pitchFamily="34" charset="0"/>
                <a:ea typeface="Tahoma" pitchFamily="34" charset="0"/>
                <a:cs typeface="Tahoma" pitchFamily="34" charset="0"/>
              </a:rPr>
              <a:t>أو قد يصدر الوعد من جانب من يرغب بالشراء فيكون وعداً من جانب المشتري وحده. </a:t>
            </a:r>
            <a:r>
              <a:rPr lang="ar-IQ" sz="1800" dirty="0">
                <a:solidFill>
                  <a:srgbClr val="FF0000"/>
                </a:solidFill>
                <a:latin typeface="Tahoma" pitchFamily="34" charset="0"/>
                <a:ea typeface="Tahoma" pitchFamily="34" charset="0"/>
                <a:cs typeface="Tahoma" pitchFamily="34" charset="0"/>
              </a:rPr>
              <a:t>الوعد بالشراء</a:t>
            </a:r>
          </a:p>
          <a:p>
            <a:pPr marL="514350" indent="-514350" algn="just" rtl="1">
              <a:buFont typeface="+mj-lt"/>
              <a:buAutoNum type="arabicPeriod"/>
            </a:pPr>
            <a:r>
              <a:rPr lang="ar-IQ" sz="1800" dirty="0">
                <a:latin typeface="Tahoma" pitchFamily="34" charset="0"/>
                <a:ea typeface="Tahoma" pitchFamily="34" charset="0"/>
                <a:cs typeface="Tahoma" pitchFamily="34" charset="0"/>
              </a:rPr>
              <a:t>أو قد يكون </a:t>
            </a:r>
            <a:r>
              <a:rPr lang="ar-IQ" sz="1800" dirty="0">
                <a:solidFill>
                  <a:srgbClr val="FF0000"/>
                </a:solidFill>
                <a:latin typeface="Tahoma" pitchFamily="34" charset="0"/>
                <a:ea typeface="Tahoma" pitchFamily="34" charset="0"/>
                <a:cs typeface="Tahoma" pitchFamily="34" charset="0"/>
              </a:rPr>
              <a:t>وعداً متبادلا </a:t>
            </a:r>
            <a:r>
              <a:rPr lang="ar-IQ" sz="1800" dirty="0">
                <a:latin typeface="Tahoma" pitchFamily="34" charset="0"/>
                <a:ea typeface="Tahoma" pitchFamily="34" charset="0"/>
                <a:cs typeface="Tahoma" pitchFamily="34" charset="0"/>
              </a:rPr>
              <a:t>مثل وعد كامران صديقه محمد ببيع سيارته أذا ابدى الاخير رغبته خلال مدة زمنية معينة و وعد محمد صديقه كامران بشراء السيارة أذا ابدى الاخير رغبته في مدة زمنية معينة ).</a:t>
            </a:r>
            <a:endParaRPr lang="en-US" sz="1800" dirty="0">
              <a:latin typeface="Tahoma" pitchFamily="34" charset="0"/>
              <a:ea typeface="Tahoma" pitchFamily="34" charset="0"/>
              <a:cs typeface="Tahoma" pitchFamily="34" charset="0"/>
            </a:endParaRPr>
          </a:p>
          <a:p>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38</a:t>
            </a:fld>
            <a:endParaRPr lang="en-US"/>
          </a:p>
        </p:txBody>
      </p:sp>
      <p:sp>
        <p:nvSpPr>
          <p:cNvPr id="2" name="Title 1"/>
          <p:cNvSpPr>
            <a:spLocks noGrp="1"/>
          </p:cNvSpPr>
          <p:nvPr>
            <p:ph type="title"/>
          </p:nvPr>
        </p:nvSpPr>
        <p:spPr/>
        <p:txBody>
          <a:bodyPr>
            <a:normAutofit/>
          </a:bodyPr>
          <a:lstStyle/>
          <a:p>
            <a:pPr algn="ctr"/>
            <a:r>
              <a:rPr lang="ar-SA" sz="2400" dirty="0"/>
              <a:t>صور الوعد بالبيع</a:t>
            </a:r>
            <a:endParaRPr lang="en-US" sz="2400" dirty="0"/>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fontScale="77500" lnSpcReduction="20000"/>
          </a:bodyPr>
          <a:lstStyle/>
          <a:p>
            <a:pPr marL="514350" indent="-514350" algn="just" rtl="1">
              <a:lnSpc>
                <a:spcPct val="170000"/>
              </a:lnSpc>
              <a:buFont typeface="+mj-lt"/>
              <a:buAutoNum type="arabicPeriod"/>
            </a:pPr>
            <a:r>
              <a:rPr lang="ar-SA" sz="2800" dirty="0">
                <a:solidFill>
                  <a:srgbClr val="FF0000"/>
                </a:solidFill>
                <a:latin typeface="Tahoma" pitchFamily="34" charset="0"/>
                <a:ea typeface="Tahoma" pitchFamily="34" charset="0"/>
                <a:cs typeface="Tahoma" pitchFamily="34" charset="0"/>
              </a:rPr>
              <a:t>الاتفاق على طبيعة الوعد </a:t>
            </a:r>
            <a:r>
              <a:rPr lang="ar-SA" sz="2800" dirty="0">
                <a:latin typeface="Tahoma" pitchFamily="34" charset="0"/>
                <a:ea typeface="Tahoma" pitchFamily="34" charset="0"/>
                <a:cs typeface="Tahoma" pitchFamily="34" charset="0"/>
              </a:rPr>
              <a:t>ويقصد به أن يتطابق الايجاب والقبول على نوع الوعد فيما اذا كان وعد بالبيع من جانب واحد</a:t>
            </a:r>
            <a:r>
              <a:rPr lang="ar-IQ" sz="2800" dirty="0">
                <a:latin typeface="Tahoma" pitchFamily="34" charset="0"/>
                <a:ea typeface="Tahoma" pitchFamily="34" charset="0"/>
                <a:cs typeface="Tahoma" pitchFamily="34" charset="0"/>
              </a:rPr>
              <a:t> </a:t>
            </a:r>
            <a:r>
              <a:rPr lang="ar-SA" sz="2800" dirty="0">
                <a:latin typeface="Tahoma" pitchFamily="34" charset="0"/>
                <a:ea typeface="Tahoma" pitchFamily="34" charset="0"/>
                <a:cs typeface="Tahoma" pitchFamily="34" charset="0"/>
              </a:rPr>
              <a:t>أم متبادل</a:t>
            </a:r>
            <a:endParaRPr lang="ar-IQ" sz="2800" dirty="0">
              <a:latin typeface="Tahoma" pitchFamily="34" charset="0"/>
              <a:ea typeface="Tahoma" pitchFamily="34" charset="0"/>
              <a:cs typeface="Tahoma" pitchFamily="34" charset="0"/>
            </a:endParaRPr>
          </a:p>
          <a:p>
            <a:pPr marL="514350" indent="-514350" algn="just" rtl="1">
              <a:lnSpc>
                <a:spcPct val="170000"/>
              </a:lnSpc>
              <a:buFont typeface="+mj-lt"/>
              <a:buAutoNum type="arabicPeriod"/>
            </a:pPr>
            <a:r>
              <a:rPr lang="ar-SA" sz="2800" dirty="0">
                <a:solidFill>
                  <a:srgbClr val="FF0000"/>
                </a:solidFill>
                <a:latin typeface="Tahoma" pitchFamily="34" charset="0"/>
                <a:ea typeface="Tahoma" pitchFamily="34" charset="0"/>
                <a:cs typeface="Tahoma" pitchFamily="34" charset="0"/>
              </a:rPr>
              <a:t>تعيين جميع المسائل الجوهرية لعقد البيع</a:t>
            </a:r>
            <a:r>
              <a:rPr lang="en-US" sz="2800" dirty="0">
                <a:solidFill>
                  <a:srgbClr val="FF0000"/>
                </a:solidFill>
                <a:latin typeface="Tahoma" pitchFamily="34" charset="0"/>
                <a:ea typeface="Tahoma" pitchFamily="34" charset="0"/>
                <a:cs typeface="Tahoma" pitchFamily="34" charset="0"/>
              </a:rPr>
              <a:t> </a:t>
            </a:r>
            <a:r>
              <a:rPr lang="ar-SA" sz="2800" dirty="0">
                <a:latin typeface="Tahoma" pitchFamily="34" charset="0"/>
                <a:ea typeface="Tahoma" pitchFamily="34" charset="0"/>
                <a:cs typeface="Tahoma" pitchFamily="34" charset="0"/>
              </a:rPr>
              <a:t>المبيع والثمن</a:t>
            </a:r>
            <a:r>
              <a:rPr lang="en-US" sz="2800" dirty="0">
                <a:latin typeface="Tahoma" pitchFamily="34" charset="0"/>
                <a:ea typeface="Tahoma" pitchFamily="34" charset="0"/>
                <a:cs typeface="Tahoma" pitchFamily="34" charset="0"/>
              </a:rPr>
              <a:t> </a:t>
            </a:r>
            <a:r>
              <a:rPr lang="ar-SA" sz="2800" dirty="0">
                <a:latin typeface="Tahoma" pitchFamily="34" charset="0"/>
                <a:ea typeface="Tahoma" pitchFamily="34" charset="0"/>
                <a:cs typeface="Tahoma" pitchFamily="34" charset="0"/>
              </a:rPr>
              <a:t>واستيفائه للشكلية أن وجدت في العقد الموعود بأبرامه.</a:t>
            </a:r>
            <a:endParaRPr lang="ar-IQ" sz="2800" dirty="0">
              <a:latin typeface="Tahoma" pitchFamily="34" charset="0"/>
              <a:ea typeface="Tahoma" pitchFamily="34" charset="0"/>
              <a:cs typeface="Tahoma" pitchFamily="34" charset="0"/>
            </a:endParaRPr>
          </a:p>
          <a:p>
            <a:pPr marL="514350" indent="-514350" algn="just" rtl="1">
              <a:lnSpc>
                <a:spcPct val="170000"/>
              </a:lnSpc>
              <a:buFont typeface="+mj-lt"/>
              <a:buAutoNum type="arabicPeriod"/>
            </a:pPr>
            <a:r>
              <a:rPr lang="ar-SA" sz="2800" dirty="0">
                <a:solidFill>
                  <a:srgbClr val="FF0000"/>
                </a:solidFill>
                <a:latin typeface="Tahoma" pitchFamily="34" charset="0"/>
                <a:ea typeface="Tahoma" pitchFamily="34" charset="0"/>
                <a:cs typeface="Tahoma" pitchFamily="34" charset="0"/>
              </a:rPr>
              <a:t>تعيين المدة التي يجب فيها أبرام العقد النهائي</a:t>
            </a:r>
            <a:r>
              <a:rPr lang="en-US" sz="2800" dirty="0">
                <a:solidFill>
                  <a:srgbClr val="FF0000"/>
                </a:solidFill>
                <a:latin typeface="Tahoma" pitchFamily="34" charset="0"/>
                <a:ea typeface="Tahoma" pitchFamily="34" charset="0"/>
                <a:cs typeface="Tahoma" pitchFamily="34" charset="0"/>
              </a:rPr>
              <a:t> </a:t>
            </a:r>
            <a:r>
              <a:rPr lang="en-US" sz="2800" dirty="0">
                <a:latin typeface="Tahoma" pitchFamily="34" charset="0"/>
                <a:ea typeface="Tahoma" pitchFamily="34" charset="0"/>
                <a:cs typeface="Tahoma" pitchFamily="34" charset="0"/>
              </a:rPr>
              <a:t>. </a:t>
            </a:r>
            <a:r>
              <a:rPr lang="ar-SA" sz="2800" dirty="0">
                <a:latin typeface="Tahoma" pitchFamily="34" charset="0"/>
                <a:ea typeface="Tahoma" pitchFamily="34" charset="0"/>
                <a:cs typeface="Tahoma" pitchFamily="34" charset="0"/>
              </a:rPr>
              <a:t>فيجب الاتفاق على المدة قد يكون هذا الاتفاق ضمنياً او صريحاً</a:t>
            </a:r>
            <a:r>
              <a:rPr lang="en-US" sz="2800" dirty="0">
                <a:latin typeface="Tahoma" pitchFamily="34" charset="0"/>
                <a:ea typeface="Tahoma" pitchFamily="34" charset="0"/>
                <a:cs typeface="Tahoma" pitchFamily="34" charset="0"/>
              </a:rPr>
              <a:t> ..</a:t>
            </a:r>
            <a:r>
              <a:rPr lang="ar-SA" sz="2800" dirty="0">
                <a:latin typeface="Tahoma" pitchFamily="34" charset="0"/>
                <a:ea typeface="Tahoma" pitchFamily="34" charset="0"/>
                <a:cs typeface="Tahoma" pitchFamily="34" charset="0"/>
              </a:rPr>
              <a:t>وعلى اعتبار أن الوعد بالبيع عقداً فيجب أن يكون اطرافه آهلين لهذا التصرف</a:t>
            </a:r>
            <a:r>
              <a:rPr lang="ar-IQ" sz="2800" dirty="0">
                <a:latin typeface="Tahoma" pitchFamily="34" charset="0"/>
                <a:ea typeface="Tahoma" pitchFamily="34" charset="0"/>
                <a:cs typeface="Tahoma" pitchFamily="34" charset="0"/>
              </a:rPr>
              <a:t>.</a:t>
            </a:r>
            <a:endParaRPr lang="en-US" sz="2800" dirty="0">
              <a:latin typeface="Tahoma" pitchFamily="34" charset="0"/>
              <a:ea typeface="Tahoma" pitchFamily="34" charset="0"/>
              <a:cs typeface="Tahoma" pitchFamily="34" charset="0"/>
            </a:endParaRPr>
          </a:p>
          <a:p>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39</a:t>
            </a:fld>
            <a:endParaRPr lang="en-US"/>
          </a:p>
        </p:txBody>
      </p:sp>
      <p:sp>
        <p:nvSpPr>
          <p:cNvPr id="2" name="Title 1"/>
          <p:cNvSpPr>
            <a:spLocks noGrp="1"/>
          </p:cNvSpPr>
          <p:nvPr>
            <p:ph type="title"/>
          </p:nvPr>
        </p:nvSpPr>
        <p:spPr/>
        <p:txBody>
          <a:bodyPr/>
          <a:lstStyle/>
          <a:p>
            <a:pPr algn="ctr"/>
            <a:r>
              <a:rPr lang="ar-IQ" dirty="0"/>
              <a:t>شروط الوعد بالبيع</a:t>
            </a:r>
            <a:endParaRPr lang="en-US" dirty="0"/>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1" y="0"/>
            <a:ext cx="8991600" cy="6857999"/>
          </a:xfrm>
        </p:spPr>
        <p:txBody>
          <a:bodyPr>
            <a:normAutofit/>
          </a:bodyPr>
          <a:lstStyle/>
          <a:p>
            <a:pPr algn="r" rtl="1">
              <a:buNone/>
            </a:pPr>
            <a:r>
              <a:rPr lang="ar-IQ" u="sng" dirty="0"/>
              <a:t>العقود الغير مسماة: </a:t>
            </a:r>
            <a:r>
              <a:rPr lang="ar-IQ" dirty="0"/>
              <a:t>وهي العقود التي لم يخصها المشرع باسم معين او بنص خاص وذلك لقلة شيوعها حيث تخضع الى القواعد العامة التي وضعت لكل العقود كعقد الحضانة وعقد النشر,</a:t>
            </a:r>
            <a:r>
              <a:rPr lang="en-GB" dirty="0"/>
              <a:t> </a:t>
            </a:r>
            <a:r>
              <a:rPr lang="ar-IQ" dirty="0"/>
              <a:t>ومثالها ايضا ان يتفق شخصا مع اخر على ان يثبت له ميراثا يستحقه وعلى ان يقوم بدفع المصروفات التي يستلزمها هذا العمل في نظير جزء من هذا الميراث يأخذه اذا وفق في عمله. او يتفق شخص مع اخر على ان يبيع الاول لحساب الثاني شيئا على ان يعطي الاول للثاني بعد البيع مبلغا معينا  وما زاد من الثمن على هذا المبلغ يحتفظ به </a:t>
            </a:r>
            <a:r>
              <a:rPr lang="ar-IQ" dirty="0" err="1"/>
              <a:t>لنفسه.وكذلك</a:t>
            </a:r>
            <a:r>
              <a:rPr lang="ar-IQ" dirty="0"/>
              <a:t> عقد النزول في الفندق واخيرا العقد بين مدير المسرح والممثلين.</a:t>
            </a:r>
            <a:endParaRPr lang="en-US" dirty="0"/>
          </a:p>
          <a:p>
            <a:endParaRPr lang="en-GB"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4</a:t>
            </a:fld>
            <a:endParaRPr lang="en-US"/>
          </a:p>
        </p:txBody>
      </p:sp>
      <p:sp>
        <p:nvSpPr>
          <p:cNvPr id="5" name="Oval 4"/>
          <p:cNvSpPr>
            <a:spLocks noChangeArrowheads="1"/>
          </p:cNvSpPr>
          <p:nvPr/>
        </p:nvSpPr>
        <p:spPr bwMode="auto">
          <a:xfrm>
            <a:off x="2237543" y="3679795"/>
            <a:ext cx="1676400" cy="533400"/>
          </a:xfrm>
          <a:prstGeom prst="ellipse">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algn="r" rtl="1" eaLnBrk="0" fontAlgn="base" hangingPunct="0">
              <a:spcBef>
                <a:spcPct val="0"/>
              </a:spcBef>
              <a:spcAft>
                <a:spcPct val="0"/>
              </a:spcAft>
              <a:defRPr>
                <a:solidFill>
                  <a:schemeClr val="tx1"/>
                </a:solidFill>
                <a:latin typeface="Tahoma" pitchFamily="34" charset="0"/>
                <a:cs typeface="Arial" charset="0"/>
              </a:defRPr>
            </a:lvl6pPr>
            <a:lvl7pPr marL="2971800" indent="-228600" algn="r" rtl="1" eaLnBrk="0" fontAlgn="base" hangingPunct="0">
              <a:spcBef>
                <a:spcPct val="0"/>
              </a:spcBef>
              <a:spcAft>
                <a:spcPct val="0"/>
              </a:spcAft>
              <a:defRPr>
                <a:solidFill>
                  <a:schemeClr val="tx1"/>
                </a:solidFill>
                <a:latin typeface="Tahoma" pitchFamily="34" charset="0"/>
                <a:cs typeface="Arial" charset="0"/>
              </a:defRPr>
            </a:lvl7pPr>
            <a:lvl8pPr marL="3429000" indent="-228600" algn="r" rtl="1" eaLnBrk="0" fontAlgn="base" hangingPunct="0">
              <a:spcBef>
                <a:spcPct val="0"/>
              </a:spcBef>
              <a:spcAft>
                <a:spcPct val="0"/>
              </a:spcAft>
              <a:defRPr>
                <a:solidFill>
                  <a:schemeClr val="tx1"/>
                </a:solidFill>
                <a:latin typeface="Tahoma" pitchFamily="34" charset="0"/>
                <a:cs typeface="Arial" charset="0"/>
              </a:defRPr>
            </a:lvl8pPr>
            <a:lvl9pPr marL="3886200" indent="-228600" algn="r" rtl="1"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r>
              <a:rPr lang="ar-IQ" altLang="en-US" dirty="0">
                <a:solidFill>
                  <a:srgbClr val="FFFF00"/>
                </a:solidFill>
              </a:rPr>
              <a:t>عقود غير مسماة</a:t>
            </a:r>
            <a:endParaRPr lang="en-US" altLang="en-US" dirty="0">
              <a:solidFill>
                <a:srgbClr val="FFFF00"/>
              </a:solidFill>
            </a:endParaRPr>
          </a:p>
        </p:txBody>
      </p:sp>
      <p:sp>
        <p:nvSpPr>
          <p:cNvPr id="6" name="Oval 15"/>
          <p:cNvSpPr>
            <a:spLocks noChangeArrowheads="1"/>
          </p:cNvSpPr>
          <p:nvPr/>
        </p:nvSpPr>
        <p:spPr bwMode="auto">
          <a:xfrm>
            <a:off x="789743" y="4670395"/>
            <a:ext cx="1143000" cy="457200"/>
          </a:xfrm>
          <a:prstGeom prst="ellipse">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algn="r" rtl="1" eaLnBrk="0" fontAlgn="base" hangingPunct="0">
              <a:spcBef>
                <a:spcPct val="0"/>
              </a:spcBef>
              <a:spcAft>
                <a:spcPct val="0"/>
              </a:spcAft>
              <a:defRPr>
                <a:solidFill>
                  <a:schemeClr val="tx1"/>
                </a:solidFill>
                <a:latin typeface="Tahoma" pitchFamily="34" charset="0"/>
                <a:cs typeface="Arial" charset="0"/>
              </a:defRPr>
            </a:lvl6pPr>
            <a:lvl7pPr marL="2971800" indent="-228600" algn="r" rtl="1" eaLnBrk="0" fontAlgn="base" hangingPunct="0">
              <a:spcBef>
                <a:spcPct val="0"/>
              </a:spcBef>
              <a:spcAft>
                <a:spcPct val="0"/>
              </a:spcAft>
              <a:defRPr>
                <a:solidFill>
                  <a:schemeClr val="tx1"/>
                </a:solidFill>
                <a:latin typeface="Tahoma" pitchFamily="34" charset="0"/>
                <a:cs typeface="Arial" charset="0"/>
              </a:defRPr>
            </a:lvl7pPr>
            <a:lvl8pPr marL="3429000" indent="-228600" algn="r" rtl="1" eaLnBrk="0" fontAlgn="base" hangingPunct="0">
              <a:spcBef>
                <a:spcPct val="0"/>
              </a:spcBef>
              <a:spcAft>
                <a:spcPct val="0"/>
              </a:spcAft>
              <a:defRPr>
                <a:solidFill>
                  <a:schemeClr val="tx1"/>
                </a:solidFill>
                <a:latin typeface="Tahoma" pitchFamily="34" charset="0"/>
                <a:cs typeface="Arial" charset="0"/>
              </a:defRPr>
            </a:lvl8pPr>
            <a:lvl9pPr marL="3886200" indent="-228600" algn="r" rtl="1"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r>
              <a:rPr lang="ar-IQ" altLang="en-US" dirty="0">
                <a:solidFill>
                  <a:srgbClr val="FFFF00"/>
                </a:solidFill>
              </a:rPr>
              <a:t>عقد الفندقة</a:t>
            </a:r>
            <a:endParaRPr lang="en-US" altLang="en-US" dirty="0">
              <a:solidFill>
                <a:srgbClr val="FFFF00"/>
              </a:solidFill>
            </a:endParaRPr>
          </a:p>
        </p:txBody>
      </p:sp>
      <p:sp>
        <p:nvSpPr>
          <p:cNvPr id="7" name="Oval 17"/>
          <p:cNvSpPr>
            <a:spLocks noChangeArrowheads="1"/>
          </p:cNvSpPr>
          <p:nvPr/>
        </p:nvSpPr>
        <p:spPr bwMode="auto">
          <a:xfrm>
            <a:off x="3429000" y="4670395"/>
            <a:ext cx="1219200" cy="457200"/>
          </a:xfrm>
          <a:prstGeom prst="ellipse">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algn="r" rtl="1" eaLnBrk="0" fontAlgn="base" hangingPunct="0">
              <a:spcBef>
                <a:spcPct val="0"/>
              </a:spcBef>
              <a:spcAft>
                <a:spcPct val="0"/>
              </a:spcAft>
              <a:defRPr>
                <a:solidFill>
                  <a:schemeClr val="tx1"/>
                </a:solidFill>
                <a:latin typeface="Tahoma" pitchFamily="34" charset="0"/>
                <a:cs typeface="Arial" charset="0"/>
              </a:defRPr>
            </a:lvl6pPr>
            <a:lvl7pPr marL="2971800" indent="-228600" algn="r" rtl="1" eaLnBrk="0" fontAlgn="base" hangingPunct="0">
              <a:spcBef>
                <a:spcPct val="0"/>
              </a:spcBef>
              <a:spcAft>
                <a:spcPct val="0"/>
              </a:spcAft>
              <a:defRPr>
                <a:solidFill>
                  <a:schemeClr val="tx1"/>
                </a:solidFill>
                <a:latin typeface="Tahoma" pitchFamily="34" charset="0"/>
                <a:cs typeface="Arial" charset="0"/>
              </a:defRPr>
            </a:lvl7pPr>
            <a:lvl8pPr marL="3429000" indent="-228600" algn="r" rtl="1" eaLnBrk="0" fontAlgn="base" hangingPunct="0">
              <a:spcBef>
                <a:spcPct val="0"/>
              </a:spcBef>
              <a:spcAft>
                <a:spcPct val="0"/>
              </a:spcAft>
              <a:defRPr>
                <a:solidFill>
                  <a:schemeClr val="tx1"/>
                </a:solidFill>
                <a:latin typeface="Tahoma" pitchFamily="34" charset="0"/>
                <a:cs typeface="Arial" charset="0"/>
              </a:defRPr>
            </a:lvl8pPr>
            <a:lvl9pPr marL="3886200" indent="-228600" algn="r" rtl="1"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r>
              <a:rPr lang="ar-IQ" altLang="en-US" dirty="0">
                <a:solidFill>
                  <a:srgbClr val="FFFF00"/>
                </a:solidFill>
              </a:rPr>
              <a:t>عقد الاستثمار</a:t>
            </a:r>
            <a:endParaRPr lang="en-US" altLang="en-US" dirty="0">
              <a:solidFill>
                <a:srgbClr val="FFFF00"/>
              </a:solidFill>
            </a:endParaRPr>
          </a:p>
        </p:txBody>
      </p:sp>
      <p:sp>
        <p:nvSpPr>
          <p:cNvPr id="8" name="Line 7"/>
          <p:cNvSpPr>
            <a:spLocks noChangeShapeType="1"/>
          </p:cNvSpPr>
          <p:nvPr/>
        </p:nvSpPr>
        <p:spPr bwMode="auto">
          <a:xfrm flipH="1">
            <a:off x="1828800" y="4034903"/>
            <a:ext cx="533400" cy="762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cxnSp>
        <p:nvCxnSpPr>
          <p:cNvPr id="11" name="Straight Arrow Connector 10"/>
          <p:cNvCxnSpPr/>
          <p:nvPr/>
        </p:nvCxnSpPr>
        <p:spPr>
          <a:xfrm>
            <a:off x="3404586" y="4124049"/>
            <a:ext cx="484943" cy="5837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Rectangle 11"/>
          <p:cNvSpPr>
            <a:spLocks noChangeArrowheads="1"/>
          </p:cNvSpPr>
          <p:nvPr/>
        </p:nvSpPr>
        <p:spPr bwMode="auto">
          <a:xfrm>
            <a:off x="3913943" y="3366489"/>
            <a:ext cx="2743200" cy="7620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algn="r" rtl="1" eaLnBrk="0" fontAlgn="base" hangingPunct="0">
              <a:spcBef>
                <a:spcPct val="0"/>
              </a:spcBef>
              <a:spcAft>
                <a:spcPct val="0"/>
              </a:spcAft>
              <a:defRPr>
                <a:solidFill>
                  <a:schemeClr val="tx1"/>
                </a:solidFill>
                <a:latin typeface="Tahoma" pitchFamily="34" charset="0"/>
                <a:cs typeface="Arial" charset="0"/>
              </a:defRPr>
            </a:lvl6pPr>
            <a:lvl7pPr marL="2971800" indent="-228600" algn="r" rtl="1" eaLnBrk="0" fontAlgn="base" hangingPunct="0">
              <a:spcBef>
                <a:spcPct val="0"/>
              </a:spcBef>
              <a:spcAft>
                <a:spcPct val="0"/>
              </a:spcAft>
              <a:defRPr>
                <a:solidFill>
                  <a:schemeClr val="tx1"/>
                </a:solidFill>
                <a:latin typeface="Tahoma" pitchFamily="34" charset="0"/>
                <a:cs typeface="Arial" charset="0"/>
              </a:defRPr>
            </a:lvl7pPr>
            <a:lvl8pPr marL="3429000" indent="-228600" algn="r" rtl="1" eaLnBrk="0" fontAlgn="base" hangingPunct="0">
              <a:spcBef>
                <a:spcPct val="0"/>
              </a:spcBef>
              <a:spcAft>
                <a:spcPct val="0"/>
              </a:spcAft>
              <a:defRPr>
                <a:solidFill>
                  <a:schemeClr val="tx1"/>
                </a:solidFill>
                <a:latin typeface="Tahoma" pitchFamily="34" charset="0"/>
                <a:cs typeface="Arial" charset="0"/>
              </a:defRPr>
            </a:lvl8pPr>
            <a:lvl9pPr marL="3886200" indent="-228600" algn="r" rtl="1"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r>
              <a:rPr lang="ar-IQ" altLang="en-US" b="1" dirty="0">
                <a:solidFill>
                  <a:srgbClr val="00B050"/>
                </a:solidFill>
              </a:rPr>
              <a:t>تقسم العقود المدنية الى</a:t>
            </a:r>
            <a:endParaRPr lang="en-US" altLang="en-US" b="1" dirty="0">
              <a:solidFill>
                <a:srgbClr val="00B050"/>
              </a:solidFill>
            </a:endParaRPr>
          </a:p>
        </p:txBody>
      </p:sp>
      <p:sp>
        <p:nvSpPr>
          <p:cNvPr id="10" name="Footer Placeholder 9"/>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00214037"/>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144000" cy="6858000"/>
          </a:xfrm>
        </p:spPr>
        <p:txBody>
          <a:bodyPr>
            <a:normAutofit fontScale="70000" lnSpcReduction="20000"/>
          </a:bodyPr>
          <a:lstStyle/>
          <a:p>
            <a:pPr algn="ctr" rtl="1"/>
            <a:r>
              <a:rPr lang="ar-IQ" sz="2400" b="1" u="sng" dirty="0"/>
              <a:t>ثانيا </a:t>
            </a:r>
            <a:r>
              <a:rPr lang="ar-SA" sz="2400" b="1" u="sng" dirty="0"/>
              <a:t>.</a:t>
            </a:r>
            <a:r>
              <a:rPr lang="ar-IQ" sz="2400" b="1" u="sng" dirty="0"/>
              <a:t>اثار الوعد بالبيع</a:t>
            </a:r>
          </a:p>
          <a:p>
            <a:pPr algn="ctr" rtl="1"/>
            <a:endParaRPr lang="ar-IQ" b="1" u="sng" dirty="0"/>
          </a:p>
          <a:p>
            <a:pPr algn="r" rtl="1">
              <a:buNone/>
            </a:pPr>
            <a:r>
              <a:rPr lang="ar-IQ" dirty="0"/>
              <a:t>     1. الاثار المترتبة قبل ظهور الرغبة: حيث يترتب بذمة الواعد التزام بإبرام عقد البيع اذا طلب الموعود له ذلك خلال المدة المتفق عليها قبول ذلك وان الموعود له حق شخصي وليس عيني يخوله مطالبة الواعد ابرام عقد البيع او المطالبة بالتعويض وترتب على ذلك ما يلي:</a:t>
            </a:r>
          </a:p>
          <a:p>
            <a:pPr algn="r" rtl="1">
              <a:buNone/>
            </a:pPr>
            <a:endParaRPr lang="ar-IQ" dirty="0"/>
          </a:p>
          <a:p>
            <a:pPr algn="r" rtl="1">
              <a:buNone/>
            </a:pPr>
            <a:r>
              <a:rPr lang="ar-IQ" dirty="0"/>
              <a:t>اولا من حيث التصرف:  يحق للواعد التصرف بالموعود به بكل انواع التصرفات باعتباره مالكا له وهي تصرفات نافذه بحق الموعود له الذي يحق له المطالبة بالتعويض على اساس المسؤولية العقدية اضافة الى حقه في اقامة دعوى عدم نفاذ التصرف اذا توافرت شروطها وهي شروط في الغالب يصعب اثباتها لذلك في الغالب يتفق الموعود له مع الواعد على ان يرتب له رهنا على الشيء الموعود به وفي ذلك افضلية في حماية حقه.</a:t>
            </a:r>
          </a:p>
          <a:p>
            <a:pPr algn="r" rtl="1">
              <a:buNone/>
            </a:pPr>
            <a:endParaRPr lang="ar-IQ" dirty="0"/>
          </a:p>
          <a:p>
            <a:pPr algn="r" rtl="1">
              <a:buNone/>
            </a:pPr>
            <a:r>
              <a:rPr lang="ar-IQ" dirty="0"/>
              <a:t>ثانيا من حيث الهلاك:اذا كان هلاك الشيء الموعود به هلاكا كليا وحصل بقوة قاهرة فأنه يهلك على المالك (الواعد)وبالتالي ينفسخ الوعد بالبيع بحكم القانون, اما اذا كان الهلاك جزئيا وأراد الموعود له ابداء رغبته فيرى البعض ان الخيار له في رفض الوعد او قبول المتبقي من المبيع بكل الثمن المتفق عليه لان الثمن مسمى في العقد ولا يجبر الواعد على انقاصه في حين يرى البعض الاخر بأن للموعود له (المشتري) قبول المتبقي من البيع مع انقاص الثمن وهم يستندون في ذلك الى حكم المادة  547 مدني </a:t>
            </a:r>
            <a:r>
              <a:rPr lang="ar-IQ" dirty="0" err="1"/>
              <a:t>بأعتبار</a:t>
            </a:r>
            <a:r>
              <a:rPr lang="ar-IQ" dirty="0"/>
              <a:t> ان الهلاك قبل التسليم يكون على المالك.</a:t>
            </a:r>
          </a:p>
          <a:p>
            <a:pPr algn="r" rtl="1">
              <a:buNone/>
            </a:pPr>
            <a:endParaRPr lang="ar-IQ" dirty="0"/>
          </a:p>
          <a:p>
            <a:pPr algn="r" rtl="1">
              <a:buNone/>
            </a:pPr>
            <a:r>
              <a:rPr lang="ar-IQ" dirty="0"/>
              <a:t>ثالثا من حيث الثمار : والاصل فيها انها تكون للواعد باعتباره مالكا للموعود به و</a:t>
            </a:r>
            <a:r>
              <a:rPr lang="ar-SA" dirty="0"/>
              <a:t>م</a:t>
            </a:r>
            <a:r>
              <a:rPr lang="ar-IQ" dirty="0"/>
              <a:t>ع ذلك فأن كانت الزيادة في القيمة فتكون للموعود له كارتفاع قيمة الارض او تسمين البقرة حيث يأخذها بالثمن المسمى وان كانت الزيادة في المقدار فتكون للواعد كالثمار والحاصلات حيث لا يجبر الواعد التنازل عنها الا بما يقابلها من زيادة في الثمن  والزيادات كالمنشأة لو اقيمت بموافقة الموعود له الزم بقيمتها ولو اقيمت دون موافقة الموعود له فيعتبر الواعد سيء النية في انشائها بملك غيره وعليه رفعها  دون ضرر او تركها واخذ قيمتها مستحقة القلع.</a:t>
            </a:r>
          </a:p>
          <a:p>
            <a:pPr algn="r" rtl="1">
              <a:buNone/>
            </a:pPr>
            <a:endParaRPr lang="ar-IQ"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40</a:t>
            </a:fld>
            <a:endParaRPr lang="en-US"/>
          </a:p>
        </p:txBody>
      </p:sp>
      <p:sp>
        <p:nvSpPr>
          <p:cNvPr id="4" name="Footer Placeholder 3"/>
          <p:cNvSpPr>
            <a:spLocks noGrp="1"/>
          </p:cNvSpPr>
          <p:nvPr>
            <p:ph type="ftr" sz="quarter" idx="11"/>
          </p:nvPr>
        </p:nvSpPr>
        <p:spPr/>
        <p:txBody>
          <a:bodyPr/>
          <a:lstStyle/>
          <a:p>
            <a:endParaRPr lang="en-US"/>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76200"/>
            <a:ext cx="8915400" cy="6781800"/>
          </a:xfrm>
        </p:spPr>
        <p:txBody>
          <a:bodyPr>
            <a:normAutofit/>
          </a:bodyPr>
          <a:lstStyle/>
          <a:p>
            <a:pPr algn="r" rtl="1">
              <a:buNone/>
            </a:pPr>
            <a:r>
              <a:rPr lang="ar-IQ" sz="1800" b="1" dirty="0"/>
              <a:t>الاثار المترتبة بعد ظهور الرغبة او بعد انقضاء المدة:</a:t>
            </a:r>
            <a:endParaRPr lang="ar-SA" sz="1800" b="1" dirty="0"/>
          </a:p>
          <a:p>
            <a:pPr algn="just" rtl="1">
              <a:buNone/>
            </a:pPr>
            <a:endParaRPr lang="ar-IQ" sz="1800" dirty="0">
              <a:solidFill>
                <a:srgbClr val="FF0000"/>
              </a:solidFill>
              <a:latin typeface="Tahoma" pitchFamily="34" charset="0"/>
              <a:ea typeface="Tahoma" pitchFamily="34" charset="0"/>
              <a:cs typeface="Tahoma" pitchFamily="34" charset="0"/>
            </a:endParaRPr>
          </a:p>
          <a:p>
            <a:pPr algn="just" rtl="1"/>
            <a:r>
              <a:rPr lang="ar-IQ" sz="1800" dirty="0">
                <a:latin typeface="Tahoma" pitchFamily="34" charset="0"/>
                <a:ea typeface="Tahoma" pitchFamily="34" charset="0"/>
                <a:cs typeface="Tahoma" pitchFamily="34" charset="0"/>
              </a:rPr>
              <a:t>أذا أظهر الموعود له رغبته في الشراء صراحة أو ضمناً في المدة المتفق عليها فان البيع النهائي قد تم من وقت ظهور الرغبة.</a:t>
            </a:r>
          </a:p>
          <a:p>
            <a:pPr marL="0" indent="0" algn="just" rtl="1">
              <a:buNone/>
            </a:pPr>
            <a:endParaRPr lang="ar-IQ" sz="1800" dirty="0">
              <a:latin typeface="Tahoma" pitchFamily="34" charset="0"/>
              <a:ea typeface="Tahoma" pitchFamily="34" charset="0"/>
              <a:cs typeface="Tahoma" pitchFamily="34" charset="0"/>
            </a:endParaRPr>
          </a:p>
          <a:p>
            <a:pPr algn="just" rtl="1"/>
            <a:r>
              <a:rPr lang="ar-IQ" sz="1800" dirty="0">
                <a:latin typeface="Tahoma" pitchFamily="34" charset="0"/>
                <a:ea typeface="Tahoma" pitchFamily="34" charset="0"/>
                <a:cs typeface="Tahoma" pitchFamily="34" charset="0"/>
              </a:rPr>
              <a:t>وإذا لم تظهر الرغبة في الشراء خلال المدة المعينة فأن الواعد يتحلل من وعده ويسقط الوعد بالبيع.</a:t>
            </a:r>
            <a:endParaRPr lang="en-US" sz="1800" dirty="0">
              <a:latin typeface="Tahoma" pitchFamily="34" charset="0"/>
              <a:ea typeface="Tahoma" pitchFamily="34" charset="0"/>
              <a:cs typeface="Tahoma" pitchFamily="34" charset="0"/>
            </a:endParaRPr>
          </a:p>
          <a:p>
            <a:pPr algn="r" rtl="1">
              <a:buNone/>
            </a:pPr>
            <a:endParaRPr lang="ar-IQ"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41</a:t>
            </a:fld>
            <a:endParaRPr lang="en-US"/>
          </a:p>
        </p:txBody>
      </p:sp>
      <p:sp>
        <p:nvSpPr>
          <p:cNvPr id="4" name="Footer Placeholder 3"/>
          <p:cNvSpPr>
            <a:spLocks noGrp="1"/>
          </p:cNvSpPr>
          <p:nvPr>
            <p:ph type="ftr" sz="quarter" idx="11"/>
          </p:nvPr>
        </p:nvSpPr>
        <p:spPr/>
        <p:txBody>
          <a:bodyPr/>
          <a:lstStyle/>
          <a:p>
            <a:endParaRPr lang="en-US"/>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76200"/>
            <a:ext cx="8991600" cy="6629400"/>
          </a:xfrm>
        </p:spPr>
        <p:txBody>
          <a:bodyPr>
            <a:normAutofit/>
          </a:bodyPr>
          <a:lstStyle/>
          <a:p>
            <a:pPr algn="r" rtl="1">
              <a:buNone/>
            </a:pPr>
            <a:endParaRPr lang="en-US" sz="1800" b="1" dirty="0"/>
          </a:p>
          <a:p>
            <a:pPr algn="ctr" rtl="1">
              <a:buNone/>
            </a:pPr>
            <a:r>
              <a:rPr lang="ar-IQ" sz="1800" b="1" dirty="0"/>
              <a:t>الوعد بالتفضيل</a:t>
            </a:r>
            <a:endParaRPr lang="ar-IQ" sz="1800" b="1" u="sng" dirty="0"/>
          </a:p>
          <a:p>
            <a:pPr algn="r" rtl="1">
              <a:buNone/>
            </a:pPr>
            <a:endParaRPr lang="ar-IQ" sz="1800" b="1" u="sng" dirty="0"/>
          </a:p>
          <a:p>
            <a:pPr algn="r" rtl="1">
              <a:buNone/>
            </a:pPr>
            <a:r>
              <a:rPr lang="ar-IQ" sz="1800" dirty="0"/>
              <a:t>ويعد صورة خاصة من صور الوعد بالبيع وهو عقد ملزم لجانب واحد هو الواعد الذي يلزم بتفضيل الموعود له اذا اراد التصرف بالعين بيعا والثمن فيه هو الذي يعرضه الغير ويقبل به الموعود </a:t>
            </a:r>
            <a:r>
              <a:rPr lang="ar-IQ" sz="1800" dirty="0" err="1"/>
              <a:t>به.</a:t>
            </a:r>
            <a:r>
              <a:rPr lang="ar-IQ" sz="1800" dirty="0"/>
              <a:t> </a:t>
            </a:r>
          </a:p>
          <a:p>
            <a:pPr algn="r" rtl="1">
              <a:buNone/>
            </a:pPr>
            <a:endParaRPr lang="ar-IQ" sz="1900" dirty="0"/>
          </a:p>
          <a:p>
            <a:pPr algn="r" rtl="1">
              <a:buNone/>
            </a:pPr>
            <a:endParaRPr lang="ar-IQ" sz="1900" dirty="0"/>
          </a:p>
          <a:p>
            <a:pPr algn="r" rtl="1">
              <a:buNone/>
            </a:pPr>
            <a:r>
              <a:rPr lang="ar-IQ" sz="1900" dirty="0"/>
              <a:t>والوعد بالتفضيل لا يختلف عن الوعد بالبيع من حيث الاركان والاثار ما عدا الامور التالية:</a:t>
            </a:r>
            <a:endParaRPr lang="en-GB" sz="1900" dirty="0"/>
          </a:p>
          <a:p>
            <a:pPr algn="r" rtl="1">
              <a:buNone/>
            </a:pPr>
            <a:endParaRPr lang="ar-IQ" sz="1900" dirty="0"/>
          </a:p>
          <a:p>
            <a:pPr marL="457200" indent="-457200" algn="r" rtl="1">
              <a:buFont typeface="+mj-lt"/>
              <a:buAutoNum type="arabicPeriod"/>
            </a:pPr>
            <a:r>
              <a:rPr lang="ar-IQ" sz="1900" dirty="0"/>
              <a:t> في الوعد  بالتفضيل </a:t>
            </a:r>
            <a:r>
              <a:rPr lang="ar-SA" sz="1900" dirty="0"/>
              <a:t>الواعد</a:t>
            </a:r>
            <a:r>
              <a:rPr lang="ar-IQ" sz="1900" dirty="0"/>
              <a:t> لا</a:t>
            </a:r>
            <a:r>
              <a:rPr lang="en-GB" sz="1900" dirty="0"/>
              <a:t> </a:t>
            </a:r>
            <a:r>
              <a:rPr lang="ar-IQ" sz="1900" dirty="0"/>
              <a:t>يحدد الثمن فيه </a:t>
            </a:r>
            <a:r>
              <a:rPr lang="ar-IQ" sz="1900" dirty="0" err="1"/>
              <a:t>لانه</a:t>
            </a:r>
            <a:r>
              <a:rPr lang="ar-IQ" sz="1900" dirty="0"/>
              <a:t> يعتمد الثمن الذي يعرضه الغير وهو ثمن قابل للتعيين </a:t>
            </a:r>
            <a:r>
              <a:rPr lang="ar-SA" sz="1900" dirty="0"/>
              <a:t>و</a:t>
            </a:r>
            <a:r>
              <a:rPr lang="ar-IQ" sz="1900" dirty="0"/>
              <a:t>ت</a:t>
            </a:r>
            <a:r>
              <a:rPr lang="ar-SA" sz="1900" dirty="0"/>
              <a:t>ك</a:t>
            </a:r>
            <a:r>
              <a:rPr lang="ar-IQ" sz="1900" dirty="0" err="1"/>
              <a:t>ون</a:t>
            </a:r>
            <a:r>
              <a:rPr lang="ar-IQ" sz="1900" dirty="0"/>
              <a:t> شخصية الموعود له بالتفضيل محل اعتبار ولذلك لا يجوز له النزول عن حقه للغير او التصرف به دون رضاء الواعد.</a:t>
            </a:r>
          </a:p>
          <a:p>
            <a:pPr marL="457200" indent="-457200" algn="r" rtl="1">
              <a:buFont typeface="+mj-lt"/>
              <a:buAutoNum type="arabicPeriod"/>
            </a:pPr>
            <a:endParaRPr lang="ar-IQ" sz="1900" dirty="0"/>
          </a:p>
          <a:p>
            <a:pPr marL="457200" indent="-457200" algn="r" rtl="1">
              <a:buFont typeface="+mj-lt"/>
              <a:buAutoNum type="arabicPeriod"/>
            </a:pPr>
            <a:r>
              <a:rPr lang="ar-IQ" sz="1900" dirty="0"/>
              <a:t> في عقد الوعد بالتفضيل يعد معلقا على شرط واقف وهو عرض العين للبيع وهو ليس شرط اراديا</a:t>
            </a:r>
            <a:r>
              <a:rPr lang="en-GB" sz="1900" dirty="0"/>
              <a:t>  </a:t>
            </a:r>
            <a:r>
              <a:rPr lang="ar-SA" sz="1900" dirty="0"/>
              <a:t> لأنه سوف يبطل العقد </a:t>
            </a:r>
            <a:r>
              <a:rPr lang="ar-IQ" sz="1900" dirty="0"/>
              <a:t>في حين ان الراي الاخر يذهب خلاف ذلك لان البيع لا يتوقف على مشيئة الواعد وحده حيث قد تحمله ظروف خارجية على البيع حيث يكون ملزما بوعده قبل الموعود له</a:t>
            </a:r>
            <a:r>
              <a:rPr lang="ar-SA" sz="1900" dirty="0"/>
              <a:t>.</a:t>
            </a:r>
            <a:endParaRPr lang="en-GB" sz="1900" dirty="0"/>
          </a:p>
          <a:p>
            <a:pPr marL="457200" indent="-457200" algn="r" rtl="1">
              <a:buFont typeface="+mj-lt"/>
              <a:buAutoNum type="arabicPeriod"/>
            </a:pPr>
            <a:endParaRPr lang="ar-IQ"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42</a:t>
            </a:fld>
            <a:endParaRPr lang="en-US"/>
          </a:p>
        </p:txBody>
      </p:sp>
      <p:sp>
        <p:nvSpPr>
          <p:cNvPr id="4" name="Footer Placeholder 3"/>
          <p:cNvSpPr>
            <a:spLocks noGrp="1"/>
          </p:cNvSpPr>
          <p:nvPr>
            <p:ph type="ftr" sz="quarter" idx="11"/>
          </p:nvPr>
        </p:nvSpPr>
        <p:spPr/>
        <p:txBody>
          <a:bodyPr/>
          <a:lstStyle/>
          <a:p>
            <a:endParaRPr lang="en-US"/>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a:bodyPr>
          <a:lstStyle/>
          <a:p>
            <a:pPr algn="r" rtl="1"/>
            <a:r>
              <a:rPr lang="ar-IQ" sz="1600" dirty="0">
                <a:solidFill>
                  <a:srgbClr val="FF0000"/>
                </a:solidFill>
                <a:latin typeface="Tahoma" pitchFamily="34" charset="0"/>
                <a:ea typeface="Tahoma" pitchFamily="34" charset="0"/>
                <a:cs typeface="Tahoma" pitchFamily="34" charset="0"/>
              </a:rPr>
              <a:t>العربون : </a:t>
            </a:r>
            <a:r>
              <a:rPr lang="ar-IQ" sz="1600" dirty="0">
                <a:latin typeface="Tahoma" pitchFamily="34" charset="0"/>
                <a:ea typeface="Tahoma" pitchFamily="34" charset="0"/>
                <a:cs typeface="Tahoma" pitchFamily="34" charset="0"/>
              </a:rPr>
              <a:t>هو مبلغ من النقود يدفعه احد المتعاقدين الى المتعاقد الاخر وقت انعقاد العقد . ويراد بالعربون أما للدلالة على أن عقد البيع قد أصبح باتاً لا يجوز الرجوع فيه أو أنه جزاء للعدول . وبالتالي من يعدل عن العقد يكون ملزماً بدفع مقدار العربون .</a:t>
            </a:r>
          </a:p>
          <a:p>
            <a:pPr algn="just" rtl="1"/>
            <a:r>
              <a:rPr lang="ar-IQ" sz="1600" dirty="0">
                <a:solidFill>
                  <a:srgbClr val="FF0000"/>
                </a:solidFill>
                <a:latin typeface="Tahoma" pitchFamily="34" charset="0"/>
                <a:ea typeface="Tahoma" pitchFamily="34" charset="0"/>
                <a:cs typeface="Tahoma" pitchFamily="34" charset="0"/>
              </a:rPr>
              <a:t>موقف المشرع العراقي من العربون</a:t>
            </a:r>
          </a:p>
          <a:p>
            <a:pPr algn="just" rtl="1"/>
            <a:r>
              <a:rPr lang="ar-IQ" sz="1600" dirty="0">
                <a:latin typeface="Tahoma" pitchFamily="34" charset="0"/>
                <a:ea typeface="Tahoma" pitchFamily="34" charset="0"/>
                <a:cs typeface="Tahoma" pitchFamily="34" charset="0"/>
              </a:rPr>
              <a:t>أعتبر المشرع العراقي العربون دليلا على أن العقد أصبح باتاً وهذه القاعدة العامة التي ليست أمرة بمعنى يجوز للمتعاقدين ان يتفقا على خلافها ويعتبروا أن العربون جزاء للعدول.</a:t>
            </a:r>
            <a:endParaRPr lang="en-US" sz="1600" dirty="0">
              <a:latin typeface="Tahoma" pitchFamily="34" charset="0"/>
              <a:ea typeface="Tahoma" pitchFamily="34" charset="0"/>
              <a:cs typeface="Tahoma" pitchFamily="34" charset="0"/>
            </a:endParaRPr>
          </a:p>
          <a:p>
            <a:pPr algn="r" rtl="1"/>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43</a:t>
            </a:fld>
            <a:endParaRPr lang="en-US"/>
          </a:p>
        </p:txBody>
      </p:sp>
      <p:sp>
        <p:nvSpPr>
          <p:cNvPr id="2" name="Title 1"/>
          <p:cNvSpPr>
            <a:spLocks noGrp="1"/>
          </p:cNvSpPr>
          <p:nvPr>
            <p:ph type="title"/>
          </p:nvPr>
        </p:nvSpPr>
        <p:spPr/>
        <p:txBody>
          <a:bodyPr/>
          <a:lstStyle/>
          <a:p>
            <a:pPr algn="ctr"/>
            <a:r>
              <a:rPr lang="ar-IQ" dirty="0"/>
              <a:t>البيع بالعربون</a:t>
            </a:r>
            <a:endParaRPr lang="en-US" dirty="0"/>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pPr algn="just" rtl="1"/>
            <a:r>
              <a:rPr lang="ar-IQ" sz="1800" b="1" dirty="0">
                <a:solidFill>
                  <a:srgbClr val="FF0000"/>
                </a:solidFill>
                <a:latin typeface="Tahoma" pitchFamily="34" charset="0"/>
                <a:ea typeface="Tahoma" pitchFamily="34" charset="0"/>
                <a:cs typeface="Tahoma" pitchFamily="34" charset="0"/>
              </a:rPr>
              <a:t>خيار الشرط : </a:t>
            </a:r>
            <a:r>
              <a:rPr lang="ar-IQ" sz="1800" dirty="0">
                <a:latin typeface="Tahoma" pitchFamily="34" charset="0"/>
                <a:ea typeface="Tahoma" pitchFamily="34" charset="0"/>
                <a:cs typeface="Tahoma" pitchFamily="34" charset="0"/>
              </a:rPr>
              <a:t>هو أن يشترط أحد المتعاقدين أو كلاهما بأن لهم أو لشخص أجنبي خيار فسخ العقد أو إمضائه بعد مدة معينة يتفقان عليها</a:t>
            </a:r>
          </a:p>
          <a:p>
            <a:pPr algn="just" rtl="1"/>
            <a:r>
              <a:rPr lang="ar-IQ" sz="1800" dirty="0">
                <a:latin typeface="Tahoma" pitchFamily="34" charset="0"/>
                <a:ea typeface="Tahoma" pitchFamily="34" charset="0"/>
                <a:cs typeface="Tahoma" pitchFamily="34" charset="0"/>
              </a:rPr>
              <a:t>* ولم يقيد المشرع العراقي المتعاقدين بحد أقصى لمدة الخيار و أنما أشترط فقط أن تكون هذه المدة معلومة.</a:t>
            </a:r>
          </a:p>
          <a:p>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44</a:t>
            </a:fld>
            <a:endParaRPr lang="en-US"/>
          </a:p>
        </p:txBody>
      </p:sp>
      <p:sp>
        <p:nvSpPr>
          <p:cNvPr id="2" name="Title 1"/>
          <p:cNvSpPr>
            <a:spLocks noGrp="1"/>
          </p:cNvSpPr>
          <p:nvPr>
            <p:ph type="title"/>
          </p:nvPr>
        </p:nvSpPr>
        <p:spPr/>
        <p:txBody>
          <a:bodyPr/>
          <a:lstStyle/>
          <a:p>
            <a:pPr algn="ctr"/>
            <a:r>
              <a:rPr lang="ar-IQ" dirty="0"/>
              <a:t>البيع بشرط الخيار</a:t>
            </a:r>
            <a:endParaRPr lang="en-US" dirty="0"/>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fontScale="77500" lnSpcReduction="20000"/>
          </a:bodyPr>
          <a:lstStyle/>
          <a:p>
            <a:pPr marL="624078" indent="-514350" algn="r" rtl="1">
              <a:buNone/>
            </a:pPr>
            <a:r>
              <a:rPr lang="en-US" dirty="0"/>
              <a:t>. 1</a:t>
            </a:r>
            <a:r>
              <a:rPr lang="ar-IQ" dirty="0"/>
              <a:t>من حيث استعمال الخيار: من اشترط له الخيار كان له فسخ العقد او امضاءه خلال مدة الخيار وان كان الخيار لاجنبي فانه يكون بمثابة وكيل عن المتعاقد الذي اعطاه الخيار ولو استعمل الخيار من قبل الاصيل والوكيل وكان احدهما اجاز العقد والأخر فسخه في  ذات الوقت فيتم ترجيح الفسخ على امضاءه لان الشرط وضع الفسخ لا للإجازة ولا يشترط شكل معين للإجازة او الفسخ سواء بالقول او بالفعل.</a:t>
            </a:r>
          </a:p>
          <a:p>
            <a:pPr marL="624078" indent="-514350" algn="r" rtl="1">
              <a:buAutoNum type="arabicPeriod"/>
            </a:pPr>
            <a:endParaRPr lang="ar-IQ" dirty="0"/>
          </a:p>
          <a:p>
            <a:pPr algn="r" rtl="1">
              <a:buNone/>
            </a:pPr>
            <a:r>
              <a:rPr lang="ar-IQ" dirty="0"/>
              <a:t>2. من حيث انتقال الملكية:  تنتقل ملكية المبيع سواء كان الخيار مقررا للبائع او المشتري او لشخص ثالث لان البيع بشرط هو عقد معلق على شرط فاسخ وهو استعمال الخيار بالنقض حيث تعود ملكية كل من البدلين الى صاحبه من وقت تحقق الشرط</a:t>
            </a:r>
            <a:r>
              <a:rPr lang="en-US" dirty="0"/>
              <a:t> </a:t>
            </a:r>
            <a:r>
              <a:rPr lang="ar-SA" dirty="0"/>
              <a:t>لا من وقت انعقاد العقد.</a:t>
            </a:r>
            <a:endParaRPr lang="ar-IQ" dirty="0"/>
          </a:p>
          <a:p>
            <a:pPr algn="r" rtl="1">
              <a:buNone/>
            </a:pPr>
            <a:endParaRPr lang="ar-IQ" dirty="0"/>
          </a:p>
          <a:p>
            <a:pPr algn="r" rtl="1">
              <a:buNone/>
            </a:pPr>
            <a:endParaRPr lang="ar-IQ" dirty="0"/>
          </a:p>
          <a:p>
            <a:pPr algn="r" rtl="1">
              <a:buNone/>
            </a:pPr>
            <a:r>
              <a:rPr lang="ar-IQ" dirty="0"/>
              <a:t>3.من حيث تبعة الهلاك: اذا هلك المبيع في يد البائع فأنه يهلك عليه باعتباره مالكا له ولم يتم التسليم بعد وذلك حسب القواعد العامة اما اذا هلك المبيع في يد المشتري قبل الفسخ فأنه يهلك من ماله ويلزم بالثمن المسمى باعتباره مالكا له</a:t>
            </a:r>
            <a:r>
              <a:rPr lang="en-US" dirty="0"/>
              <a:t>.</a:t>
            </a:r>
            <a:endParaRPr lang="ar-IQ" dirty="0"/>
          </a:p>
          <a:p>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45</a:t>
            </a:fld>
            <a:endParaRPr lang="en-US"/>
          </a:p>
        </p:txBody>
      </p:sp>
      <p:sp>
        <p:nvSpPr>
          <p:cNvPr id="2" name="Title 1"/>
          <p:cNvSpPr>
            <a:spLocks noGrp="1"/>
          </p:cNvSpPr>
          <p:nvPr>
            <p:ph type="title"/>
          </p:nvPr>
        </p:nvSpPr>
        <p:spPr/>
        <p:txBody>
          <a:bodyPr>
            <a:normAutofit/>
          </a:bodyPr>
          <a:lstStyle/>
          <a:p>
            <a:pPr algn="ctr"/>
            <a:r>
              <a:rPr lang="ar-SA" sz="2400" dirty="0"/>
              <a:t>آثار خيار الشرط</a:t>
            </a:r>
            <a:endParaRPr lang="en-US" sz="2400" dirty="0"/>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pPr marL="514350" indent="-514350" algn="just" rtl="1">
              <a:buFont typeface="+mj-lt"/>
              <a:buAutoNum type="arabicPeriod"/>
            </a:pPr>
            <a:r>
              <a:rPr lang="ar-IQ" sz="1800" dirty="0">
                <a:latin typeface="Tahoma" pitchFamily="34" charset="0"/>
                <a:ea typeface="Tahoma" pitchFamily="34" charset="0"/>
                <a:cs typeface="Tahoma" pitchFamily="34" charset="0"/>
              </a:rPr>
              <a:t>موت من له الخيار</a:t>
            </a:r>
            <a:r>
              <a:rPr lang="ar-SA" sz="1800" dirty="0">
                <a:latin typeface="Tahoma" pitchFamily="34" charset="0"/>
                <a:ea typeface="Tahoma" pitchFamily="34" charset="0"/>
                <a:cs typeface="Tahoma" pitchFamily="34" charset="0"/>
              </a:rPr>
              <a:t>.</a:t>
            </a:r>
            <a:endParaRPr lang="ar-IQ" sz="1800" dirty="0">
              <a:latin typeface="Tahoma" pitchFamily="34" charset="0"/>
              <a:ea typeface="Tahoma" pitchFamily="34" charset="0"/>
              <a:cs typeface="Tahoma" pitchFamily="34" charset="0"/>
            </a:endParaRPr>
          </a:p>
          <a:p>
            <a:pPr marL="514350" indent="-514350" algn="just" rtl="1">
              <a:buFont typeface="+mj-lt"/>
              <a:buAutoNum type="arabicPeriod"/>
            </a:pPr>
            <a:r>
              <a:rPr lang="ar-IQ" sz="1800" dirty="0">
                <a:latin typeface="Tahoma" pitchFamily="34" charset="0"/>
                <a:ea typeface="Tahoma" pitchFamily="34" charset="0"/>
                <a:cs typeface="Tahoma" pitchFamily="34" charset="0"/>
              </a:rPr>
              <a:t>الاجازة في المدة المعينة</a:t>
            </a:r>
            <a:r>
              <a:rPr lang="ar-SA" sz="1800" dirty="0">
                <a:latin typeface="Tahoma" pitchFamily="34" charset="0"/>
                <a:ea typeface="Tahoma" pitchFamily="34" charset="0"/>
                <a:cs typeface="Tahoma" pitchFamily="34" charset="0"/>
              </a:rPr>
              <a:t>.</a:t>
            </a:r>
            <a:endParaRPr lang="ar-IQ" sz="1800" dirty="0">
              <a:latin typeface="Tahoma" pitchFamily="34" charset="0"/>
              <a:ea typeface="Tahoma" pitchFamily="34" charset="0"/>
              <a:cs typeface="Tahoma" pitchFamily="34" charset="0"/>
            </a:endParaRPr>
          </a:p>
          <a:p>
            <a:pPr marL="514350" indent="-514350" algn="just" rtl="1">
              <a:buFont typeface="+mj-lt"/>
              <a:buAutoNum type="arabicPeriod"/>
            </a:pPr>
            <a:r>
              <a:rPr lang="ar-IQ" sz="1800" dirty="0">
                <a:latin typeface="Tahoma" pitchFamily="34" charset="0"/>
                <a:ea typeface="Tahoma" pitchFamily="34" charset="0"/>
                <a:cs typeface="Tahoma" pitchFamily="34" charset="0"/>
              </a:rPr>
              <a:t>مرور المدة المحددة في الخيار دون أن يستخدم هذا الخيار</a:t>
            </a:r>
            <a:r>
              <a:rPr lang="ar-SA" sz="1800" dirty="0">
                <a:latin typeface="Tahoma" pitchFamily="34" charset="0"/>
                <a:ea typeface="Tahoma" pitchFamily="34" charset="0"/>
                <a:cs typeface="Tahoma" pitchFamily="34" charset="0"/>
              </a:rPr>
              <a:t>.</a:t>
            </a:r>
            <a:endParaRPr lang="en-US" sz="1800" dirty="0">
              <a:latin typeface="Tahoma" pitchFamily="34" charset="0"/>
              <a:ea typeface="Tahoma" pitchFamily="34" charset="0"/>
              <a:cs typeface="Tahoma" pitchFamily="34" charset="0"/>
            </a:endParaRPr>
          </a:p>
          <a:p>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46</a:t>
            </a:fld>
            <a:endParaRPr lang="en-US"/>
          </a:p>
        </p:txBody>
      </p:sp>
      <p:sp>
        <p:nvSpPr>
          <p:cNvPr id="2" name="Title 1"/>
          <p:cNvSpPr>
            <a:spLocks noGrp="1"/>
          </p:cNvSpPr>
          <p:nvPr>
            <p:ph type="title"/>
          </p:nvPr>
        </p:nvSpPr>
        <p:spPr/>
        <p:txBody>
          <a:bodyPr/>
          <a:lstStyle/>
          <a:p>
            <a:pPr algn="ctr"/>
            <a:r>
              <a:rPr lang="ar-IQ" sz="2400" b="1" dirty="0"/>
              <a:t>مسقطات خيار الشرط</a:t>
            </a:r>
            <a:r>
              <a:rPr lang="ar-SA" b="1" dirty="0"/>
              <a:t>       </a:t>
            </a:r>
            <a:endParaRPr lang="en-US" dirty="0"/>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a:bodyPr>
          <a:lstStyle/>
          <a:p>
            <a:pPr marL="0" indent="0" algn="r" rtl="1">
              <a:buNone/>
            </a:pPr>
            <a:r>
              <a:rPr lang="ar-SA" sz="1900" dirty="0"/>
              <a:t> </a:t>
            </a:r>
          </a:p>
          <a:p>
            <a:pPr marL="0" indent="0" algn="r" rtl="1">
              <a:buNone/>
            </a:pPr>
            <a:r>
              <a:rPr lang="ar-IQ" sz="1900" dirty="0">
                <a:latin typeface="Tahoma" pitchFamily="34" charset="0"/>
                <a:ea typeface="Tahoma" pitchFamily="34" charset="0"/>
                <a:cs typeface="Tahoma" pitchFamily="34" charset="0"/>
              </a:rPr>
              <a:t>هو البيع الذي يحتفظ به المشتري بحق تجربة المبيع أما للتأكد من صلاحيته للغرض المقصود منه . وأما للاستيثاق بأنه يلائم حاجته الشخصية.</a:t>
            </a:r>
            <a:endParaRPr lang="ar-SA" sz="1900" dirty="0">
              <a:latin typeface="Tahoma" pitchFamily="34" charset="0"/>
              <a:ea typeface="Tahoma" pitchFamily="34" charset="0"/>
              <a:cs typeface="Tahoma" pitchFamily="34" charset="0"/>
            </a:endParaRPr>
          </a:p>
          <a:p>
            <a:pPr marL="0" indent="0" algn="r" rtl="1">
              <a:buNone/>
            </a:pPr>
            <a:endParaRPr lang="ar-SA" sz="1900" dirty="0"/>
          </a:p>
          <a:p>
            <a:pPr marL="0" indent="0" algn="r" rtl="1">
              <a:buNone/>
            </a:pPr>
            <a:r>
              <a:rPr lang="ar-SA" sz="1900" dirty="0"/>
              <a:t>تنص ال</a:t>
            </a:r>
            <a:r>
              <a:rPr lang="ar-IQ" sz="1900" dirty="0"/>
              <a:t>مادة 524 </a:t>
            </a:r>
            <a:r>
              <a:rPr lang="ar-SA" sz="1900" dirty="0"/>
              <a:t> مدني عراقي  تنص على انه «</a:t>
            </a:r>
            <a:r>
              <a:rPr lang="ar-IQ" sz="1900" dirty="0"/>
              <a:t>1 – في البيع بشرط التجربة يجوز للمشتري ان يقبل المبيع او يرفضه وعلى البائع ان يمكنه من التجربة فإذا رفض المشتري المبيع وجب ان يعلن الرفض في المدة المتفق عليها فإذا لم يكن هناك اتفاق على المدة ففي مدة معقولة يعينها البائع فإذا انقضت هذه المدة وسكت المشتري مع تمكنه من تجربة المبيع اعتبر سكوته قبولاً للبيع. </a:t>
            </a:r>
            <a:endParaRPr lang="en-GB" sz="1900" dirty="0"/>
          </a:p>
          <a:p>
            <a:pPr marL="0" indent="0" algn="r" rtl="1">
              <a:buNone/>
            </a:pPr>
            <a:r>
              <a:rPr lang="ar-IQ" sz="1900" dirty="0"/>
              <a:t>2 – ويعتبر البيع بشرط التجربة معلقاً على شرط واقف هو قبول المبيع، الا اذا تبين من الاتفاق والظروف ان البيع معلق على شرط فاسخ. </a:t>
            </a:r>
            <a:endParaRPr lang="en-GB" sz="1900" dirty="0"/>
          </a:p>
          <a:p>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47</a:t>
            </a:fld>
            <a:endParaRPr lang="en-US"/>
          </a:p>
        </p:txBody>
      </p:sp>
      <p:sp>
        <p:nvSpPr>
          <p:cNvPr id="2" name="Title 1"/>
          <p:cNvSpPr>
            <a:spLocks noGrp="1"/>
          </p:cNvSpPr>
          <p:nvPr>
            <p:ph type="title"/>
          </p:nvPr>
        </p:nvSpPr>
        <p:spPr/>
        <p:txBody>
          <a:bodyPr/>
          <a:lstStyle/>
          <a:p>
            <a:pPr algn="ctr"/>
            <a:r>
              <a:rPr lang="ar-IQ" sz="2400" dirty="0"/>
              <a:t>البيع بشرط التجربة</a:t>
            </a:r>
            <a:r>
              <a:rPr lang="ar-SA" sz="2400" dirty="0"/>
              <a:t> </a:t>
            </a:r>
            <a:r>
              <a:rPr lang="ar-SA" dirty="0"/>
              <a:t>      </a:t>
            </a:r>
            <a:endParaRPr lang="en-US" dirty="0"/>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pPr algn="just" rtl="1"/>
            <a:r>
              <a:rPr lang="ar-IQ" sz="1800" dirty="0">
                <a:latin typeface="Tahoma" pitchFamily="34" charset="0"/>
                <a:ea typeface="Tahoma" pitchFamily="34" charset="0"/>
                <a:cs typeface="Tahoma" pitchFamily="34" charset="0"/>
              </a:rPr>
              <a:t>الاصل أن البيع بشرط التجربة هو عقد معلق على شرط واقف وهو قبول المشتري للمبيع بعد تجربته . ما لم يتفق الطرفان على أنه بيع معلق على شرط فاسخ وهو عدم قبول المشتري للمبيع ..</a:t>
            </a:r>
          </a:p>
          <a:p>
            <a:pPr algn="just" rtl="1"/>
            <a:r>
              <a:rPr lang="ar-IQ" sz="1800" dirty="0">
                <a:latin typeface="Tahoma" pitchFamily="34" charset="0"/>
                <a:ea typeface="Tahoma" pitchFamily="34" charset="0"/>
                <a:cs typeface="Tahoma" pitchFamily="34" charset="0"/>
              </a:rPr>
              <a:t>فإذا أتفق الطرفان على أن البيع بشرط التجربة عقد معلق على شرط فاسخ هو عدم ملائمة المبيع .. ورفض المشتري المبيع . فهنا يتحقق الشرط وينفسخ العقد بأثر رجعي من تاريخ أبرامه.</a:t>
            </a:r>
          </a:p>
          <a:p>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48</a:t>
            </a:fld>
            <a:endParaRPr lang="en-US"/>
          </a:p>
        </p:txBody>
      </p:sp>
      <p:sp>
        <p:nvSpPr>
          <p:cNvPr id="2" name="Title 1"/>
          <p:cNvSpPr>
            <a:spLocks noGrp="1"/>
          </p:cNvSpPr>
          <p:nvPr>
            <p:ph type="title"/>
          </p:nvPr>
        </p:nvSpPr>
        <p:spPr/>
        <p:txBody>
          <a:bodyPr>
            <a:normAutofit/>
          </a:bodyPr>
          <a:lstStyle/>
          <a:p>
            <a:pPr algn="ctr"/>
            <a:r>
              <a:rPr lang="ar-IQ" sz="2400" dirty="0"/>
              <a:t>التكييف القانوني لشرط التجربة</a:t>
            </a:r>
            <a:endParaRPr lang="en-US" sz="2400" dirty="0"/>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a:bodyPr>
          <a:lstStyle/>
          <a:p>
            <a:pPr algn="r" rtl="1">
              <a:buNone/>
            </a:pPr>
            <a:r>
              <a:rPr lang="ar-IQ" sz="1800" dirty="0"/>
              <a:t>الاصل في معظم التشريعات اذا هلاك المبيع بسبب اجنبي وما زال تحت التجربة فأنه يهلك على البائع لاستحالة تحقق الشرط ومنها التشريع الفرنسي والمصري. اما في التشريع العراقي</a:t>
            </a:r>
          </a:p>
          <a:p>
            <a:pPr algn="r"/>
            <a:r>
              <a:rPr lang="ar-SA" sz="1800" dirty="0">
                <a:latin typeface="Tahoma" pitchFamily="34" charset="0"/>
                <a:ea typeface="Tahoma" pitchFamily="34" charset="0"/>
              </a:rPr>
              <a:t>ف</a:t>
            </a:r>
            <a:r>
              <a:rPr lang="ar-IQ" sz="1800" dirty="0">
                <a:latin typeface="Tahoma" pitchFamily="34" charset="0"/>
                <a:ea typeface="Tahoma" pitchFamily="34" charset="0"/>
              </a:rPr>
              <a:t>هلاك المبيع في فترة التجربة يكون على المشتري في كل الاحوال لان يده يد ضمان.</a:t>
            </a:r>
            <a:endParaRPr lang="en-US" sz="1800" dirty="0">
              <a:latin typeface="Tahoma" pitchFamily="34" charset="0"/>
              <a:ea typeface="Tahoma" pitchFamily="34" charset="0"/>
            </a:endParaRPr>
          </a:p>
          <a:p>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49</a:t>
            </a:fld>
            <a:endParaRPr lang="en-US"/>
          </a:p>
        </p:txBody>
      </p:sp>
      <p:sp>
        <p:nvSpPr>
          <p:cNvPr id="2" name="Title 1"/>
          <p:cNvSpPr>
            <a:spLocks noGrp="1"/>
          </p:cNvSpPr>
          <p:nvPr>
            <p:ph type="title"/>
          </p:nvPr>
        </p:nvSpPr>
        <p:spPr/>
        <p:txBody>
          <a:bodyPr>
            <a:normAutofit/>
          </a:bodyPr>
          <a:lstStyle/>
          <a:p>
            <a:pPr algn="ctr" rtl="1"/>
            <a:r>
              <a:rPr lang="ar-IQ" sz="2400" b="1" dirty="0"/>
              <a:t>تبعة هلاك المبيع في البيع بشرط التجربة</a:t>
            </a:r>
            <a:endParaRPr lang="en-US" sz="2400" dirty="0"/>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p:txBody>
          <a:bodyPr/>
          <a:lstStyle/>
          <a:p>
            <a:pPr marL="0" indent="0" algn="r" rtl="1" eaLnBrk="1" hangingPunct="1">
              <a:buNone/>
              <a:defRPr/>
            </a:pPr>
            <a:r>
              <a:rPr lang="ar-IQ" dirty="0"/>
              <a:t>ندرس في مادة العقود المسماة لهذا العام الدراسي :-</a:t>
            </a:r>
          </a:p>
          <a:p>
            <a:pPr marL="457200" indent="-457200" algn="r" rtl="1" eaLnBrk="1" hangingPunct="1">
              <a:buFont typeface="+mj-lt"/>
              <a:buAutoNum type="arabicPeriod"/>
              <a:defRPr/>
            </a:pPr>
            <a:r>
              <a:rPr lang="ar-IQ" dirty="0"/>
              <a:t>عقد البيع </a:t>
            </a:r>
          </a:p>
          <a:p>
            <a:pPr marL="457200" indent="-457200" algn="r" rtl="1" eaLnBrk="1" hangingPunct="1">
              <a:buFont typeface="+mj-lt"/>
              <a:buAutoNum type="arabicPeriod"/>
              <a:defRPr/>
            </a:pPr>
            <a:r>
              <a:rPr lang="ar-IQ" dirty="0"/>
              <a:t>عقد الايجار </a:t>
            </a:r>
          </a:p>
          <a:p>
            <a:pPr marL="457200" indent="-457200" algn="r" rtl="1" eaLnBrk="1" hangingPunct="1">
              <a:buFont typeface="+mj-lt"/>
              <a:buAutoNum type="arabicPeriod"/>
              <a:defRPr/>
            </a:pPr>
            <a:r>
              <a:rPr lang="ar-IQ" dirty="0"/>
              <a:t>عقد المقاولة </a:t>
            </a:r>
            <a:endParaRPr lang="en-US" dirty="0"/>
          </a:p>
        </p:txBody>
      </p:sp>
      <p:sp>
        <p:nvSpPr>
          <p:cNvPr id="2" name="Slide Number Placeholder 1"/>
          <p:cNvSpPr>
            <a:spLocks noGrp="1"/>
          </p:cNvSpPr>
          <p:nvPr>
            <p:ph type="sldNum" sz="quarter" idx="12"/>
          </p:nvPr>
        </p:nvSpPr>
        <p:spPr/>
        <p:txBody>
          <a:bodyPr/>
          <a:lstStyle/>
          <a:p>
            <a:fld id="{3C7BA46B-66E5-46F4-96E4-55FC2A44EE3F}" type="slidenum">
              <a:rPr lang="en-US" smtClean="0"/>
              <a:pPr/>
              <a:t>5</a:t>
            </a:fld>
            <a:endParaRPr lang="en-US"/>
          </a:p>
        </p:txBody>
      </p:sp>
      <p:sp>
        <p:nvSpPr>
          <p:cNvPr id="6146" name="Rectangle 2"/>
          <p:cNvSpPr>
            <a:spLocks noGrp="1" noChangeArrowheads="1"/>
          </p:cNvSpPr>
          <p:nvPr>
            <p:ph type="title"/>
          </p:nvPr>
        </p:nvSpPr>
        <p:spPr>
          <a:solidFill>
            <a:schemeClr val="accent1"/>
          </a:solidFill>
        </p:spPr>
        <p:txBody>
          <a:bodyPr/>
          <a:lstStyle/>
          <a:p>
            <a:pPr algn="ctr" eaLnBrk="1" hangingPunct="1">
              <a:defRPr/>
            </a:pPr>
            <a:r>
              <a:rPr lang="ar-IQ" dirty="0">
                <a:solidFill>
                  <a:srgbClr val="FFFF00"/>
                </a:solidFill>
              </a:rPr>
              <a:t>موضوع مادة العقود</a:t>
            </a:r>
            <a:endParaRPr lang="en-US" dirty="0">
              <a:solidFill>
                <a:srgbClr val="FFFF00"/>
              </a:solidFill>
            </a:endParaRPr>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166377396"/>
      </p:ext>
    </p:extLst>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144000" cy="6781800"/>
          </a:xfrm>
        </p:spPr>
        <p:txBody>
          <a:bodyPr>
            <a:normAutofit fontScale="85000" lnSpcReduction="20000"/>
          </a:bodyPr>
          <a:lstStyle/>
          <a:p>
            <a:pPr algn="ctr" rtl="1">
              <a:lnSpc>
                <a:spcPct val="90000"/>
              </a:lnSpc>
              <a:buNone/>
              <a:defRPr/>
            </a:pPr>
            <a:endParaRPr lang="ar-IQ" b="1" dirty="0"/>
          </a:p>
          <a:p>
            <a:pPr algn="ctr" rtl="1">
              <a:lnSpc>
                <a:spcPct val="90000"/>
              </a:lnSpc>
              <a:buNone/>
              <a:defRPr/>
            </a:pPr>
            <a:r>
              <a:rPr lang="ar-SA" b="1" dirty="0"/>
              <a:t>البيع بشرط المذاق</a:t>
            </a:r>
            <a:r>
              <a:rPr lang="en-US" b="1" dirty="0"/>
              <a:t> </a:t>
            </a:r>
            <a:endParaRPr lang="ar-IQ" b="1" dirty="0"/>
          </a:p>
          <a:p>
            <a:pPr algn="ctr" rtl="1">
              <a:lnSpc>
                <a:spcPct val="90000"/>
              </a:lnSpc>
              <a:buNone/>
              <a:defRPr/>
            </a:pPr>
            <a:endParaRPr lang="ar-IQ" b="1" dirty="0"/>
          </a:p>
          <a:p>
            <a:pPr algn="r" rtl="1">
              <a:lnSpc>
                <a:spcPct val="90000"/>
              </a:lnSpc>
              <a:buNone/>
              <a:defRPr/>
            </a:pPr>
            <a:r>
              <a:rPr lang="ar-SA" dirty="0"/>
              <a:t>عقد بموجبه يشترط المشتري على البائع إلا يتم البيع إلا إذا ذاق </a:t>
            </a:r>
            <a:r>
              <a:rPr lang="ar-SA" dirty="0" err="1"/>
              <a:t>المبيع</a:t>
            </a:r>
            <a:r>
              <a:rPr lang="ar-SA" dirty="0"/>
              <a:t> وارتضاه على أن يعلن هذا القبول في المدة المتفق عليها أو المدة التي يقضي </a:t>
            </a:r>
            <a:r>
              <a:rPr lang="ar-SA" dirty="0" err="1"/>
              <a:t>بها</a:t>
            </a:r>
            <a:r>
              <a:rPr lang="ar-SA" dirty="0"/>
              <a:t> العرف ولا ينعقد البيع إلا من تاريخ الإعلان.</a:t>
            </a:r>
            <a:endParaRPr lang="ar-IQ" dirty="0"/>
          </a:p>
          <a:p>
            <a:pPr algn="r" rtl="1">
              <a:lnSpc>
                <a:spcPct val="90000"/>
              </a:lnSpc>
              <a:buNone/>
              <a:defRPr/>
            </a:pPr>
            <a:endParaRPr lang="ar-IQ" dirty="0"/>
          </a:p>
          <a:p>
            <a:pPr algn="r" rtl="1">
              <a:lnSpc>
                <a:spcPct val="90000"/>
              </a:lnSpc>
              <a:buNone/>
              <a:defRPr/>
            </a:pPr>
            <a:endParaRPr lang="ar-SA" dirty="0"/>
          </a:p>
          <a:p>
            <a:pPr algn="r" rtl="1">
              <a:lnSpc>
                <a:spcPct val="90000"/>
              </a:lnSpc>
              <a:buNone/>
              <a:defRPr/>
            </a:pPr>
            <a:r>
              <a:rPr lang="ar-SA" dirty="0"/>
              <a:t> </a:t>
            </a:r>
            <a:r>
              <a:rPr lang="ar-SA" b="1" dirty="0">
                <a:solidFill>
                  <a:srgbClr val="FF0000"/>
                </a:solidFill>
              </a:rPr>
              <a:t>يعتبر هذا العقد وعداً بالبيع صادر من جانب البائع وملزم له وحده وهذا ما يتفق مع نص المادة (525) من القانون المدني </a:t>
            </a:r>
            <a:r>
              <a:rPr lang="ar-IQ" b="1" dirty="0">
                <a:solidFill>
                  <a:srgbClr val="FF0000"/>
                </a:solidFill>
              </a:rPr>
              <a:t>العراقي.</a:t>
            </a:r>
          </a:p>
          <a:p>
            <a:pPr algn="r" rtl="1">
              <a:lnSpc>
                <a:spcPct val="90000"/>
              </a:lnSpc>
              <a:buNone/>
              <a:defRPr/>
            </a:pPr>
            <a:endParaRPr lang="en-US" dirty="0"/>
          </a:p>
          <a:p>
            <a:pPr algn="r" rtl="1">
              <a:buNone/>
            </a:pPr>
            <a:r>
              <a:rPr lang="ar-IQ" dirty="0"/>
              <a:t>في بعض البيوع </a:t>
            </a:r>
            <a:r>
              <a:rPr lang="ar-IQ" dirty="0" err="1"/>
              <a:t>لايمكن</a:t>
            </a:r>
            <a:r>
              <a:rPr lang="ar-IQ" dirty="0"/>
              <a:t> </a:t>
            </a:r>
            <a:r>
              <a:rPr lang="ar-IQ" dirty="0" err="1"/>
              <a:t>ادراكة</a:t>
            </a:r>
            <a:r>
              <a:rPr lang="ar-IQ" dirty="0"/>
              <a:t> الا بالتذوق مثل الطعام والزيت وغيرها حيث ينعقد العقد من تاريخ اعلان القبول الذي يكون بشكل او بأخر ولا يعتبر السكوت قبولا كما للمشتري مطلق الحرية في قبول البيع او رفضة وعند </a:t>
            </a:r>
            <a:r>
              <a:rPr lang="ar-SA" dirty="0"/>
              <a:t>ق</a:t>
            </a:r>
            <a:r>
              <a:rPr lang="ar-IQ" dirty="0"/>
              <a:t>بوله لابد للمشتري من اعلان البائع خلال المدة المحددة اتفاقا او</a:t>
            </a:r>
            <a:r>
              <a:rPr lang="ar-SA" dirty="0"/>
              <a:t>عرفا</a:t>
            </a:r>
            <a:r>
              <a:rPr lang="ar-IQ" dirty="0"/>
              <a:t>.</a:t>
            </a:r>
          </a:p>
          <a:p>
            <a:pPr algn="r" rtl="1">
              <a:buNone/>
            </a:pPr>
            <a:endParaRPr lang="ar-IQ" u="sng" dirty="0"/>
          </a:p>
          <a:p>
            <a:pPr algn="r" rtl="1">
              <a:buNone/>
            </a:pPr>
            <a:r>
              <a:rPr lang="ar-SA" dirty="0"/>
              <a:t>     البيع بشرط المذاق عقد ملزم لجانب واحد هو البائع الذي يلتزم بتمكين المشتري من مذاق المبيع خلال مدة محددة بالاتفاق أو العرف.</a:t>
            </a:r>
            <a:r>
              <a:rPr lang="en-US" dirty="0"/>
              <a:t> </a:t>
            </a:r>
            <a:r>
              <a:rPr lang="ar-SA" dirty="0"/>
              <a:t>وللمشتري مطلق الحرية في رفض </a:t>
            </a:r>
            <a:r>
              <a:rPr lang="ar-SA" dirty="0" err="1"/>
              <a:t>المبيع</a:t>
            </a:r>
            <a:r>
              <a:rPr lang="ar-SA" dirty="0"/>
              <a:t> أو قبوله بعد مذاقه بحيث لا يجوز للبائع تثبيت جودت </a:t>
            </a:r>
            <a:r>
              <a:rPr lang="ar-SA" dirty="0" err="1"/>
              <a:t>المبيع</a:t>
            </a:r>
            <a:r>
              <a:rPr lang="ar-SA" dirty="0"/>
              <a:t>، فإن قبل المشتري </a:t>
            </a:r>
            <a:r>
              <a:rPr lang="ar-SA" dirty="0" err="1"/>
              <a:t>المبيع</a:t>
            </a:r>
            <a:r>
              <a:rPr lang="ar-SA" dirty="0"/>
              <a:t> بعد تذوقه انعقد البيع من تاريخ إعلان المشتري رغبته في القبول وليس من وقت الاتفاق الأول.</a:t>
            </a:r>
            <a:r>
              <a:rPr lang="en-US" dirty="0"/>
              <a:t> </a:t>
            </a:r>
            <a:endParaRPr lang="ar-IQ" dirty="0"/>
          </a:p>
          <a:p>
            <a:pPr algn="r" rtl="1">
              <a:buNone/>
            </a:pPr>
            <a:br>
              <a:rPr lang="ar-IQ" dirty="0"/>
            </a:br>
            <a:endParaRPr lang="en-US" dirty="0"/>
          </a:p>
          <a:p>
            <a:pPr algn="r" rtl="1">
              <a:buNone/>
            </a:pPr>
            <a:endParaRPr lang="ar-IQ" dirty="0"/>
          </a:p>
          <a:p>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50</a:t>
            </a:fld>
            <a:endParaRPr lang="en-US"/>
          </a:p>
        </p:txBody>
      </p:sp>
      <p:sp>
        <p:nvSpPr>
          <p:cNvPr id="4" name="Footer Placeholder 3"/>
          <p:cNvSpPr>
            <a:spLocks noGrp="1"/>
          </p:cNvSpPr>
          <p:nvPr>
            <p:ph type="ftr" sz="quarter" idx="11"/>
          </p:nvPr>
        </p:nvSpPr>
        <p:spPr/>
        <p:txBody>
          <a:bodyPr/>
          <a:lstStyle/>
          <a:p>
            <a:endParaRPr lang="en-US"/>
          </a:p>
        </p:txBody>
      </p:sp>
    </p:spTree>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76200"/>
            <a:ext cx="9067800" cy="6781800"/>
          </a:xfrm>
        </p:spPr>
        <p:txBody>
          <a:bodyPr>
            <a:normAutofit/>
          </a:bodyPr>
          <a:lstStyle/>
          <a:p>
            <a:pPr algn="r" rtl="1">
              <a:buNone/>
            </a:pPr>
            <a:r>
              <a:rPr lang="ar-SA" b="1" dirty="0"/>
              <a:t>        </a:t>
            </a:r>
            <a:endParaRPr lang="ar-SA" sz="1800" b="1" dirty="0"/>
          </a:p>
          <a:p>
            <a:pPr algn="r" rtl="1">
              <a:buNone/>
            </a:pPr>
            <a:r>
              <a:rPr lang="ar-IQ" sz="1800" dirty="0">
                <a:solidFill>
                  <a:srgbClr val="FF0000"/>
                </a:solidFill>
                <a:latin typeface="Tahoma" pitchFamily="34" charset="0"/>
                <a:ea typeface="Tahoma" pitchFamily="34" charset="0"/>
                <a:cs typeface="Tahoma" pitchFamily="34" charset="0"/>
              </a:rPr>
              <a:t>التكييف القانوني </a:t>
            </a:r>
            <a:r>
              <a:rPr lang="ar-IQ" sz="1800" dirty="0">
                <a:latin typeface="Tahoma" pitchFamily="34" charset="0"/>
                <a:ea typeface="Tahoma" pitchFamily="34" charset="0"/>
                <a:cs typeface="Tahoma" pitchFamily="34" charset="0"/>
              </a:rPr>
              <a:t>لعقد البيع بشرط المذاق وفقاً لرأي الفقه العراقي هو وعد بالبيع صادر من جانب البائع وملزم له وحده.</a:t>
            </a:r>
            <a:endParaRPr lang="en-US" sz="1800" dirty="0">
              <a:latin typeface="Tahoma" pitchFamily="34" charset="0"/>
              <a:ea typeface="Tahoma" pitchFamily="34" charset="0"/>
              <a:cs typeface="Tahoma" pitchFamily="34" charset="0"/>
            </a:endParaRPr>
          </a:p>
          <a:p>
            <a:pPr algn="r" rtl="1">
              <a:buNone/>
            </a:pPr>
            <a:endParaRPr lang="ar-IQ" b="1" u="sng" dirty="0"/>
          </a:p>
          <a:p>
            <a:pPr marL="624078" indent="-514350" algn="ctr" rtl="1">
              <a:buNone/>
            </a:pPr>
            <a:r>
              <a:rPr lang="ar-SA" sz="1800" b="1" dirty="0"/>
              <a:t>مقارنة بين بيع المذاق والبيع بشرط التجربة </a:t>
            </a:r>
            <a:endParaRPr lang="ar-IQ" sz="1800" b="1" dirty="0"/>
          </a:p>
          <a:p>
            <a:pPr marL="624078" indent="-514350" algn="r" rtl="1">
              <a:buAutoNum type="arabicPeriod"/>
            </a:pPr>
            <a:r>
              <a:rPr lang="ar-SA" sz="1800" dirty="0"/>
              <a:t> البيع ب</a:t>
            </a:r>
            <a:r>
              <a:rPr lang="ar-IQ" sz="1800" dirty="0"/>
              <a:t>شرط المذاق يعتبر وعد ملزم لجانب واحد هو البائع اما شرط التجربة فهو بيع كامل وملزم لجانبين الا انه معلق على شرط واقف مالم يوجد اتفاق على اعتباره معلقا على شرط فاسخ.</a:t>
            </a:r>
          </a:p>
          <a:p>
            <a:pPr marL="624078" indent="-514350" algn="r" rtl="1">
              <a:buAutoNum type="arabicPeriod"/>
            </a:pPr>
            <a:endParaRPr lang="ar-IQ" sz="1800" dirty="0"/>
          </a:p>
          <a:p>
            <a:pPr marL="624078" indent="-514350" algn="r" rtl="1">
              <a:buAutoNum type="arabicPeriod"/>
            </a:pPr>
            <a:r>
              <a:rPr lang="ar-SA" sz="1800" dirty="0"/>
              <a:t> البيع ب</a:t>
            </a:r>
            <a:r>
              <a:rPr lang="ar-IQ" sz="1800" dirty="0"/>
              <a:t>شرط المذاق </a:t>
            </a:r>
            <a:r>
              <a:rPr lang="ar-SA" sz="1800" dirty="0"/>
              <a:t>هو التأكد من ملائمة المبيع لذوق المشتري في حين الغرض من التجربة هو إما التأكد من ملائمة  المبيع للغرض المقصود منه أو التأكد من ملائمة المبيع لحاجة المشتري الشخصية</a:t>
            </a:r>
            <a:r>
              <a:rPr lang="en-US" sz="1800" dirty="0"/>
              <a:t> </a:t>
            </a:r>
            <a:r>
              <a:rPr lang="ar-SA" sz="1800" dirty="0"/>
              <a:t>ولايجوز في بيع المذاق ان يترك الأمر لتقدير الخبراء.</a:t>
            </a:r>
            <a:endParaRPr lang="en-US" sz="1800"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51</a:t>
            </a:fld>
            <a:endParaRPr lang="en-US"/>
          </a:p>
        </p:txBody>
      </p:sp>
      <p:sp>
        <p:nvSpPr>
          <p:cNvPr id="4" name="Footer Placeholder 3"/>
          <p:cNvSpPr>
            <a:spLocks noGrp="1"/>
          </p:cNvSpPr>
          <p:nvPr>
            <p:ph type="ftr" sz="quarter" idx="11"/>
          </p:nvPr>
        </p:nvSpPr>
        <p:spPr/>
        <p:txBody>
          <a:bodyPr/>
          <a:lstStyle/>
          <a:p>
            <a:endParaRPr lang="en-US"/>
          </a:p>
        </p:txBody>
      </p:sp>
    </p:spTree>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76200"/>
            <a:ext cx="8915400" cy="6629400"/>
          </a:xfrm>
        </p:spPr>
        <p:txBody>
          <a:bodyPr>
            <a:normAutofit/>
          </a:bodyPr>
          <a:lstStyle/>
          <a:p>
            <a:pPr marL="624078" indent="-514350" algn="r" rtl="1">
              <a:buAutoNum type="arabicPeriod" startAt="3"/>
            </a:pPr>
            <a:endParaRPr lang="ar-IQ" dirty="0"/>
          </a:p>
          <a:p>
            <a:pPr marL="624078" indent="-514350" algn="r" rtl="1">
              <a:buAutoNum type="arabicPeriod" startAt="3"/>
            </a:pPr>
            <a:r>
              <a:rPr lang="ar-SA" sz="1800" dirty="0"/>
              <a:t>المذاق يكون قبل أن يتسلم المشتري المبيع، أما التجربة فتكون بعد التسلم</a:t>
            </a:r>
            <a:r>
              <a:rPr lang="en-US" sz="1800" dirty="0"/>
              <a:t> </a:t>
            </a:r>
            <a:r>
              <a:rPr lang="ar-IQ" sz="1800" dirty="0"/>
              <a:t>.</a:t>
            </a:r>
            <a:endParaRPr lang="ar-SA" sz="1800" dirty="0"/>
          </a:p>
          <a:p>
            <a:pPr marL="624078" indent="-514350" algn="r" rtl="1">
              <a:buAutoNum type="arabicPeriod" startAt="3"/>
            </a:pPr>
            <a:endParaRPr lang="ar-IQ" sz="1800" dirty="0"/>
          </a:p>
          <a:p>
            <a:pPr marL="624078" indent="-514350" algn="r" rtl="1">
              <a:buAutoNum type="arabicPeriod" startAt="3"/>
            </a:pPr>
            <a:r>
              <a:rPr lang="ar-SA" sz="1800" dirty="0"/>
              <a:t>لا </a:t>
            </a:r>
            <a:r>
              <a:rPr lang="ar-IQ" sz="1800" dirty="0"/>
              <a:t>تنتقل  الملكية في البيع بشرط المذاق الا من وقت اعلان المشتري رغبته بالقبول في حين ان الملكية في البيع بشرط التجربة في حالة القبول تنتقل بأثر رجعي من وقت العقد وليس من وقت اعلان القبول ويترتب على ذلك :</a:t>
            </a:r>
          </a:p>
          <a:p>
            <a:pPr marL="624078" indent="-514350" algn="r" rtl="1">
              <a:buNone/>
            </a:pPr>
            <a:endParaRPr lang="ar-IQ" sz="1800" dirty="0"/>
          </a:p>
          <a:p>
            <a:pPr marL="624078" indent="-514350" algn="r" rtl="1">
              <a:buNone/>
            </a:pPr>
            <a:r>
              <a:rPr lang="ar-IQ" sz="1800" dirty="0"/>
              <a:t>	</a:t>
            </a:r>
            <a:r>
              <a:rPr lang="ar-IQ" sz="1800" dirty="0" err="1"/>
              <a:t>أ.</a:t>
            </a:r>
            <a:r>
              <a:rPr lang="ar-IQ" sz="1800" dirty="0"/>
              <a:t> من حيث الحجز: في البيع بشرط التجربة اذا اوقع احد دائني البائع </a:t>
            </a:r>
            <a:r>
              <a:rPr lang="ar-IQ" sz="1800" dirty="0" err="1"/>
              <a:t>الحجزعلى</a:t>
            </a:r>
            <a:r>
              <a:rPr lang="ar-IQ" sz="1800" dirty="0"/>
              <a:t> </a:t>
            </a:r>
            <a:r>
              <a:rPr lang="ar-IQ" sz="1800" dirty="0" err="1"/>
              <a:t>المبيع</a:t>
            </a:r>
            <a:r>
              <a:rPr lang="ar-IQ" sz="1800" dirty="0"/>
              <a:t> قبل القبول فيمكن للمشتري بعد القبول طلب رفع الحجز اما في البيع بشرط المذاق فلا يمكن للمشتري رفع </a:t>
            </a:r>
            <a:r>
              <a:rPr lang="ar-IQ" sz="1800" dirty="0" err="1"/>
              <a:t>الحجزعن</a:t>
            </a:r>
            <a:r>
              <a:rPr lang="ar-IQ" sz="1800" dirty="0"/>
              <a:t> </a:t>
            </a:r>
            <a:r>
              <a:rPr lang="ar-IQ" sz="1800" dirty="0" err="1"/>
              <a:t>المبيع</a:t>
            </a:r>
            <a:r>
              <a:rPr lang="ar-IQ" sz="1800" dirty="0"/>
              <a:t> لان الملكية لا تنتقل من وقت البيع.</a:t>
            </a:r>
          </a:p>
          <a:p>
            <a:pPr marL="624078" indent="-514350" algn="r" rtl="1">
              <a:buNone/>
            </a:pPr>
            <a:endParaRPr lang="ar-IQ" sz="1800" dirty="0"/>
          </a:p>
          <a:p>
            <a:pPr marL="624078" indent="-514350" algn="r" rtl="1">
              <a:buNone/>
            </a:pPr>
            <a:r>
              <a:rPr lang="ar-IQ" sz="1800" dirty="0" err="1"/>
              <a:t>ب.</a:t>
            </a:r>
            <a:r>
              <a:rPr lang="ar-IQ" sz="1800" dirty="0"/>
              <a:t> من حيث الافلاس: في حالة افلاس البائع قبل المذاق والقبول فلا يمكن للمشتري مطالبة امين التفليسة </a:t>
            </a:r>
            <a:r>
              <a:rPr lang="ar-IQ" sz="1800" dirty="0" err="1"/>
              <a:t>بتسليمة</a:t>
            </a:r>
            <a:r>
              <a:rPr lang="ar-IQ" sz="1800" dirty="0"/>
              <a:t> </a:t>
            </a:r>
            <a:r>
              <a:rPr lang="ar-IQ" sz="1800" dirty="0" err="1"/>
              <a:t>المبيع</a:t>
            </a:r>
            <a:r>
              <a:rPr lang="ar-IQ" sz="1800" dirty="0"/>
              <a:t> لان الملكية لم تنتقل اليه </a:t>
            </a:r>
            <a:r>
              <a:rPr lang="ar-IQ" sz="1800" dirty="0" err="1"/>
              <a:t>الا</a:t>
            </a:r>
            <a:r>
              <a:rPr lang="ar-IQ" sz="1800" dirty="0"/>
              <a:t> من وقت الاعلان عن القبول في حين ان المشتري في البيع بشرط التجربة فيمكنه ذلك لان ملكية </a:t>
            </a:r>
            <a:r>
              <a:rPr lang="ar-IQ" sz="1800" dirty="0" err="1"/>
              <a:t>المبيع</a:t>
            </a:r>
            <a:r>
              <a:rPr lang="ar-IQ" sz="1800" dirty="0"/>
              <a:t> انتقلت اليه من وقت العقد.</a:t>
            </a:r>
          </a:p>
          <a:p>
            <a:pPr marL="624078" indent="-514350" algn="r" rtl="1">
              <a:buNone/>
            </a:pPr>
            <a:endParaRPr lang="ar-IQ" dirty="0"/>
          </a:p>
          <a:p>
            <a:pPr marL="624078" indent="-514350" algn="r" rtl="1">
              <a:buNone/>
            </a:pPr>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52</a:t>
            </a:fld>
            <a:endParaRPr lang="en-US"/>
          </a:p>
        </p:txBody>
      </p:sp>
      <p:sp>
        <p:nvSpPr>
          <p:cNvPr id="4" name="Footer Placeholder 3"/>
          <p:cNvSpPr>
            <a:spLocks noGrp="1"/>
          </p:cNvSpPr>
          <p:nvPr>
            <p:ph type="ftr" sz="quarter" idx="11"/>
          </p:nvPr>
        </p:nvSpPr>
        <p:spPr/>
        <p:txBody>
          <a:bodyPr/>
          <a:lstStyle/>
          <a:p>
            <a:endParaRPr lang="en-US"/>
          </a:p>
        </p:txBody>
      </p:sp>
    </p:spTree>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a:bodyPr>
          <a:lstStyle/>
          <a:p>
            <a:pPr algn="just" rtl="1"/>
            <a:r>
              <a:rPr lang="ar-IQ" sz="1800" dirty="0">
                <a:latin typeface="Tahoma" pitchFamily="34" charset="0"/>
                <a:ea typeface="Tahoma" pitchFamily="34" charset="0"/>
                <a:cs typeface="Tahoma" pitchFamily="34" charset="0"/>
              </a:rPr>
              <a:t>للعقد ثلاث أركان </a:t>
            </a:r>
            <a:r>
              <a:rPr lang="en-US" sz="1800" dirty="0">
                <a:latin typeface="Tahoma" pitchFamily="34" charset="0"/>
                <a:ea typeface="Tahoma" pitchFamily="34" charset="0"/>
                <a:cs typeface="Tahoma" pitchFamily="34" charset="0"/>
              </a:rPr>
              <a:t> </a:t>
            </a:r>
            <a:r>
              <a:rPr lang="ar-IQ" sz="1800" dirty="0">
                <a:latin typeface="Tahoma" pitchFamily="34" charset="0"/>
                <a:ea typeface="Tahoma" pitchFamily="34" charset="0"/>
                <a:cs typeface="Tahoma" pitchFamily="34" charset="0"/>
              </a:rPr>
              <a:t>التراضي والمحل والسبب</a:t>
            </a:r>
            <a:endParaRPr lang="en-US" sz="1800" dirty="0">
              <a:latin typeface="Tahoma" pitchFamily="34" charset="0"/>
              <a:ea typeface="Tahoma" pitchFamily="34" charset="0"/>
              <a:cs typeface="Tahoma" pitchFamily="34" charset="0"/>
            </a:endParaRPr>
          </a:p>
          <a:p>
            <a:pPr algn="just" rtl="1"/>
            <a:r>
              <a:rPr lang="ar-IQ" sz="1800" dirty="0">
                <a:latin typeface="Tahoma" pitchFamily="34" charset="0"/>
                <a:ea typeface="Tahoma" pitchFamily="34" charset="0"/>
                <a:cs typeface="Tahoma" pitchFamily="34" charset="0"/>
              </a:rPr>
              <a:t>أن محل عقد البيع محل مزدوج فمن ناحية البائع نرى ان المبيع هو محل العقد أما من ناحية</a:t>
            </a:r>
            <a:r>
              <a:rPr lang="en-US" sz="1800" dirty="0">
                <a:latin typeface="Tahoma" pitchFamily="34" charset="0"/>
                <a:ea typeface="Tahoma" pitchFamily="34" charset="0"/>
                <a:cs typeface="Tahoma" pitchFamily="34" charset="0"/>
              </a:rPr>
              <a:t> </a:t>
            </a:r>
            <a:r>
              <a:rPr lang="ar-IQ" sz="1800" dirty="0">
                <a:latin typeface="Tahoma" pitchFamily="34" charset="0"/>
                <a:ea typeface="Tahoma" pitchFamily="34" charset="0"/>
                <a:cs typeface="Tahoma" pitchFamily="34" charset="0"/>
              </a:rPr>
              <a:t>المشتري نرى أن الثمن هو محل العقد لذلك سندرس محل العقد بالصورتين المبيع والثمن.</a:t>
            </a:r>
          </a:p>
          <a:p>
            <a:pPr algn="just" rtl="1"/>
            <a:r>
              <a:rPr lang="ar-IQ" sz="1800" b="1" dirty="0">
                <a:latin typeface="Tahoma" pitchFamily="34" charset="0"/>
                <a:ea typeface="Tahoma" pitchFamily="34" charset="0"/>
                <a:cs typeface="Tahoma" pitchFamily="34" charset="0"/>
              </a:rPr>
              <a:t>المبيع</a:t>
            </a:r>
          </a:p>
          <a:p>
            <a:pPr algn="just" rtl="1"/>
            <a:r>
              <a:rPr lang="ar-IQ" sz="1800" dirty="0">
                <a:latin typeface="Tahoma" pitchFamily="34" charset="0"/>
                <a:ea typeface="Tahoma" pitchFamily="34" charset="0"/>
                <a:cs typeface="Tahoma" pitchFamily="34" charset="0"/>
              </a:rPr>
              <a:t>يشترط في المحل حتى يكون ركن في العقد عدة شروط</a:t>
            </a:r>
          </a:p>
          <a:p>
            <a:pPr marL="514350" indent="-514350" algn="just" rtl="1">
              <a:buFont typeface="+mj-lt"/>
              <a:buAutoNum type="arabicPeriod"/>
            </a:pPr>
            <a:r>
              <a:rPr lang="ar-IQ" sz="1800" dirty="0">
                <a:latin typeface="Tahoma" pitchFamily="34" charset="0"/>
                <a:ea typeface="Tahoma" pitchFamily="34" charset="0"/>
                <a:cs typeface="Tahoma" pitchFamily="34" charset="0"/>
              </a:rPr>
              <a:t>أن يكون المبيع موجوداً أو ممكن الوجود</a:t>
            </a:r>
          </a:p>
          <a:p>
            <a:pPr marL="514350" indent="-514350" algn="just" rtl="1">
              <a:buFont typeface="+mj-lt"/>
              <a:buAutoNum type="arabicPeriod"/>
            </a:pPr>
            <a:r>
              <a:rPr lang="ar-IQ" sz="1800" dirty="0">
                <a:latin typeface="Tahoma" pitchFamily="34" charset="0"/>
                <a:ea typeface="Tahoma" pitchFamily="34" charset="0"/>
                <a:cs typeface="Tahoma" pitchFamily="34" charset="0"/>
              </a:rPr>
              <a:t>أن يكون معيناً أو قابل للتعين</a:t>
            </a:r>
          </a:p>
          <a:p>
            <a:pPr marL="514350" indent="-514350" algn="just" rtl="1">
              <a:buFont typeface="+mj-lt"/>
              <a:buAutoNum type="arabicPeriod"/>
            </a:pPr>
            <a:r>
              <a:rPr lang="ar-IQ" sz="1800" dirty="0">
                <a:latin typeface="Tahoma" pitchFamily="34" charset="0"/>
                <a:ea typeface="Tahoma" pitchFamily="34" charset="0"/>
                <a:cs typeface="Tahoma" pitchFamily="34" charset="0"/>
              </a:rPr>
              <a:t>أن يكون مما يجوز التعامل فيه</a:t>
            </a:r>
            <a:endParaRPr lang="en-US" sz="1800" dirty="0">
              <a:latin typeface="Tahoma" pitchFamily="34" charset="0"/>
              <a:ea typeface="Tahoma" pitchFamily="34" charset="0"/>
              <a:cs typeface="Tahoma" pitchFamily="34" charset="0"/>
            </a:endParaRPr>
          </a:p>
          <a:p>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53</a:t>
            </a:fld>
            <a:endParaRPr lang="en-US"/>
          </a:p>
        </p:txBody>
      </p:sp>
      <p:sp>
        <p:nvSpPr>
          <p:cNvPr id="2" name="Title 1"/>
          <p:cNvSpPr>
            <a:spLocks noGrp="1"/>
          </p:cNvSpPr>
          <p:nvPr>
            <p:ph type="title"/>
          </p:nvPr>
        </p:nvSpPr>
        <p:spPr/>
        <p:txBody>
          <a:bodyPr>
            <a:normAutofit/>
          </a:bodyPr>
          <a:lstStyle/>
          <a:p>
            <a:pPr algn="ctr"/>
            <a:r>
              <a:rPr lang="ar-IQ" sz="2400" b="1" dirty="0"/>
              <a:t>محل عقد البيع</a:t>
            </a:r>
            <a:endParaRPr lang="en-US" sz="2400" dirty="0"/>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144000" cy="6858000"/>
          </a:xfrm>
        </p:spPr>
        <p:txBody>
          <a:bodyPr>
            <a:normAutofit fontScale="70000" lnSpcReduction="20000"/>
          </a:bodyPr>
          <a:lstStyle/>
          <a:p>
            <a:pPr algn="ctr" rtl="1">
              <a:buNone/>
            </a:pPr>
            <a:endParaRPr lang="ar-SA" sz="2600" b="1" dirty="0">
              <a:solidFill>
                <a:srgbClr val="FF0000"/>
              </a:solidFill>
            </a:endParaRPr>
          </a:p>
          <a:p>
            <a:pPr algn="ctr" rtl="1">
              <a:buNone/>
            </a:pPr>
            <a:r>
              <a:rPr lang="ar-SA" sz="2600" b="1" dirty="0"/>
              <a:t>الشرط الأول: </a:t>
            </a:r>
            <a:r>
              <a:rPr lang="ar-IQ" sz="2600" b="1" dirty="0"/>
              <a:t>وجود ال</a:t>
            </a:r>
            <a:r>
              <a:rPr lang="ar-SA" sz="2600" b="1" dirty="0"/>
              <a:t>م</a:t>
            </a:r>
            <a:r>
              <a:rPr lang="ar-IQ" sz="2600" b="1" dirty="0"/>
              <a:t>بيع او امكانية وجوده</a:t>
            </a:r>
          </a:p>
          <a:p>
            <a:pPr algn="r" rtl="1">
              <a:buNone/>
            </a:pPr>
            <a:endParaRPr lang="ar-SA" dirty="0"/>
          </a:p>
          <a:p>
            <a:pPr algn="r" rtl="1">
              <a:buNone/>
            </a:pPr>
            <a:r>
              <a:rPr lang="ar-IQ" dirty="0"/>
              <a:t>يجب لانعقاد عقد البيع ان يكون البيع موجودا حيت التعاقد او ممكن الوجود فاذا لم يكن كذلك فان البيع باطل واذا كان الشيء موجودا ولكنه هلك قبل ابرام العقد فالبيع لا ينعقد لانعدام المحل سواء كان الهلاك ماديا او قانونيا كما لو كان المبيع اجازة والغيت. </a:t>
            </a:r>
          </a:p>
          <a:p>
            <a:pPr algn="r" rtl="1">
              <a:buNone/>
            </a:pPr>
            <a:endParaRPr lang="ar-SA" dirty="0"/>
          </a:p>
          <a:p>
            <a:pPr algn="r" rtl="1">
              <a:buNone/>
            </a:pPr>
            <a:endParaRPr lang="ar-IQ" dirty="0"/>
          </a:p>
          <a:p>
            <a:pPr algn="r" rtl="1">
              <a:buNone/>
            </a:pPr>
            <a:r>
              <a:rPr lang="ar-IQ" dirty="0" err="1"/>
              <a:t>واذا</a:t>
            </a:r>
            <a:r>
              <a:rPr lang="ar-IQ" dirty="0"/>
              <a:t> قصد المتعاقدان التعامل في شيء موجود فعلا وقت التعاقد ثم ظهر انه غير موجود كما لو باع وارث نصيبه في تركة ثم تنبين انه ليس بوارث فان البيع يبطل  لتخلف ركن المحل. والهلاك الذي يمنع انعقاد العقد  هو الهلاك الكلي السابق لانعقاده او المصاحب له. اما  ما يحصل من هلاك بالمبيع بعد ذلك  فانه </a:t>
            </a:r>
            <a:r>
              <a:rPr lang="ar-IQ" dirty="0" err="1"/>
              <a:t>لايؤثر</a:t>
            </a:r>
            <a:r>
              <a:rPr lang="ar-IQ" dirty="0"/>
              <a:t> في انعقاد البيع ولكنه يجعله منفسخا لاستحالة تنفيذ البائع لالتزاماته.</a:t>
            </a:r>
          </a:p>
          <a:p>
            <a:pPr algn="r" rtl="1">
              <a:buNone/>
            </a:pPr>
            <a:endParaRPr lang="ar-IQ" dirty="0"/>
          </a:p>
          <a:p>
            <a:pPr algn="r" rtl="1">
              <a:buNone/>
            </a:pPr>
            <a:r>
              <a:rPr lang="ar-IQ" dirty="0"/>
              <a:t>كما قد يكون الهلاك جزئيا  قبل انعقاد العقد  او في اثنائه  وفي هذا  تقضي الفقرة  الاولى من المادة 547 مدني (على انه اذا هلك المبيع في يد البائع قبل ان يقبضه  المشتري يهلك على البائع  لا على المشتري الا اذا حدث الهلاك بعد اعذار المشتري لتسليم المبيع واذا انقضت  قيمة المبيع قبل التسليم لتلف اصابه فالمشتري مخير بين فسخ البيع وبين بقائه مع انقاص الثمن)</a:t>
            </a:r>
          </a:p>
          <a:p>
            <a:pPr algn="r" rtl="1">
              <a:buNone/>
            </a:pPr>
            <a:r>
              <a:rPr lang="ar-IQ" dirty="0"/>
              <a:t>يفهم من النص  </a:t>
            </a:r>
            <a:r>
              <a:rPr lang="ar-IQ" dirty="0" err="1"/>
              <a:t>ان</a:t>
            </a:r>
            <a:r>
              <a:rPr lang="ar-IQ" dirty="0"/>
              <a:t> وجود جزء من </a:t>
            </a:r>
            <a:r>
              <a:rPr lang="ar-IQ" dirty="0" err="1"/>
              <a:t>المبيع</a:t>
            </a:r>
            <a:r>
              <a:rPr lang="ar-IQ" dirty="0"/>
              <a:t> يكفي لانعقاد العقد </a:t>
            </a:r>
            <a:r>
              <a:rPr lang="ar-IQ" dirty="0" err="1"/>
              <a:t>لانه</a:t>
            </a:r>
            <a:r>
              <a:rPr lang="ar-IQ" dirty="0"/>
              <a:t> لا يرد على معدوم  كما في حالة الهلاك الكلي وقد </a:t>
            </a:r>
            <a:r>
              <a:rPr lang="ar-IQ" dirty="0" err="1"/>
              <a:t>اعطي</a:t>
            </a:r>
            <a:r>
              <a:rPr lang="ar-IQ" dirty="0"/>
              <a:t> المشرع المشتري الخيار بين التخلي عن البيع وبين اخذ الباقي من البيع بحصته من الثمن.</a:t>
            </a:r>
          </a:p>
          <a:p>
            <a:pPr algn="r" rtl="1">
              <a:buNone/>
            </a:pPr>
            <a:endParaRPr lang="ar-IQ" dirty="0"/>
          </a:p>
          <a:p>
            <a:pPr algn="r" rtl="1">
              <a:buNone/>
            </a:pPr>
            <a:endParaRPr lang="ar-IQ" dirty="0"/>
          </a:p>
          <a:p>
            <a:pPr algn="r" rtl="1">
              <a:buNone/>
            </a:pPr>
            <a:r>
              <a:rPr lang="ar-SA" b="1" dirty="0"/>
              <a:t>المحل المستقبل: يجوز </a:t>
            </a:r>
            <a:r>
              <a:rPr lang="ar-SA" b="1" dirty="0" err="1"/>
              <a:t>ان</a:t>
            </a:r>
            <a:r>
              <a:rPr lang="ar-SA" b="1" dirty="0"/>
              <a:t> يكون محل الالتزام معدوماً وقت التعاقد إذا كان ممكن الوجود في المستقبل وعين تعييناً نافياً للجهالة والغرر، كبيع منزل قبل </a:t>
            </a:r>
            <a:r>
              <a:rPr lang="ar-SA" b="1" dirty="0" err="1"/>
              <a:t>ان</a:t>
            </a:r>
            <a:r>
              <a:rPr lang="ar-SA" b="1" dirty="0"/>
              <a:t> يبدأ بناؤه على </a:t>
            </a:r>
            <a:r>
              <a:rPr lang="ar-SA" b="1" dirty="0" err="1"/>
              <a:t>ان</a:t>
            </a:r>
            <a:r>
              <a:rPr lang="ar-SA" b="1" dirty="0"/>
              <a:t> تنتقل ملكيته للمشتري بعد اكتماله، وبيع مؤلف كتابه قبل </a:t>
            </a:r>
            <a:r>
              <a:rPr lang="ar-SA" b="1" dirty="0" err="1"/>
              <a:t>ان</a:t>
            </a:r>
            <a:r>
              <a:rPr lang="ar-SA" b="1" dirty="0"/>
              <a:t> يتمه . </a:t>
            </a:r>
            <a:r>
              <a:rPr lang="ar-SA" b="1" dirty="0" err="1"/>
              <a:t>او</a:t>
            </a:r>
            <a:r>
              <a:rPr lang="ar-SA" b="1" dirty="0"/>
              <a:t> </a:t>
            </a:r>
            <a:r>
              <a:rPr lang="ar-SA" b="1" dirty="0" err="1"/>
              <a:t>ان</a:t>
            </a:r>
            <a:r>
              <a:rPr lang="ar-SA" b="1" dirty="0"/>
              <a:t> يكون الشيء محتمل الوجود إي قد يوجد وقد لا يوجد، كأن يتنازل مقاول عن الأجر في مقاولة لم ترس عليه بعد </a:t>
            </a:r>
            <a:r>
              <a:rPr lang="ar-SA" b="1" dirty="0" err="1"/>
              <a:t>او</a:t>
            </a:r>
            <a:r>
              <a:rPr lang="ar-SA" b="1" dirty="0"/>
              <a:t> بيع نتاج ماشية قبل وجود النتاج.</a:t>
            </a:r>
            <a:r>
              <a:rPr lang="ar-IQ" b="1" dirty="0"/>
              <a:t>541 مدني. </a:t>
            </a:r>
            <a:r>
              <a:rPr lang="ar-IQ" b="1" dirty="0" err="1"/>
              <a:t>وايضا</a:t>
            </a:r>
            <a:r>
              <a:rPr lang="ar-IQ" b="1" dirty="0"/>
              <a:t> يجوز </a:t>
            </a:r>
            <a:r>
              <a:rPr lang="ar-IQ" b="1" dirty="0" err="1"/>
              <a:t>ان</a:t>
            </a:r>
            <a:r>
              <a:rPr lang="ar-IQ" b="1" dirty="0"/>
              <a:t> يبع صاحب المصنع منتجاته قبل صنعها  وبيع المزارع </a:t>
            </a:r>
            <a:r>
              <a:rPr lang="ar-IQ" b="1" dirty="0" err="1"/>
              <a:t>المحصولات</a:t>
            </a:r>
            <a:r>
              <a:rPr lang="ar-IQ" b="1" dirty="0"/>
              <a:t> قبل </a:t>
            </a:r>
            <a:r>
              <a:rPr lang="ar-IQ" b="1" dirty="0" err="1"/>
              <a:t>اوانها</a:t>
            </a:r>
            <a:r>
              <a:rPr lang="ar-IQ" b="1" dirty="0"/>
              <a:t> وبيع المؤلف مؤلفه قبل تمامه.</a:t>
            </a:r>
          </a:p>
          <a:p>
            <a:pPr algn="r" rtl="1">
              <a:buNone/>
            </a:pPr>
            <a:endParaRPr lang="ar-IQ" b="1" dirty="0"/>
          </a:p>
          <a:p>
            <a:pPr algn="r" rtl="1">
              <a:buNone/>
            </a:pPr>
            <a:endParaRPr lang="ar-IQ" b="1" dirty="0"/>
          </a:p>
          <a:p>
            <a:pPr algn="r" rtl="1">
              <a:buNone/>
            </a:pPr>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54</a:t>
            </a:fld>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334749888"/>
      </p:ext>
    </p:extLst>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76200"/>
            <a:ext cx="9067800" cy="6705600"/>
          </a:xfrm>
        </p:spPr>
        <p:txBody>
          <a:bodyPr>
            <a:normAutofit/>
          </a:bodyPr>
          <a:lstStyle/>
          <a:p>
            <a:pPr algn="ctr" rtl="1">
              <a:buNone/>
            </a:pPr>
            <a:r>
              <a:rPr lang="ar-IQ" sz="1800" dirty="0"/>
              <a:t> </a:t>
            </a:r>
            <a:r>
              <a:rPr lang="ar-SA" sz="1800" dirty="0"/>
              <a:t>   بيع الأشياء المستقبلية </a:t>
            </a:r>
            <a:endParaRPr lang="ar-IQ" sz="1800" dirty="0"/>
          </a:p>
          <a:p>
            <a:pPr algn="r" rtl="1">
              <a:buNone/>
            </a:pPr>
            <a:r>
              <a:rPr lang="ar-IQ" sz="1800" dirty="0">
                <a:solidFill>
                  <a:srgbClr val="FF0000"/>
                </a:solidFill>
              </a:rPr>
              <a:t>بيع الاشياء المستقبلية قد يكون بيعا تاما او بيعا معلقا على شرط </a:t>
            </a:r>
            <a:r>
              <a:rPr lang="ar-IQ" sz="1800" dirty="0"/>
              <a:t>وفقا لعقد المتعاقدين فاذا ظهر ان قصد الطرفين قد انصرف الى البيع التام يكون حكم العقود الاحتمالية التي تعتمد الحظ والامل لان المشتري يخاطر في وجود المبيع ذاته ويلتزم بدفع الثمن سواء وجد المبيع ام لم يوجد كما يذهب اليه بعض الفقهاء ومثاله بيع الصياد ما قد يوجد في شبكته ويذهب اخرون الى اعتبار هذا العقد باطلا. </a:t>
            </a:r>
          </a:p>
          <a:p>
            <a:pPr algn="r" rtl="1">
              <a:buNone/>
            </a:pPr>
            <a:endParaRPr lang="ar-IQ" sz="1800" dirty="0"/>
          </a:p>
          <a:p>
            <a:pPr algn="r" rtl="1">
              <a:buNone/>
            </a:pPr>
            <a:r>
              <a:rPr lang="ar-IQ" sz="1800" dirty="0">
                <a:solidFill>
                  <a:srgbClr val="FF0000"/>
                </a:solidFill>
              </a:rPr>
              <a:t>اما في الحالة الثانية فان المشتري لا يجازف في وجود المبيع بل يجازف في كميته ومقداره </a:t>
            </a:r>
            <a:r>
              <a:rPr lang="ar-IQ" sz="1800" dirty="0"/>
              <a:t>ولذا يعتبر البيع معلقا على شرط واقف هو وجود المبيع في المستقبل فاذا وجد المبيع تم البيع والتزم المشتري </a:t>
            </a:r>
            <a:r>
              <a:rPr lang="ar-IQ" sz="1800" dirty="0" err="1"/>
              <a:t>باداء</a:t>
            </a:r>
            <a:r>
              <a:rPr lang="ar-IQ" sz="1800" dirty="0"/>
              <a:t> الثمن بصرف النظر عن مقدار المبيع </a:t>
            </a:r>
            <a:endParaRPr lang="en-GB" sz="1800" dirty="0"/>
          </a:p>
          <a:p>
            <a:pPr algn="r" rtl="1">
              <a:buNone/>
            </a:pPr>
            <a:endParaRPr lang="en-GB" sz="1800" dirty="0"/>
          </a:p>
          <a:p>
            <a:pPr algn="r" rtl="1">
              <a:buNone/>
            </a:pPr>
            <a:r>
              <a:rPr lang="ar-IQ" sz="1800" dirty="0"/>
              <a:t>ولمعرفة ما اذا كان العقد  احتماليا ام معلقا على شرط واقف </a:t>
            </a:r>
            <a:r>
              <a:rPr lang="ar-IQ" sz="1800" dirty="0">
                <a:solidFill>
                  <a:srgbClr val="FF0000"/>
                </a:solidFill>
              </a:rPr>
              <a:t>يجب الرجوع الى نية المتعاقدين </a:t>
            </a:r>
            <a:r>
              <a:rPr lang="ar-IQ" sz="1800" dirty="0"/>
              <a:t>وهذه النية يمكن استخلاصها من ظروف التعاقد وبشكل خاص من </a:t>
            </a:r>
            <a:r>
              <a:rPr lang="ar-IQ" sz="1800" dirty="0">
                <a:solidFill>
                  <a:schemeClr val="tx1"/>
                </a:solidFill>
              </a:rPr>
              <a:t>مقدار الثمن ونسبته الى قيمة المبيع </a:t>
            </a:r>
            <a:r>
              <a:rPr lang="ar-IQ" sz="1800" dirty="0"/>
              <a:t>فاذا كان مقاربا لها اعتبر العقد معلقا على شرط وجود المبيع وان كان ضئيلا لا يتناسب معها اعتبر من العقود الاحتمالية واذا تعذر على  القاضي استخلاص  النية وجب عليه اعتبار العقد معلقا على شرط وجود المبيع لان  الغالب  ان يخاطر المشتري في مقدار المبيع لا في وجوده.</a:t>
            </a:r>
          </a:p>
          <a:p>
            <a:pPr algn="r" rtl="1">
              <a:buNone/>
            </a:pPr>
            <a:endParaRPr lang="ar-IQ" sz="1800" dirty="0"/>
          </a:p>
          <a:p>
            <a:pPr algn="r" rtl="1">
              <a:buNone/>
            </a:pPr>
            <a:r>
              <a:rPr lang="ar-SA" sz="1800" b="1" u="sng" dirty="0"/>
              <a:t>التركة المستقبلة: </a:t>
            </a:r>
            <a:r>
              <a:rPr lang="ar-SA" sz="1800" b="1" dirty="0" err="1"/>
              <a:t>ان</a:t>
            </a:r>
            <a:r>
              <a:rPr lang="ar-SA" sz="1800" b="1" dirty="0"/>
              <a:t> التعامل بتركة إنسان على قيد الحياة باطل لمخالفه للآداب إذا صدر من الوارث ولمخالفته للنظام العام إذا صدر من المورث نفسه، كأن يبيع شخص </a:t>
            </a:r>
            <a:r>
              <a:rPr lang="ar-SA" sz="1800" b="1" dirty="0" err="1"/>
              <a:t>او</a:t>
            </a:r>
            <a:r>
              <a:rPr lang="ar-SA" sz="1800" b="1" dirty="0"/>
              <a:t> يرهن ما سيؤول إليه من ميراث بعد وفاة أبيه.</a:t>
            </a:r>
            <a:r>
              <a:rPr lang="ar-IQ" sz="1800" b="1" dirty="0"/>
              <a:t>129 مدني</a:t>
            </a:r>
          </a:p>
          <a:p>
            <a:pPr algn="r" rtl="1">
              <a:buNone/>
            </a:pPr>
            <a:endParaRPr lang="en-US" sz="1800"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55</a:t>
            </a:fld>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767273585"/>
      </p:ext>
    </p:extLst>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76200"/>
            <a:ext cx="8991600" cy="6781800"/>
          </a:xfrm>
        </p:spPr>
        <p:txBody>
          <a:bodyPr>
            <a:normAutofit fontScale="70000" lnSpcReduction="20000"/>
          </a:bodyPr>
          <a:lstStyle/>
          <a:p>
            <a:pPr algn="ctr" rtl="1">
              <a:buNone/>
            </a:pPr>
            <a:r>
              <a:rPr lang="ar-IQ" sz="2900" b="1" dirty="0"/>
              <a:t>الشرط الثاني يجب ان يكون المبيع معينا او قابلا للتعين:</a:t>
            </a:r>
          </a:p>
          <a:p>
            <a:pPr algn="ctr" rtl="1">
              <a:buNone/>
            </a:pPr>
            <a:endParaRPr lang="ar-IQ" u="sng" dirty="0"/>
          </a:p>
          <a:p>
            <a:pPr algn="r" rtl="1">
              <a:buNone/>
            </a:pPr>
            <a:r>
              <a:rPr lang="ar-IQ" dirty="0"/>
              <a:t>يجب ان يكون المبيع فضلا عن كونه موجودا  او محتمل الوجود ان يكون معينا او قابلا للتعين  اذ يجب ان </a:t>
            </a:r>
            <a:r>
              <a:rPr lang="ar-SA" dirty="0"/>
              <a:t>ي</a:t>
            </a:r>
            <a:r>
              <a:rPr lang="ar-IQ" dirty="0"/>
              <a:t>كون المبيع معينا تعينا نا فيا للجهالة الفاحشة  م 138م.ع. والمبيع اما يكون من الاشياء المثلية او الاشياء القيمية.</a:t>
            </a:r>
            <a:endParaRPr lang="en-GB" dirty="0"/>
          </a:p>
          <a:p>
            <a:pPr algn="r" rtl="1">
              <a:buNone/>
            </a:pPr>
            <a:endParaRPr lang="ar-IQ" dirty="0"/>
          </a:p>
          <a:p>
            <a:pPr algn="r" rtl="1">
              <a:buNone/>
            </a:pPr>
            <a:r>
              <a:rPr lang="ar-SA" dirty="0"/>
              <a:t>بالنسبة للقيميات: يجب ان يكون </a:t>
            </a:r>
            <a:r>
              <a:rPr lang="ar-SA" dirty="0">
                <a:solidFill>
                  <a:srgbClr val="FF0000"/>
                </a:solidFill>
              </a:rPr>
              <a:t>محل الالتزام معيناً تعيناً كافياً يميزه عما عداه</a:t>
            </a:r>
            <a:r>
              <a:rPr lang="ar-SA" dirty="0"/>
              <a:t>، فان كان المحل قطعة ارض فيكون التعيين بالموقع والحدود والمساحة، وان كان جواداً فيكون التعيين بالجنس واللون والسن والنسب.</a:t>
            </a:r>
            <a:endParaRPr lang="ar-IQ" dirty="0"/>
          </a:p>
          <a:p>
            <a:pPr algn="r" rtl="1">
              <a:buNone/>
            </a:pPr>
            <a:endParaRPr lang="fr-FR" dirty="0"/>
          </a:p>
          <a:p>
            <a:pPr algn="r" rtl="1">
              <a:buNone/>
            </a:pPr>
            <a:r>
              <a:rPr lang="ar-SA" dirty="0"/>
              <a:t>ـ بالنسبة للمثليات: </a:t>
            </a:r>
            <a:r>
              <a:rPr lang="ar-SA" dirty="0">
                <a:solidFill>
                  <a:srgbClr val="FF0000"/>
                </a:solidFill>
              </a:rPr>
              <a:t>فيكون التعيين بالنوع والمقدار</a:t>
            </a:r>
            <a:r>
              <a:rPr lang="ar-SA" dirty="0"/>
              <a:t>، كبيع خمسين طن من الحنطة الكردية، كما يمكن التعيين بالنوع فقط إذا تضمن العقد ما يستطاع به تعيين المقدار، كأن يتعهد مورد بتوريد الغذاء الكافي لمستشفى، فيكون المقدار قابلاً للتعيين على أساس عدد أسرة المستشفى.على انه يكفي للتعيين ان يكون المحل موجوداً في مجلس العقد فيشار إليه، كبيع نسخ من كتاب معين الى طلبة الكلية.</a:t>
            </a:r>
            <a:endParaRPr lang="ar-IQ" dirty="0"/>
          </a:p>
          <a:p>
            <a:pPr algn="r" rtl="1">
              <a:buNone/>
            </a:pPr>
            <a:endParaRPr lang="ar-IQ" dirty="0"/>
          </a:p>
          <a:p>
            <a:pPr algn="r" rtl="1">
              <a:buNone/>
            </a:pPr>
            <a:endParaRPr lang="fr-FR" dirty="0"/>
          </a:p>
          <a:p>
            <a:pPr algn="r" rtl="1">
              <a:buNone/>
            </a:pPr>
            <a:r>
              <a:rPr lang="ar-IQ" dirty="0"/>
              <a:t>وكما يصح بيع الاشياء المثلية كيلا ووزنا وعددا وق</a:t>
            </a:r>
            <a:r>
              <a:rPr lang="ar-SA" dirty="0"/>
              <a:t>ي</a:t>
            </a:r>
            <a:r>
              <a:rPr lang="ar-IQ" dirty="0"/>
              <a:t>اسا وهذا ما يسمى </a:t>
            </a:r>
            <a:r>
              <a:rPr lang="ar-IQ" dirty="0">
                <a:solidFill>
                  <a:srgbClr val="FF0000"/>
                </a:solidFill>
              </a:rPr>
              <a:t>البيع بالتقدير</a:t>
            </a:r>
            <a:r>
              <a:rPr lang="ar-IQ" dirty="0"/>
              <a:t>( كبيع 200 </a:t>
            </a:r>
            <a:r>
              <a:rPr lang="ar-SA" dirty="0"/>
              <a:t>متر</a:t>
            </a:r>
            <a:r>
              <a:rPr lang="ar-IQ" dirty="0"/>
              <a:t> من القماش فهذا بيع تقدير عن طريق المقاس )او  كذلك يصح </a:t>
            </a:r>
            <a:r>
              <a:rPr lang="ar-IQ" dirty="0">
                <a:solidFill>
                  <a:srgbClr val="FF0000"/>
                </a:solidFill>
              </a:rPr>
              <a:t>بيعها جزافا. </a:t>
            </a:r>
            <a:r>
              <a:rPr lang="ar-IQ" dirty="0"/>
              <a:t>فلا يشترط لصحة البيع في هذه الحلة ذكر مقدار هذه الاشياء بل يكفي وصفها وجنسها ونوعها كما لو باع شخص  جميع ما في مخزنه من حنطة او شعير. </a:t>
            </a:r>
            <a:endParaRPr lang="ar-SA" dirty="0"/>
          </a:p>
          <a:p>
            <a:pPr algn="r" rtl="1">
              <a:buNone/>
            </a:pPr>
            <a:endParaRPr lang="ar-SA" dirty="0"/>
          </a:p>
          <a:p>
            <a:pPr algn="r" rtl="1">
              <a:buNone/>
            </a:pPr>
            <a:r>
              <a:rPr lang="ar-IQ" dirty="0"/>
              <a:t>(كذلك تنص المادة 515 مدني عراقي على ان ويعتبر البيع جزافا حتى لو وجب لتحديد الثمن تعيين مقدار المبيع).</a:t>
            </a:r>
          </a:p>
          <a:p>
            <a:pPr algn="r" rtl="1">
              <a:buNone/>
            </a:pPr>
            <a:r>
              <a:rPr lang="ar-IQ" dirty="0"/>
              <a:t> كما لو باع  شخص لاخر جميع الحنطة التي يملكها في مخزن  بسعر الط</a:t>
            </a:r>
            <a:r>
              <a:rPr lang="ar-SA" dirty="0"/>
              <a:t>ن</a:t>
            </a:r>
            <a:r>
              <a:rPr lang="ar-IQ" dirty="0"/>
              <a:t> الواحد 100 دينار فأن البيع يعتبر في هذه الحالة جزافا ولو كان التعيين المقدار ضروريا لتحديد مقدار الثمن اذ لا يمكن تحديد الثمن الذي يجب ان يدفعة المشتري الا اذا تم وزن ما في المخزن من حنطة.</a:t>
            </a:r>
          </a:p>
          <a:p>
            <a:pPr algn="r" rtl="1">
              <a:buNone/>
            </a:pPr>
            <a:endParaRPr lang="ar-IQ" b="1" dirty="0"/>
          </a:p>
          <a:p>
            <a:pPr algn="r" rtl="1">
              <a:buNone/>
            </a:pPr>
            <a:r>
              <a:rPr lang="ar-IQ" b="1" dirty="0"/>
              <a:t> </a:t>
            </a:r>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56</a:t>
            </a:fld>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20228051"/>
      </p:ext>
    </p:extLst>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 y="76200"/>
            <a:ext cx="9144000" cy="6705599"/>
          </a:xfrm>
        </p:spPr>
        <p:txBody>
          <a:bodyPr>
            <a:normAutofit/>
          </a:bodyPr>
          <a:lstStyle/>
          <a:p>
            <a:pPr algn="r" rtl="1">
              <a:buNone/>
            </a:pPr>
            <a:r>
              <a:rPr lang="ar-IQ" sz="1900" b="1" dirty="0">
                <a:solidFill>
                  <a:srgbClr val="FF0000"/>
                </a:solidFill>
              </a:rPr>
              <a:t>ويختلف بيع الجزاف عن بيع التقدير </a:t>
            </a:r>
            <a:r>
              <a:rPr lang="ar-IQ" sz="1900" dirty="0"/>
              <a:t>في ان ملكية المبيع تنتقل في البيع الجزاف الى المشتري بمجرد انعقاد العقد كما هو الحال في بيع شيء معين بالذات.  اما بيع التقدير فلا تنتقل ملكية المبيع الا بتعيينه وذلك لا يتم الا بعد افرازه بالوزن او بالعد او بالكيل او بالذراع م 531 مدني عراقي.</a:t>
            </a:r>
            <a:endParaRPr lang="ar-SA" sz="1900" dirty="0"/>
          </a:p>
          <a:p>
            <a:pPr algn="r" rtl="1">
              <a:buNone/>
            </a:pPr>
            <a:endParaRPr lang="ar-IQ" dirty="0"/>
          </a:p>
          <a:p>
            <a:pPr algn="r" rtl="1">
              <a:buNone/>
            </a:pPr>
            <a:r>
              <a:rPr lang="ar-SA" sz="1900" dirty="0"/>
              <a:t> ف</a:t>
            </a:r>
            <a:r>
              <a:rPr lang="ar-IQ" sz="1900" dirty="0"/>
              <a:t>لو باع شخصا باع 20 كيلو من القمح  الذي في مخزنة ثم احترق المخزن بالقمح كله قبل افراز المبيع فان العشرين كيلو الداخلة في القمح المحترق  تهلك على البائع لا على المشتري لأنها  لم تكن قد فرزت ويتحلل المشتري من دفع الثمن. اما اذا باع صاحب المخزن جميع القمح الذي في مخزنه جزافا ثم احترق القمح قبل التسليم فانه يهلك على  المشتري لا على البائع اذا انتقلت تبعة الهلاك اليه بانتقال الملكية فيبقى ملتزما بدفع الثمن للبائع.</a:t>
            </a:r>
            <a:endParaRPr lang="ar-SA" sz="1900" dirty="0"/>
          </a:p>
          <a:p>
            <a:pPr marL="109728" indent="0" algn="r" rtl="1">
              <a:buNone/>
            </a:pPr>
            <a:endParaRPr lang="ar-SA" sz="1900" u="sng" dirty="0"/>
          </a:p>
          <a:p>
            <a:pPr marL="109728" indent="0" algn="r" rtl="1">
              <a:buNone/>
            </a:pPr>
            <a:r>
              <a:rPr lang="ar-IQ" sz="1900" b="1" dirty="0">
                <a:solidFill>
                  <a:srgbClr val="FF0000"/>
                </a:solidFill>
              </a:rPr>
              <a:t>البيع على نموذج :</a:t>
            </a:r>
          </a:p>
          <a:p>
            <a:pPr marL="109728" indent="0" algn="r" rtl="1">
              <a:buNone/>
            </a:pPr>
            <a:r>
              <a:rPr lang="ar-IQ" sz="1900" dirty="0"/>
              <a:t>كثير ما يحصل في بيع </a:t>
            </a:r>
            <a:r>
              <a:rPr lang="ar-IQ" sz="1900" dirty="0" err="1"/>
              <a:t>المثليات</a:t>
            </a:r>
            <a:r>
              <a:rPr lang="ar-IQ" sz="1900" dirty="0"/>
              <a:t> ان يقدم البائع للمشتري نموذجا لكي ي</a:t>
            </a:r>
            <a:r>
              <a:rPr lang="ar-SA" sz="1900" dirty="0"/>
              <a:t>ح</a:t>
            </a:r>
            <a:r>
              <a:rPr lang="ar-IQ" sz="1900" dirty="0"/>
              <a:t>يطه علما بطبيعة المبيع وصفت</a:t>
            </a:r>
            <a:r>
              <a:rPr lang="ar-SA" sz="1900" dirty="0"/>
              <a:t>ه</a:t>
            </a:r>
            <a:r>
              <a:rPr lang="ar-IQ" sz="1900" dirty="0"/>
              <a:t> فمثلا يعطي بائع القماش للمشتري قصاصة من هذا القماش الذي يبيعه وان يعطي بائع الحن</a:t>
            </a:r>
            <a:r>
              <a:rPr lang="ar-SA" sz="1900" dirty="0"/>
              <a:t>ط</a:t>
            </a:r>
            <a:r>
              <a:rPr lang="ar-IQ" sz="1900" dirty="0"/>
              <a:t>ة قبضة منه .ليتم على اساسها ويحتفظ بها حتى يضاهي عليها ما </a:t>
            </a:r>
            <a:r>
              <a:rPr lang="ar-IQ" sz="1900" dirty="0" err="1"/>
              <a:t>يتسلمة</a:t>
            </a:r>
            <a:r>
              <a:rPr lang="ar-IQ" sz="1900" dirty="0"/>
              <a:t> من البائع</a:t>
            </a:r>
          </a:p>
          <a:p>
            <a:pPr marL="109728" indent="0" algn="r" rtl="1">
              <a:buNone/>
            </a:pPr>
            <a:endParaRPr lang="ar-IQ" sz="1900" dirty="0"/>
          </a:p>
          <a:p>
            <a:pPr marL="0" indent="0" algn="r" rtl="1">
              <a:buNone/>
            </a:pPr>
            <a:r>
              <a:rPr lang="ar-IQ" sz="1900" dirty="0"/>
              <a:t>عالج القانون المدني العراقي البيع على نموذج مادة 518 </a:t>
            </a:r>
            <a:r>
              <a:rPr lang="ar-SA" sz="1900" dirty="0"/>
              <a:t>:</a:t>
            </a:r>
            <a:endParaRPr lang="en-GB" sz="1900" dirty="0"/>
          </a:p>
          <a:p>
            <a:pPr marL="0" indent="0" algn="r" rtl="1">
              <a:buNone/>
            </a:pPr>
            <a:r>
              <a:rPr lang="ar-IQ" sz="1900" dirty="0"/>
              <a:t>1 – الاشياء التي تباع على مقتضى نموذجها تكفي رؤية النموذج منها، فان ثبت ان المبيع دون النموذج الذي اشترى مقتضاه كان المشتري مخيراً بين قبوله بالثمن المسمى او رده بفسخ البيع. </a:t>
            </a:r>
            <a:endParaRPr lang="en-GB" sz="1900" dirty="0"/>
          </a:p>
          <a:p>
            <a:pPr marL="0" indent="0" algn="r" rtl="1">
              <a:buNone/>
            </a:pPr>
            <a:r>
              <a:rPr lang="ar-IQ" sz="1900" dirty="0"/>
              <a:t>2 – فاذا تعيب النموذج او هلك في يد احد المتعاقدين، ولو دون خطأ منه، كان على هذا التعاقد بحسب ما يكون بائعاً او مشترياً ان يثبت ان الاشياء مطابقة للنموذج او غير مطابقة له. </a:t>
            </a:r>
            <a:endParaRPr lang="en-GB" sz="1900" dirty="0"/>
          </a:p>
          <a:p>
            <a:pPr marL="109728" indent="0" algn="r" rtl="1">
              <a:buNone/>
            </a:pPr>
            <a:endParaRPr lang="ar-IQ" dirty="0"/>
          </a:p>
          <a:p>
            <a:pPr marL="0" indent="0" algn="r">
              <a:buNone/>
            </a:pPr>
            <a:endParaRPr lang="en-GB"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57</a:t>
            </a:fld>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139942676"/>
      </p:ext>
    </p:extLst>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 y="76200"/>
            <a:ext cx="9067800" cy="6781799"/>
          </a:xfrm>
        </p:spPr>
        <p:txBody>
          <a:bodyPr>
            <a:normAutofit/>
          </a:bodyPr>
          <a:lstStyle/>
          <a:p>
            <a:pPr marL="0" indent="0" algn="r" rtl="1">
              <a:buNone/>
            </a:pPr>
            <a:r>
              <a:rPr lang="ar-SA" sz="1800" dirty="0"/>
              <a:t>ي</a:t>
            </a:r>
            <a:r>
              <a:rPr lang="ar-IQ" sz="1800" dirty="0"/>
              <a:t>تضح من نص هذه المادة انه يجب ان يكون النموذج مطابقا للنموذج فاذا ثبت ان المبيع اقل جودة من النموذج كان المشتري الحق في فسخ البيع.</a:t>
            </a:r>
            <a:endParaRPr lang="ar-SA" sz="1800" dirty="0"/>
          </a:p>
          <a:p>
            <a:pPr algn="just" rtl="1"/>
            <a:r>
              <a:rPr lang="ar-IQ" sz="1800" dirty="0">
                <a:solidFill>
                  <a:srgbClr val="FF0000"/>
                </a:solidFill>
                <a:latin typeface="Tahoma" pitchFamily="34" charset="0"/>
                <a:ea typeface="Tahoma" pitchFamily="34" charset="0"/>
                <a:cs typeface="Tahoma" pitchFamily="34" charset="0"/>
              </a:rPr>
              <a:t>س / ما الحكم القانوني أذا قدم البائع بضاعة أكثر جودة من النموذج</a:t>
            </a:r>
          </a:p>
          <a:p>
            <a:pPr algn="just" rtl="1"/>
            <a:r>
              <a:rPr lang="ar-IQ" sz="1800" dirty="0">
                <a:latin typeface="Tahoma" pitchFamily="34" charset="0"/>
                <a:ea typeface="Tahoma" pitchFamily="34" charset="0"/>
                <a:cs typeface="Tahoma" pitchFamily="34" charset="0"/>
              </a:rPr>
              <a:t>ج / هناك خلاف فقهي في هذه المسألة</a:t>
            </a:r>
            <a:r>
              <a:rPr lang="ar-SA" sz="1800" dirty="0">
                <a:latin typeface="Tahoma" pitchFamily="34" charset="0"/>
                <a:ea typeface="Tahoma" pitchFamily="34" charset="0"/>
                <a:cs typeface="Tahoma" pitchFamily="34" charset="0"/>
              </a:rPr>
              <a:t>:</a:t>
            </a:r>
            <a:endParaRPr lang="en-US" sz="1800" dirty="0">
              <a:latin typeface="Tahoma" pitchFamily="34" charset="0"/>
              <a:ea typeface="Tahoma" pitchFamily="34" charset="0"/>
              <a:cs typeface="Tahoma" pitchFamily="34" charset="0"/>
            </a:endParaRPr>
          </a:p>
          <a:p>
            <a:pPr algn="just" rtl="1"/>
            <a:r>
              <a:rPr lang="ar-IQ" sz="1800" dirty="0">
                <a:solidFill>
                  <a:srgbClr val="FF0000"/>
                </a:solidFill>
                <a:latin typeface="Tahoma" pitchFamily="34" charset="0"/>
                <a:ea typeface="Tahoma" pitchFamily="34" charset="0"/>
                <a:cs typeface="Tahoma" pitchFamily="34" charset="0"/>
              </a:rPr>
              <a:t>* الجانب الاول </a:t>
            </a:r>
            <a:r>
              <a:rPr lang="ar-IQ" sz="1800" dirty="0">
                <a:latin typeface="Tahoma" pitchFamily="34" charset="0"/>
                <a:ea typeface="Tahoma" pitchFamily="34" charset="0"/>
                <a:cs typeface="Tahoma" pitchFamily="34" charset="0"/>
              </a:rPr>
              <a:t>يذهب أنصاره بالقول الى ان للمشتري أن يرفض المبيع أو أي جزء لا يكون مطابق اً للنموذج حتى لو كان المبيع أعلى جودة من النموذج ...</a:t>
            </a:r>
          </a:p>
          <a:p>
            <a:pPr algn="just" rtl="1"/>
            <a:r>
              <a:rPr lang="ar-IQ" sz="1800" dirty="0">
                <a:latin typeface="Tahoma" pitchFamily="34" charset="0"/>
                <a:ea typeface="Tahoma" pitchFamily="34" charset="0"/>
                <a:cs typeface="Tahoma" pitchFamily="34" charset="0"/>
              </a:rPr>
              <a:t>* </a:t>
            </a:r>
            <a:r>
              <a:rPr lang="ar-IQ" sz="1800" dirty="0">
                <a:solidFill>
                  <a:srgbClr val="FF0000"/>
                </a:solidFill>
                <a:latin typeface="Tahoma" pitchFamily="34" charset="0"/>
                <a:ea typeface="Tahoma" pitchFamily="34" charset="0"/>
                <a:cs typeface="Tahoma" pitchFamily="34" charset="0"/>
              </a:rPr>
              <a:t>أم الجانب الاخر </a:t>
            </a:r>
            <a:r>
              <a:rPr lang="ar-IQ" sz="1800" dirty="0">
                <a:latin typeface="Tahoma" pitchFamily="34" charset="0"/>
                <a:ea typeface="Tahoma" pitchFamily="34" charset="0"/>
                <a:cs typeface="Tahoma" pitchFamily="34" charset="0"/>
              </a:rPr>
              <a:t>فيقولوا أنصاره ليس للمشتري أن يرفض المبيع لأن القانون المدني العراقي أشترط لرفض المشتري للمبيع أن يكون المبيع دون النموذج وليس أعلى منه . كما أنه ليس من مصلحة المشتري أن يطالب بفسخ البيع في مثل هذه الحالة.</a:t>
            </a:r>
            <a:endParaRPr lang="en-US" sz="1800" dirty="0">
              <a:latin typeface="Tahoma" pitchFamily="34" charset="0"/>
              <a:ea typeface="Tahoma" pitchFamily="34" charset="0"/>
              <a:cs typeface="Tahoma" pitchFamily="34" charset="0"/>
            </a:endParaRPr>
          </a:p>
          <a:p>
            <a:pPr marL="0" indent="0" algn="r" rtl="1">
              <a:buNone/>
            </a:pPr>
            <a:endParaRPr lang="en-GB"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58</a:t>
            </a:fld>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462199388"/>
      </p:ext>
    </p:extLst>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pPr algn="just" rtl="1"/>
            <a:r>
              <a:rPr lang="ar-IQ" dirty="0">
                <a:latin typeface="Tahoma" pitchFamily="34" charset="0"/>
                <a:ea typeface="Tahoma" pitchFamily="34" charset="0"/>
                <a:cs typeface="Tahoma" pitchFamily="34" charset="0"/>
              </a:rPr>
              <a:t>* </a:t>
            </a:r>
            <a:r>
              <a:rPr lang="ar-IQ" sz="1800" dirty="0">
                <a:latin typeface="Tahoma" pitchFamily="34" charset="0"/>
                <a:ea typeface="Tahoma" pitchFamily="34" charset="0"/>
                <a:cs typeface="Tahoma" pitchFamily="34" charset="0"/>
              </a:rPr>
              <a:t>أذا هلك النموذج أو تعيب وكان في يد المشتري وأدعى بان المبيع غير مطابق للنموذج كان عليه أن يثبت ذلك لان البائع لا يد له في هلاك النموذج .</a:t>
            </a:r>
          </a:p>
          <a:p>
            <a:pPr algn="just" rtl="1"/>
            <a:r>
              <a:rPr lang="ar-IQ" sz="1800" dirty="0">
                <a:latin typeface="Tahoma" pitchFamily="34" charset="0"/>
                <a:ea typeface="Tahoma" pitchFamily="34" charset="0"/>
                <a:cs typeface="Tahoma" pitchFamily="34" charset="0"/>
              </a:rPr>
              <a:t>* أما أذا هلك النموذج في يد البائع وأدعى المشتري أن المبيع لا يتطابق مع النموذج فعلى البائع أن يثبت المطابقة ويكون الاثبات بكافة طرق الاثبات.</a:t>
            </a:r>
          </a:p>
          <a:p>
            <a:pPr algn="just" rtl="1"/>
            <a:r>
              <a:rPr lang="ar-IQ" sz="1800" dirty="0">
                <a:latin typeface="Tahoma" pitchFamily="34" charset="0"/>
                <a:ea typeface="Tahoma" pitchFamily="34" charset="0"/>
                <a:cs typeface="Tahoma" pitchFamily="34" charset="0"/>
              </a:rPr>
              <a:t>أما أذا حصل نزاع على ذاتي النموذج نطبق القواعد العامة ونعتبر من كان لدية النموذج هو المدعى عليه والطرف الاخر هو المدعي وعليه عبء الاثبات</a:t>
            </a:r>
            <a:endParaRPr lang="en-US" sz="1800" dirty="0">
              <a:latin typeface="Tahoma" pitchFamily="34" charset="0"/>
              <a:ea typeface="Tahoma" pitchFamily="34" charset="0"/>
              <a:cs typeface="Tahoma" pitchFamily="34" charset="0"/>
            </a:endParaRPr>
          </a:p>
          <a:p>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59</a:t>
            </a:fld>
            <a:endParaRPr lang="en-US"/>
          </a:p>
        </p:txBody>
      </p:sp>
      <p:sp>
        <p:nvSpPr>
          <p:cNvPr id="2" name="Title 1"/>
          <p:cNvSpPr>
            <a:spLocks noGrp="1"/>
          </p:cNvSpPr>
          <p:nvPr>
            <p:ph type="title"/>
          </p:nvPr>
        </p:nvSpPr>
        <p:spPr/>
        <p:txBody>
          <a:bodyPr>
            <a:normAutofit/>
          </a:bodyPr>
          <a:lstStyle/>
          <a:p>
            <a:pPr algn="ctr"/>
            <a:r>
              <a:rPr lang="ar-IQ" sz="2400" dirty="0"/>
              <a:t>هلاك النموذج</a:t>
            </a:r>
            <a:endParaRPr lang="en-US" sz="2400" dirty="0"/>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p:txBody>
          <a:bodyPr>
            <a:normAutofit/>
          </a:bodyPr>
          <a:lstStyle/>
          <a:p>
            <a:pPr marL="514350" indent="-514350" algn="r" rtl="1" eaLnBrk="1" hangingPunct="1">
              <a:lnSpc>
                <a:spcPct val="80000"/>
              </a:lnSpc>
              <a:buFont typeface="+mj-lt"/>
              <a:buAutoNum type="arabicPeriod"/>
              <a:defRPr/>
            </a:pPr>
            <a:r>
              <a:rPr lang="ar-IQ" sz="2800" dirty="0"/>
              <a:t>أصل عقد البيع </a:t>
            </a:r>
          </a:p>
          <a:p>
            <a:pPr marL="514350" indent="-514350" algn="r" rtl="1">
              <a:lnSpc>
                <a:spcPct val="80000"/>
              </a:lnSpc>
              <a:buFont typeface="+mj-lt"/>
              <a:buAutoNum type="arabicPeriod"/>
              <a:defRPr/>
            </a:pPr>
            <a:r>
              <a:rPr lang="ar-IQ" sz="2800" dirty="0"/>
              <a:t>تعريف عقد البيع</a:t>
            </a:r>
            <a:r>
              <a:rPr lang="ar-SA" sz="2800" dirty="0"/>
              <a:t> القانون</a:t>
            </a:r>
            <a:r>
              <a:rPr lang="ar-IQ" sz="2800" dirty="0"/>
              <a:t> </a:t>
            </a:r>
            <a:r>
              <a:rPr lang="ar-SA" sz="2800" dirty="0"/>
              <a:t>في </a:t>
            </a:r>
            <a:r>
              <a:rPr lang="ar-IQ" sz="2800" dirty="0"/>
              <a:t>العراقي </a:t>
            </a:r>
          </a:p>
          <a:p>
            <a:pPr marL="514350" indent="-514350" algn="r" rtl="1" eaLnBrk="1" hangingPunct="1">
              <a:lnSpc>
                <a:spcPct val="80000"/>
              </a:lnSpc>
              <a:buFont typeface="+mj-lt"/>
              <a:buAutoNum type="arabicPeriod"/>
              <a:defRPr/>
            </a:pPr>
            <a:r>
              <a:rPr lang="ar-IQ" sz="2800" dirty="0"/>
              <a:t>خصائص عقد البيع</a:t>
            </a:r>
          </a:p>
          <a:p>
            <a:pPr marL="514350" indent="-514350" algn="r" rtl="1" eaLnBrk="1" hangingPunct="1">
              <a:lnSpc>
                <a:spcPct val="80000"/>
              </a:lnSpc>
              <a:buFont typeface="+mj-lt"/>
              <a:buAutoNum type="arabicPeriod"/>
              <a:defRPr/>
            </a:pPr>
            <a:endParaRPr lang="ar-IQ" sz="2800" dirty="0"/>
          </a:p>
          <a:p>
            <a:pPr eaLnBrk="1" hangingPunct="1">
              <a:lnSpc>
                <a:spcPct val="80000"/>
              </a:lnSpc>
              <a:defRPr/>
            </a:pPr>
            <a:endParaRPr lang="ar-IQ" sz="2800" dirty="0"/>
          </a:p>
          <a:p>
            <a:pPr eaLnBrk="1" hangingPunct="1">
              <a:lnSpc>
                <a:spcPct val="80000"/>
              </a:lnSpc>
              <a:defRPr/>
            </a:pPr>
            <a:endParaRPr lang="en-US" sz="2800" dirty="0"/>
          </a:p>
        </p:txBody>
      </p:sp>
      <p:sp>
        <p:nvSpPr>
          <p:cNvPr id="2" name="Slide Number Placeholder 1"/>
          <p:cNvSpPr>
            <a:spLocks noGrp="1"/>
          </p:cNvSpPr>
          <p:nvPr>
            <p:ph type="sldNum" sz="quarter" idx="12"/>
          </p:nvPr>
        </p:nvSpPr>
        <p:spPr/>
        <p:txBody>
          <a:bodyPr/>
          <a:lstStyle/>
          <a:p>
            <a:fld id="{3C7BA46B-66E5-46F4-96E4-55FC2A44EE3F}" type="slidenum">
              <a:rPr lang="en-US" smtClean="0"/>
              <a:pPr/>
              <a:t>6</a:t>
            </a:fld>
            <a:endParaRPr lang="en-US"/>
          </a:p>
        </p:txBody>
      </p:sp>
      <p:sp>
        <p:nvSpPr>
          <p:cNvPr id="7170" name="Rectangle 2"/>
          <p:cNvSpPr>
            <a:spLocks noGrp="1" noChangeArrowheads="1"/>
          </p:cNvSpPr>
          <p:nvPr>
            <p:ph type="title"/>
          </p:nvPr>
        </p:nvSpPr>
        <p:spPr>
          <a:solidFill>
            <a:schemeClr val="accent1"/>
          </a:solidFill>
        </p:spPr>
        <p:txBody>
          <a:bodyPr/>
          <a:lstStyle/>
          <a:p>
            <a:pPr eaLnBrk="1" hangingPunct="1">
              <a:defRPr/>
            </a:pPr>
            <a:r>
              <a:rPr lang="ar-IQ" dirty="0">
                <a:solidFill>
                  <a:srgbClr val="FFFF00"/>
                </a:solidFill>
              </a:rPr>
              <a:t>الاحكام القانونية لعقد البيع </a:t>
            </a:r>
            <a:endParaRPr lang="en-US" dirty="0">
              <a:solidFill>
                <a:srgbClr val="FFFF00"/>
              </a:solidFill>
            </a:endParaRPr>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306250374"/>
      </p:ext>
    </p:extLst>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a:bodyPr>
          <a:lstStyle/>
          <a:p>
            <a:pPr algn="r" rtl="1">
              <a:buNone/>
            </a:pPr>
            <a:r>
              <a:rPr lang="ar-IQ" sz="1900" dirty="0"/>
              <a:t>1.الاشياء الخارجة عن التعامل </a:t>
            </a:r>
            <a:r>
              <a:rPr lang="ar-SA" sz="1900" dirty="0"/>
              <a:t>بطبيعتها </a:t>
            </a:r>
            <a:r>
              <a:rPr lang="ar-IQ" sz="1900" dirty="0"/>
              <a:t>: هي الاشياء التي ينتفع بها جميع الناس والتي لا </a:t>
            </a:r>
            <a:r>
              <a:rPr lang="ar-SA" sz="1900" dirty="0"/>
              <a:t> يستطيع احد ان يستأثر بحيازتها او ملكيتها احد كالماء والهواء لأنها متاحة للجميع، </a:t>
            </a:r>
            <a:r>
              <a:rPr lang="ar-IQ" sz="1900" dirty="0"/>
              <a:t>ولكن يلاحظ ان مثل هذه الاشياء تكون قابلة للتعامل فيها متى امكن الاستئثار بمقدار محدد منها كالاهواء المضغوط وماء الشرب وغير ذلك.</a:t>
            </a:r>
          </a:p>
          <a:p>
            <a:pPr algn="r" rtl="1">
              <a:buNone/>
            </a:pPr>
            <a:endParaRPr lang="ar-IQ" sz="1900" dirty="0"/>
          </a:p>
          <a:p>
            <a:pPr algn="r" rtl="1">
              <a:buNone/>
            </a:pPr>
            <a:r>
              <a:rPr lang="ar-IQ" sz="1900" dirty="0"/>
              <a:t>2. </a:t>
            </a:r>
            <a:r>
              <a:rPr lang="ar-SA" sz="1900" dirty="0"/>
              <a:t>والاشياء التي تخرج عن التعامل بحكم  القانون: أما رعاية لمصلحة عامة او تحقيقاً للغرض الذي وجدت من اجله كالأموال العامة التي لا يجوز التصرف فيها او الحجز عليها او تملكها بالتقادم، ولكن يجوز ان يستغل الأفراد جزءاً منها بتراخيص رسمية كإقامة أكشاك على الأرصفة.</a:t>
            </a:r>
            <a:endParaRPr lang="ar-IQ" sz="1900" dirty="0"/>
          </a:p>
          <a:p>
            <a:pPr algn="r" rtl="1">
              <a:buNone/>
            </a:pPr>
            <a:endParaRPr lang="fr-FR" sz="1900" dirty="0"/>
          </a:p>
          <a:p>
            <a:pPr algn="r" rtl="1">
              <a:buNone/>
            </a:pPr>
            <a:r>
              <a:rPr lang="ar-SA" sz="1900" dirty="0"/>
              <a:t>وقد يخرج المشرع بعض الأشياء من التعامل حماية للنظام العام والآداب كتحريم الاتجار بالمخدرات والتعامل في تركة مستقبلة وأموال الوقف ومال المحجور. فان كان المحل غير مشروع كان العقد باطلاً لعدم مشروعية المحل.</a:t>
            </a:r>
            <a:endParaRPr lang="fr-FR" sz="1900" dirty="0"/>
          </a:p>
          <a:p>
            <a:pPr algn="just"/>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60</a:t>
            </a:fld>
            <a:endParaRPr lang="en-US"/>
          </a:p>
        </p:txBody>
      </p:sp>
      <p:sp>
        <p:nvSpPr>
          <p:cNvPr id="2" name="Title 1"/>
          <p:cNvSpPr>
            <a:spLocks noGrp="1"/>
          </p:cNvSpPr>
          <p:nvPr>
            <p:ph type="title"/>
          </p:nvPr>
        </p:nvSpPr>
        <p:spPr/>
        <p:txBody>
          <a:bodyPr>
            <a:normAutofit/>
          </a:bodyPr>
          <a:lstStyle/>
          <a:p>
            <a:pPr algn="ctr"/>
            <a:r>
              <a:rPr lang="ar-SA" dirty="0"/>
              <a:t> </a:t>
            </a:r>
            <a:r>
              <a:rPr lang="ar-SA" sz="2700" dirty="0"/>
              <a:t>الشرط الثالث</a:t>
            </a:r>
            <a:r>
              <a:rPr lang="ar-IQ" sz="2700" dirty="0"/>
              <a:t>: أن يكون المبيع قابلا للتعامل فيه</a:t>
            </a:r>
            <a:endParaRPr lang="en-US" sz="2700" dirty="0"/>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Content Placeholder 1"/>
          <p:cNvSpPr>
            <a:spLocks noGrp="1"/>
          </p:cNvSpPr>
          <p:nvPr>
            <p:ph idx="1"/>
          </p:nvPr>
        </p:nvSpPr>
        <p:spPr>
          <a:xfrm>
            <a:off x="0" y="0"/>
            <a:ext cx="9144000" cy="6858000"/>
          </a:xfrm>
        </p:spPr>
        <p:txBody>
          <a:bodyPr>
            <a:normAutofit fontScale="92500" lnSpcReduction="20000"/>
          </a:bodyPr>
          <a:lstStyle/>
          <a:p>
            <a:pPr algn="ctr" rtl="1" eaLnBrk="1" hangingPunct="1">
              <a:buFont typeface="Wingdings 3" pitchFamily="18" charset="2"/>
              <a:buNone/>
            </a:pPr>
            <a:r>
              <a:rPr lang="ar-IQ" b="1" dirty="0"/>
              <a:t>الثمن في عقد البيع</a:t>
            </a:r>
            <a:endParaRPr lang="en-US" b="1" dirty="0"/>
          </a:p>
          <a:p>
            <a:pPr algn="r" rtl="1" eaLnBrk="1" hangingPunct="1">
              <a:buFont typeface="Wingdings 3" pitchFamily="18" charset="2"/>
              <a:buNone/>
            </a:pPr>
            <a:endParaRPr lang="ar-SA" sz="2400" dirty="0">
              <a:solidFill>
                <a:schemeClr val="tx1"/>
              </a:solidFill>
            </a:endParaRPr>
          </a:p>
          <a:p>
            <a:pPr algn="r" rtl="1" eaLnBrk="1" hangingPunct="1">
              <a:buFont typeface="Wingdings 3" pitchFamily="18" charset="2"/>
              <a:buNone/>
            </a:pPr>
            <a:r>
              <a:rPr lang="ar-SA" dirty="0">
                <a:solidFill>
                  <a:srgbClr val="002060"/>
                </a:solidFill>
              </a:rPr>
              <a:t>يعرف الثمن بأنه مبلغ من النقود يلتزم المشتري بأدائه للبائع في مقابل المبيع. وهو ركن من اركان العقد لا ينعقد بدونه </a:t>
            </a:r>
            <a:r>
              <a:rPr lang="ar-SA" dirty="0">
                <a:solidFill>
                  <a:schemeClr val="tx1"/>
                </a:solidFill>
              </a:rPr>
              <a:t>. و</a:t>
            </a:r>
            <a:r>
              <a:rPr lang="ar-SA" sz="2400" dirty="0">
                <a:solidFill>
                  <a:schemeClr val="tx1"/>
                </a:solidFill>
              </a:rPr>
              <a:t>يشترط في الثمن الشروط الآتية</a:t>
            </a:r>
            <a:r>
              <a:rPr lang="en-US" sz="2400" dirty="0">
                <a:solidFill>
                  <a:schemeClr val="tx1"/>
                </a:solidFill>
              </a:rPr>
              <a:t> :</a:t>
            </a:r>
            <a:endParaRPr lang="ar-SA" sz="2400" dirty="0">
              <a:solidFill>
                <a:schemeClr val="tx1"/>
              </a:solidFill>
            </a:endParaRPr>
          </a:p>
          <a:p>
            <a:pPr algn="r" rtl="1" eaLnBrk="1" hangingPunct="1">
              <a:buFont typeface="Wingdings 3" pitchFamily="18" charset="2"/>
              <a:buNone/>
            </a:pPr>
            <a:endParaRPr lang="ar-IQ" sz="2400" dirty="0">
              <a:solidFill>
                <a:schemeClr val="tx1"/>
              </a:solidFill>
            </a:endParaRPr>
          </a:p>
          <a:p>
            <a:pPr algn="r" rtl="1" eaLnBrk="1" hangingPunct="1">
              <a:buFont typeface="Wingdings 3" pitchFamily="18" charset="2"/>
              <a:buNone/>
            </a:pPr>
            <a:r>
              <a:rPr lang="ar-SA" sz="2400" dirty="0"/>
              <a:t> أولاَ:</a:t>
            </a:r>
            <a:r>
              <a:rPr lang="ar-IQ" sz="2400" dirty="0">
                <a:solidFill>
                  <a:schemeClr val="tx1"/>
                </a:solidFill>
              </a:rPr>
              <a:t> </a:t>
            </a:r>
            <a:r>
              <a:rPr lang="ar-SA" sz="2400" b="1" dirty="0">
                <a:solidFill>
                  <a:srgbClr val="002060"/>
                </a:solidFill>
              </a:rPr>
              <a:t>أن يكون الثمن مبلغاً من النقود</a:t>
            </a:r>
            <a:r>
              <a:rPr lang="ar-SA" sz="2400" dirty="0">
                <a:solidFill>
                  <a:schemeClr val="tx1"/>
                </a:solidFill>
              </a:rPr>
              <a:t>:</a:t>
            </a:r>
            <a:r>
              <a:rPr lang="ar-IQ" sz="2400" dirty="0">
                <a:solidFill>
                  <a:schemeClr val="tx1"/>
                </a:solidFill>
              </a:rPr>
              <a:t> </a:t>
            </a:r>
            <a:r>
              <a:rPr lang="ar-SA" sz="2400" dirty="0">
                <a:solidFill>
                  <a:schemeClr val="tx1"/>
                </a:solidFill>
              </a:rPr>
              <a:t>يشترط القانون المدني العراقي أن يكون الثمن مبلغاً من النقود لكي يكون العقد بيعاً</a:t>
            </a:r>
            <a:r>
              <a:rPr lang="ar-IQ" sz="2400" dirty="0">
                <a:solidFill>
                  <a:schemeClr val="tx1"/>
                </a:solidFill>
              </a:rPr>
              <a:t> والثمن النقدي هو الذي يميز البيع عن المقايضة ولا يغني عن النقود شيء اخر في  الثمن. حتى ولو كان الثمن من المثليات وحتى لو كان سعرا نقديا معروفا في البو</a:t>
            </a:r>
            <a:r>
              <a:rPr lang="ar-SA" sz="2400" dirty="0">
                <a:solidFill>
                  <a:schemeClr val="tx1"/>
                </a:solidFill>
              </a:rPr>
              <a:t>ر</a:t>
            </a:r>
            <a:r>
              <a:rPr lang="ar-IQ" sz="2400" dirty="0" err="1">
                <a:solidFill>
                  <a:schemeClr val="tx1"/>
                </a:solidFill>
              </a:rPr>
              <a:t>صة</a:t>
            </a:r>
            <a:r>
              <a:rPr lang="ar-IQ" sz="2400" dirty="0">
                <a:solidFill>
                  <a:schemeClr val="tx1"/>
                </a:solidFill>
              </a:rPr>
              <a:t> او في الاسواق.</a:t>
            </a:r>
          </a:p>
          <a:p>
            <a:pPr algn="r" rtl="1" eaLnBrk="1" hangingPunct="1">
              <a:buFont typeface="Wingdings 3" pitchFamily="18" charset="2"/>
              <a:buNone/>
            </a:pPr>
            <a:endParaRPr lang="ar-IQ" sz="2400" dirty="0">
              <a:solidFill>
                <a:schemeClr val="tx1"/>
              </a:solidFill>
            </a:endParaRPr>
          </a:p>
          <a:p>
            <a:pPr marL="457200" indent="-457200" algn="r" rtl="1" eaLnBrk="1" hangingPunct="1">
              <a:buFont typeface="+mj-lt"/>
              <a:buAutoNum type="arabicPeriod"/>
            </a:pPr>
            <a:r>
              <a:rPr lang="ar-IQ" sz="2400" dirty="0">
                <a:solidFill>
                  <a:schemeClr val="tx1"/>
                </a:solidFill>
              </a:rPr>
              <a:t> أ باع سيارة الى ب مقابل 1000 سهم هل هذا عقد بيع او مقايضة؟ ج/  </a:t>
            </a:r>
            <a:r>
              <a:rPr lang="ar-IQ" sz="2400" dirty="0">
                <a:solidFill>
                  <a:srgbClr val="002060"/>
                </a:solidFill>
              </a:rPr>
              <a:t>هذا مقايضة لان وقت البيع كان الشيء بالشيء.</a:t>
            </a:r>
          </a:p>
          <a:p>
            <a:pPr marL="457200" indent="-457200" algn="r" rtl="1" eaLnBrk="1" hangingPunct="1">
              <a:buFont typeface="+mj-lt"/>
              <a:buAutoNum type="arabicPeriod"/>
            </a:pPr>
            <a:endParaRPr lang="ar-IQ" sz="2400" dirty="0">
              <a:solidFill>
                <a:schemeClr val="tx1"/>
              </a:solidFill>
            </a:endParaRPr>
          </a:p>
          <a:p>
            <a:pPr marL="457200" indent="-457200" algn="r" rtl="1" eaLnBrk="1" hangingPunct="1">
              <a:buFont typeface="+mj-lt"/>
              <a:buAutoNum type="arabicPeriod"/>
            </a:pPr>
            <a:r>
              <a:rPr lang="ar-IQ" sz="2400" dirty="0">
                <a:solidFill>
                  <a:schemeClr val="tx1"/>
                </a:solidFill>
              </a:rPr>
              <a:t>أ باع سيارة الى ب مقابل  10000 $ وقال ب اني لا املك  المال الان ولكن لدي 100 سهم في شركة ج  اذهب وخذ قيمة السيارة, هنا هل يعتبر هذا بيع ام مقايضة؟ </a:t>
            </a:r>
            <a:r>
              <a:rPr lang="ar-IQ" sz="2400" dirty="0">
                <a:solidFill>
                  <a:srgbClr val="002060"/>
                </a:solidFill>
              </a:rPr>
              <a:t>نعم هذا العقد بيع لان اثناء انعقاد العقد حدد المبلغ النقدي ولكن تغير طريقة التنفيذ فيما بعد.</a:t>
            </a:r>
          </a:p>
          <a:p>
            <a:pPr marL="457200" indent="-457200" algn="r" rtl="1" eaLnBrk="1" hangingPunct="1">
              <a:buFont typeface="+mj-lt"/>
              <a:buAutoNum type="arabicPeriod"/>
            </a:pPr>
            <a:endParaRPr lang="ar-IQ" sz="2400" dirty="0">
              <a:solidFill>
                <a:schemeClr val="tx1"/>
              </a:solidFill>
            </a:endParaRPr>
          </a:p>
          <a:p>
            <a:pPr marL="457200" indent="-457200" algn="r" rtl="1" eaLnBrk="1" hangingPunct="1">
              <a:buFont typeface="+mj-lt"/>
              <a:buAutoNum type="arabicPeriod"/>
            </a:pPr>
            <a:r>
              <a:rPr lang="ar-IQ" sz="2400" dirty="0">
                <a:solidFill>
                  <a:schemeClr val="tx1"/>
                </a:solidFill>
              </a:rPr>
              <a:t>او أ باع سيارة الى ب  مليون $ ولكن قال لا املك المال المقدم بل سأكتب لك في شيك قم بسحل المال من البنك  فيما بعد </a:t>
            </a:r>
            <a:r>
              <a:rPr lang="ar-SA" sz="2400" dirty="0">
                <a:solidFill>
                  <a:schemeClr val="tx1"/>
                </a:solidFill>
              </a:rPr>
              <a:t>؟</a:t>
            </a:r>
            <a:r>
              <a:rPr lang="ar-IQ" sz="2400" u="sng" dirty="0">
                <a:solidFill>
                  <a:srgbClr val="002060"/>
                </a:solidFill>
              </a:rPr>
              <a:t>وهذا ايض</a:t>
            </a:r>
            <a:r>
              <a:rPr lang="ar-SA" sz="2400" u="sng" dirty="0">
                <a:solidFill>
                  <a:srgbClr val="002060"/>
                </a:solidFill>
              </a:rPr>
              <a:t>ا</a:t>
            </a:r>
            <a:r>
              <a:rPr lang="ar-IQ" sz="2400" u="sng" dirty="0">
                <a:solidFill>
                  <a:srgbClr val="002060"/>
                </a:solidFill>
              </a:rPr>
              <a:t> يعتبر  عقد بيع لانه اثناء ابرام العقد كان الشيء مقابل النقد وبعد ذلك  تغير طريقة تنفيذه.</a:t>
            </a:r>
          </a:p>
          <a:p>
            <a:pPr marL="457200" indent="-457200" algn="r" rtl="1" eaLnBrk="1" hangingPunct="1">
              <a:buFont typeface="+mj-lt"/>
              <a:buAutoNum type="arabicPeriod"/>
            </a:pPr>
            <a:r>
              <a:rPr lang="ar-IQ" sz="2400" dirty="0">
                <a:solidFill>
                  <a:schemeClr val="tx1"/>
                </a:solidFill>
              </a:rPr>
              <a:t> باع أ سيارة الى ب  وبالمقابل وعد ب بتقديم الطعام والسكن والثياب هل هذا يعتبر عقد بيع؟ </a:t>
            </a:r>
            <a:r>
              <a:rPr lang="ar-IQ" sz="2400" u="sng" dirty="0">
                <a:solidFill>
                  <a:srgbClr val="002060"/>
                </a:solidFill>
              </a:rPr>
              <a:t>كلا هذ</a:t>
            </a:r>
            <a:r>
              <a:rPr lang="ar-SA" sz="2400" u="sng" dirty="0">
                <a:solidFill>
                  <a:srgbClr val="002060"/>
                </a:solidFill>
              </a:rPr>
              <a:t>ا  </a:t>
            </a:r>
            <a:r>
              <a:rPr lang="ar-IQ" sz="2400" u="sng" dirty="0">
                <a:solidFill>
                  <a:srgbClr val="002060"/>
                </a:solidFill>
              </a:rPr>
              <a:t>ليس عقد بيع وليس مقايضة اي</a:t>
            </a:r>
            <a:r>
              <a:rPr lang="ar-SA" sz="2400" u="sng" dirty="0">
                <a:solidFill>
                  <a:srgbClr val="002060"/>
                </a:solidFill>
              </a:rPr>
              <a:t>ض</a:t>
            </a:r>
            <a:r>
              <a:rPr lang="ar-IQ" sz="2400" u="sng" dirty="0">
                <a:solidFill>
                  <a:srgbClr val="002060"/>
                </a:solidFill>
              </a:rPr>
              <a:t>ا بل عقد معاوضة غير مسماة.</a:t>
            </a:r>
          </a:p>
          <a:p>
            <a:pPr algn="r" rtl="1" eaLnBrk="1" hangingPunct="1">
              <a:buFont typeface="Wingdings 3" pitchFamily="18" charset="2"/>
              <a:buNone/>
            </a:pPr>
            <a:endParaRPr lang="ar-IQ" sz="2400" dirty="0">
              <a:solidFill>
                <a:schemeClr val="tx2"/>
              </a:solidFill>
            </a:endParaRPr>
          </a:p>
        </p:txBody>
      </p:sp>
      <p:sp>
        <p:nvSpPr>
          <p:cNvPr id="4" name="Slide Number Placeholder 3"/>
          <p:cNvSpPr>
            <a:spLocks noGrp="1"/>
          </p:cNvSpPr>
          <p:nvPr>
            <p:ph type="sldNum" sz="quarter" idx="12"/>
          </p:nvPr>
        </p:nvSpPr>
        <p:spPr/>
        <p:txBody>
          <a:bodyPr/>
          <a:lstStyle/>
          <a:p>
            <a:pPr>
              <a:defRPr/>
            </a:pPr>
            <a:fld id="{07DB6C46-3FD2-4123-81F0-17548F3A2DEB}" type="slidenum">
              <a:rPr lang="en-US" smtClean="0"/>
              <a:pPr>
                <a:defRPr/>
              </a:pPr>
              <a:t>61</a:t>
            </a:fld>
            <a:endParaRPr lang="en-US" dirty="0"/>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282724369"/>
      </p:ext>
    </p:extLst>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1" y="152400"/>
            <a:ext cx="8839200" cy="6553199"/>
          </a:xfrm>
        </p:spPr>
        <p:txBody>
          <a:bodyPr>
            <a:normAutofit/>
          </a:bodyPr>
          <a:lstStyle/>
          <a:p>
            <a:pPr algn="r" rtl="1">
              <a:buNone/>
            </a:pPr>
            <a:endParaRPr lang="ar-IQ" sz="1800" dirty="0">
              <a:solidFill>
                <a:schemeClr val="tx1"/>
              </a:solidFill>
            </a:endParaRPr>
          </a:p>
          <a:p>
            <a:pPr algn="r" rtl="1">
              <a:lnSpc>
                <a:spcPct val="90000"/>
              </a:lnSpc>
              <a:buNone/>
            </a:pPr>
            <a:r>
              <a:rPr lang="ar-SA" sz="1800" dirty="0"/>
              <a:t> ثانياَ:</a:t>
            </a:r>
            <a:r>
              <a:rPr lang="ar-SA" sz="1800" dirty="0">
                <a:solidFill>
                  <a:schemeClr val="tx1"/>
                </a:solidFill>
              </a:rPr>
              <a:t>أن</a:t>
            </a:r>
            <a:r>
              <a:rPr lang="ar-SA" sz="1800" b="1" dirty="0">
                <a:solidFill>
                  <a:srgbClr val="002060"/>
                </a:solidFill>
              </a:rPr>
              <a:t> يكون الثمن مقدراً أو قابل للتقدير:</a:t>
            </a:r>
            <a:r>
              <a:rPr lang="ar-IQ" sz="1800" b="1" dirty="0">
                <a:solidFill>
                  <a:srgbClr val="002060"/>
                </a:solidFill>
              </a:rPr>
              <a:t> </a:t>
            </a:r>
            <a:r>
              <a:rPr lang="ar-SA" sz="1800" dirty="0">
                <a:solidFill>
                  <a:schemeClr val="tx1"/>
                </a:solidFill>
              </a:rPr>
              <a:t>بما أن الثمن </a:t>
            </a:r>
            <a:r>
              <a:rPr lang="ar-IQ" sz="1800" dirty="0">
                <a:solidFill>
                  <a:schemeClr val="tx1"/>
                </a:solidFill>
              </a:rPr>
              <a:t>من </a:t>
            </a:r>
            <a:r>
              <a:rPr lang="ar-SA" sz="1800" dirty="0">
                <a:solidFill>
                  <a:schemeClr val="tx1"/>
                </a:solidFill>
              </a:rPr>
              <a:t>أركان عقد البيع، فيجب أن يكون مقدراً أو على الأقل قابلاً للتقدير وإلا فلا ينعقد العقد.</a:t>
            </a:r>
            <a:r>
              <a:rPr lang="en-US" sz="1800" dirty="0">
                <a:solidFill>
                  <a:schemeClr val="tx1"/>
                </a:solidFill>
              </a:rPr>
              <a:t> </a:t>
            </a:r>
            <a:r>
              <a:rPr lang="ar-SA" sz="1800" dirty="0">
                <a:solidFill>
                  <a:schemeClr val="tx1"/>
                </a:solidFill>
              </a:rPr>
              <a:t>ولا يشترط البيع اتفاق المتعاقدين على الثمن وقت إبرام العقد، بل يكفي لذلك اتفاقهما على الأسس التي يمكن تحديد الثمن بمقتضاها تحديداً نافياً للجهلة ومانعاً من النزاع</a:t>
            </a:r>
            <a:r>
              <a:rPr lang="ar-IQ" sz="1800" dirty="0">
                <a:solidFill>
                  <a:schemeClr val="tx1"/>
                </a:solidFill>
              </a:rPr>
              <a:t>. </a:t>
            </a:r>
            <a:endParaRPr lang="ar-SA" sz="1800" dirty="0">
              <a:solidFill>
                <a:schemeClr val="tx1"/>
              </a:solidFill>
            </a:endParaRPr>
          </a:p>
          <a:p>
            <a:pPr algn="r" rtl="1">
              <a:lnSpc>
                <a:spcPct val="90000"/>
              </a:lnSpc>
              <a:buNone/>
            </a:pPr>
            <a:endParaRPr lang="ar-IQ" sz="1800" dirty="0">
              <a:solidFill>
                <a:schemeClr val="tx1"/>
              </a:solidFill>
            </a:endParaRPr>
          </a:p>
          <a:p>
            <a:pPr algn="r" rtl="1">
              <a:lnSpc>
                <a:spcPct val="90000"/>
              </a:lnSpc>
              <a:buNone/>
            </a:pPr>
            <a:r>
              <a:rPr lang="ar-IQ" sz="1800" dirty="0">
                <a:solidFill>
                  <a:schemeClr val="tx1"/>
                </a:solidFill>
              </a:rPr>
              <a:t>مثل أ يقول ل ب </a:t>
            </a:r>
            <a:r>
              <a:rPr lang="ar-IQ" sz="1800" dirty="0" err="1">
                <a:solidFill>
                  <a:schemeClr val="tx1"/>
                </a:solidFill>
              </a:rPr>
              <a:t>سابيعك</a:t>
            </a:r>
            <a:r>
              <a:rPr lang="ar-IQ" sz="1800" dirty="0">
                <a:solidFill>
                  <a:schemeClr val="tx1"/>
                </a:solidFill>
              </a:rPr>
              <a:t> هذا الموبايل بثمن عادل هذا لا يجوز  </a:t>
            </a:r>
            <a:r>
              <a:rPr lang="ar-IQ" sz="1800" dirty="0" err="1">
                <a:solidFill>
                  <a:schemeClr val="tx1"/>
                </a:solidFill>
              </a:rPr>
              <a:t>لانه</a:t>
            </a:r>
            <a:r>
              <a:rPr lang="ar-IQ" sz="1800" dirty="0">
                <a:solidFill>
                  <a:schemeClr val="tx1"/>
                </a:solidFill>
              </a:rPr>
              <a:t> غير واضح ويصبح سببا في النزاع.</a:t>
            </a:r>
          </a:p>
          <a:p>
            <a:endParaRPr lang="en-GB" dirty="0">
              <a:solidFill>
                <a:schemeClr val="tx1"/>
              </a:solidFill>
            </a:endParaRPr>
          </a:p>
        </p:txBody>
      </p:sp>
      <p:sp>
        <p:nvSpPr>
          <p:cNvPr id="3" name="Slide Number Placeholder 2"/>
          <p:cNvSpPr>
            <a:spLocks noGrp="1"/>
          </p:cNvSpPr>
          <p:nvPr>
            <p:ph type="sldNum" sz="quarter" idx="12"/>
          </p:nvPr>
        </p:nvSpPr>
        <p:spPr/>
        <p:txBody>
          <a:bodyPr/>
          <a:lstStyle/>
          <a:p>
            <a:fld id="{3C7BA46B-66E5-46F4-96E4-55FC2A44EE3F}" type="slidenum">
              <a:rPr lang="en-US" smtClean="0"/>
              <a:pPr/>
              <a:t>62</a:t>
            </a:fld>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440482887"/>
      </p:ext>
    </p:extLst>
  </p:cSld>
  <p:clrMapOvr>
    <a:masterClrMapping/>
  </p:clrMapOv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Content Placeholder 1"/>
          <p:cNvSpPr>
            <a:spLocks noGrp="1"/>
          </p:cNvSpPr>
          <p:nvPr>
            <p:ph idx="1"/>
          </p:nvPr>
        </p:nvSpPr>
        <p:spPr>
          <a:xfrm>
            <a:off x="76200" y="76200"/>
            <a:ext cx="8991600" cy="6705600"/>
          </a:xfrm>
        </p:spPr>
        <p:txBody>
          <a:bodyPr>
            <a:normAutofit fontScale="77500" lnSpcReduction="20000"/>
          </a:bodyPr>
          <a:lstStyle/>
          <a:p>
            <a:pPr algn="ctr" rtl="1">
              <a:lnSpc>
                <a:spcPct val="90000"/>
              </a:lnSpc>
              <a:buNone/>
            </a:pPr>
            <a:r>
              <a:rPr lang="ar-SA" b="1" dirty="0"/>
              <a:t>وينص القانون المدني العراقي على أسس</a:t>
            </a:r>
            <a:r>
              <a:rPr lang="ar-IQ" b="1" dirty="0"/>
              <a:t>ا</a:t>
            </a:r>
            <a:r>
              <a:rPr lang="ar-SA" b="1" dirty="0"/>
              <a:t> يمكن بموجبها تحديد الثمن وهي</a:t>
            </a:r>
            <a:r>
              <a:rPr lang="en-US" b="1" dirty="0"/>
              <a:t> </a:t>
            </a:r>
            <a:r>
              <a:rPr lang="ar-SA" b="1" dirty="0"/>
              <a:t>:</a:t>
            </a:r>
            <a:r>
              <a:rPr lang="en-US" b="1" dirty="0"/>
              <a:t> </a:t>
            </a:r>
            <a:endParaRPr lang="ar-IQ" b="1" dirty="0"/>
          </a:p>
          <a:p>
            <a:pPr algn="ctr" rtl="1">
              <a:lnSpc>
                <a:spcPct val="90000"/>
              </a:lnSpc>
              <a:buNone/>
            </a:pPr>
            <a:endParaRPr lang="ar-IQ" b="1" dirty="0"/>
          </a:p>
          <a:p>
            <a:pPr marL="624078" indent="-514350" algn="r" rtl="1">
              <a:lnSpc>
                <a:spcPct val="90000"/>
              </a:lnSpc>
              <a:buFont typeface="+mj-lt"/>
              <a:buAutoNum type="arabicPeriod"/>
            </a:pPr>
            <a:r>
              <a:rPr lang="ar-IQ" dirty="0"/>
              <a:t>ا</a:t>
            </a:r>
            <a:r>
              <a:rPr lang="ar-SA" b="1" dirty="0"/>
              <a:t>لبيع بسعر إذا كان الاتفاق ينص على البيع بسعر السوق في زمان ومكان معين</a:t>
            </a:r>
            <a:r>
              <a:rPr lang="en-US" dirty="0"/>
              <a:t> </a:t>
            </a:r>
            <a:r>
              <a:rPr lang="ar-IQ" dirty="0"/>
              <a:t> الذي يعتبر اساسا لتحديد الثمن وجب العمل  بما اتفقا عليه. واذا لم يتفقا لا صراحة ولا ضمنا على سعر سوق معينة فان النص العراقي قد اعتبر انهما قصدا الاحالة على سعر  السوق  في الاماكن الذي يتم فيه اتسليم المبيع وفي اليوم المعين للتسليم او بمقتضى العرف يتم التحديد.</a:t>
            </a:r>
          </a:p>
          <a:p>
            <a:pPr marL="624078" indent="-514350" algn="r" rtl="1">
              <a:lnSpc>
                <a:spcPct val="90000"/>
              </a:lnSpc>
              <a:buFont typeface="+mj-lt"/>
              <a:buAutoNum type="arabicPeriod"/>
            </a:pPr>
            <a:endParaRPr lang="en-US" dirty="0"/>
          </a:p>
          <a:p>
            <a:pPr marL="624078" indent="-514350" algn="r" rtl="1" eaLnBrk="1" hangingPunct="1">
              <a:lnSpc>
                <a:spcPct val="90000"/>
              </a:lnSpc>
              <a:buFont typeface="+mj-lt"/>
              <a:buAutoNum type="arabicPeriod"/>
            </a:pPr>
            <a:r>
              <a:rPr lang="ar-SA" b="1" dirty="0"/>
              <a:t>البيع بالسعر المتداول في التجارة أو السعر الذي جرى عليه التعامل بين المتعاقدين:</a:t>
            </a:r>
            <a:r>
              <a:rPr lang="ar-SA" dirty="0"/>
              <a:t>يجوز للمتعاقدين تعيين الثمن ضمناً أو من الممكن أن ينطوي سكوت المتعاقدين عن تحديد الثمن على اتفاق ضمني على ترك تحديده إلى سعر السلعة المتداول بين التجار</a:t>
            </a:r>
            <a:r>
              <a:rPr lang="ar-IQ" dirty="0"/>
              <a:t>.فأذا اعتاد تاجر مفرد ان يطلب من تاجر جملة بضاعة معينة كل يوم  او كل اسبوع قدرا معينا من سلعة  دون تحديد الثمن  فيستفاد من ذلك انه قصد ضمنا ان يكون الثمن الذي جرى به التعامل بينهما ما دام  البائع لم ينبه عمليا برفع هذا الثمن.</a:t>
            </a:r>
          </a:p>
          <a:p>
            <a:pPr marL="624078" indent="-514350" algn="r" rtl="1" eaLnBrk="1" hangingPunct="1">
              <a:lnSpc>
                <a:spcPct val="90000"/>
              </a:lnSpc>
              <a:buFont typeface="+mj-lt"/>
              <a:buAutoNum type="arabicPeriod"/>
            </a:pPr>
            <a:endParaRPr lang="ar-IQ" dirty="0"/>
          </a:p>
          <a:p>
            <a:pPr marL="624078" indent="-514350" algn="r" rtl="1" eaLnBrk="1" hangingPunct="1">
              <a:lnSpc>
                <a:spcPct val="90000"/>
              </a:lnSpc>
              <a:buFont typeface="+mj-lt"/>
              <a:buAutoNum type="arabicPeriod"/>
            </a:pPr>
            <a:r>
              <a:rPr lang="ar-SA" b="1" dirty="0"/>
              <a:t>البيع على أساس الثمن الذي اشترى به البائع</a:t>
            </a:r>
            <a:r>
              <a:rPr lang="en-US" dirty="0"/>
              <a:t> </a:t>
            </a:r>
            <a:r>
              <a:rPr lang="ar-SA" dirty="0"/>
              <a:t>:أجاز المشرع للمتعاقدين الاتفاق على جعل الثمن الذي اشترى به البائع أساساً لتقدير الثمن كأن يتفقا على أن يكون الثمن هو مثل الذي اشترى به البائع أو أكثر أو بأقل من ذلك</a:t>
            </a:r>
            <a:r>
              <a:rPr lang="en-US" dirty="0"/>
              <a:t> </a:t>
            </a:r>
            <a:r>
              <a:rPr lang="ar-IQ" dirty="0"/>
              <a:t>.</a:t>
            </a:r>
            <a:r>
              <a:rPr lang="ar-SA" dirty="0"/>
              <a:t> </a:t>
            </a:r>
            <a:r>
              <a:rPr lang="ar-IQ" dirty="0"/>
              <a:t> هذا النص مقتبس من الفقه الاسلامي اذ يطلق على مثل هذه البيوع  </a:t>
            </a:r>
            <a:r>
              <a:rPr lang="ar-IQ" dirty="0">
                <a:solidFill>
                  <a:srgbClr val="FF0000"/>
                </a:solidFill>
              </a:rPr>
              <a:t>بيوعات الامانة</a:t>
            </a:r>
            <a:r>
              <a:rPr lang="ar-IQ" dirty="0"/>
              <a:t>. لانها تقوم على اساس الثقه والامانة. فالمشتري في هذه البيوع يطمئن الى ضمير البائع وامانته فيبتاع منه على اساس الثمن الذي اشترى به البائع.</a:t>
            </a:r>
          </a:p>
          <a:p>
            <a:pPr marL="624078" indent="-514350" algn="r" rtl="1" eaLnBrk="1" hangingPunct="1">
              <a:lnSpc>
                <a:spcPct val="90000"/>
              </a:lnSpc>
              <a:buFont typeface="+mj-lt"/>
              <a:buAutoNum type="arabicPeriod"/>
            </a:pPr>
            <a:endParaRPr lang="ar-IQ" b="1" dirty="0"/>
          </a:p>
          <a:p>
            <a:pPr marL="624078" indent="-514350" algn="r" rtl="1" eaLnBrk="1" hangingPunct="1">
              <a:lnSpc>
                <a:spcPct val="90000"/>
              </a:lnSpc>
              <a:buFont typeface="+mj-lt"/>
              <a:buAutoNum type="arabicPeriod"/>
            </a:pPr>
            <a:r>
              <a:rPr lang="ar-SA" b="1" dirty="0"/>
              <a:t>ترك تقدير الثمن لأجنبي يتفق عليه المتعاقدان</a:t>
            </a:r>
            <a:r>
              <a:rPr lang="ar-IQ" b="1" dirty="0"/>
              <a:t> </a:t>
            </a:r>
            <a:r>
              <a:rPr lang="ar-SA" b="1" dirty="0"/>
              <a:t>:</a:t>
            </a:r>
            <a:r>
              <a:rPr lang="ar-IQ" dirty="0"/>
              <a:t>حيث</a:t>
            </a:r>
            <a:r>
              <a:rPr lang="ar-SA" dirty="0"/>
              <a:t> أجاز</a:t>
            </a:r>
            <a:r>
              <a:rPr lang="ar-IQ" dirty="0"/>
              <a:t> المشرع الفرنسي ان المتعاقدين حق تفويض تحديد الثمن الى شخص ثالث فأذا قام هذا الشخص بتحديد الثمن اعتبر البيع تاما من وقت العقد. اما اذا امتنع عن تحديد الثمن واستحال عليه لاي سبب من الاسباب فأن العقد يعتبر باطلا.</a:t>
            </a:r>
          </a:p>
        </p:txBody>
      </p:sp>
      <p:sp>
        <p:nvSpPr>
          <p:cNvPr id="4" name="Slide Number Placeholder 3"/>
          <p:cNvSpPr>
            <a:spLocks noGrp="1"/>
          </p:cNvSpPr>
          <p:nvPr>
            <p:ph type="sldNum" sz="quarter" idx="12"/>
          </p:nvPr>
        </p:nvSpPr>
        <p:spPr/>
        <p:txBody>
          <a:bodyPr/>
          <a:lstStyle/>
          <a:p>
            <a:pPr>
              <a:defRPr/>
            </a:pPr>
            <a:fld id="{73AF4AD4-B60E-4C61-BA32-395053F6B927}" type="slidenum">
              <a:rPr lang="en-US" smtClean="0"/>
              <a:pPr>
                <a:defRPr/>
              </a:pPr>
              <a:t>63</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161155209"/>
      </p:ext>
    </p:extLst>
  </p:cSld>
  <p:clrMapOvr>
    <a:masterClrMapping/>
  </p:clrMapOv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067800" cy="6781800"/>
          </a:xfrm>
        </p:spPr>
        <p:txBody>
          <a:bodyPr>
            <a:normAutofit/>
          </a:bodyPr>
          <a:lstStyle/>
          <a:p>
            <a:pPr algn="ctr" rtl="1">
              <a:buNone/>
            </a:pPr>
            <a:endParaRPr lang="ar-SA" dirty="0"/>
          </a:p>
          <a:p>
            <a:pPr algn="r" rtl="1">
              <a:buNone/>
            </a:pPr>
            <a:r>
              <a:rPr lang="ar-SA" sz="1800" b="1" dirty="0">
                <a:solidFill>
                  <a:srgbClr val="C00000"/>
                </a:solidFill>
              </a:rPr>
              <a:t> </a:t>
            </a:r>
            <a:r>
              <a:rPr lang="ar-SA" sz="1800" b="1" dirty="0"/>
              <a:t>ثالثاَ: </a:t>
            </a:r>
            <a:r>
              <a:rPr lang="ar-IQ" sz="1800" b="1" dirty="0"/>
              <a:t>ان يكون الثمن جديا </a:t>
            </a:r>
            <a:endParaRPr lang="ar-IQ" u="sng" dirty="0"/>
          </a:p>
          <a:p>
            <a:pPr algn="r" rtl="1">
              <a:buNone/>
            </a:pPr>
            <a:r>
              <a:rPr lang="ar-IQ" sz="1800" b="1" dirty="0">
                <a:solidFill>
                  <a:srgbClr val="FF0000"/>
                </a:solidFill>
              </a:rPr>
              <a:t>الثمن الجدي </a:t>
            </a:r>
            <a:r>
              <a:rPr lang="ar-SA" sz="1800" b="1" dirty="0">
                <a:solidFill>
                  <a:srgbClr val="FF0000"/>
                </a:solidFill>
              </a:rPr>
              <a:t>: </a:t>
            </a:r>
            <a:r>
              <a:rPr lang="ar-IQ" sz="1800" dirty="0">
                <a:solidFill>
                  <a:srgbClr val="7030A0"/>
                </a:solidFill>
              </a:rPr>
              <a:t>هو الثمن الذي تكون ارادة الطرفين قد اتجهت الى الزام المشتري بان يدفعه فعلا باعتباره مقابلا حقيقيا لا رمزيا للمبيع</a:t>
            </a:r>
            <a:r>
              <a:rPr lang="ar-IQ" sz="1800" dirty="0"/>
              <a:t>.</a:t>
            </a:r>
            <a:r>
              <a:rPr lang="ar-SA" sz="1800" dirty="0"/>
              <a:t> و</a:t>
            </a:r>
            <a:r>
              <a:rPr lang="ar-IQ" sz="1800" dirty="0"/>
              <a:t>هو الثمن الذي </a:t>
            </a:r>
            <a:r>
              <a:rPr lang="ar-SA" sz="1800" dirty="0"/>
              <a:t>ينوي البائع اقتضاءه أي أخذه من المشتري حقيقةً.</a:t>
            </a:r>
            <a:endParaRPr lang="ar-IQ" sz="1800" dirty="0"/>
          </a:p>
          <a:p>
            <a:pPr algn="r" rtl="1">
              <a:buNone/>
            </a:pPr>
            <a:endParaRPr lang="ar-IQ" sz="1800" dirty="0"/>
          </a:p>
          <a:p>
            <a:pPr algn="r" rtl="1">
              <a:buNone/>
            </a:pPr>
            <a:r>
              <a:rPr lang="ar-IQ" sz="1800" dirty="0"/>
              <a:t> وعادة ما يكون الثمن متناسبا مع قيمة المبيع مقدرة بحسب سعر السوق ولكن قد يحدث  ان يزيد الثمن او ينقص  عن هذه القيمة ولا يعتمد القانون بهذا الاختلاف الموجود بين الثمن وقيمته الا في </a:t>
            </a:r>
            <a:r>
              <a:rPr lang="ar-SA" sz="1800" dirty="0"/>
              <a:t>الحالات الاتية</a:t>
            </a:r>
            <a:r>
              <a:rPr lang="ar-IQ" sz="1800" dirty="0"/>
              <a:t> </a:t>
            </a:r>
            <a:r>
              <a:rPr lang="ar-SA" sz="1800" dirty="0"/>
              <a:t>:</a:t>
            </a:r>
          </a:p>
          <a:p>
            <a:pPr algn="r" rtl="1">
              <a:buNone/>
            </a:pPr>
            <a:endParaRPr lang="ar-IQ" sz="1800" dirty="0"/>
          </a:p>
          <a:p>
            <a:pPr marL="457200" indent="-457200" algn="r" rtl="1">
              <a:buFont typeface="+mj-lt"/>
              <a:buAutoNum type="arabicPeriod"/>
            </a:pPr>
            <a:r>
              <a:rPr lang="ar-IQ" sz="1800" dirty="0"/>
              <a:t>هما الغبن الفاحش المصحوب بتغريروحالة الغبن الف</a:t>
            </a:r>
            <a:r>
              <a:rPr lang="ar-SA" sz="1800" dirty="0"/>
              <a:t>ا</a:t>
            </a:r>
            <a:r>
              <a:rPr lang="ar-IQ" sz="1800" dirty="0"/>
              <a:t>حش الناجم عن استغلال</a:t>
            </a:r>
            <a:r>
              <a:rPr lang="ar-SA" sz="1800" dirty="0"/>
              <a:t>.</a:t>
            </a:r>
            <a:r>
              <a:rPr lang="ar-IQ" sz="1800" dirty="0"/>
              <a:t> </a:t>
            </a:r>
            <a:endParaRPr lang="ar-SA" sz="1800" dirty="0"/>
          </a:p>
          <a:p>
            <a:pPr marL="457200" indent="-457200" algn="r" rtl="1">
              <a:buFont typeface="+mj-lt"/>
              <a:buAutoNum type="arabicPeriod"/>
            </a:pPr>
            <a:r>
              <a:rPr lang="ar-SA" sz="1800" dirty="0"/>
              <a:t>وحالة إذا كان الثمن صورياَ أو تافهاَ.</a:t>
            </a:r>
            <a:endParaRPr lang="ar-IQ" sz="1800" dirty="0"/>
          </a:p>
          <a:p>
            <a:pPr algn="ctr" rtl="1">
              <a:buNone/>
            </a:pPr>
            <a:endParaRPr lang="ar-SA" b="1" u="sng" dirty="0">
              <a:solidFill>
                <a:srgbClr val="FF0000"/>
              </a:solidFill>
            </a:endParaRPr>
          </a:p>
        </p:txBody>
      </p:sp>
      <p:sp>
        <p:nvSpPr>
          <p:cNvPr id="3" name="Slide Number Placeholder 2"/>
          <p:cNvSpPr>
            <a:spLocks noGrp="1"/>
          </p:cNvSpPr>
          <p:nvPr>
            <p:ph type="sldNum" sz="quarter" idx="12"/>
          </p:nvPr>
        </p:nvSpPr>
        <p:spPr/>
        <p:txBody>
          <a:bodyPr/>
          <a:lstStyle/>
          <a:p>
            <a:fld id="{3C7BA46B-66E5-46F4-96E4-55FC2A44EE3F}" type="slidenum">
              <a:rPr lang="en-US" smtClean="0"/>
              <a:pPr/>
              <a:t>64</a:t>
            </a:fld>
            <a:endParaRPr lang="en-US" dirty="0"/>
          </a:p>
        </p:txBody>
      </p:sp>
      <p:sp>
        <p:nvSpPr>
          <p:cNvPr id="4" name="Footer Placeholder 3"/>
          <p:cNvSpPr>
            <a:spLocks noGrp="1"/>
          </p:cNvSpPr>
          <p:nvPr>
            <p:ph type="ftr" sz="quarter" idx="11"/>
          </p:nvPr>
        </p:nvSpPr>
        <p:spPr/>
        <p:txBody>
          <a:bodyPr/>
          <a:lstStyle/>
          <a:p>
            <a:endParaRPr lang="en-US"/>
          </a:p>
        </p:txBody>
      </p:sp>
    </p:spTree>
  </p:cSld>
  <p:clrMapOvr>
    <a:masterClrMapping/>
  </p:clrMapOv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76200"/>
            <a:ext cx="9067800" cy="6705600"/>
          </a:xfrm>
        </p:spPr>
        <p:txBody>
          <a:bodyPr>
            <a:normAutofit fontScale="92500" lnSpcReduction="10000"/>
          </a:bodyPr>
          <a:lstStyle/>
          <a:p>
            <a:pPr algn="r" rtl="1">
              <a:buNone/>
            </a:pPr>
            <a:r>
              <a:rPr lang="ar-IQ" b="1" dirty="0"/>
              <a:t>الثمن الصوري</a:t>
            </a:r>
            <a:r>
              <a:rPr lang="ar-IQ" dirty="0"/>
              <a:t>: هو الثمن الذي يذكر في العقد لمجرد استيفاء العقد مظهره الخارجي. </a:t>
            </a:r>
          </a:p>
          <a:p>
            <a:pPr algn="r" rtl="1">
              <a:buNone/>
            </a:pPr>
            <a:r>
              <a:rPr lang="ar-IQ" dirty="0"/>
              <a:t> فالبائع على الرغم من تسميته الثمن في العقد لا</a:t>
            </a:r>
            <a:r>
              <a:rPr lang="ar-SA" dirty="0"/>
              <a:t> </a:t>
            </a:r>
            <a:r>
              <a:rPr lang="ar-IQ" dirty="0"/>
              <a:t>ينوي ان يطالب المشتري به </a:t>
            </a:r>
            <a:r>
              <a:rPr lang="ar-IQ" dirty="0" err="1"/>
              <a:t>ويقتضية</a:t>
            </a:r>
            <a:r>
              <a:rPr lang="ar-IQ" dirty="0"/>
              <a:t> منه كلا او قسما. </a:t>
            </a:r>
          </a:p>
          <a:p>
            <a:pPr algn="r" rtl="1">
              <a:buNone/>
            </a:pPr>
            <a:endParaRPr lang="ar-IQ" dirty="0"/>
          </a:p>
          <a:p>
            <a:pPr algn="r" rtl="1">
              <a:buNone/>
            </a:pPr>
            <a:r>
              <a:rPr lang="ar-IQ" b="1" dirty="0">
                <a:solidFill>
                  <a:srgbClr val="7030A0"/>
                </a:solidFill>
              </a:rPr>
              <a:t>وتكون الصورية مطلقة </a:t>
            </a:r>
            <a:r>
              <a:rPr lang="ar-IQ" dirty="0"/>
              <a:t>اذا اتفق الطرفان على ان لا يلتزم المشتري بالثمن المسمى والعقد يكون باطلا في </a:t>
            </a:r>
            <a:r>
              <a:rPr lang="ar-SA" dirty="0"/>
              <a:t>هذه </a:t>
            </a:r>
            <a:r>
              <a:rPr lang="ar-IQ" dirty="0"/>
              <a:t>الحالة لانعدام ركن من اركانه وهو الثمن. </a:t>
            </a:r>
            <a:endParaRPr lang="ar-SA" dirty="0"/>
          </a:p>
          <a:p>
            <a:pPr algn="r" rtl="1">
              <a:buNone/>
            </a:pPr>
            <a:endParaRPr lang="ar-SA" dirty="0"/>
          </a:p>
          <a:p>
            <a:pPr algn="r" rtl="1">
              <a:buNone/>
            </a:pPr>
            <a:r>
              <a:rPr lang="ar-IQ" dirty="0"/>
              <a:t> </a:t>
            </a:r>
            <a:r>
              <a:rPr lang="ar-IQ" b="1" dirty="0">
                <a:solidFill>
                  <a:srgbClr val="7030A0"/>
                </a:solidFill>
              </a:rPr>
              <a:t>وتكون</a:t>
            </a:r>
            <a:r>
              <a:rPr lang="ar-SA" b="1" dirty="0">
                <a:solidFill>
                  <a:srgbClr val="7030A0"/>
                </a:solidFill>
              </a:rPr>
              <a:t> الصورية</a:t>
            </a:r>
            <a:r>
              <a:rPr lang="ar-IQ" b="1" dirty="0">
                <a:solidFill>
                  <a:srgbClr val="7030A0"/>
                </a:solidFill>
              </a:rPr>
              <a:t> نسبية </a:t>
            </a:r>
            <a:r>
              <a:rPr lang="ar-IQ" dirty="0"/>
              <a:t>اذا اتفقا على مخالفة الثمن المسمى في العقد حقيقة ما اتفقا عليه فعلا.  الا انه يمكن اعتباره صحيحا في حالة تحول العقد الى هبة مستترة طبقا لنظرية تحول العقد. </a:t>
            </a:r>
          </a:p>
          <a:p>
            <a:pPr algn="r" rtl="1">
              <a:buNone/>
            </a:pPr>
            <a:r>
              <a:rPr lang="ar-SA" dirty="0"/>
              <a:t>ولا ي</a:t>
            </a:r>
            <a:r>
              <a:rPr lang="ar-IQ" dirty="0"/>
              <a:t>جوز الطعن بالصورية في التصرفات العقارية بعد تسجيلها في دائرة التسجيل العقاري ولا يكفي مجرد خلو العقد من اثبات دفع الثمن عند التعاقد لاعتبار الثمن صوريا لان ذلك لا ينفي  التزام المشتري بدفعة عن المطالبة.</a:t>
            </a:r>
            <a:endParaRPr lang="ar-SA" dirty="0"/>
          </a:p>
          <a:p>
            <a:pPr algn="r" rtl="1">
              <a:buNone/>
            </a:pPr>
            <a:r>
              <a:rPr lang="ar-SA" dirty="0"/>
              <a:t>وإذا أبرا البائع المشتري من الثمن أو وهبه أياه في نفس العقد كان الثمن صورياَ ويمنع من انعقاد البيع لأن ذلك يعني أن المشتري لم يكن أبداَ مديناَ بالثمن.</a:t>
            </a:r>
            <a:endParaRPr lang="ar-IQ" dirty="0"/>
          </a:p>
          <a:p>
            <a:pPr algn="r" rtl="1">
              <a:buNone/>
            </a:pPr>
            <a:r>
              <a:rPr lang="ar-IQ" dirty="0"/>
              <a:t>اما اذ كانت صورية الثمن نسبية </a:t>
            </a:r>
            <a:r>
              <a:rPr lang="ar-SA" dirty="0"/>
              <a:t>وأثبت المتعاقد ذو المصلحة حقيقة الثمن المتفق عليه دفعه كان هذا الثمن الاخير حقيقياَ وانعقد البيع.</a:t>
            </a:r>
            <a:endParaRPr lang="ar-IQ"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65</a:t>
            </a:fld>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472609785"/>
      </p:ext>
    </p:extLst>
  </p:cSld>
  <p:clrMapOvr>
    <a:masterClrMapping/>
  </p:clrMapOv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52400"/>
            <a:ext cx="8839200" cy="6553200"/>
          </a:xfrm>
        </p:spPr>
        <p:txBody>
          <a:bodyPr>
            <a:noAutofit/>
          </a:bodyPr>
          <a:lstStyle/>
          <a:p>
            <a:pPr algn="r" rtl="1">
              <a:buNone/>
            </a:pPr>
            <a:r>
              <a:rPr lang="ar-IQ" sz="1800" dirty="0"/>
              <a:t> </a:t>
            </a:r>
            <a:r>
              <a:rPr lang="ar-IQ" sz="1800" b="1" dirty="0"/>
              <a:t>الثمن التافة : </a:t>
            </a:r>
            <a:r>
              <a:rPr lang="ar-IQ" sz="1800" dirty="0"/>
              <a:t>وهو الثمن الذي لايتناسب وقيمة المبيع ولكن البائع يحصل عليه بعكس الثمن الصورية الذي</a:t>
            </a:r>
            <a:r>
              <a:rPr lang="ar-SA" sz="1800" dirty="0"/>
              <a:t> لا</a:t>
            </a:r>
            <a:r>
              <a:rPr lang="ar-IQ" sz="1800" dirty="0"/>
              <a:t> يحصل عليه.</a:t>
            </a:r>
          </a:p>
          <a:p>
            <a:pPr algn="r" rtl="1">
              <a:buNone/>
            </a:pPr>
            <a:r>
              <a:rPr lang="ar-IQ" sz="1800" dirty="0"/>
              <a:t> </a:t>
            </a:r>
            <a:r>
              <a:rPr lang="ar-IQ" sz="1800" dirty="0" err="1"/>
              <a:t>او</a:t>
            </a:r>
            <a:r>
              <a:rPr lang="ar-IQ" sz="1800" dirty="0"/>
              <a:t> هو الثمن الذي يقل عن القيمة الحقيقة بمرحل بحيث يبعث الاعتقاد </a:t>
            </a:r>
            <a:r>
              <a:rPr lang="ar-IQ" sz="1800" dirty="0" err="1"/>
              <a:t>ان</a:t>
            </a:r>
            <a:r>
              <a:rPr lang="ar-IQ" sz="1800" dirty="0"/>
              <a:t> البائع لم يتعاقد للحصول على مثل هذا المقدار التافه </a:t>
            </a:r>
            <a:r>
              <a:rPr lang="ar-IQ" sz="1800" dirty="0" err="1"/>
              <a:t>وانما</a:t>
            </a:r>
            <a:r>
              <a:rPr lang="ar-IQ" sz="1800" dirty="0"/>
              <a:t> قصد من ذكره بيان رقم ما لتكوين عقد البيع.</a:t>
            </a:r>
          </a:p>
          <a:p>
            <a:pPr algn="r" rtl="1">
              <a:buNone/>
            </a:pPr>
            <a:endParaRPr lang="ar-IQ" sz="1800" dirty="0"/>
          </a:p>
          <a:p>
            <a:pPr algn="r" rtl="1">
              <a:buNone/>
            </a:pPr>
            <a:r>
              <a:rPr lang="ar-IQ" sz="1800" dirty="0">
                <a:solidFill>
                  <a:srgbClr val="7030A0"/>
                </a:solidFill>
              </a:rPr>
              <a:t> ولذلك فهو ثمن غير جدي وبالتالي يكون البيع باطلا ويعد التصرف هبه مكشوفة لا مستترة وذلك لوضوح نية التبرع فيه.</a:t>
            </a:r>
          </a:p>
          <a:p>
            <a:pPr algn="r" rtl="1">
              <a:buNone/>
            </a:pPr>
            <a:endParaRPr lang="ar-IQ" sz="1800" dirty="0"/>
          </a:p>
          <a:p>
            <a:pPr algn="r" rtl="1">
              <a:buNone/>
            </a:pPr>
            <a:r>
              <a:rPr lang="ar-IQ" sz="1800" dirty="0"/>
              <a:t>مثال أ باع الى ب داره بمبلغ</a:t>
            </a:r>
            <a:r>
              <a:rPr lang="ar-SA" sz="1800" dirty="0"/>
              <a:t> </a:t>
            </a:r>
            <a:r>
              <a:rPr lang="ar-IQ" sz="1800" dirty="0"/>
              <a:t>10000</a:t>
            </a:r>
            <a:r>
              <a:rPr lang="ar-SA" sz="1800" dirty="0"/>
              <a:t> </a:t>
            </a:r>
            <a:r>
              <a:rPr lang="ar-IQ" sz="1800" dirty="0"/>
              <a:t> دينار او باع سيارته لاخر 5000 دينار .</a:t>
            </a:r>
            <a:r>
              <a:rPr lang="ar-SA" sz="1800" dirty="0"/>
              <a:t> فهنا التصرف ليس ببيع وانما هبة مكشوفة لان الثمن غير جدي.</a:t>
            </a:r>
          </a:p>
          <a:p>
            <a:pPr algn="r" rtl="1">
              <a:buNone/>
            </a:pPr>
            <a:endParaRPr lang="ar-IQ" sz="1800" dirty="0"/>
          </a:p>
          <a:p>
            <a:pPr algn="r" rtl="1">
              <a:buNone/>
            </a:pPr>
            <a:r>
              <a:rPr lang="ar-IQ" sz="1800" dirty="0">
                <a:solidFill>
                  <a:srgbClr val="FF0000"/>
                </a:solidFill>
              </a:rPr>
              <a:t>س/ ما هو حكم كل من الثمن التافه والثمن الصوري وما هي أوجه الاختلاف بينهما؟ </a:t>
            </a:r>
          </a:p>
          <a:p>
            <a:pPr algn="r" rtl="1">
              <a:buNone/>
            </a:pPr>
            <a:r>
              <a:rPr lang="ar-IQ" sz="1800" dirty="0"/>
              <a:t>حكمهما واحد </a:t>
            </a:r>
            <a:r>
              <a:rPr lang="ar-IQ" sz="1800" dirty="0" err="1"/>
              <a:t>اي</a:t>
            </a:r>
            <a:r>
              <a:rPr lang="ar-IQ" sz="1800" dirty="0"/>
              <a:t> </a:t>
            </a:r>
            <a:r>
              <a:rPr lang="ar-IQ" sz="1800" dirty="0" err="1"/>
              <a:t>ان</a:t>
            </a:r>
            <a:r>
              <a:rPr lang="ar-IQ" sz="1800" dirty="0"/>
              <a:t> البيع لا ينعقد </a:t>
            </a:r>
            <a:r>
              <a:rPr lang="ar-IQ" sz="1800" dirty="0" err="1"/>
              <a:t>بهما</a:t>
            </a:r>
            <a:r>
              <a:rPr lang="ar-IQ" sz="1800" dirty="0"/>
              <a:t> ولكن مع ذلك فهما يختلفان فالثمن التافه هو مقدار قليل من النقود </a:t>
            </a:r>
            <a:r>
              <a:rPr lang="ar-IQ" sz="1800" dirty="0" err="1"/>
              <a:t>لايتناسب</a:t>
            </a:r>
            <a:r>
              <a:rPr lang="ar-IQ" sz="1800" dirty="0"/>
              <a:t> </a:t>
            </a:r>
            <a:r>
              <a:rPr lang="ar-IQ" sz="1800" dirty="0" err="1"/>
              <a:t>اصلا</a:t>
            </a:r>
            <a:r>
              <a:rPr lang="ar-IQ" sz="1800" dirty="0"/>
              <a:t> مع قيمة </a:t>
            </a:r>
            <a:r>
              <a:rPr lang="ar-IQ" sz="1800" dirty="0" err="1"/>
              <a:t>المبيع</a:t>
            </a:r>
            <a:r>
              <a:rPr lang="ar-IQ" sz="1800" dirty="0"/>
              <a:t> ولكن البائع يحصل عليه رغم تفاهته. في حين </a:t>
            </a:r>
            <a:r>
              <a:rPr lang="ar-IQ" sz="1800" dirty="0" err="1"/>
              <a:t>ان</a:t>
            </a:r>
            <a:r>
              <a:rPr lang="ar-IQ" sz="1800" dirty="0"/>
              <a:t> الثمن الصوري يكون عادة مقداره من النقود مناسبا لقيمة </a:t>
            </a:r>
            <a:r>
              <a:rPr lang="ar-IQ" sz="1800" dirty="0" err="1"/>
              <a:t>المبيع</a:t>
            </a:r>
            <a:r>
              <a:rPr lang="ar-IQ" sz="1800" dirty="0"/>
              <a:t> </a:t>
            </a:r>
            <a:r>
              <a:rPr lang="ar-IQ" sz="1800" dirty="0" err="1"/>
              <a:t>الا</a:t>
            </a:r>
            <a:r>
              <a:rPr lang="ar-IQ" sz="1800" dirty="0"/>
              <a:t> </a:t>
            </a:r>
            <a:r>
              <a:rPr lang="ar-IQ" sz="1800" dirty="0" err="1"/>
              <a:t>ان</a:t>
            </a:r>
            <a:r>
              <a:rPr lang="ar-IQ" sz="1800" dirty="0"/>
              <a:t> البائع لا يقصد الحصول عليه </a:t>
            </a:r>
            <a:r>
              <a:rPr lang="ar-IQ" sz="1800" dirty="0" err="1"/>
              <a:t>اما</a:t>
            </a:r>
            <a:r>
              <a:rPr lang="ar-IQ" sz="1800" dirty="0"/>
              <a:t> كلا </a:t>
            </a:r>
            <a:r>
              <a:rPr lang="ar-IQ" sz="1800" dirty="0" err="1"/>
              <a:t>او</a:t>
            </a:r>
            <a:r>
              <a:rPr lang="ar-IQ" sz="1800" dirty="0"/>
              <a:t> قسما.</a:t>
            </a:r>
          </a:p>
          <a:p>
            <a:pPr algn="r" rtl="1">
              <a:buNone/>
            </a:pPr>
            <a:endParaRPr lang="ar-IQ" sz="2400"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66</a:t>
            </a:fld>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056026373"/>
      </p:ext>
    </p:extLst>
  </p:cSld>
  <p:clrMapOvr>
    <a:masterClrMapping/>
  </p:clrMapOv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228600"/>
            <a:ext cx="8839200" cy="6477000"/>
          </a:xfrm>
        </p:spPr>
        <p:txBody>
          <a:bodyPr>
            <a:normAutofit/>
          </a:bodyPr>
          <a:lstStyle/>
          <a:p>
            <a:pPr algn="r" rtl="1">
              <a:buNone/>
            </a:pPr>
            <a:endParaRPr lang="ar-SA" u="sng" dirty="0"/>
          </a:p>
          <a:p>
            <a:pPr algn="r" rtl="1">
              <a:buNone/>
            </a:pPr>
            <a:r>
              <a:rPr lang="ar-IQ" b="1" dirty="0"/>
              <a:t> الثمن البخس: </a:t>
            </a:r>
            <a:endParaRPr lang="ar-IQ" u="sng" dirty="0"/>
          </a:p>
          <a:p>
            <a:pPr algn="r" rtl="1">
              <a:buNone/>
            </a:pPr>
            <a:r>
              <a:rPr lang="ar-IQ" dirty="0"/>
              <a:t>هو الثمن الذي يقل كثير عن قيمة المبيع الا ان</a:t>
            </a:r>
            <a:r>
              <a:rPr lang="ar-SA" dirty="0"/>
              <a:t>ه</a:t>
            </a:r>
            <a:r>
              <a:rPr lang="ar-IQ" dirty="0"/>
              <a:t> لا يبلغ من التفاهة مبلغ الثمن التافه  فهو ثمن جدي كان الحصول عليه هو الباعث الدافع على الالتزام بنقل الملكية الى المشتري  فهو يصلح ان يكون مقابلا لالتزام البائع ولذلك ينعقد به العقد.</a:t>
            </a:r>
          </a:p>
          <a:p>
            <a:pPr algn="r" rtl="1">
              <a:buNone/>
            </a:pPr>
            <a:r>
              <a:rPr lang="ar-IQ" dirty="0"/>
              <a:t>ويجوز للبائع </a:t>
            </a:r>
            <a:r>
              <a:rPr lang="ar-IQ" dirty="0" err="1"/>
              <a:t>ان</a:t>
            </a:r>
            <a:r>
              <a:rPr lang="ar-IQ" dirty="0"/>
              <a:t> يطعن بالثمن البخس </a:t>
            </a:r>
            <a:r>
              <a:rPr lang="ar-IQ" dirty="0" err="1"/>
              <a:t>اذا</a:t>
            </a:r>
            <a:r>
              <a:rPr lang="ar-IQ" dirty="0"/>
              <a:t> كان الغبن الفاحش مصحوبا بالتغرير </a:t>
            </a:r>
            <a:r>
              <a:rPr lang="ar-IQ" dirty="0" err="1"/>
              <a:t>او</a:t>
            </a:r>
            <a:r>
              <a:rPr lang="ar-IQ" dirty="0"/>
              <a:t> ناتجا عن تغرير </a:t>
            </a:r>
            <a:r>
              <a:rPr lang="ar-IQ" dirty="0" err="1"/>
              <a:t>او</a:t>
            </a:r>
            <a:r>
              <a:rPr lang="ar-IQ" dirty="0"/>
              <a:t> عن استغلال.</a:t>
            </a:r>
          </a:p>
          <a:p>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67</a:t>
            </a:fld>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254143980"/>
      </p:ext>
    </p:extLst>
  </p:cSld>
  <p:clrMapOvr>
    <a:masterClrMapping/>
  </p:clrMapOv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152400"/>
            <a:ext cx="8915400" cy="6553199"/>
          </a:xfrm>
        </p:spPr>
        <p:txBody>
          <a:bodyPr>
            <a:normAutofit/>
          </a:bodyPr>
          <a:lstStyle/>
          <a:p>
            <a:pPr algn="r" rtl="1">
              <a:buNone/>
            </a:pPr>
            <a:r>
              <a:rPr lang="ar-SA" sz="1800" dirty="0"/>
              <a:t>ولكن ما الحكم إذا بيع العقار مقابل إيراد مرتب مدى حياة البائع وكان الإيراد يساوي غلة العقار أو يقل عنها حيث يأخذ المشتري العقار دون أن يدفع شيئاً من ماله، </a:t>
            </a:r>
            <a:r>
              <a:rPr lang="ar-SA" sz="1800" dirty="0">
                <a:solidFill>
                  <a:srgbClr val="7030A0"/>
                </a:solidFill>
              </a:rPr>
              <a:t>فهل يعتبر الثمن جدياً أم هو ثمن غير جدي لا ينعقد به العقد؟</a:t>
            </a:r>
            <a:endParaRPr lang="ar-IQ" sz="1800" dirty="0">
              <a:solidFill>
                <a:srgbClr val="7030A0"/>
              </a:solidFill>
            </a:endParaRPr>
          </a:p>
          <a:p>
            <a:pPr algn="r" rtl="1">
              <a:buNone/>
            </a:pPr>
            <a:endParaRPr lang="ar-IQ" sz="1800" dirty="0"/>
          </a:p>
          <a:p>
            <a:pPr marL="566928" indent="-457200" algn="r" rtl="1">
              <a:buNone/>
            </a:pPr>
            <a:r>
              <a:rPr lang="ar-SA" sz="1800" dirty="0"/>
              <a:t>   اختلف الفقه القانوني بهذا الخصوص فمنهم من قال أن العقد باطل كبيع ولكنه يصح كهبة مستترة لأن المشتري لا يدفع شيئاً من ماله الخاص. </a:t>
            </a:r>
            <a:endParaRPr lang="ar-IQ" sz="1800" dirty="0"/>
          </a:p>
          <a:p>
            <a:pPr marL="566928" indent="-457200" algn="r" rtl="1">
              <a:buFont typeface="+mj-lt"/>
              <a:buAutoNum type="arabicPeriod"/>
            </a:pPr>
            <a:endParaRPr lang="ar-IQ" sz="1800" dirty="0"/>
          </a:p>
          <a:p>
            <a:pPr marL="566928" indent="-457200" algn="r" rtl="1">
              <a:buNone/>
            </a:pPr>
            <a:r>
              <a:rPr lang="ar-SA" sz="1800" dirty="0">
                <a:solidFill>
                  <a:srgbClr val="7030A0"/>
                </a:solidFill>
              </a:rPr>
              <a:t>      إلا أن الرأي الراجح الذي جاء به جانباً من الفقه القانوني بأن للبائع مصلحة في التصرف في عقاره على هذا النحو، وهذه المصلحة تمثلت بالتخلص من متاعب إدارة ملكه </a:t>
            </a:r>
            <a:r>
              <a:rPr lang="ar-IQ" sz="1800" dirty="0">
                <a:solidFill>
                  <a:srgbClr val="7030A0"/>
                </a:solidFill>
              </a:rPr>
              <a:t>مع </a:t>
            </a:r>
            <a:r>
              <a:rPr lang="ar-SA" sz="1800" dirty="0">
                <a:solidFill>
                  <a:srgbClr val="7030A0"/>
                </a:solidFill>
              </a:rPr>
              <a:t>ضمان الحصول على إيراد ثابت بالرغم من التقلبات الاقتصادية </a:t>
            </a:r>
            <a:endParaRPr lang="ar-IQ" sz="1800" dirty="0">
              <a:solidFill>
                <a:srgbClr val="7030A0"/>
              </a:solidFill>
            </a:endParaRPr>
          </a:p>
          <a:p>
            <a:pPr marL="566928" indent="-457200" algn="r" rtl="1">
              <a:buFont typeface="+mj-lt"/>
              <a:buAutoNum type="arabicPeriod"/>
            </a:pPr>
            <a:endParaRPr lang="ar-IQ" sz="1800" dirty="0"/>
          </a:p>
          <a:p>
            <a:pPr marL="566928" indent="-457200" algn="r" rtl="1">
              <a:buNone/>
            </a:pPr>
            <a:r>
              <a:rPr lang="ar-SA" sz="1800" dirty="0"/>
              <a:t>     ولذلك يعتبر هذا العقد بيعاً مع الأخذ بنظر الاعتبار حكم المادة 149مدني عراقي التي تقرر عدم الطعن بالصورية بالتصرفات العقارية بعد تسجيلها في دائرة التسجيل العقاري</a:t>
            </a:r>
            <a:endParaRPr lang="en-US" sz="1800"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68</a:t>
            </a:fld>
            <a:endParaRPr lang="en-US"/>
          </a:p>
        </p:txBody>
      </p:sp>
      <p:sp>
        <p:nvSpPr>
          <p:cNvPr id="4" name="Footer Placeholder 3"/>
          <p:cNvSpPr>
            <a:spLocks noGrp="1"/>
          </p:cNvSpPr>
          <p:nvPr>
            <p:ph type="ftr" sz="quarter" idx="11"/>
          </p:nvPr>
        </p:nvSpPr>
        <p:spPr/>
        <p:txBody>
          <a:bodyPr/>
          <a:lstStyle/>
          <a:p>
            <a:endParaRPr lang="en-US"/>
          </a:p>
        </p:txBody>
      </p:sp>
    </p:spTree>
  </p:cSld>
  <p:clrMapOvr>
    <a:masterClrMapping/>
  </p:clrMapOvr>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1" y="990600"/>
            <a:ext cx="8991600" cy="5791199"/>
          </a:xfrm>
        </p:spPr>
        <p:txBody>
          <a:bodyPr>
            <a:normAutofit/>
          </a:bodyPr>
          <a:lstStyle/>
          <a:p>
            <a:pPr algn="r" rtl="1">
              <a:buNone/>
              <a:defRPr/>
            </a:pPr>
            <a:r>
              <a:rPr lang="ar-SA" sz="1800" dirty="0"/>
              <a:t>يقصد بالأحكام المترتبة على عقد البيع هي الآثار القانونية ويقصد بالآثار هي الالتزامات التي يلتزم </a:t>
            </a:r>
            <a:r>
              <a:rPr lang="ar-SA" sz="1800" dirty="0" err="1"/>
              <a:t>بها</a:t>
            </a:r>
            <a:r>
              <a:rPr lang="ar-SA" sz="1800" dirty="0"/>
              <a:t> كلاً من البائع والمشتري بموجب عقد البيع وحقوق كلاً منهما</a:t>
            </a:r>
            <a:endParaRPr lang="ar-IQ" sz="1800" dirty="0"/>
          </a:p>
          <a:p>
            <a:pPr algn="r" rtl="1">
              <a:buNone/>
              <a:defRPr/>
            </a:pPr>
            <a:endParaRPr lang="ar-IQ" sz="1800" dirty="0"/>
          </a:p>
          <a:p>
            <a:pPr algn="r" rtl="1">
              <a:buNone/>
              <a:defRPr/>
            </a:pPr>
            <a:r>
              <a:rPr lang="ar-IQ" sz="1800" dirty="0"/>
              <a:t>يلتزم البائع طبقا لما اورده القانون المدني العراقي بالتزام</a:t>
            </a:r>
            <a:r>
              <a:rPr lang="ar-SA" sz="1800" dirty="0"/>
              <a:t>ا</a:t>
            </a:r>
            <a:r>
              <a:rPr lang="ar-IQ" sz="1800" dirty="0"/>
              <a:t>ت :</a:t>
            </a:r>
          </a:p>
          <a:p>
            <a:pPr algn="r" rtl="1">
              <a:buNone/>
              <a:defRPr/>
            </a:pPr>
            <a:endParaRPr lang="en-US" sz="1800" dirty="0"/>
          </a:p>
          <a:p>
            <a:pPr algn="r" rtl="1">
              <a:buNone/>
              <a:defRPr/>
            </a:pPr>
            <a:r>
              <a:rPr lang="en-US" sz="1800" dirty="0"/>
              <a:t> </a:t>
            </a:r>
            <a:r>
              <a:rPr lang="ar-SA" sz="1800" u="sng" dirty="0"/>
              <a:t>التزامات البائع</a:t>
            </a:r>
            <a:r>
              <a:rPr lang="ar-SA" sz="1800" dirty="0"/>
              <a:t>: يلتزم البائع بموجب عقد البيع بالتزامات</a:t>
            </a:r>
            <a:r>
              <a:rPr lang="ar-IQ" sz="1800" dirty="0"/>
              <a:t>  </a:t>
            </a:r>
            <a:r>
              <a:rPr lang="ar-IQ" sz="1800" dirty="0" err="1"/>
              <a:t>اربعة</a:t>
            </a:r>
            <a:r>
              <a:rPr lang="ar-IQ" sz="1800" dirty="0"/>
              <a:t> </a:t>
            </a:r>
            <a:r>
              <a:rPr lang="ar-SA" sz="1800" dirty="0"/>
              <a:t>وهي:</a:t>
            </a:r>
            <a:r>
              <a:rPr lang="en-US" sz="1800" dirty="0"/>
              <a:t> </a:t>
            </a:r>
            <a:r>
              <a:rPr lang="ar-SA" sz="1800" dirty="0"/>
              <a:t> </a:t>
            </a:r>
            <a:endParaRPr lang="ar-IQ" sz="1800" dirty="0"/>
          </a:p>
          <a:p>
            <a:pPr algn="r" rtl="1">
              <a:buNone/>
              <a:defRPr/>
            </a:pPr>
            <a:r>
              <a:rPr lang="ar-IQ" sz="1800" dirty="0"/>
              <a:t>1</a:t>
            </a:r>
            <a:r>
              <a:rPr lang="en-US" sz="1800" dirty="0"/>
              <a:t> </a:t>
            </a:r>
            <a:r>
              <a:rPr lang="ar-SA" sz="1800" dirty="0"/>
              <a:t>- </a:t>
            </a:r>
            <a:r>
              <a:rPr lang="ar-SA" sz="1800" b="1" dirty="0"/>
              <a:t>نقل ملكية </a:t>
            </a:r>
            <a:r>
              <a:rPr lang="ar-SA" sz="1800" b="1" dirty="0" err="1"/>
              <a:t>المبيع</a:t>
            </a:r>
            <a:r>
              <a:rPr lang="ar-SA" sz="1800" b="1" dirty="0"/>
              <a:t> </a:t>
            </a:r>
            <a:r>
              <a:rPr lang="ar-IQ" sz="1800" b="1" dirty="0"/>
              <a:t>المواد 531-535 </a:t>
            </a:r>
            <a:r>
              <a:rPr lang="ar-IQ" sz="1800" b="1" dirty="0" err="1"/>
              <a:t>م</a:t>
            </a:r>
            <a:r>
              <a:rPr lang="ar-IQ" sz="1800" b="1" dirty="0"/>
              <a:t>.ع</a:t>
            </a:r>
          </a:p>
          <a:p>
            <a:pPr algn="r" rtl="1">
              <a:buNone/>
              <a:defRPr/>
            </a:pPr>
            <a:r>
              <a:rPr lang="ar-SA" sz="1800" b="1" dirty="0"/>
              <a:t>2- تسليم </a:t>
            </a:r>
            <a:r>
              <a:rPr lang="ar-SA" sz="1800" b="1" dirty="0" err="1"/>
              <a:t>المبيع</a:t>
            </a:r>
            <a:r>
              <a:rPr lang="ar-SA" sz="1800" b="1" dirty="0"/>
              <a:t> </a:t>
            </a:r>
            <a:r>
              <a:rPr lang="ar-IQ" sz="1800" b="1" dirty="0"/>
              <a:t>536-548 </a:t>
            </a:r>
            <a:r>
              <a:rPr lang="ar-IQ" sz="1800" b="1" dirty="0" err="1"/>
              <a:t>م</a:t>
            </a:r>
            <a:r>
              <a:rPr lang="ar-IQ" sz="1800" b="1" dirty="0"/>
              <a:t>.ع.</a:t>
            </a:r>
          </a:p>
          <a:p>
            <a:pPr algn="r" rtl="1">
              <a:buNone/>
              <a:defRPr/>
            </a:pPr>
            <a:r>
              <a:rPr lang="ar-SA" sz="1800" b="1" dirty="0"/>
              <a:t>3- ضمان التعرض </a:t>
            </a:r>
            <a:r>
              <a:rPr lang="ar-SA" sz="1800" b="1" dirty="0" err="1"/>
              <a:t>و</a:t>
            </a:r>
            <a:r>
              <a:rPr lang="ar-SA" sz="1800" b="1" dirty="0"/>
              <a:t> الاستحقاق</a:t>
            </a:r>
            <a:r>
              <a:rPr lang="ar-IQ" sz="1800" b="1" dirty="0"/>
              <a:t> 549-557 </a:t>
            </a:r>
            <a:r>
              <a:rPr lang="ar-IQ" sz="1800" b="1" dirty="0" err="1"/>
              <a:t>م</a:t>
            </a:r>
            <a:r>
              <a:rPr lang="ar-IQ" sz="1800" b="1" dirty="0"/>
              <a:t>.ع</a:t>
            </a:r>
          </a:p>
          <a:p>
            <a:pPr algn="r" rtl="1">
              <a:buNone/>
              <a:defRPr/>
            </a:pPr>
            <a:r>
              <a:rPr lang="ar-SA" sz="1800" b="1" dirty="0"/>
              <a:t> 4.ضمان العيوب الخفية</a:t>
            </a:r>
            <a:r>
              <a:rPr lang="en-US" sz="1800" dirty="0"/>
              <a:t> </a:t>
            </a:r>
            <a:r>
              <a:rPr lang="ar-IQ" sz="1800" dirty="0"/>
              <a:t>558-570 </a:t>
            </a:r>
            <a:r>
              <a:rPr lang="ar-IQ" sz="1800" dirty="0" err="1"/>
              <a:t>م</a:t>
            </a:r>
            <a:r>
              <a:rPr lang="ar-IQ" sz="1800" dirty="0"/>
              <a:t>.ع</a:t>
            </a:r>
            <a:endParaRPr lang="en-US" sz="1800" dirty="0"/>
          </a:p>
          <a:p>
            <a:pPr algn="r" rtl="1">
              <a:buNone/>
            </a:pPr>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69</a:t>
            </a:fld>
            <a:endParaRPr lang="en-US"/>
          </a:p>
        </p:txBody>
      </p:sp>
      <p:sp>
        <p:nvSpPr>
          <p:cNvPr id="4" name="Title 3"/>
          <p:cNvSpPr>
            <a:spLocks noGrp="1"/>
          </p:cNvSpPr>
          <p:nvPr>
            <p:ph type="title"/>
          </p:nvPr>
        </p:nvSpPr>
        <p:spPr>
          <a:xfrm>
            <a:off x="381000" y="152400"/>
            <a:ext cx="8305800" cy="762000"/>
          </a:xfrm>
        </p:spPr>
        <p:txBody>
          <a:bodyPr>
            <a:normAutofit/>
          </a:bodyPr>
          <a:lstStyle/>
          <a:p>
            <a:pPr algn="ctr" rtl="1"/>
            <a:r>
              <a:rPr lang="ar-SA" dirty="0"/>
              <a:t>آثار البيع </a:t>
            </a:r>
            <a:endParaRPr lang="en-US" dirty="0"/>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r" rtl="1">
              <a:buNone/>
            </a:pPr>
            <a:r>
              <a:rPr lang="ar-IQ" dirty="0"/>
              <a:t>العقد يكون بسيطا اذا كان عقد واحدا وقد يكون مركبا اذا كان مزيجا من عقود متنوعة كالبيع والايجار. وايضا يسمى مختلطا  (</a:t>
            </a:r>
            <a:r>
              <a:rPr lang="en-US" dirty="0" err="1"/>
              <a:t>contrat</a:t>
            </a:r>
            <a:r>
              <a:rPr lang="en-US" dirty="0"/>
              <a:t> </a:t>
            </a:r>
            <a:r>
              <a:rPr lang="en-US" dirty="0" err="1"/>
              <a:t>complix</a:t>
            </a:r>
            <a:r>
              <a:rPr lang="ar-IQ" dirty="0"/>
              <a:t>) كما في العقد بين صاحب الفندق والنازل فيه فهو مزيج من عقد ايجار بالنسبة الى المسكن وبيع بالنسبة للمأكل وعمل بالنسبة الى الخدمة ووديعة بالنسبة الى الامتعة</a:t>
            </a:r>
            <a:r>
              <a:rPr lang="en-US" dirty="0"/>
              <a:t>.</a:t>
            </a:r>
          </a:p>
          <a:p>
            <a:pPr algn="r" rtl="1">
              <a:buNone/>
            </a:pPr>
            <a:endParaRPr lang="en-US" dirty="0"/>
          </a:p>
          <a:p>
            <a:pPr algn="ctr" rtl="1">
              <a:buNone/>
            </a:pPr>
            <a:r>
              <a:rPr lang="ar-SA" b="1" u="sng" dirty="0"/>
              <a:t> </a:t>
            </a:r>
            <a:endParaRPr lang="ar-IQ" dirty="0"/>
          </a:p>
        </p:txBody>
      </p:sp>
      <p:sp>
        <p:nvSpPr>
          <p:cNvPr id="4" name="Slide Number Placeholder 3"/>
          <p:cNvSpPr>
            <a:spLocks noGrp="1"/>
          </p:cNvSpPr>
          <p:nvPr>
            <p:ph type="sldNum" sz="quarter" idx="12"/>
          </p:nvPr>
        </p:nvSpPr>
        <p:spPr/>
        <p:txBody>
          <a:bodyPr/>
          <a:lstStyle/>
          <a:p>
            <a:fld id="{3C7BA46B-66E5-46F4-96E4-55FC2A44EE3F}" type="slidenum">
              <a:rPr lang="en-US" smtClean="0"/>
              <a:pPr/>
              <a:t>7</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144000" cy="6858000"/>
          </a:xfrm>
        </p:spPr>
        <p:txBody>
          <a:bodyPr>
            <a:normAutofit fontScale="77500" lnSpcReduction="20000"/>
          </a:bodyPr>
          <a:lstStyle/>
          <a:p>
            <a:pPr algn="ctr" rtl="1">
              <a:lnSpc>
                <a:spcPct val="90000"/>
              </a:lnSpc>
              <a:buNone/>
              <a:defRPr/>
            </a:pPr>
            <a:endParaRPr lang="ar-IQ" sz="2800" u="sng" dirty="0"/>
          </a:p>
          <a:p>
            <a:pPr algn="r" rtl="1">
              <a:lnSpc>
                <a:spcPct val="90000"/>
              </a:lnSpc>
              <a:buNone/>
              <a:defRPr/>
            </a:pPr>
            <a:r>
              <a:rPr lang="ar-SA" sz="2800" b="1" u="sng" dirty="0"/>
              <a:t>  </a:t>
            </a:r>
            <a:r>
              <a:rPr lang="ar-SA" sz="2300" b="1" u="sng" dirty="0"/>
              <a:t>نقل ملكية المبيع</a:t>
            </a:r>
            <a:r>
              <a:rPr lang="en-US" sz="2300" b="1" u="sng" dirty="0"/>
              <a:t> </a:t>
            </a:r>
            <a:endParaRPr lang="ar-IQ" sz="2300" b="1" u="sng" dirty="0"/>
          </a:p>
          <a:p>
            <a:pPr algn="ctr" rtl="1">
              <a:lnSpc>
                <a:spcPct val="90000"/>
              </a:lnSpc>
              <a:buNone/>
              <a:defRPr/>
            </a:pPr>
            <a:endParaRPr lang="ar-IQ" sz="2300" u="sng" dirty="0"/>
          </a:p>
          <a:p>
            <a:pPr algn="r" rtl="1">
              <a:lnSpc>
                <a:spcPct val="90000"/>
              </a:lnSpc>
              <a:buNone/>
              <a:defRPr/>
            </a:pPr>
            <a:r>
              <a:rPr lang="ar-SA" sz="2300" b="1" dirty="0"/>
              <a:t> أولاَ:</a:t>
            </a:r>
            <a:r>
              <a:rPr lang="ar-IQ" sz="2300" b="1" dirty="0"/>
              <a:t>نقل الملكية في المنقول</a:t>
            </a:r>
          </a:p>
          <a:p>
            <a:pPr algn="ctr" rtl="1">
              <a:lnSpc>
                <a:spcPct val="90000"/>
              </a:lnSpc>
              <a:buNone/>
              <a:defRPr/>
            </a:pPr>
            <a:endParaRPr lang="ar-IQ" sz="2300" b="1" u="sng" dirty="0"/>
          </a:p>
          <a:p>
            <a:pPr algn="r" rtl="1">
              <a:lnSpc>
                <a:spcPct val="90000"/>
              </a:lnSpc>
              <a:buNone/>
              <a:defRPr/>
            </a:pPr>
            <a:r>
              <a:rPr lang="ar-IQ" sz="2300" b="1" dirty="0"/>
              <a:t>1- </a:t>
            </a:r>
            <a:r>
              <a:rPr lang="ar-SA" sz="2300" b="1" dirty="0"/>
              <a:t>نقل ملكية المنقول المعين بالذات</a:t>
            </a:r>
            <a:r>
              <a:rPr lang="en-US" sz="2300" b="1" dirty="0"/>
              <a:t> </a:t>
            </a:r>
            <a:r>
              <a:rPr lang="ar-SA" sz="2300" b="1" dirty="0"/>
              <a:t>: </a:t>
            </a:r>
            <a:r>
              <a:rPr lang="ar-SA" dirty="0"/>
              <a:t>إذا كان المبيع شيئاً معيناً بالذات </a:t>
            </a:r>
            <a:r>
              <a:rPr lang="ar-IQ" dirty="0"/>
              <a:t>(</a:t>
            </a:r>
            <a:r>
              <a:rPr lang="ar-SA" dirty="0"/>
              <a:t>الأشياء القيمية</a:t>
            </a:r>
            <a:r>
              <a:rPr lang="ar-IQ" dirty="0"/>
              <a:t>) انتقلت ملكية المبيع من البائع الى المشتري بمجرد انعقاد البيع وبحكم القانون ما عدا المركبات فقد نص قانون المرور رقم 48 لعام 1971 المعدل في الفقرة 5 من المادة 5 بضرورة التسجيل في دائرة المرور</a:t>
            </a:r>
            <a:r>
              <a:rPr lang="ar-SA" dirty="0"/>
              <a:t> </a:t>
            </a:r>
            <a:r>
              <a:rPr lang="ar-IQ" dirty="0"/>
              <a:t>وكذلك الحال بالنسبة للمكائن حيث يجب تسجيلها طبقا للمادة 2 من قانون المكائن  المرقم 65 لعام 1952 عند بيعها وعند الاخلال بهذا النظام الشكلي يقع العقد باطلا لعدم استيفاء لركن الشكلية الذي يفرضه القانون.</a:t>
            </a:r>
          </a:p>
          <a:p>
            <a:pPr algn="r" rtl="1">
              <a:lnSpc>
                <a:spcPct val="90000"/>
              </a:lnSpc>
              <a:buNone/>
              <a:defRPr/>
            </a:pPr>
            <a:endParaRPr lang="ar-IQ" dirty="0"/>
          </a:p>
          <a:p>
            <a:pPr algn="r" rtl="1">
              <a:lnSpc>
                <a:spcPct val="90000"/>
              </a:lnSpc>
              <a:buNone/>
              <a:defRPr/>
            </a:pPr>
            <a:r>
              <a:rPr lang="ar-IQ" sz="2300" b="1" dirty="0"/>
              <a:t> الشروط الواجب توفرها لانتقال الملكية:</a:t>
            </a:r>
          </a:p>
          <a:p>
            <a:pPr algn="r" rtl="1">
              <a:lnSpc>
                <a:spcPct val="90000"/>
              </a:lnSpc>
              <a:buNone/>
              <a:defRPr/>
            </a:pPr>
            <a:endParaRPr lang="ar-IQ" b="1" u="sng" dirty="0"/>
          </a:p>
          <a:p>
            <a:pPr marL="457200" indent="-457200" algn="r" rtl="1">
              <a:lnSpc>
                <a:spcPct val="90000"/>
              </a:lnSpc>
              <a:buAutoNum type="arabicPeriod"/>
              <a:defRPr/>
            </a:pPr>
            <a:r>
              <a:rPr lang="ar-IQ" dirty="0"/>
              <a:t>ان يكون الشيء معينا بالذات , حيث ان ملكية المنقول لا تنتقل الى المشتري بمجرد انعقاد العقد الا اذا كان معينا فأذا كان المبيع حصان او لوحة  انتقلت الملكية الى المشتري  بمجرد توافق الاردتين على البيع فأن لم يكن المنقول معينا بذاته فأن ملكيته لا تنتقل الى المشتري الا بتعينه</a:t>
            </a:r>
            <a:r>
              <a:rPr lang="ar-SA" dirty="0"/>
              <a:t>. </a:t>
            </a:r>
          </a:p>
          <a:p>
            <a:pPr marL="457200" indent="-457200" algn="r" rtl="1">
              <a:lnSpc>
                <a:spcPct val="90000"/>
              </a:lnSpc>
              <a:buAutoNum type="arabicPeriod"/>
              <a:defRPr/>
            </a:pPr>
            <a:endParaRPr lang="ar-IQ" dirty="0"/>
          </a:p>
          <a:p>
            <a:pPr algn="r" rtl="1">
              <a:lnSpc>
                <a:spcPct val="90000"/>
              </a:lnSpc>
              <a:buNone/>
              <a:defRPr/>
            </a:pPr>
            <a:r>
              <a:rPr lang="ar-IQ" dirty="0"/>
              <a:t>2. ان يكون مملوكا للبائع : لا يكفي ان يكون  المبيع معينا بذاته لانتقال ملكيته بمجرد انعقاد العقد  بل يجب ان يكون هذا المنقول المعين بالذات مملوكا للبائع والا فأن انتقال الملكية يكون موقوفا  على اجازة المالك الحقيقي م 135 م.ع.  فأذا اجاز المالك الحقيقي البيع الحاصل انتقلت ملكية المبيع الى المشتري  وذلك بأثر رجعي الى يوم الاتفاق فيصبح المشتري مالكا للمبيع من يوم ابرام العقد.</a:t>
            </a:r>
          </a:p>
          <a:p>
            <a:pPr algn="r" rtl="1">
              <a:lnSpc>
                <a:spcPct val="90000"/>
              </a:lnSpc>
              <a:buNone/>
              <a:defRPr/>
            </a:pPr>
            <a:r>
              <a:rPr lang="ar-IQ" dirty="0"/>
              <a:t>وتنقل الملكية الى المشتري حتى ولو كان تسلم المبيع ودفع الثمن مؤجلين في العقد الى اجل معلوم ويترتب على هذا ان المشتري ان يتصرف في المبيع عقار كان او منقولا بمجرد انتقال الملكية اليه ولو قبل القبض استنادا ويستثنى من ذلك </a:t>
            </a:r>
            <a:r>
              <a:rPr lang="ar-SA" b="1" dirty="0">
                <a:solidFill>
                  <a:srgbClr val="002060"/>
                </a:solidFill>
              </a:rPr>
              <a:t>:</a:t>
            </a:r>
            <a:endParaRPr lang="ar-IQ"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70</a:t>
            </a:fld>
            <a:endParaRPr lang="en-US"/>
          </a:p>
        </p:txBody>
      </p:sp>
      <p:sp>
        <p:nvSpPr>
          <p:cNvPr id="4" name="Footer Placeholder 3"/>
          <p:cNvSpPr>
            <a:spLocks noGrp="1"/>
          </p:cNvSpPr>
          <p:nvPr>
            <p:ph type="ftr" sz="quarter" idx="11"/>
          </p:nvPr>
        </p:nvSpPr>
        <p:spPr/>
        <p:txBody>
          <a:bodyPr/>
          <a:lstStyle/>
          <a:p>
            <a:endParaRPr lang="en-US"/>
          </a:p>
        </p:txBody>
      </p:sp>
    </p:spTree>
  </p:cSld>
  <p:clrMapOvr>
    <a:masterClrMapping/>
  </p:clrMapOvr>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76200"/>
            <a:ext cx="8915400" cy="6705600"/>
          </a:xfrm>
        </p:spPr>
        <p:txBody>
          <a:bodyPr>
            <a:normAutofit fontScale="62500" lnSpcReduction="20000"/>
          </a:bodyPr>
          <a:lstStyle/>
          <a:p>
            <a:pPr marL="109728" indent="0" algn="r" rtl="1">
              <a:buNone/>
            </a:pPr>
            <a:r>
              <a:rPr lang="ar-SA" b="1" dirty="0">
                <a:solidFill>
                  <a:srgbClr val="002060"/>
                </a:solidFill>
              </a:rPr>
              <a:t>اولا البيع بالتقسيط:  </a:t>
            </a:r>
            <a:r>
              <a:rPr lang="ar-IQ" b="1" dirty="0">
                <a:solidFill>
                  <a:srgbClr val="002060"/>
                </a:solidFill>
              </a:rPr>
              <a:t>أ باع شيئا قيميا الى ب وقال ان ملكيته لا تنتقل حتى موعد التسليم او انه باع شيئا </a:t>
            </a:r>
            <a:r>
              <a:rPr lang="ar-IQ" b="1" dirty="0" err="1">
                <a:solidFill>
                  <a:srgbClr val="002060"/>
                </a:solidFill>
              </a:rPr>
              <a:t>بالاقساط</a:t>
            </a:r>
            <a:r>
              <a:rPr lang="ar-IQ" b="1" dirty="0">
                <a:solidFill>
                  <a:srgbClr val="002060"/>
                </a:solidFill>
              </a:rPr>
              <a:t> وقال ان ملكيته لا تنتقل حتى انتهاء الاقساط يعنى انه بانتهاء الاقساط فأن ملكيته تنتقل , هل هذا ممكن هل الشرط ممكن؟</a:t>
            </a:r>
          </a:p>
          <a:p>
            <a:pPr marL="109728" indent="0" algn="r" rtl="1">
              <a:buNone/>
            </a:pPr>
            <a:endParaRPr lang="ar-SA" dirty="0"/>
          </a:p>
          <a:p>
            <a:pPr marL="109728" indent="0" algn="r" rtl="1">
              <a:buNone/>
            </a:pPr>
            <a:r>
              <a:rPr lang="ar-IQ" dirty="0"/>
              <a:t> في الحالة الاولى البيع معلق على شرط واقف وهو تسليم المبيع يعني انه عندما يتسلمه فأنه مباشرة تنتقل الملكية ولكن في الحالة الثانية عقد البيع معلق على شرط واقف وهو سداد جميع الاقسط ومن ثم تنتقل الملكية مباشرة عند اتمام سداد جميع الاقساط. ولكن في الوقت نفسه فأنه مقترن بأجل محدد لدفع الاقساط ولكن القانون يقول لايصح في العقد اقتران نقل الملكية بأجل طبقا للمادة 292 م.ع.</a:t>
            </a:r>
          </a:p>
          <a:p>
            <a:pPr algn="r" rtl="1"/>
            <a:endParaRPr lang="ar-IQ" dirty="0"/>
          </a:p>
          <a:p>
            <a:pPr marL="109728" indent="0" algn="r" rtl="1">
              <a:buNone/>
            </a:pPr>
            <a:r>
              <a:rPr lang="ar-IQ" dirty="0"/>
              <a:t>مثال 1/ أ باع شيئا قيميا الى ب بالقسط ولكن قال ب ليس لدي مال لذلك قال أ يمكنك دفع المبلغ بالاقساط, هل تنتقل الملكية هنا؟ </a:t>
            </a:r>
            <a:r>
              <a:rPr lang="ar-IQ" b="1" dirty="0">
                <a:solidFill>
                  <a:srgbClr val="002060"/>
                </a:solidFill>
              </a:rPr>
              <a:t>نعم, الملكية تنتقل مباشرة.</a:t>
            </a:r>
          </a:p>
          <a:p>
            <a:pPr marL="109728" indent="0" algn="r" rtl="1">
              <a:buNone/>
            </a:pPr>
            <a:endParaRPr lang="ar-IQ" dirty="0"/>
          </a:p>
          <a:p>
            <a:pPr marL="109728" indent="0" algn="r" rtl="1">
              <a:buNone/>
            </a:pPr>
            <a:r>
              <a:rPr lang="ar-IQ" dirty="0"/>
              <a:t>مثال 2/  أ  باع شيئا ل ب (ب 10 اقساط) وقال حتى لا تدفع جميع الاقساط فأن الملكية لا تنتقل لذلك اخذ  أ  3 اقساط وبعد ذلك قام  ب  ببيع المبيع هل يعتبر هذا العقد صحيحا؟</a:t>
            </a:r>
            <a:endParaRPr lang="ar-SA" dirty="0"/>
          </a:p>
          <a:p>
            <a:pPr marL="109728" indent="0" algn="r" rtl="1">
              <a:buNone/>
            </a:pPr>
            <a:endParaRPr lang="ar-IQ" dirty="0"/>
          </a:p>
          <a:p>
            <a:pPr marL="109728" indent="0" algn="r" rtl="1">
              <a:buNone/>
            </a:pPr>
            <a:r>
              <a:rPr lang="ar-IQ" b="1" dirty="0">
                <a:solidFill>
                  <a:srgbClr val="002060"/>
                </a:solidFill>
              </a:rPr>
              <a:t>كلا العقد يعتبر موقوفا على اجازة  أ  لان ب لم يصبح مالكا للشيء واذا تصرف  ب  بالمبيع قبل الوفاء بجميع الاقساط فأنه بعمله هذا قد ارتكب جريمة استنادا الى نص المادة 455 من قانون العقوبات.</a:t>
            </a:r>
          </a:p>
          <a:p>
            <a:pPr marL="109728" indent="0" algn="r" rtl="1">
              <a:buNone/>
            </a:pPr>
            <a:endParaRPr lang="ar-IQ" dirty="0"/>
          </a:p>
          <a:p>
            <a:pPr marL="109728" indent="0" algn="r" rtl="1">
              <a:buNone/>
            </a:pPr>
            <a:r>
              <a:rPr lang="ar-IQ" b="1" dirty="0">
                <a:solidFill>
                  <a:srgbClr val="002060"/>
                </a:solidFill>
              </a:rPr>
              <a:t>ثانيا الايجار الساتر للبيع</a:t>
            </a:r>
            <a:r>
              <a:rPr lang="ar-IQ" dirty="0"/>
              <a:t>:  قد يلجا بعض البائعين الى اخفاء البيع بالتقسيط تحت ستار عقد الايجار فيسمى البيع ايجارا وغرضه من ذلك  الا تنتقل ملكية المبيع الى المشتري بمجرد العقد فيصف المتعاقدان العقد بأنه ايجار ويصفان اقساط الثمن بأنها هي الاجره مقسطة ثم يتفقان على انه اذا وفي المشتري بهذه الاقساط  انقلب البيع الايجاري الى بيع وانتقلت ملكية المبيع الى المشتري.</a:t>
            </a:r>
          </a:p>
          <a:p>
            <a:pPr marL="109728" indent="0" algn="r" rtl="1">
              <a:buNone/>
            </a:pPr>
            <a:endParaRPr lang="ar-IQ" dirty="0"/>
          </a:p>
          <a:p>
            <a:pPr marL="109728" indent="0" algn="r" rtl="1">
              <a:buNone/>
            </a:pPr>
            <a:r>
              <a:rPr lang="ar-IQ" dirty="0"/>
              <a:t>ويرمي البائع من هذا العمل تحقيق غرضين فهو اولا وصف البيع ايجارا وتسليم الشيء الى المشتري على اعتبار انه مستأجر فأذا تصرف فيه فقد خالف احكام عقد الايجار. وهو ثانيا قد تجنب شر افلاس المشتري اذ لو افلس وهو لا يزال مستأجرا فأن البائع لا يزال مالكا للمبيع ملكية تامة فيستطيع ان يسترده.</a:t>
            </a:r>
          </a:p>
          <a:p>
            <a:pPr marL="109728" indent="0" algn="r" rtl="1">
              <a:buNone/>
            </a:pPr>
            <a:endParaRPr lang="ar-IQ"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71</a:t>
            </a:fld>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045635357"/>
      </p:ext>
    </p:extLst>
  </p:cSld>
  <p:clrMapOvr>
    <a:masterClrMapping/>
  </p:clrMapOvr>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1" y="76200"/>
            <a:ext cx="8991600" cy="6705599"/>
          </a:xfrm>
        </p:spPr>
        <p:txBody>
          <a:bodyPr>
            <a:normAutofit/>
          </a:bodyPr>
          <a:lstStyle/>
          <a:p>
            <a:pPr marL="109728" indent="0" algn="r" rtl="1">
              <a:buNone/>
            </a:pPr>
            <a:r>
              <a:rPr lang="ar-IQ" sz="1800" dirty="0"/>
              <a:t>أ يقول  اعطي هذه الاشياء ذات قيمة </a:t>
            </a:r>
            <a:r>
              <a:rPr lang="ar-IQ" sz="1800" dirty="0" err="1"/>
              <a:t>للايجار</a:t>
            </a:r>
            <a:r>
              <a:rPr lang="ar-IQ" sz="1800" dirty="0"/>
              <a:t> لمدة  10 اشهر ولكن اذا اعطيت ايجار الشهر العاشر فأن الشيء يصبح ملكا لك ان هذا العقد يعتبر عقد بيع لكنه معلق </a:t>
            </a:r>
            <a:r>
              <a:rPr lang="ar-IQ" sz="1800" dirty="0" err="1"/>
              <a:t>بالايجار</a:t>
            </a:r>
            <a:r>
              <a:rPr lang="ar-IQ" sz="1800" dirty="0"/>
              <a:t>.</a:t>
            </a:r>
          </a:p>
          <a:p>
            <a:pPr marL="109728" indent="0" algn="r" rtl="1">
              <a:buNone/>
            </a:pPr>
            <a:endParaRPr lang="ar-IQ" dirty="0"/>
          </a:p>
          <a:p>
            <a:pPr marL="109728" indent="0" algn="r" rtl="1">
              <a:buNone/>
            </a:pPr>
            <a:r>
              <a:rPr lang="ar-IQ" sz="1900" dirty="0"/>
              <a:t>أ باع شيئا قيميا ل ب ولم يسلمه له, ولكنه باعه الى مشتري ثاني ج  وسلمه اياه هنا يعتبر المشتري الثاني مالك للمبيع حسب قاعدة الحيازة في المنقول سند في الملكية وليس حسب قاعدة البيع وهذا لاستقرار المعاملات وتقليل من حالات بطلان العقود م 1163.</a:t>
            </a:r>
          </a:p>
          <a:p>
            <a:pPr marL="109728" indent="0" algn="r" rtl="1">
              <a:buNone/>
            </a:pPr>
            <a:endParaRPr lang="ar-IQ" sz="1900" dirty="0"/>
          </a:p>
          <a:p>
            <a:pPr marL="109728" indent="0" algn="r" rtl="1">
              <a:buNone/>
            </a:pPr>
            <a:r>
              <a:rPr lang="ar-IQ" sz="1900" dirty="0"/>
              <a:t>ولكن يلاحظ ان حق المشتري الاول مقيد في هذه الحالة بقاعدة  الحيازة في المنقول سند الملكية اذا استطاع المشتري الثاني ان يتمسك بهذه القاعدة ويترتب على هذا انه  اذا باع الم</a:t>
            </a:r>
            <a:r>
              <a:rPr lang="ar-SA" sz="1900" dirty="0"/>
              <a:t>ا</a:t>
            </a:r>
            <a:r>
              <a:rPr lang="ar-IQ" sz="1900" dirty="0"/>
              <a:t>لك الشي الى مشتري وباعه الى مشتري ثاني سلمه اليه فأن المشتري الاول لا يستطيع  مطالبة المشتري الثاني اذا كان المشتري  حسن النية واستند الى سبب صحيح وبدعوى الاستحقاق تطبيقا للقاعدة المذكورة.</a:t>
            </a:r>
            <a:endParaRPr lang="en-US" sz="1900" dirty="0"/>
          </a:p>
          <a:p>
            <a:pPr marL="109728" indent="0" algn="r" rtl="1">
              <a:buNone/>
            </a:pPr>
            <a:endParaRPr lang="ar-IQ" sz="1900" dirty="0"/>
          </a:p>
          <a:p>
            <a:pPr marL="109728" indent="0" algn="r" rtl="1">
              <a:buNone/>
            </a:pPr>
            <a:r>
              <a:rPr lang="ar-IQ" sz="1900" dirty="0"/>
              <a:t>ولكن اذا كان المشتري الثاني سيء النية اي يعلم بالبيع الاول فلا تنتقل الملكية</a:t>
            </a:r>
            <a:r>
              <a:rPr lang="ar-SA" sz="1900" dirty="0"/>
              <a:t> حسب</a:t>
            </a:r>
            <a:r>
              <a:rPr lang="ar-IQ" sz="1900" dirty="0"/>
              <a:t> م 1163 مدني عراقي.</a:t>
            </a:r>
            <a:endParaRPr lang="en-US" sz="1900" dirty="0"/>
          </a:p>
          <a:p>
            <a:pPr marL="109728" indent="0" algn="r" rtl="1">
              <a:buNone/>
            </a:pPr>
            <a:r>
              <a:rPr lang="ar-IQ" sz="1900" b="1" dirty="0">
                <a:solidFill>
                  <a:srgbClr val="FF0000"/>
                </a:solidFill>
              </a:rPr>
              <a:t>أ باع ش</a:t>
            </a:r>
            <a:r>
              <a:rPr lang="ar-SA" sz="1900" b="1" dirty="0">
                <a:solidFill>
                  <a:srgbClr val="FF0000"/>
                </a:solidFill>
              </a:rPr>
              <a:t>ي</a:t>
            </a:r>
            <a:r>
              <a:rPr lang="ar-IQ" sz="1900" b="1" dirty="0" err="1">
                <a:solidFill>
                  <a:srgbClr val="FF0000"/>
                </a:solidFill>
              </a:rPr>
              <a:t>ئا</a:t>
            </a:r>
            <a:r>
              <a:rPr lang="ar-IQ" sz="1900" b="1" dirty="0">
                <a:solidFill>
                  <a:srgbClr val="FF0000"/>
                </a:solidFill>
              </a:rPr>
              <a:t> قيميا ل ب ولم يسلمه ل ب وبقي لديه وثم اعطى ج مبلغا اكبر لذلك باعه اياه اي ل ج ولكن لم يسلمه ايضا لمن يعتبر هذا الشيء؟</a:t>
            </a:r>
          </a:p>
          <a:p>
            <a:pPr marL="109728" indent="0" algn="r" rtl="1">
              <a:buNone/>
            </a:pPr>
            <a:r>
              <a:rPr lang="ar-IQ" sz="1900" dirty="0"/>
              <a:t>هذا العقد يعتبر موقوفا على اجازة ب </a:t>
            </a:r>
            <a:r>
              <a:rPr lang="ar-IQ" sz="1900" dirty="0" err="1"/>
              <a:t>لانه</a:t>
            </a:r>
            <a:r>
              <a:rPr lang="ar-IQ" sz="1900" dirty="0"/>
              <a:t> الملك الحقيقي وليس ج  كل ذلك اذا لم يوجد شروط الحيازة في المنقول سند في الملكية فالتصرف فضولي.</a:t>
            </a:r>
          </a:p>
          <a:p>
            <a:endParaRPr lang="en-GB" sz="1900"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72</a:t>
            </a:fld>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4728999"/>
      </p:ext>
    </p:extLst>
  </p:cSld>
  <p:clrMapOvr>
    <a:masterClrMapping/>
  </p:clrMapOvr>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52400"/>
            <a:ext cx="8839200" cy="6629400"/>
          </a:xfrm>
        </p:spPr>
        <p:txBody>
          <a:bodyPr>
            <a:normAutofit/>
          </a:bodyPr>
          <a:lstStyle/>
          <a:p>
            <a:pPr marL="109728" indent="0" algn="r" rtl="1">
              <a:buNone/>
            </a:pPr>
            <a:r>
              <a:rPr lang="ar-IQ" sz="1800" b="1" dirty="0"/>
              <a:t>بيع اموال الدولة</a:t>
            </a:r>
            <a:r>
              <a:rPr lang="ar-SA" sz="1800" b="1" dirty="0"/>
              <a:t> المنقولة بالمزايدة </a:t>
            </a:r>
            <a:r>
              <a:rPr lang="ar-IQ" sz="1800" b="1" dirty="0"/>
              <a:t>:</a:t>
            </a:r>
          </a:p>
          <a:p>
            <a:pPr marL="109728" indent="0" algn="r" rtl="1">
              <a:buNone/>
            </a:pPr>
            <a:r>
              <a:rPr lang="ar-IQ" sz="1800" dirty="0"/>
              <a:t> يخضع هذا البيع للقانون رقم 32 لسنة 1986 بيع وايجار اموال الدولة  فقد نصت المادة الثالثة منه على انه يجري بيع وايجار اموال الدولة بطريق المزايدة العلنية, وبعد تقدير قيمة المنقول من قبل لجنة التقدير المشكلة وفق الاجرءات المرسومة حسب المادة 7. مع الاخذ بطبيعة المنقول حيث يعتبر البيع قطعيا ويسلم الى المشتري خلال 7 ايام</a:t>
            </a:r>
          </a:p>
          <a:p>
            <a:pPr marL="109728" indent="0" algn="r" rtl="1">
              <a:buNone/>
            </a:pPr>
            <a:endParaRPr lang="ar-IQ" sz="1800" dirty="0"/>
          </a:p>
          <a:p>
            <a:pPr marL="109728" indent="0" algn="r" rtl="1">
              <a:buNone/>
            </a:pPr>
            <a:r>
              <a:rPr lang="ar-IQ" sz="1800" dirty="0"/>
              <a:t> وقد استثنى القانون في المادة 30 بعض اموال الدولة من بيعها بالمزايدة العلنية وذلك بقرار من الوزير المختص او ريئس الدائرة المختصة غير المرتبطة بوزارة والاموال المستثناة هي:</a:t>
            </a:r>
          </a:p>
          <a:p>
            <a:pPr marL="109728" indent="0" algn="r" rtl="1">
              <a:buNone/>
            </a:pPr>
            <a:endParaRPr lang="ar-IQ" sz="1800" dirty="0"/>
          </a:p>
          <a:p>
            <a:pPr marL="624078" indent="-514350" algn="r" rtl="1">
              <a:buAutoNum type="arabicPeriod"/>
            </a:pPr>
            <a:r>
              <a:rPr lang="ar-IQ" sz="1800" dirty="0"/>
              <a:t>اذا كانت المنقولات سريعة التلف او متناقصة القيمة كالخضراوات.</a:t>
            </a:r>
          </a:p>
          <a:p>
            <a:pPr marL="624078" indent="-514350" algn="r" rtl="1">
              <a:buAutoNum type="arabicPeriod"/>
            </a:pPr>
            <a:r>
              <a:rPr lang="ar-IQ" sz="1800" dirty="0"/>
              <a:t>اذ كان مجموع قيمة المنقولات لا تتجاوز 1000 دينار في كل حالة بيع.</a:t>
            </a:r>
          </a:p>
          <a:p>
            <a:pPr marL="624078" indent="-514350" algn="r" rtl="1">
              <a:buAutoNum type="arabicPeriod"/>
            </a:pPr>
            <a:r>
              <a:rPr lang="ar-IQ" sz="1800" dirty="0"/>
              <a:t>اذا كانت مصاريف حفظ الاموال والصيانة باهضة قياسا الى قيمة المال.</a:t>
            </a:r>
            <a:endParaRPr lang="en-US" sz="1800"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73</a:t>
            </a:fld>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07544476"/>
      </p:ext>
    </p:extLst>
  </p:cSld>
  <p:clrMapOvr>
    <a:masterClrMapping/>
  </p:clrMapOvr>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76200"/>
            <a:ext cx="8991600" cy="6705599"/>
          </a:xfrm>
        </p:spPr>
        <p:txBody>
          <a:bodyPr>
            <a:normAutofit/>
          </a:bodyPr>
          <a:lstStyle/>
          <a:p>
            <a:pPr marL="109728" indent="0" algn="r" rtl="1">
              <a:buNone/>
            </a:pPr>
            <a:r>
              <a:rPr lang="ar-IQ" sz="1800" b="1" dirty="0"/>
              <a:t>الملكية في المنقول المعين بنوعه</a:t>
            </a:r>
            <a:r>
              <a:rPr lang="ar-SA" sz="1800" b="1" dirty="0"/>
              <a:t>:</a:t>
            </a:r>
            <a:endParaRPr lang="ar-IQ" sz="1800" b="1" dirty="0"/>
          </a:p>
          <a:p>
            <a:pPr marL="109728" indent="0" algn="r" rtl="1">
              <a:buNone/>
            </a:pPr>
            <a:r>
              <a:rPr lang="ar-IQ" sz="1800" dirty="0"/>
              <a:t> </a:t>
            </a:r>
            <a:r>
              <a:rPr lang="ar-SA" sz="1800" dirty="0"/>
              <a:t>إن ملكية المنقول المعين بالنوع "الأشياء المثلية" لا تنتقل من البائع إلى المشتري بمجرد انعقاد العقد، وإنما لابد لذلك من إفراز المبيع على أن لا يكون البيع قد تم جزافاً. فإذا تم الإفراز انتقلت الملكية إلى المشتري بالنسبة للمتعاقدين و ال</a:t>
            </a:r>
            <a:r>
              <a:rPr lang="ar-IQ" sz="1800" dirty="0"/>
              <a:t>غير</a:t>
            </a:r>
            <a:r>
              <a:rPr lang="ar-SA" sz="1800" dirty="0"/>
              <a:t> ويتم هذا الانتقال من تاريخ الإفراز.</a:t>
            </a:r>
            <a:endParaRPr lang="ar-IQ" sz="1800" dirty="0"/>
          </a:p>
          <a:p>
            <a:pPr marL="109728" indent="0" algn="r" rtl="1">
              <a:buNone/>
            </a:pPr>
            <a:endParaRPr lang="ar-IQ" sz="1800" dirty="0"/>
          </a:p>
          <a:p>
            <a:pPr marL="109728" indent="0" algn="r" rtl="1">
              <a:buNone/>
            </a:pPr>
            <a:r>
              <a:rPr lang="ar-SA" sz="1800" dirty="0"/>
              <a:t> والإفراز</a:t>
            </a:r>
            <a:r>
              <a:rPr lang="ar-IQ" sz="1800" dirty="0"/>
              <a:t> </a:t>
            </a:r>
            <a:r>
              <a:rPr lang="ar-SA" sz="1800" dirty="0"/>
              <a:t>يتم هنا عن طريق عد الأشياء المثلية أو وزنها أو كيلها أو وضع إشارة عليها أو قياسها</a:t>
            </a:r>
            <a:r>
              <a:rPr lang="en-US" sz="1800" dirty="0"/>
              <a:t> </a:t>
            </a:r>
            <a:endParaRPr lang="ar-IQ" sz="1800" dirty="0"/>
          </a:p>
          <a:p>
            <a:pPr marL="109728" indent="0" algn="r" rtl="1">
              <a:buNone/>
            </a:pPr>
            <a:endParaRPr lang="ar-IQ" sz="1800" dirty="0"/>
          </a:p>
          <a:p>
            <a:pPr marL="109728" indent="0" algn="r" rtl="1">
              <a:buNone/>
            </a:pPr>
            <a:r>
              <a:rPr lang="ar-IQ" sz="1800" dirty="0"/>
              <a:t>فأذا تم الافراز فأن الملكية تنتقل من تاريخة ولو قبل التسليم وهذا الانتقال يتم عند البعض بالنسبة للمتعاقدين والغير على حد سواء كما هو الحال بالنسبة للمنقول المعين </a:t>
            </a:r>
            <a:r>
              <a:rPr lang="ar-IQ" sz="1800" dirty="0" err="1"/>
              <a:t>بالذ</a:t>
            </a:r>
            <a:r>
              <a:rPr lang="ar-SA" sz="1800" dirty="0"/>
              <a:t>ا</a:t>
            </a:r>
            <a:r>
              <a:rPr lang="ar-IQ" sz="1800" dirty="0"/>
              <a:t>ت وهذا الراي الصواب .</a:t>
            </a:r>
          </a:p>
          <a:p>
            <a:pPr marL="109728" indent="0" algn="r" rtl="1">
              <a:buNone/>
            </a:pPr>
            <a:endParaRPr lang="ar-IQ" sz="1800" dirty="0"/>
          </a:p>
          <a:p>
            <a:pPr marL="109728" indent="0" algn="r" rtl="1">
              <a:buNone/>
            </a:pPr>
            <a:r>
              <a:rPr lang="ar-IQ" sz="1800" dirty="0"/>
              <a:t>.اما البعض الاخر يرى ان الملكية لا تنتقل بالنسبة للغير بل يسري على الطرفين المتعاقدين. اما بالنسبة للغير فأن الملكية لاتنتقل الا بالتسليم </a:t>
            </a:r>
          </a:p>
          <a:p>
            <a:pPr marL="109728" indent="0" algn="r" rtl="1">
              <a:buNone/>
            </a:pPr>
            <a:endParaRPr lang="ar-IQ"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74</a:t>
            </a:fld>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291322983"/>
      </p:ext>
    </p:extLst>
  </p:cSld>
  <p:clrMapOvr>
    <a:masterClrMapping/>
  </p:clrMapOvr>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Rectangle 3"/>
          <p:cNvSpPr>
            <a:spLocks noGrp="1" noChangeArrowheads="1"/>
          </p:cNvSpPr>
          <p:nvPr>
            <p:ph idx="1"/>
          </p:nvPr>
        </p:nvSpPr>
        <p:spPr>
          <a:xfrm>
            <a:off x="76200" y="457200"/>
            <a:ext cx="8991600" cy="6248399"/>
          </a:xfrm>
        </p:spPr>
        <p:txBody>
          <a:bodyPr>
            <a:normAutofit/>
          </a:bodyPr>
          <a:lstStyle/>
          <a:p>
            <a:pPr marL="109728" indent="0" algn="r" rtl="1">
              <a:lnSpc>
                <a:spcPct val="90000"/>
              </a:lnSpc>
              <a:buNone/>
              <a:defRPr/>
            </a:pPr>
            <a:endParaRPr lang="en-US" sz="1800" dirty="0"/>
          </a:p>
          <a:p>
            <a:pPr marL="109728" indent="0" algn="r" rtl="1">
              <a:lnSpc>
                <a:spcPct val="90000"/>
              </a:lnSpc>
              <a:buNone/>
              <a:defRPr/>
            </a:pPr>
            <a:r>
              <a:rPr lang="ar-IQ" sz="1800" dirty="0"/>
              <a:t>فأن الفقرة الثانية من المادة 248 من قانون  المدني تنص على فأذا لم يقم المدين بتنفيذ التزامة جاز للدائن ان يحصل على شيء من النوع نفسه على نفقه المدين بعد استئذان المحكمة او بغير استئذانها في الحالات المستعجلة... </a:t>
            </a:r>
          </a:p>
          <a:p>
            <a:pPr marL="109728" indent="0" algn="r" rtl="1">
              <a:lnSpc>
                <a:spcPct val="90000"/>
              </a:lnSpc>
              <a:buNone/>
              <a:defRPr/>
            </a:pPr>
            <a:endParaRPr lang="ar-IQ" sz="1800" dirty="0"/>
          </a:p>
          <a:p>
            <a:pPr marL="109728" indent="0" algn="r" rtl="1">
              <a:lnSpc>
                <a:spcPct val="90000"/>
              </a:lnSpc>
              <a:buNone/>
              <a:defRPr/>
            </a:pPr>
            <a:r>
              <a:rPr lang="ar-SA" sz="1800" dirty="0"/>
              <a:t>إذا لم يقم البائع بتنفيذ التزامه، جاز للمشتري أن يحصل على شيء من النوع نفسه على نفقة البائع بعد استئذان المحكمة أو بغير استئذانها في حالة الاستع</a:t>
            </a:r>
            <a:r>
              <a:rPr lang="ar-IQ" sz="1800" dirty="0"/>
              <a:t>ج</a:t>
            </a:r>
            <a:r>
              <a:rPr lang="ar-SA" sz="1800" dirty="0"/>
              <a:t>ال</a:t>
            </a:r>
            <a:endParaRPr lang="ar-IQ" sz="1800" dirty="0"/>
          </a:p>
          <a:p>
            <a:pPr marL="109728" indent="0" algn="r" rtl="1" eaLnBrk="1" hangingPunct="1">
              <a:lnSpc>
                <a:spcPct val="90000"/>
              </a:lnSpc>
              <a:buNone/>
              <a:defRPr/>
            </a:pPr>
            <a:endParaRPr lang="ar-IQ" sz="1800" dirty="0"/>
          </a:p>
          <a:p>
            <a:pPr marL="109728" indent="0" algn="r" rtl="1" eaLnBrk="1" hangingPunct="1">
              <a:lnSpc>
                <a:spcPct val="90000"/>
              </a:lnSpc>
              <a:buNone/>
              <a:defRPr/>
            </a:pPr>
            <a:r>
              <a:rPr lang="ar-SA" sz="1800" dirty="0"/>
              <a:t> كما يجوز له أن يطالب بقيمة الشيء من غير إخلال في الحالتين بحقه في التعويض</a:t>
            </a:r>
            <a:r>
              <a:rPr lang="en-US" sz="1800" dirty="0"/>
              <a:t> </a:t>
            </a:r>
            <a:r>
              <a:rPr lang="ar-SA" sz="1800" dirty="0"/>
              <a:t>وبيع الأشياء المستقبلية كالمنقول المعين بالنوع في الحكم، </a:t>
            </a:r>
            <a:endParaRPr lang="ar-IQ" sz="1800" dirty="0"/>
          </a:p>
          <a:p>
            <a:pPr marL="109728" indent="0" algn="r" rtl="1" eaLnBrk="1" hangingPunct="1">
              <a:lnSpc>
                <a:spcPct val="90000"/>
              </a:lnSpc>
              <a:buNone/>
              <a:defRPr/>
            </a:pPr>
            <a:endParaRPr lang="ar-IQ" sz="1800" dirty="0"/>
          </a:p>
          <a:p>
            <a:pPr marL="109728" indent="0" algn="r" rtl="1" eaLnBrk="1" hangingPunct="1">
              <a:lnSpc>
                <a:spcPct val="90000"/>
              </a:lnSpc>
              <a:buNone/>
              <a:defRPr/>
            </a:pPr>
            <a:r>
              <a:rPr lang="ar-SA" sz="1800" dirty="0"/>
              <a:t>فلو</a:t>
            </a:r>
            <a:r>
              <a:rPr lang="ar-IQ" sz="1800" dirty="0"/>
              <a:t> </a:t>
            </a:r>
            <a:r>
              <a:rPr lang="ar-SA" sz="1800" dirty="0"/>
              <a:t>باع مصنع نسيج كميات من القماش لم يصنعها بعد،</a:t>
            </a:r>
            <a:r>
              <a:rPr lang="en-US" sz="1800" dirty="0"/>
              <a:t> </a:t>
            </a:r>
            <a:r>
              <a:rPr lang="ar-SA" sz="1800" dirty="0"/>
              <a:t>فإن المبيع من الأشياء المثلية المحدود بالنوع لا تنتقل ملكيتها بمجرد انعقاد العقد إلا إذا تم صنع الشيء أو تقديم صفة لدرجة تكفي لتعيينه انتقلت ملكيته إلى المشتري اعتباراً من هذا الوقت لا من وقت إبرام العقد</a:t>
            </a:r>
            <a:r>
              <a:rPr lang="ar-SA" dirty="0"/>
              <a:t>.</a:t>
            </a:r>
            <a:r>
              <a:rPr lang="en-US" dirty="0"/>
              <a:t> </a:t>
            </a:r>
            <a:r>
              <a:rPr lang="ar-SA" dirty="0"/>
              <a:t> </a:t>
            </a:r>
          </a:p>
        </p:txBody>
      </p:sp>
      <p:sp>
        <p:nvSpPr>
          <p:cNvPr id="2" name="Slide Number Placeholder 1"/>
          <p:cNvSpPr>
            <a:spLocks noGrp="1"/>
          </p:cNvSpPr>
          <p:nvPr>
            <p:ph type="sldNum" sz="quarter" idx="12"/>
          </p:nvPr>
        </p:nvSpPr>
        <p:spPr/>
        <p:txBody>
          <a:bodyPr/>
          <a:lstStyle/>
          <a:p>
            <a:fld id="{3C7BA46B-66E5-46F4-96E4-55FC2A44EE3F}" type="slidenum">
              <a:rPr lang="en-US" smtClean="0"/>
              <a:pPr/>
              <a:t>75</a:t>
            </a:fld>
            <a:endParaRPr lang="en-US"/>
          </a:p>
        </p:txBody>
      </p:sp>
      <p:sp>
        <p:nvSpPr>
          <p:cNvPr id="72706" name="Rectangle 2"/>
          <p:cNvSpPr>
            <a:spLocks noGrp="1" noChangeArrowheads="1"/>
          </p:cNvSpPr>
          <p:nvPr>
            <p:ph type="title"/>
          </p:nvPr>
        </p:nvSpPr>
        <p:spPr>
          <a:xfrm>
            <a:off x="1371600" y="0"/>
            <a:ext cx="6286500" cy="579438"/>
          </a:xfrm>
          <a:noFill/>
        </p:spPr>
        <p:txBody>
          <a:bodyPr>
            <a:normAutofit fontScale="90000"/>
          </a:bodyPr>
          <a:lstStyle/>
          <a:p>
            <a:pPr algn="ctr" rtl="1" eaLnBrk="1" hangingPunct="1">
              <a:defRPr/>
            </a:pPr>
            <a:br>
              <a:rPr lang="en-US" sz="2400" dirty="0"/>
            </a:br>
            <a:br>
              <a:rPr lang="en-US" sz="2400" dirty="0"/>
            </a:br>
            <a:r>
              <a:rPr lang="ar-SA" sz="2400" dirty="0"/>
              <a:t>ولكن ما الحكم لو امتنع البائع من تنفيذ التزامه بفرز المبيع</a:t>
            </a:r>
            <a:r>
              <a:rPr lang="ar-IQ" sz="2400" dirty="0"/>
              <a:t>؟</a:t>
            </a:r>
            <a:r>
              <a:rPr lang="en-US" sz="2400" dirty="0"/>
              <a:t> </a:t>
            </a:r>
          </a:p>
        </p:txBody>
      </p:sp>
      <p:sp>
        <p:nvSpPr>
          <p:cNvPr id="60420"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ar-AE"/>
          </a:p>
        </p:txBody>
      </p:sp>
      <p:sp>
        <p:nvSpPr>
          <p:cNvPr id="60421"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ar-AE"/>
          </a:p>
        </p:txBody>
      </p:sp>
      <p:sp>
        <p:nvSpPr>
          <p:cNvPr id="60422"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ar-AE"/>
          </a:p>
        </p:txBody>
      </p:sp>
      <p:sp>
        <p:nvSpPr>
          <p:cNvPr id="8" name="Footer Placeholder 7"/>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667482406"/>
      </p:ext>
    </p:extLst>
  </p:cSld>
  <p:clrMapOvr>
    <a:masterClrMapping/>
  </p:clrMapOvr>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52400"/>
            <a:ext cx="8839200" cy="6629400"/>
          </a:xfrm>
        </p:spPr>
        <p:txBody>
          <a:bodyPr/>
          <a:lstStyle/>
          <a:p>
            <a:pPr marL="109728" indent="0" algn="r" rtl="1">
              <a:buNone/>
            </a:pPr>
            <a:r>
              <a:rPr lang="ar-SA" sz="1800" b="1" dirty="0"/>
              <a:t>نقل ملكية العقار</a:t>
            </a:r>
            <a:r>
              <a:rPr lang="en-US" sz="1800" dirty="0"/>
              <a:t> :</a:t>
            </a:r>
            <a:r>
              <a:rPr lang="ar-IQ" sz="1800" dirty="0"/>
              <a:t> المادة 508 مدني عراقي. 1126 م.ع</a:t>
            </a:r>
            <a:endParaRPr lang="en-US" sz="1800" dirty="0"/>
          </a:p>
          <a:p>
            <a:pPr marL="109728" indent="0" algn="r" rtl="1">
              <a:buNone/>
            </a:pPr>
            <a:r>
              <a:rPr lang="ar-SA" sz="1800" dirty="0"/>
              <a:t>إن عقد بيع العقار أو بيع أي حق عيني آخر من العقود الشكلية في القانون العراقي</a:t>
            </a:r>
            <a:r>
              <a:rPr lang="ar-IQ" sz="1800" dirty="0"/>
              <a:t> </a:t>
            </a:r>
            <a:r>
              <a:rPr lang="ar-SA" sz="1800" dirty="0"/>
              <a:t>التي لا يكفي لانعقادها مجرد الترا</a:t>
            </a:r>
            <a:r>
              <a:rPr lang="ar-IQ" sz="1800" dirty="0"/>
              <a:t>ض</a:t>
            </a:r>
            <a:r>
              <a:rPr lang="ar-SA" sz="1800" dirty="0"/>
              <a:t>ي بل لابد من استيفاء الشكل الذي نص عليه القانون التسجيل في دائرة التسجيل العقاري" فالتسجيل في هذه الدائرة ركن من أركان العقود الواردة على الحقوق العينية العقارية</a:t>
            </a:r>
            <a:r>
              <a:rPr lang="en-US" sz="1800" dirty="0"/>
              <a:t>  </a:t>
            </a:r>
            <a:r>
              <a:rPr lang="ar-SA" sz="1800" dirty="0"/>
              <a:t>فهذه العقود لا تنعقد ولا توجد ما لم تسجل في</a:t>
            </a:r>
            <a:r>
              <a:rPr lang="en-US" sz="1800" dirty="0"/>
              <a:t> </a:t>
            </a:r>
            <a:r>
              <a:rPr lang="ar-SA" sz="1800" dirty="0"/>
              <a:t>دائرة التسجيل العقاري أي تكون باطلة سواء أكان العقار المبيع مسجلاً أو غير مسجل في الدائرة المذكورة</a:t>
            </a:r>
            <a:r>
              <a:rPr lang="en-US" sz="1800" dirty="0"/>
              <a:t> </a:t>
            </a:r>
            <a:r>
              <a:rPr lang="ar-IQ" sz="1800" dirty="0"/>
              <a:t>لانعدام ركن من اركان العقد.</a:t>
            </a:r>
          </a:p>
          <a:p>
            <a:pPr marL="109728" indent="0" algn="r" rtl="1">
              <a:buNone/>
            </a:pPr>
            <a:endParaRPr lang="en-US" sz="1800" dirty="0"/>
          </a:p>
          <a:p>
            <a:pPr marL="109728" indent="0" algn="r" rtl="1">
              <a:buNone/>
            </a:pPr>
            <a:r>
              <a:rPr lang="ar-IQ" sz="1800" dirty="0"/>
              <a:t>وقد نظم قانون التسجيل العقاري رقم 43 لسنة 1971 الاجراءات الشكلية التي يجب اتباعها  لتسحيل العقار في دائرة الت</a:t>
            </a:r>
            <a:r>
              <a:rPr lang="ar-SA" sz="1800" dirty="0"/>
              <a:t>س</a:t>
            </a:r>
            <a:r>
              <a:rPr lang="ar-IQ" sz="1800" dirty="0"/>
              <a:t>جيل العقاري ولعل الحكمة من اشتراط التسجيل ؟</a:t>
            </a:r>
          </a:p>
          <a:p>
            <a:pPr marL="109728" indent="0" algn="r" rtl="1">
              <a:buNone/>
            </a:pPr>
            <a:endParaRPr lang="ar-IQ" sz="1800" dirty="0"/>
          </a:p>
          <a:p>
            <a:pPr marL="566928" indent="-457200" algn="r" rtl="1">
              <a:buFont typeface="+mj-lt"/>
              <a:buAutoNum type="arabicPeriod"/>
            </a:pPr>
            <a:r>
              <a:rPr lang="ar-IQ" sz="1800" dirty="0"/>
              <a:t>هو حماية  للغير </a:t>
            </a:r>
          </a:p>
          <a:p>
            <a:pPr marL="566928" indent="-457200" algn="r" rtl="1">
              <a:buFont typeface="+mj-lt"/>
              <a:buAutoNum type="arabicPeriod"/>
            </a:pPr>
            <a:r>
              <a:rPr lang="ar-IQ" sz="1800" dirty="0"/>
              <a:t>ولضمان الثقة في المعاملات العقارية </a:t>
            </a:r>
          </a:p>
          <a:p>
            <a:pPr marL="566928" indent="-457200" algn="r" rtl="1">
              <a:buFont typeface="+mj-lt"/>
              <a:buAutoNum type="arabicPeriod"/>
            </a:pPr>
            <a:r>
              <a:rPr lang="ar-IQ" sz="1800" dirty="0"/>
              <a:t>واستقرارها  اذ عن طريق هذا النظام  يتم اعلان التصرفات التي ترد على العقارات فيتيسر لكل ذي مصلحة العلم بالملكية او بأي حق عيني اخر.</a:t>
            </a:r>
          </a:p>
          <a:p>
            <a:pPr marL="109728" indent="0" algn="r" rtl="1">
              <a:buNone/>
            </a:pPr>
            <a:endParaRPr lang="en-US" sz="1800"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76</a:t>
            </a:fld>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004241751"/>
      </p:ext>
    </p:extLst>
  </p:cSld>
  <p:clrMapOvr>
    <a:masterClrMapping/>
  </p:clrMapOvr>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76200"/>
            <a:ext cx="8991600" cy="6705600"/>
          </a:xfrm>
        </p:spPr>
        <p:txBody>
          <a:bodyPr>
            <a:normAutofit/>
          </a:bodyPr>
          <a:lstStyle/>
          <a:p>
            <a:pPr marL="109728" indent="0" algn="ctr" rtl="1">
              <a:buNone/>
            </a:pPr>
            <a:r>
              <a:rPr lang="ar-IQ" sz="1800" b="1" dirty="0"/>
              <a:t>مرحلة ما قبل التسجيل</a:t>
            </a:r>
          </a:p>
          <a:p>
            <a:pPr marL="109728" indent="0" algn="ctr" rtl="1">
              <a:buNone/>
            </a:pPr>
            <a:endParaRPr lang="ar-IQ" sz="1800" u="sng" dirty="0"/>
          </a:p>
          <a:p>
            <a:pPr marL="109728" indent="0" algn="r" rtl="1">
              <a:buNone/>
            </a:pPr>
            <a:r>
              <a:rPr lang="ar-SA" sz="1800" b="1" dirty="0">
                <a:solidFill>
                  <a:srgbClr val="FF0000"/>
                </a:solidFill>
              </a:rPr>
              <a:t>س/</a:t>
            </a:r>
            <a:r>
              <a:rPr lang="ar-IQ" sz="1800" b="1" dirty="0">
                <a:solidFill>
                  <a:srgbClr val="FF0000"/>
                </a:solidFill>
              </a:rPr>
              <a:t>قد يلجا بعض الناس الى كاتب العدل لتوثيق التعهد بنقل الملكية وهنا يثور التسؤل عن مدى جدوى هذا الفعل؟</a:t>
            </a:r>
          </a:p>
          <a:p>
            <a:pPr marL="109728" indent="0" algn="r" rtl="1">
              <a:buNone/>
            </a:pPr>
            <a:endParaRPr lang="ar-IQ" sz="1800" dirty="0"/>
          </a:p>
          <a:p>
            <a:pPr marL="109728" indent="0" algn="r" rtl="1">
              <a:buNone/>
            </a:pPr>
            <a:r>
              <a:rPr lang="ar-IQ" sz="1800" dirty="0"/>
              <a:t>لدى الرجوع الى قانون الكاتب العدل رقم 33 لسنة 1998 نراه ينص  لايجوز لكاتب العدل توثيق التصرفات العقارية بصورة مباشرة او غير </a:t>
            </a:r>
            <a:r>
              <a:rPr lang="ar-IQ" sz="1800" dirty="0" err="1"/>
              <a:t>مباشرة.هذا</a:t>
            </a:r>
            <a:r>
              <a:rPr lang="ar-IQ" sz="1800" dirty="0"/>
              <a:t> يعني انه لا يجوز لكاتب العدل ان يوثق التعهد بنقل ملكية العقار طالما ان ذلك يشكل مخالفة تتعارض واختصاص الكاتب العدل.</a:t>
            </a:r>
            <a:endParaRPr lang="ar-SA" sz="1800" dirty="0"/>
          </a:p>
          <a:p>
            <a:pPr marL="109728" indent="0" algn="r" rtl="1">
              <a:buNone/>
            </a:pPr>
            <a:endParaRPr lang="ar-IQ" sz="1800" dirty="0"/>
          </a:p>
          <a:p>
            <a:pPr marL="109728" indent="0" algn="r" rtl="1">
              <a:buNone/>
            </a:pPr>
            <a:r>
              <a:rPr lang="ar-IQ" sz="1800" dirty="0">
                <a:solidFill>
                  <a:srgbClr val="002060"/>
                </a:solidFill>
              </a:rPr>
              <a:t>مثال/ أ يذهب الى مكتب العقارات ويشتري بيتا من ب بقيمة </a:t>
            </a:r>
            <a:r>
              <a:rPr lang="en-US" sz="1800" dirty="0">
                <a:solidFill>
                  <a:srgbClr val="002060"/>
                </a:solidFill>
              </a:rPr>
              <a:t>000</a:t>
            </a:r>
            <a:r>
              <a:rPr lang="ar-IQ" sz="1800" dirty="0">
                <a:solidFill>
                  <a:srgbClr val="002060"/>
                </a:solidFill>
              </a:rPr>
              <a:t>500 $ ويكتب عقدا ويقول في هذا العقد يجب ان يسجل </a:t>
            </a:r>
            <a:r>
              <a:rPr lang="ar-IQ" sz="1800" dirty="0" err="1">
                <a:solidFill>
                  <a:srgbClr val="002060"/>
                </a:solidFill>
              </a:rPr>
              <a:t>بأسمي</a:t>
            </a:r>
            <a:r>
              <a:rPr lang="ar-IQ" sz="1800" dirty="0">
                <a:solidFill>
                  <a:srgbClr val="002060"/>
                </a:solidFill>
              </a:rPr>
              <a:t> خلال اسبوعين والا فأن على ب (البائع) ان يدفع 1000 $ كشرط جزائي؟</a:t>
            </a:r>
          </a:p>
          <a:p>
            <a:pPr marL="109728" indent="0" algn="r" rtl="1">
              <a:buNone/>
            </a:pPr>
            <a:r>
              <a:rPr lang="ar-IQ" sz="1800" dirty="0"/>
              <a:t>حسب قانون كاتب العدل لا يحق لكاتب توثيق هذا العقد بأشكل مباشر او غير مباشر والعقد يعتبر عقدا خارجيا.</a:t>
            </a:r>
          </a:p>
          <a:p>
            <a:pPr marL="109728" indent="0" algn="r" rtl="1">
              <a:buNone/>
            </a:pPr>
            <a:endParaRPr lang="ar-IQ" sz="1800" dirty="0"/>
          </a:p>
          <a:p>
            <a:pPr marL="452628" indent="-342900" algn="r" rtl="1">
              <a:buFont typeface="Wingdings" panose="05000000000000000000" pitchFamily="2" charset="2"/>
              <a:buChar char="Ø"/>
              <a:defRPr/>
            </a:pPr>
            <a:r>
              <a:rPr lang="ar-IQ" sz="1800" dirty="0"/>
              <a:t> </a:t>
            </a:r>
            <a:r>
              <a:rPr lang="ar-SA" sz="1800" dirty="0"/>
              <a:t>يجيز القانون المدني المطالبة بالتعويض في حالة نكول احد الطرفين وإخلاله بتعهده بنقل ملكية العقار وهذا ما نصت عليه المادة (1127) والتي تقضي بأن "التعهد بنقل ملكية عقار يقتصر على الالتزام بالتعويض إذا أخل أحد الطرفين بتعهده، سواء اشترط التعويض في التعهد أم لم يشترط" </a:t>
            </a:r>
            <a:endParaRPr lang="en-US" sz="1800" dirty="0"/>
          </a:p>
          <a:p>
            <a:pPr marL="109728" indent="0" algn="r" rtl="1">
              <a:buNone/>
              <a:defRPr/>
            </a:pPr>
            <a:endParaRPr lang="ar-IQ" sz="1800" dirty="0"/>
          </a:p>
          <a:p>
            <a:pPr marL="109728" indent="0" algn="r" rtl="1">
              <a:buNone/>
              <a:defRPr/>
            </a:pPr>
            <a:r>
              <a:rPr lang="ar-IQ" sz="1800" dirty="0"/>
              <a:t>يتضح من النص علاه ان المشرع العراقي  قد قصر الاخلال بالتعهد بنقل الملكية على مبداء التعويض  دون الاشارة الى التنفيذ العيني كما انه لم يبين اسلوب احتساب التعويض</a:t>
            </a:r>
            <a:r>
              <a:rPr lang="ar-IQ" sz="2400" dirty="0"/>
              <a:t>.</a:t>
            </a:r>
          </a:p>
          <a:p>
            <a:pPr marL="109728" indent="0" algn="r" rtl="1">
              <a:buNone/>
              <a:defRPr/>
            </a:pPr>
            <a:endParaRPr lang="ar-IQ" sz="2400" dirty="0"/>
          </a:p>
          <a:p>
            <a:pPr marL="109728" indent="0" algn="r" rtl="1">
              <a:buNone/>
              <a:defRPr/>
            </a:pPr>
            <a:endParaRPr lang="ar-IQ" sz="2400"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77</a:t>
            </a:fld>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296493597"/>
      </p:ext>
    </p:extLst>
  </p:cSld>
  <p:clrMapOvr>
    <a:masterClrMapping/>
  </p:clrMapOvr>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52400"/>
            <a:ext cx="8839200" cy="6553200"/>
          </a:xfrm>
        </p:spPr>
        <p:txBody>
          <a:bodyPr>
            <a:normAutofit/>
          </a:bodyPr>
          <a:lstStyle/>
          <a:p>
            <a:pPr marL="109728" indent="0" algn="r" rtl="1">
              <a:buNone/>
              <a:defRPr/>
            </a:pPr>
            <a:r>
              <a:rPr lang="ar-SA" sz="1900" dirty="0">
                <a:solidFill>
                  <a:srgbClr val="002060"/>
                </a:solidFill>
              </a:rPr>
              <a:t>قرار مجلس قيادة الثورة المنحل رقم 1198 في 2/11/1977 الذي نص في فقرته الأولى</a:t>
            </a:r>
            <a:r>
              <a:rPr lang="ar-IQ" sz="1900" dirty="0">
                <a:solidFill>
                  <a:srgbClr val="002060"/>
                </a:solidFill>
              </a:rPr>
              <a:t>:</a:t>
            </a:r>
          </a:p>
          <a:p>
            <a:pPr marL="109728" indent="0" algn="r" rtl="1">
              <a:buNone/>
              <a:defRPr/>
            </a:pPr>
            <a:r>
              <a:rPr lang="ar-SA" sz="1900" dirty="0">
                <a:solidFill>
                  <a:srgbClr val="002060"/>
                </a:solidFill>
              </a:rPr>
              <a:t>يقتصر التعهد بنقل ملكية عقار على التعويض إذا أخل أحد الطرفين بتعهده وهذا ما أشارت إليه المادة (1127) إلا أن القرار المذكور</a:t>
            </a:r>
            <a:r>
              <a:rPr lang="en-US" sz="1900" dirty="0">
                <a:solidFill>
                  <a:srgbClr val="002060"/>
                </a:solidFill>
              </a:rPr>
              <a:t> </a:t>
            </a:r>
            <a:r>
              <a:rPr lang="ar-SA" sz="1900" dirty="0">
                <a:solidFill>
                  <a:srgbClr val="002060"/>
                </a:solidFill>
              </a:rPr>
              <a:t>اشترط على أن لا يقل مقدار التعويض عن قيمة فرق البدلين قيمة العقار وقت التعهد وقيمة العقار عند </a:t>
            </a:r>
            <a:r>
              <a:rPr lang="ar-SA" sz="1900" dirty="0" err="1">
                <a:solidFill>
                  <a:srgbClr val="002060"/>
                </a:solidFill>
              </a:rPr>
              <a:t>النكول</a:t>
            </a:r>
            <a:r>
              <a:rPr lang="ar-SA" sz="1900" dirty="0">
                <a:solidFill>
                  <a:srgbClr val="002060"/>
                </a:solidFill>
              </a:rPr>
              <a:t>، وإذا كان المتعهد له قد سكن العقار محل التعهد أو أحدث فيه أبنية أو منشآت بدون معارضة تحريرية من المتعهد يعتبر ذلك سبباً صحيحاً يجيز للمتعهد له تملك العقار بقيمته وقت التعهد</a:t>
            </a:r>
            <a:r>
              <a:rPr lang="en-US" sz="1900" dirty="0">
                <a:solidFill>
                  <a:srgbClr val="002060"/>
                </a:solidFill>
              </a:rPr>
              <a:t> </a:t>
            </a:r>
          </a:p>
          <a:p>
            <a:pPr marL="109728" indent="0" algn="r" rtl="1">
              <a:buNone/>
            </a:pPr>
            <a:endParaRPr lang="ar-IQ" sz="1900" dirty="0"/>
          </a:p>
          <a:p>
            <a:pPr marL="109728" indent="0" algn="r" rtl="1">
              <a:buNone/>
            </a:pPr>
            <a:r>
              <a:rPr lang="ar-IQ" sz="1900" dirty="0"/>
              <a:t>مثال/  ابرم أ مع ب عقدا ب 15 مليون دينار وقال (أ) المشتري يجب ان   تسجل العقار بأسمي خلال 3 اسابيع. وبعد مرور 3 اسابيع,قال ب لن اسجل هذا العقار بأسمك (أ) وخلال هذا النزاع ارتفع سعر العقار الى 17 مليون, هنا  فأن قيمة التعويض  هو 2 مليون فأن على البائع ان يدفعه الى المشتري كتعويض على الضرر الذي الحقه بالمشتري . ولكن اذا بقي العقار  كما هو او انخفض السعر فأن المشتري لا يحق له اي تعويض , ولكن اذا لحقه ضرر فأنه يمكن ان يطالب بالتعويض.</a:t>
            </a:r>
          </a:p>
          <a:p>
            <a:pPr marL="109728" indent="0" algn="r" rtl="1">
              <a:buNone/>
            </a:pPr>
            <a:endParaRPr lang="ar-IQ" sz="1900" dirty="0"/>
          </a:p>
          <a:p>
            <a:pPr marL="109728" indent="0" algn="r" rtl="1">
              <a:buNone/>
            </a:pPr>
            <a:r>
              <a:rPr lang="ar-IQ" sz="1900" dirty="0"/>
              <a:t> وللمشتري المطالبه بالتنفيذ العيني الجبري في حالتين:</a:t>
            </a:r>
          </a:p>
          <a:p>
            <a:pPr marL="624078" indent="-514350" algn="r" rtl="1">
              <a:buFont typeface="+mj-lt"/>
              <a:buAutoNum type="arabicPeriod"/>
            </a:pPr>
            <a:r>
              <a:rPr lang="ar-IQ" sz="1900" dirty="0"/>
              <a:t>اذا كان المتعهد  له ساكنا العقار بدون معرضة تحري</a:t>
            </a:r>
            <a:r>
              <a:rPr lang="ar-SA" sz="1900" dirty="0"/>
              <a:t>ري</a:t>
            </a:r>
            <a:r>
              <a:rPr lang="ar-IQ" sz="1900" dirty="0"/>
              <a:t>ة من البائع ويمكن له ان يطالب بالتعويض (اي المشتري)</a:t>
            </a:r>
          </a:p>
          <a:p>
            <a:pPr marL="624078" indent="-514350" algn="r" rtl="1">
              <a:buFont typeface="+mj-lt"/>
              <a:buAutoNum type="arabicPeriod"/>
            </a:pPr>
            <a:r>
              <a:rPr lang="ar-IQ" sz="1900" dirty="0"/>
              <a:t> البناء والمنشأة في العقار يأخذ المشتري قيمة الابنية والمنشأة ٌالقائمة وقت النكول.</a:t>
            </a:r>
            <a:r>
              <a:rPr lang="ar-IQ" dirty="0"/>
              <a:t>	</a:t>
            </a:r>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78</a:t>
            </a:fld>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213357124"/>
      </p:ext>
    </p:extLst>
  </p:cSld>
  <p:clrMapOvr>
    <a:masterClrMapping/>
  </p:clrMapOvr>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76200"/>
            <a:ext cx="8915400" cy="6705600"/>
          </a:xfrm>
        </p:spPr>
        <p:txBody>
          <a:bodyPr>
            <a:normAutofit/>
          </a:bodyPr>
          <a:lstStyle/>
          <a:p>
            <a:pPr marL="109728" indent="0" algn="r" rtl="1">
              <a:buNone/>
            </a:pPr>
            <a:r>
              <a:rPr lang="ar-IQ" sz="1800" dirty="0"/>
              <a:t>لقد كان موقف التشريع العراقي ازاء بيع العقار خارج دائرة التسجيل العقاري اثره في الفقه الذي ظهرت فيه عدة نظريات يمكن اجمالها بما يلي:</a:t>
            </a:r>
            <a:r>
              <a:rPr lang="ar-SA" sz="1800" dirty="0"/>
              <a:t> ما هو الأساس القانوني لهذا التعويض؟</a:t>
            </a:r>
            <a:endParaRPr lang="ar-IQ" sz="1800" dirty="0"/>
          </a:p>
          <a:p>
            <a:pPr marL="109728" indent="0" algn="r" rtl="1">
              <a:buNone/>
            </a:pPr>
            <a:r>
              <a:rPr lang="ar-IQ" sz="2800" dirty="0"/>
              <a:t> </a:t>
            </a:r>
            <a:endParaRPr lang="ar-IQ" dirty="0"/>
          </a:p>
          <a:p>
            <a:pPr marL="109728" indent="0" algn="r" rtl="1">
              <a:buNone/>
            </a:pPr>
            <a:r>
              <a:rPr lang="ar-IQ" dirty="0"/>
              <a:t>1. </a:t>
            </a:r>
            <a:r>
              <a:rPr lang="ar-IQ" sz="1900" dirty="0"/>
              <a:t>نظرية تحول العقد:</a:t>
            </a:r>
          </a:p>
          <a:p>
            <a:pPr marL="109728" indent="0" algn="r" rtl="1">
              <a:buNone/>
            </a:pPr>
            <a:r>
              <a:rPr lang="ar-SA" sz="1900" dirty="0"/>
              <a:t>ويذهب </a:t>
            </a:r>
            <a:r>
              <a:rPr lang="ar-IQ" sz="1900" dirty="0"/>
              <a:t>هذا الاتجاه الى</a:t>
            </a:r>
            <a:r>
              <a:rPr lang="ar-SA" sz="1900" dirty="0"/>
              <a:t> أن عقد بيع العقار غير</a:t>
            </a:r>
            <a:r>
              <a:rPr lang="ar-IQ" sz="1900" dirty="0"/>
              <a:t> </a:t>
            </a:r>
            <a:r>
              <a:rPr lang="ar-SA" sz="1900" dirty="0"/>
              <a:t>المسجل في دائرة التسجيل العقاري هو عقد منعدم الأثر تماماً، ليس هناك ما يمنع من أن ينتج هذا العقد الباطل بعض الآثار الشخصية</a:t>
            </a:r>
            <a:r>
              <a:rPr lang="ar-IQ" sz="1900" dirty="0"/>
              <a:t> </a:t>
            </a:r>
            <a:r>
              <a:rPr lang="ar-SA" sz="1900" dirty="0"/>
              <a:t>بين المتعاقدين لا بوصفه واقعة قانونية وإنما لأنه عقد صحيح لا باعتباره عقد بيع عقار وإنما باعتباره عقد غير مسمى يقتضي القيام بعمل هو الذهاب إلى دائرة التسجيل العقاري لإجراء نقل الملكية، إذ أن عقد بيع العقار الباطل يمكن أن يتحول إلى عقد صحيح آخر</a:t>
            </a:r>
            <a:r>
              <a:rPr lang="en-US" sz="1900" dirty="0"/>
              <a:t> </a:t>
            </a:r>
            <a:r>
              <a:rPr lang="ar-IQ" sz="1900" dirty="0"/>
              <a:t>. </a:t>
            </a:r>
            <a:r>
              <a:rPr lang="ar-SA" sz="1900" dirty="0"/>
              <a:t> </a:t>
            </a:r>
            <a:r>
              <a:rPr lang="ar-IQ" sz="1900" dirty="0"/>
              <a:t> </a:t>
            </a:r>
          </a:p>
          <a:p>
            <a:pPr marL="109728" indent="0" algn="r" rtl="1">
              <a:buNone/>
            </a:pPr>
            <a:r>
              <a:rPr lang="ar-SA" sz="1900" dirty="0"/>
              <a:t> </a:t>
            </a:r>
            <a:endParaRPr lang="ar-IQ" sz="1900" dirty="0"/>
          </a:p>
          <a:p>
            <a:pPr marL="109728" indent="0" algn="r" rtl="1">
              <a:buNone/>
            </a:pPr>
            <a:r>
              <a:rPr lang="ar-IQ" sz="1900" dirty="0"/>
              <a:t>2.نظرية المسؤولية التقصيرية</a:t>
            </a:r>
            <a:endParaRPr lang="en-US" sz="1900" dirty="0"/>
          </a:p>
          <a:p>
            <a:pPr marL="109728" indent="0" algn="r" rtl="1">
              <a:buNone/>
              <a:defRPr/>
            </a:pPr>
            <a:r>
              <a:rPr lang="ar-SA" sz="1900" dirty="0"/>
              <a:t>يذهب بعض الفقه القانوني على اعتبار الأساس هنا المسؤولية التقصيرية لا التعاقدية أي أن مسؤولية من تعهد بنقل ملكية عقار إذا نكل عن التسجيل مسؤولية تقصيرية لا عقدية لاعتبار أن العقد قبل التسجيل معدوم قانوناً ولا يصح التمسك بما يرد فيه من شروط. </a:t>
            </a:r>
            <a:endParaRPr lang="ar-IQ" sz="1900" dirty="0"/>
          </a:p>
          <a:p>
            <a:pPr marL="109728" indent="0" algn="r" rtl="1">
              <a:buNone/>
              <a:defRPr/>
            </a:pPr>
            <a:endParaRPr lang="ar-IQ" sz="1900" dirty="0"/>
          </a:p>
          <a:p>
            <a:pPr marL="109728" indent="0" algn="r" rtl="1">
              <a:buNone/>
              <a:defRPr/>
            </a:pPr>
            <a:r>
              <a:rPr lang="ar-IQ" sz="1900" dirty="0"/>
              <a:t>3.نظرية المسؤولية العقدية </a:t>
            </a:r>
          </a:p>
          <a:p>
            <a:pPr marL="109728" indent="0" algn="r" rtl="1">
              <a:buNone/>
              <a:defRPr/>
            </a:pPr>
            <a:r>
              <a:rPr lang="ar-IQ" sz="1900" dirty="0"/>
              <a:t>يقو هذا الاتجاه على اساس المسؤولية العقدية التي هي نتيجة الاخلال بالتزام ناشىء عن عقد.</a:t>
            </a:r>
            <a:endParaRPr lang="en-US" sz="1900"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79</a:t>
            </a:fld>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783728751"/>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fontScale="32500" lnSpcReduction="20000"/>
          </a:bodyPr>
          <a:lstStyle/>
          <a:p>
            <a:pPr algn="ctr" rtl="1">
              <a:buNone/>
            </a:pPr>
            <a:endParaRPr lang="ar-IQ" i="1" u="sng" dirty="0"/>
          </a:p>
          <a:p>
            <a:pPr algn="r" rtl="1">
              <a:buNone/>
            </a:pPr>
            <a:r>
              <a:rPr lang="ar-SA" i="1" dirty="0"/>
              <a:t>   ا</a:t>
            </a:r>
            <a:r>
              <a:rPr lang="ar-IQ" sz="4500" i="1" dirty="0"/>
              <a:t>لفائدة تعود للمتعاقدين حيث يسهل عليهم التعاقد وتغنيهم عن المفاوضة وإيجاد الحلول التفصيلية كما تعود الفائدة للقاضي  ايضا عندما تسهل مهمته وتغنيه عن الاجتهاد كما تحدد له كيفية التفسير ومعرفة الاحكام التي تسري على العلاقة القانونية المعروضة عليه</a:t>
            </a:r>
          </a:p>
          <a:p>
            <a:pPr algn="r" rtl="1">
              <a:buNone/>
            </a:pPr>
            <a:endParaRPr lang="ar-IQ" sz="4500" dirty="0"/>
          </a:p>
          <a:p>
            <a:pPr algn="r" rtl="1">
              <a:buNone/>
            </a:pPr>
            <a:r>
              <a:rPr lang="ar-IQ" sz="4500" dirty="0"/>
              <a:t> </a:t>
            </a:r>
            <a:r>
              <a:rPr lang="ar-SA" sz="4500" dirty="0"/>
              <a:t>    </a:t>
            </a:r>
            <a:r>
              <a:rPr lang="ar-IQ" sz="4500" dirty="0"/>
              <a:t>وبصدد العقود غير المسماة يمكن تطبيق القواعد العامة بصددها اذا لم يوجد اتفاق بين الطرفين على تنظيم امر معين, حيث تطبق القواعد الامرة فأن لم توجد فبمقتضى قواعد العرف وان لم توجد فبمقتضى مبادىء الشريعة الاسلامية الاكثر ملائمة لنصوص القانون المدني فأن لم توجد فبمقتضى قواعد العادلة  بالاسترشاد بالاحكام التي اقرها القضاء والفقه في العراق.</a:t>
            </a:r>
          </a:p>
          <a:p>
            <a:pPr algn="r" rtl="1">
              <a:buNone/>
            </a:pPr>
            <a:endParaRPr lang="ar-IQ" sz="4500" dirty="0"/>
          </a:p>
          <a:p>
            <a:pPr algn="r" rtl="1">
              <a:buNone/>
            </a:pPr>
            <a:r>
              <a:rPr lang="ar-IQ" sz="4500" b="1" u="sng" dirty="0"/>
              <a:t>التكييف القانون للعقد وتفسيره</a:t>
            </a:r>
            <a:r>
              <a:rPr lang="ar-IQ" sz="4500" dirty="0"/>
              <a:t>:</a:t>
            </a:r>
          </a:p>
          <a:p>
            <a:pPr algn="r" rtl="1">
              <a:buNone/>
            </a:pPr>
            <a:endParaRPr lang="ar-IQ" sz="4500" dirty="0"/>
          </a:p>
          <a:p>
            <a:pPr algn="r" rtl="1">
              <a:buNone/>
            </a:pPr>
            <a:r>
              <a:rPr lang="en-US" sz="4500" dirty="0"/>
              <a:t>    </a:t>
            </a:r>
            <a:r>
              <a:rPr lang="ar-IQ" sz="4500" dirty="0"/>
              <a:t>هل هو من العقود المسماة او من العقود غير المسماة,قد يكون في بعض الاحيان مسألة دقيقة ولا عبرة بالألفاظ التي يستعملها المتعاقدان اذا اتفقا على عقد غير العقد الذي سمياه فقد يكونان مخطئين في التكييف وقد يتعمدان ان يخفيا العقد الحقيقي تحت اسم العقد الظاهر كما في الوصية يخفيها الموصي تحت ستار البيع.</a:t>
            </a:r>
          </a:p>
          <a:p>
            <a:pPr algn="r" rtl="1">
              <a:buNone/>
            </a:pPr>
            <a:endParaRPr lang="ar-IQ" sz="4500" dirty="0"/>
          </a:p>
          <a:p>
            <a:pPr algn="r" rtl="1">
              <a:buNone/>
            </a:pPr>
            <a:r>
              <a:rPr lang="en-US" sz="4500" dirty="0"/>
              <a:t>    </a:t>
            </a:r>
            <a:r>
              <a:rPr lang="ar-IQ" sz="4500" dirty="0"/>
              <a:t>والتكييف مسألة قانونية لا مسالة واقع فهي تخضع لرقابة محكمة التمييز ويمكن التوصل الى هذا التكييف من خلال الكشف عن حقيقة ارادة الطرفين وذلك من خلال التفسير الذي يعتبره</a:t>
            </a:r>
            <a:r>
              <a:rPr lang="ar-SA" sz="4500" dirty="0"/>
              <a:t>.</a:t>
            </a:r>
            <a:endParaRPr lang="ar-IQ" sz="4500" dirty="0"/>
          </a:p>
          <a:p>
            <a:pPr algn="r" rtl="1">
              <a:buNone/>
            </a:pPr>
            <a:r>
              <a:rPr lang="ar-IQ" sz="4500" dirty="0"/>
              <a:t>والتكييف يسبقه تفسير ارادة المتعاقدين فأذا استخلص قاضي الموضوع ارادة المتعاقدين انزل عليها حكم القانون لتكييف العقد والكشف عن ماهيته. </a:t>
            </a:r>
            <a:endParaRPr lang="en-US" sz="4500" dirty="0"/>
          </a:p>
          <a:p>
            <a:endParaRPr lang="en-US" sz="4500"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8</a:t>
            </a:fld>
            <a:endParaRPr lang="en-US"/>
          </a:p>
        </p:txBody>
      </p:sp>
      <p:sp>
        <p:nvSpPr>
          <p:cNvPr id="2" name="Title 1"/>
          <p:cNvSpPr>
            <a:spLocks noGrp="1"/>
          </p:cNvSpPr>
          <p:nvPr>
            <p:ph type="title"/>
          </p:nvPr>
        </p:nvSpPr>
        <p:spPr/>
        <p:txBody>
          <a:bodyPr>
            <a:normAutofit fontScale="90000"/>
          </a:bodyPr>
          <a:lstStyle/>
          <a:p>
            <a:pPr algn="ctr"/>
            <a:br>
              <a:rPr lang="ar-IQ" b="1" dirty="0"/>
            </a:br>
            <a:r>
              <a:rPr lang="ar-JO" b="1" dirty="0"/>
              <a:t>الفوائد العملیه‌ فی تقسیم العقود إلی مسماه‌ وغیر مسماه‌</a:t>
            </a:r>
            <a:endParaRPr lang="en-US" dirty="0"/>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76200"/>
            <a:ext cx="8991600" cy="6705600"/>
          </a:xfrm>
        </p:spPr>
        <p:txBody>
          <a:bodyPr>
            <a:normAutofit/>
          </a:bodyPr>
          <a:lstStyle/>
          <a:p>
            <a:pPr algn="ctr" rtl="1">
              <a:buNone/>
              <a:defRPr/>
            </a:pPr>
            <a:r>
              <a:rPr lang="ar-SA" b="1" dirty="0"/>
              <a:t>التزام البائع بتسليم المبيع </a:t>
            </a:r>
            <a:r>
              <a:rPr lang="ar-IQ" b="1" dirty="0"/>
              <a:t>536-548 م.ع.</a:t>
            </a:r>
          </a:p>
          <a:p>
            <a:pPr algn="r" rtl="1">
              <a:buNone/>
              <a:defRPr/>
            </a:pPr>
            <a:r>
              <a:rPr lang="ar-IQ" b="1" dirty="0"/>
              <a:t>اهمية التسليم  وطرقه</a:t>
            </a:r>
          </a:p>
          <a:p>
            <a:pPr algn="r" rtl="1">
              <a:buNone/>
              <a:defRPr/>
            </a:pPr>
            <a:r>
              <a:rPr lang="ar-SA" sz="2400" dirty="0"/>
              <a:t>لا يكفي انتقال ملكية المبيع قانوناً إلى المشتري بل لابد من نقل حيازته إليه حتى يستطيع من تحقيق المنافع التي قصدها من الشراء. </a:t>
            </a:r>
            <a:endParaRPr lang="ar-IQ" sz="2400" dirty="0"/>
          </a:p>
          <a:p>
            <a:pPr algn="r" rtl="1">
              <a:buNone/>
              <a:defRPr/>
            </a:pPr>
            <a:endParaRPr lang="ar-IQ" sz="2400" dirty="0"/>
          </a:p>
          <a:p>
            <a:pPr algn="r" rtl="1">
              <a:buNone/>
              <a:defRPr/>
            </a:pPr>
            <a:r>
              <a:rPr lang="ar-SA" sz="2400" dirty="0"/>
              <a:t> فالتسليم يمنع من تطبيق قاعدة الحيازة في المنقول سند الملكية. وللتسليم أهمية في بيع الأشياء المثلية إذ أن ملكية هذه الأشياء لا تنتقل إلا بالإفراز والإفراز لا يتم في الغالب إلا بالتسليم لذلك يختلط انتقال ملكية المبيع المثلي بتسليمه.</a:t>
            </a:r>
            <a:endParaRPr lang="ar-IQ" sz="2400" dirty="0"/>
          </a:p>
          <a:p>
            <a:pPr algn="r" rtl="1">
              <a:buNone/>
              <a:defRPr/>
            </a:pPr>
            <a:endParaRPr lang="ar-IQ" sz="2400" dirty="0"/>
          </a:p>
          <a:p>
            <a:pPr algn="r" rtl="1">
              <a:buNone/>
              <a:defRPr/>
            </a:pPr>
            <a:r>
              <a:rPr lang="ar-IQ" sz="2400" dirty="0"/>
              <a:t>فمثلا اذا باع شخص منقولا معينا بالذات لشخصين بالتعاقب فأن الثاني يمتلك المبيع اذا كان التسليم اذا كان قد تسلم المبيع وذلك استنادا الى قاعدة الحيازة في المنقول سند في الملكية, الا انه يمتنع تطبيق القاعدة المذكورة اذا كان المشتري قد تسلم المبيع</a:t>
            </a:r>
            <a:r>
              <a:rPr lang="en-US" sz="2400" dirty="0"/>
              <a:t>.</a:t>
            </a:r>
            <a:endParaRPr lang="ar-IQ" sz="2400" dirty="0"/>
          </a:p>
          <a:p>
            <a:pPr algn="r" rtl="1">
              <a:buNone/>
              <a:defRPr/>
            </a:pPr>
            <a:endParaRPr lang="ar-IQ" sz="2400" dirty="0"/>
          </a:p>
          <a:p>
            <a:pPr algn="r" rtl="1">
              <a:buNone/>
              <a:defRPr/>
            </a:pPr>
            <a:r>
              <a:rPr lang="ar-SA" sz="2400" dirty="0"/>
              <a:t> كما للتسليم أهمية في ترتيب فوائد الثمن، فالمشتري يلتزم بفوائد الثمن القانونية إذا كان قد تسلم المبيع وكان المبيع منتجاً للثمار أو إيرادات أخرى.</a:t>
            </a:r>
            <a:endParaRPr lang="ar-IQ" sz="2400" dirty="0"/>
          </a:p>
          <a:p>
            <a:pPr algn="r" rtl="1">
              <a:buNone/>
              <a:defRPr/>
            </a:pPr>
            <a:endParaRPr lang="ar-IQ" sz="2400" dirty="0"/>
          </a:p>
          <a:p>
            <a:pPr algn="r" rtl="1">
              <a:buNone/>
              <a:defRPr/>
            </a:pPr>
            <a:endParaRPr lang="ar-IQ" b="1"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80</a:t>
            </a:fld>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755615834"/>
      </p:ext>
    </p:extLst>
  </p:cSld>
  <p:clrMapOvr>
    <a:masterClrMapping/>
  </p:clrMapOvr>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76200"/>
            <a:ext cx="8915400" cy="6629400"/>
          </a:xfrm>
        </p:spPr>
        <p:txBody>
          <a:bodyPr>
            <a:normAutofit/>
          </a:bodyPr>
          <a:lstStyle/>
          <a:p>
            <a:pPr marL="109728" indent="0" algn="ctr" rtl="1">
              <a:buNone/>
            </a:pPr>
            <a:r>
              <a:rPr lang="ar-IQ" b="1" u="sng" dirty="0"/>
              <a:t>صور </a:t>
            </a:r>
            <a:r>
              <a:rPr lang="ar-SA" b="1" u="sng" dirty="0"/>
              <a:t>تسليم المبيع</a:t>
            </a:r>
            <a:r>
              <a:rPr lang="en-US" b="1" u="sng" dirty="0"/>
              <a:t> </a:t>
            </a:r>
            <a:endParaRPr lang="ar-IQ" b="1" u="sng" dirty="0"/>
          </a:p>
          <a:p>
            <a:pPr marL="109728" indent="0" algn="ctr" rtl="1">
              <a:buNone/>
            </a:pPr>
            <a:endParaRPr lang="ar-IQ" b="1" u="sng" dirty="0"/>
          </a:p>
          <a:p>
            <a:pPr marL="109728" indent="0" algn="r" rtl="1">
              <a:buNone/>
            </a:pPr>
            <a:r>
              <a:rPr lang="ar-SA" sz="2300" dirty="0"/>
              <a:t>طرق التسليم: التسليم قد يكون مادياً أو معنوياً.</a:t>
            </a:r>
          </a:p>
          <a:p>
            <a:pPr marL="109728" indent="0" algn="r" rtl="1">
              <a:buNone/>
            </a:pPr>
            <a:r>
              <a:rPr lang="ar-SA" sz="1800" b="1" dirty="0"/>
              <a:t>التسليم المادي:</a:t>
            </a:r>
            <a:endParaRPr lang="ar-IQ" sz="1800" b="1" dirty="0"/>
          </a:p>
          <a:p>
            <a:pPr marL="109728" indent="0" algn="r" rtl="1">
              <a:buNone/>
            </a:pPr>
            <a:r>
              <a:rPr lang="ar-SA" sz="1800" dirty="0"/>
              <a:t>هو التسليم الذي يستلزم عملاً مادياً محسوساً وهو نقل حيازة المبيع من يد البائع إلى يد المشتري أي هو إقباض البائع المبيع إلى المشتري فعلاً</a:t>
            </a:r>
            <a:r>
              <a:rPr lang="ar-IQ" sz="1800" dirty="0"/>
              <a:t> </a:t>
            </a:r>
            <a:r>
              <a:rPr lang="ar-SA" sz="1800" dirty="0"/>
              <a:t>ولهذا فهو يستلزم عملاً إيجابياً من جانب المشتري هو استيلاؤه مادياً على المبيع. </a:t>
            </a:r>
            <a:r>
              <a:rPr lang="ar-SA" sz="1800" u="sng" dirty="0"/>
              <a:t> </a:t>
            </a:r>
            <a:r>
              <a:rPr lang="ar-SA" sz="1800" dirty="0"/>
              <a:t>وتختلف طرق التسليم باختلاف طبيعة المبيع، فالتسليم يجب أن يتم وفقاً للطريقة التي تتناسب مع طبيعة الشيء المبيع، فتسليم العقار يكون بالتخلي عن حيازته للمشتري، فإن كان من المباني يجب على البائع إخلائها ونقل ما فيها من أثاث ومتاع، وإذا كان أرضاً زراعية فعليه الامتناع عن زراعتها والكف عن جني محصولها. وعلى البائع أن يسلم مفاتيح الدار أو الأرض المسورة أو تسليم مستندات التمليك.</a:t>
            </a:r>
            <a:r>
              <a:rPr lang="en-US" sz="1800" dirty="0"/>
              <a:t> </a:t>
            </a:r>
          </a:p>
          <a:p>
            <a:pPr marL="109728" indent="0" algn="r" rtl="1">
              <a:buNone/>
            </a:pPr>
            <a:endParaRPr lang="ar-IQ" sz="1800" dirty="0"/>
          </a:p>
          <a:p>
            <a:pPr marL="109728" indent="0" algn="r" rtl="1">
              <a:buNone/>
            </a:pPr>
            <a:r>
              <a:rPr lang="ar-SA" sz="1800" dirty="0"/>
              <a:t>وإذا كان المبيع مجرد حق ولم يكن من الأشياء المادية فتسليمه يتم بتسليم سنده فتسليم حق الارتفاق</a:t>
            </a:r>
            <a:r>
              <a:rPr lang="ar-IQ" sz="1800" dirty="0"/>
              <a:t> (كحق المرور)</a:t>
            </a:r>
            <a:r>
              <a:rPr lang="ar-SA" sz="1800" dirty="0"/>
              <a:t> يتم بتسليم سنده إذا كان له سند أو السماح للمشتري باستعماله مع تمكينه من ذلك. </a:t>
            </a:r>
            <a:endParaRPr lang="ar-IQ" sz="1800" dirty="0"/>
          </a:p>
          <a:p>
            <a:pPr marL="109728" indent="0" algn="r" rtl="1">
              <a:buNone/>
            </a:pPr>
            <a:endParaRPr lang="ar-IQ" sz="1800" dirty="0"/>
          </a:p>
          <a:p>
            <a:pPr marL="109728" indent="0" algn="r" rtl="1">
              <a:buNone/>
            </a:pPr>
            <a:r>
              <a:rPr lang="ar-SA" sz="1800" dirty="0"/>
              <a:t>وتسليم الحقوق الشخصية يتم بتسليم سنداتها المثبتة لها، فإذا لم يكن له سند ثابت كحق المؤلف على مؤلفه فالتسليم يتم بالتصريح للمشتري بالانتفاع بالحق</a:t>
            </a:r>
            <a:r>
              <a:rPr lang="en-US" sz="1800" dirty="0"/>
              <a:t> </a:t>
            </a:r>
            <a:r>
              <a:rPr lang="ar-IQ" sz="1800" dirty="0"/>
              <a:t>.</a:t>
            </a:r>
          </a:p>
          <a:p>
            <a:pPr marL="109728" indent="0" algn="r" rtl="1">
              <a:buNone/>
            </a:pPr>
            <a:endParaRPr lang="ar-IQ" sz="2400" dirty="0"/>
          </a:p>
          <a:p>
            <a:pPr marL="109728" indent="0" algn="r" rtl="1">
              <a:buNone/>
            </a:pPr>
            <a:endParaRPr lang="ar-IQ" b="1" u="sng" dirty="0"/>
          </a:p>
          <a:p>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81</a:t>
            </a:fld>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335550314"/>
      </p:ext>
    </p:extLst>
  </p:cSld>
  <p:clrMapOvr>
    <a:masterClrMapping/>
  </p:clrMapOvr>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76200"/>
            <a:ext cx="8991600" cy="6705600"/>
          </a:xfrm>
        </p:spPr>
        <p:txBody>
          <a:bodyPr>
            <a:normAutofit/>
          </a:bodyPr>
          <a:lstStyle/>
          <a:p>
            <a:pPr marL="109728" indent="0" algn="r" rtl="1">
              <a:buNone/>
            </a:pPr>
            <a:r>
              <a:rPr lang="ar-SA" sz="1900" u="sng" dirty="0"/>
              <a:t>أما تسليم المنقول </a:t>
            </a:r>
            <a:r>
              <a:rPr lang="ar-IQ" sz="1900" u="sng" dirty="0"/>
              <a:t>/</a:t>
            </a:r>
          </a:p>
          <a:p>
            <a:pPr marL="109728" indent="0" algn="r" rtl="1">
              <a:buNone/>
            </a:pPr>
            <a:endParaRPr lang="ar-IQ" sz="1900" u="sng" dirty="0"/>
          </a:p>
          <a:p>
            <a:pPr marL="109728" indent="0" algn="r" rtl="1">
              <a:buNone/>
            </a:pPr>
            <a:endParaRPr lang="en-US" sz="1900" b="1" u="sng" dirty="0"/>
          </a:p>
          <a:p>
            <a:pPr marL="109728" indent="0" algn="r" rtl="1">
              <a:buNone/>
            </a:pPr>
            <a:r>
              <a:rPr lang="ar-SA" sz="1900" b="1" dirty="0"/>
              <a:t>التسليم المعنوي</a:t>
            </a:r>
            <a:r>
              <a:rPr lang="ar-IQ" sz="1900" b="1" dirty="0"/>
              <a:t> وصوره</a:t>
            </a:r>
            <a:r>
              <a:rPr lang="ar-SA" sz="1900" b="1" dirty="0"/>
              <a:t>:</a:t>
            </a:r>
            <a:endParaRPr lang="ar-IQ" sz="1900" b="1" dirty="0"/>
          </a:p>
          <a:p>
            <a:pPr marL="109728" indent="0" algn="r" rtl="1">
              <a:buNone/>
            </a:pPr>
            <a:endParaRPr lang="ar-IQ" sz="1900" u="sng" dirty="0"/>
          </a:p>
          <a:p>
            <a:pPr marL="109728" indent="0" algn="r" rtl="1">
              <a:buNone/>
              <a:defRPr/>
            </a:pPr>
            <a:r>
              <a:rPr lang="ar-SA" sz="1900" dirty="0"/>
              <a:t>هو الذي يتم بمجرد ترا</a:t>
            </a:r>
            <a:r>
              <a:rPr lang="ar-IQ" sz="1900" dirty="0"/>
              <a:t>ض</a:t>
            </a:r>
            <a:r>
              <a:rPr lang="ar-SA" sz="1900" dirty="0"/>
              <a:t>ي الطرفين دون الحاجة إلى استيلاء المشتري مادياً على المبيع. وقد نص المشرع العراقي على ثلاثة صور للتسليم المعنوي وهي</a:t>
            </a:r>
            <a:r>
              <a:rPr lang="en-US" sz="1900" dirty="0"/>
              <a:t> </a:t>
            </a:r>
            <a:endParaRPr lang="ar-IQ" sz="1900" dirty="0"/>
          </a:p>
          <a:p>
            <a:pPr marL="109728" indent="0" algn="r" rtl="1">
              <a:buNone/>
              <a:defRPr/>
            </a:pPr>
            <a:endParaRPr lang="ar-IQ" sz="1900" dirty="0"/>
          </a:p>
          <a:p>
            <a:pPr marL="109728" indent="0" algn="r" rtl="1">
              <a:buNone/>
              <a:defRPr/>
            </a:pPr>
            <a:r>
              <a:rPr lang="ar-SA" sz="1900" b="1" dirty="0"/>
              <a:t>الصورة الأولى</a:t>
            </a:r>
            <a:r>
              <a:rPr lang="ar-SA" sz="1900" dirty="0"/>
              <a:t>: ويتم التسليم بمجرد تغيير نية المشتري في حيازة المبيع</a:t>
            </a:r>
            <a:r>
              <a:rPr lang="ar-IQ" sz="1900" dirty="0"/>
              <a:t> </a:t>
            </a:r>
            <a:r>
              <a:rPr lang="ar-SA" sz="1900" dirty="0"/>
              <a:t>: مثلاً لو كان المشتري قبل البيع مستأجراً العقار </a:t>
            </a:r>
            <a:endParaRPr lang="ar-IQ" sz="1900" dirty="0"/>
          </a:p>
          <a:p>
            <a:pPr marL="109728" indent="0" algn="r" rtl="1">
              <a:buNone/>
              <a:defRPr/>
            </a:pPr>
            <a:r>
              <a:rPr lang="ar-IQ" sz="1900" dirty="0"/>
              <a:t>ب </a:t>
            </a:r>
            <a:r>
              <a:rPr lang="ar-IQ" sz="1900" dirty="0" err="1"/>
              <a:t>استأجرة</a:t>
            </a:r>
            <a:r>
              <a:rPr lang="ar-IQ" sz="1900" dirty="0"/>
              <a:t>  سيارة من أ  وبعد ذلك  باع أ السيارة الى ب , هنا لا يفترض ان يقوم أ بتسليم المبيع ماديا  فقط يتغير نية المشتري بأختلاف المبيع.</a:t>
            </a:r>
          </a:p>
          <a:p>
            <a:pPr marL="109728" indent="0" algn="r" rtl="1">
              <a:buNone/>
              <a:defRPr/>
            </a:pPr>
            <a:endParaRPr lang="ar-IQ" sz="1900" dirty="0"/>
          </a:p>
          <a:p>
            <a:pPr marL="109728" indent="0" algn="r" rtl="1">
              <a:buNone/>
              <a:defRPr/>
            </a:pPr>
            <a:r>
              <a:rPr lang="ar-SA" sz="1900" b="1" dirty="0"/>
              <a:t>الصورة الثانية</a:t>
            </a:r>
            <a:r>
              <a:rPr lang="ar-SA" sz="1900" dirty="0"/>
              <a:t>: وهو التسليم الذي يتم بمجرد اتفاق الطرفين ويبقى المبيع في يد البائع بسبب جديد كالإيجار أو الهبة</a:t>
            </a:r>
            <a:r>
              <a:rPr lang="ar-IQ" sz="1900" dirty="0"/>
              <a:t>. </a:t>
            </a:r>
            <a:r>
              <a:rPr lang="ar-IQ" sz="1900" b="1" dirty="0"/>
              <a:t>أ</a:t>
            </a:r>
            <a:r>
              <a:rPr lang="ar-IQ" sz="1900" dirty="0"/>
              <a:t> يبيع بيتا الى </a:t>
            </a:r>
            <a:r>
              <a:rPr lang="ar-IQ" sz="1900" b="1" dirty="0"/>
              <a:t>ب</a:t>
            </a:r>
            <a:r>
              <a:rPr lang="ar-IQ" sz="1900" dirty="0"/>
              <a:t>  ولكن في نفس الوقت يستأجره منه (البيت) هنا يظهر لنا ان البائع لم يسلم البيت ماديا الى المشتري  ولكنه حكمه تم التسليم معنويا.</a:t>
            </a:r>
            <a:endParaRPr lang="en-US" sz="1900" dirty="0"/>
          </a:p>
          <a:p>
            <a:pPr marL="109728" indent="0" algn="r" rtl="1">
              <a:buNone/>
            </a:pPr>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82</a:t>
            </a:fld>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078463950"/>
      </p:ext>
    </p:extLst>
  </p:cSld>
  <p:clrMapOvr>
    <a:masterClrMapping/>
  </p:clrMapOvr>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76200"/>
            <a:ext cx="8991600" cy="6629400"/>
          </a:xfrm>
        </p:spPr>
        <p:txBody>
          <a:bodyPr/>
          <a:lstStyle/>
          <a:p>
            <a:pPr marL="109728" indent="0" algn="r" rtl="1">
              <a:buNone/>
            </a:pPr>
            <a:r>
              <a:rPr lang="ar-SA" sz="1800" b="1" dirty="0"/>
              <a:t>الصورة الثالثة</a:t>
            </a:r>
            <a:r>
              <a:rPr lang="ar-SA" sz="1800" dirty="0"/>
              <a:t>: وهي إذا أجرالمشتري المبيع قبل قبضه لغير البائع أو باعه أو رهنه أو وهبه وقبضه العاقد قام هذا القبض مقام قبض المشتري.</a:t>
            </a:r>
            <a:endParaRPr lang="ar-IQ" sz="1800" dirty="0"/>
          </a:p>
          <a:p>
            <a:pPr marL="109728" indent="0" algn="r" rtl="1">
              <a:buNone/>
            </a:pPr>
            <a:r>
              <a:rPr lang="ar-SA" sz="1800" dirty="0"/>
              <a:t> وفي الصورة الأخيرة إن حيازة المبيع تنتقل مادياً إلى شخص غير المشتري يعد نائباً عنه في تسلم المبيع وهذا الشخص هو الشخص الذي تعاقد مع المشتري</a:t>
            </a:r>
            <a:r>
              <a:rPr lang="en-US" sz="1800" dirty="0"/>
              <a:t>.</a:t>
            </a:r>
            <a:endParaRPr lang="ar-IQ" sz="1800" dirty="0"/>
          </a:p>
          <a:p>
            <a:pPr marL="109728" indent="0" algn="r" rtl="1">
              <a:buNone/>
            </a:pPr>
            <a:r>
              <a:rPr lang="ar-IQ" sz="1800" dirty="0"/>
              <a:t>أ يبع بيتا ل ب ولكن قبل ان يستلمه يعطي هذا البيت بالايجار الى ج  و(ج) يستلمه من (أ) هل هذا التسليم يعتبر معنوي ام مادي؟</a:t>
            </a:r>
          </a:p>
          <a:p>
            <a:pPr marL="109728" indent="0" algn="r" rtl="1">
              <a:buNone/>
            </a:pPr>
            <a:r>
              <a:rPr lang="ar-IQ" sz="1800" dirty="0"/>
              <a:t>هنا بالنسبة الى عقد البيع  بين أ, ب التسليم يعتبر معنويا  ولكن بالنسبة الى عقد الايجار بين ب , ج التسليم يعتبر ماديا  لان كل من أ , ج نائب ل ب.</a:t>
            </a:r>
          </a:p>
          <a:p>
            <a:pPr marL="109728" indent="0">
              <a:buNone/>
            </a:pPr>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83</a:t>
            </a:fld>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367482743"/>
      </p:ext>
    </p:extLst>
  </p:cSld>
  <p:clrMapOvr>
    <a:masterClrMapping/>
  </p:clrMapOvr>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76200"/>
            <a:ext cx="8915400" cy="6705600"/>
          </a:xfrm>
        </p:spPr>
        <p:txBody>
          <a:bodyPr>
            <a:normAutofit/>
          </a:bodyPr>
          <a:lstStyle/>
          <a:p>
            <a:pPr marL="109728" indent="0" algn="r" rtl="1">
              <a:buNone/>
            </a:pPr>
            <a:r>
              <a:rPr lang="ar-SA" sz="2400" b="1" dirty="0"/>
              <a:t>زمان التسليم ومكانه</a:t>
            </a:r>
            <a:endParaRPr lang="ar-IQ" sz="2400" dirty="0"/>
          </a:p>
          <a:p>
            <a:pPr marL="109728" indent="0" algn="ctr" rtl="1">
              <a:buNone/>
            </a:pPr>
            <a:endParaRPr lang="ar-IQ" sz="1900" u="sng" dirty="0"/>
          </a:p>
          <a:p>
            <a:pPr marL="109728" indent="0" algn="r" rtl="1">
              <a:buNone/>
            </a:pPr>
            <a:r>
              <a:rPr lang="ar-SA" sz="1900" dirty="0"/>
              <a:t>إن زمان التسليم هو زمان دفع الثمن من قبل المشتري وهذا الحكم هو تطبيق من تطبيقات القاعدة العامة في الدفع بعدم التنفيذ. ولكن</a:t>
            </a:r>
            <a:r>
              <a:rPr lang="ar-IQ" sz="1900" dirty="0"/>
              <a:t> </a:t>
            </a:r>
            <a:r>
              <a:rPr lang="ar-SA" sz="1900" dirty="0"/>
              <a:t>للطرفين المتعاقدين الاتفاق على تسليم المبيع فور انعقاد العقد إلى المشتري على أن يؤجل دفع الثمن إلى تاريخ لاحق.</a:t>
            </a:r>
            <a:endParaRPr lang="ar-IQ" sz="1900" dirty="0"/>
          </a:p>
          <a:p>
            <a:pPr marL="109728" indent="0" algn="r" rtl="1">
              <a:buNone/>
            </a:pPr>
            <a:r>
              <a:rPr lang="ar-SA" sz="1900" dirty="0"/>
              <a:t> كما يحق لهما الاتفاق على دفع الثمن مقدماً على أن يؤجل تسليم المبيع إلى ميعاد آخر</a:t>
            </a:r>
            <a:r>
              <a:rPr lang="ar-IQ" sz="1900" dirty="0"/>
              <a:t>536 م.ع</a:t>
            </a:r>
            <a:r>
              <a:rPr lang="en-US" sz="1900" dirty="0"/>
              <a:t> </a:t>
            </a:r>
            <a:r>
              <a:rPr lang="ar-IQ" sz="1900" dirty="0"/>
              <a:t>.</a:t>
            </a:r>
            <a:r>
              <a:rPr lang="ar-SA" sz="1900" dirty="0"/>
              <a:t> </a:t>
            </a:r>
            <a:endParaRPr lang="ar-IQ" sz="1900" dirty="0"/>
          </a:p>
          <a:p>
            <a:pPr marL="109728" indent="0" algn="r" rtl="1">
              <a:buNone/>
            </a:pPr>
            <a:endParaRPr lang="ar-IQ" sz="1900" dirty="0"/>
          </a:p>
          <a:p>
            <a:pPr marL="109728" indent="0" algn="r" rtl="1">
              <a:buNone/>
            </a:pPr>
            <a:r>
              <a:rPr lang="ar-SA" sz="1900" dirty="0"/>
              <a:t>ومكان التسليم هو المكان المتفق عليه في العقد، فإذا لم يوجد اتفاق فإن مكان التسليم هو محل وجود المبيع وقت إبرام عقد البيع</a:t>
            </a:r>
            <a:r>
              <a:rPr lang="en-US" sz="1900" dirty="0"/>
              <a:t> </a:t>
            </a:r>
            <a:r>
              <a:rPr lang="ar-SA" sz="1900" dirty="0"/>
              <a:t>ويعتبر محل إقامة البائع محلاً لوجود المبيع المنقول الذي لم يعين </a:t>
            </a:r>
            <a:r>
              <a:rPr lang="en-US" sz="1900" dirty="0"/>
              <a:t> </a:t>
            </a:r>
            <a:r>
              <a:rPr lang="ar-SA" sz="1900" dirty="0"/>
              <a:t>محل وجوده. إلا أن هذه القرينة بسيطة قابلة لإثبات العكس. فإن أثبت المشتري أن المبيع كان في محل آخر وقت التعاقد وجب التسليم في هذا المحل لا في محل إقامة البائع.</a:t>
            </a:r>
            <a:endParaRPr lang="en-US" sz="1900" dirty="0"/>
          </a:p>
          <a:p>
            <a:pPr marL="109728" indent="0" algn="r" rtl="1">
              <a:buNone/>
            </a:pPr>
            <a:r>
              <a:rPr lang="ar-SA" sz="1900" b="1" dirty="0"/>
              <a:t>مصاريف التسليم</a:t>
            </a:r>
            <a:endParaRPr lang="en-US" sz="1900" dirty="0"/>
          </a:p>
          <a:p>
            <a:pPr marL="109728" indent="0" algn="r" rtl="1">
              <a:buNone/>
            </a:pPr>
            <a:r>
              <a:rPr lang="ar-SA" sz="1900" dirty="0"/>
              <a:t>  الأصل أن البائع هو الذي يلتزم بمصاريف تسليم المبيع إلى المشتري باعتباره مديناَ إلا إذا وجد اتفاق أو عرف يقضي بخلاف ذلك</a:t>
            </a:r>
            <a:r>
              <a:rPr lang="ar-IQ" sz="1900" dirty="0"/>
              <a:t>.</a:t>
            </a:r>
          </a:p>
          <a:p>
            <a:pPr marL="109728" indent="0" algn="r" rtl="1">
              <a:buNone/>
            </a:pPr>
            <a:endParaRPr lang="ar-IQ" dirty="0"/>
          </a:p>
          <a:p>
            <a:pPr marL="109728" indent="0" algn="r" rtl="1">
              <a:buNone/>
            </a:pPr>
            <a:r>
              <a:rPr lang="ar-IQ" b="1" dirty="0">
                <a:solidFill>
                  <a:srgbClr val="FF0000"/>
                </a:solidFill>
              </a:rPr>
              <a:t>.</a:t>
            </a:r>
          </a:p>
          <a:p>
            <a:pPr marL="109728" indent="0" algn="r" rtl="1">
              <a:buNone/>
            </a:pPr>
            <a:endParaRPr lang="en-US" dirty="0"/>
          </a:p>
          <a:p>
            <a:pPr marL="109728" indent="0" algn="r" rtl="1">
              <a:buNone/>
            </a:pPr>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84</a:t>
            </a:fld>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670895397"/>
      </p:ext>
    </p:extLst>
  </p:cSld>
  <p:clrMapOvr>
    <a:masterClrMapping/>
  </p:clrMapOvr>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76200"/>
            <a:ext cx="8991600" cy="6705600"/>
          </a:xfrm>
        </p:spPr>
        <p:txBody>
          <a:bodyPr>
            <a:normAutofit fontScale="70000" lnSpcReduction="20000"/>
          </a:bodyPr>
          <a:lstStyle/>
          <a:p>
            <a:pPr marL="109728" indent="0" algn="ctr" rtl="1">
              <a:buNone/>
            </a:pPr>
            <a:r>
              <a:rPr lang="ar-SA" b="1" dirty="0"/>
              <a:t>ملحقات المبيع وحالته عند التسليم</a:t>
            </a:r>
            <a:r>
              <a:rPr lang="en-US" dirty="0"/>
              <a:t> </a:t>
            </a:r>
            <a:endParaRPr lang="ar-IQ" dirty="0"/>
          </a:p>
          <a:p>
            <a:pPr marL="109728" indent="0" algn="ctr" rtl="1">
              <a:buNone/>
            </a:pPr>
            <a:endParaRPr lang="ar-IQ" dirty="0"/>
          </a:p>
          <a:p>
            <a:pPr marL="109728" indent="0" algn="r" rtl="1">
              <a:buNone/>
            </a:pPr>
            <a:r>
              <a:rPr lang="ar-SA" b="1" dirty="0"/>
              <a:t>ملحقات المبيع:</a:t>
            </a:r>
            <a:r>
              <a:rPr lang="ar-SA" dirty="0"/>
              <a:t> هي كل ما يعتبر قسماً ومكملاً للمبيع لا يمكن انتفاع المشتري بالمبيع بدونه. ويجب لتحديد ملحقات المبيع الرجوع إلى اتفاق الطرفين فإن لم يوجد اتفاق وجب الرجوع إلى العرف فإن لم يوجد العرف وجب </a:t>
            </a:r>
            <a:r>
              <a:rPr lang="ar-SA" dirty="0">
                <a:solidFill>
                  <a:srgbClr val="002060"/>
                </a:solidFill>
              </a:rPr>
              <a:t>تحديد هذه الملحقات بحسب طبيعة المبيع وجنسه.</a:t>
            </a:r>
            <a:r>
              <a:rPr lang="ar-IQ" dirty="0">
                <a:solidFill>
                  <a:srgbClr val="002060"/>
                </a:solidFill>
              </a:rPr>
              <a:t>537 م.ع</a:t>
            </a:r>
            <a:r>
              <a:rPr lang="ar-SA" dirty="0">
                <a:solidFill>
                  <a:srgbClr val="002060"/>
                </a:solidFill>
              </a:rPr>
              <a:t> </a:t>
            </a:r>
            <a:r>
              <a:rPr lang="ar-IQ" dirty="0">
                <a:solidFill>
                  <a:srgbClr val="002060"/>
                </a:solidFill>
              </a:rPr>
              <a:t>.</a:t>
            </a:r>
          </a:p>
          <a:p>
            <a:pPr marL="109728" indent="0" algn="r" rtl="1">
              <a:buNone/>
            </a:pPr>
            <a:endParaRPr lang="ar-IQ" dirty="0">
              <a:solidFill>
                <a:srgbClr val="002060"/>
              </a:solidFill>
            </a:endParaRPr>
          </a:p>
          <a:p>
            <a:pPr marL="109728" indent="0" algn="r" rtl="1">
              <a:buNone/>
            </a:pPr>
            <a:r>
              <a:rPr lang="ar-SA" dirty="0">
                <a:solidFill>
                  <a:srgbClr val="002060"/>
                </a:solidFill>
              </a:rPr>
              <a:t>وملحقات العقار تشمل جميع ما أعد بصفة دائمة لاستعماله كما تشمل جميع الحقوق والدعاوى المكملة له أو المرتبطة به</a:t>
            </a:r>
            <a:r>
              <a:rPr lang="en-US" dirty="0">
                <a:solidFill>
                  <a:srgbClr val="002060"/>
                </a:solidFill>
              </a:rPr>
              <a:t> </a:t>
            </a:r>
            <a:r>
              <a:rPr lang="ar-SA" dirty="0">
                <a:solidFill>
                  <a:srgbClr val="002060"/>
                </a:solidFill>
              </a:rPr>
              <a:t>فسندات التمليك وعقود التأمين وحقوق الارتفاق المقررة له ودعوى مسؤولية المهندس والمقاول عن كل خلل أو تهدم يصيب البناء</a:t>
            </a:r>
            <a:r>
              <a:rPr lang="ar-IQ" dirty="0">
                <a:solidFill>
                  <a:srgbClr val="002060"/>
                </a:solidFill>
              </a:rPr>
              <a:t> </a:t>
            </a:r>
            <a:r>
              <a:rPr lang="ar-SA" dirty="0">
                <a:solidFill>
                  <a:srgbClr val="002060"/>
                </a:solidFill>
              </a:rPr>
              <a:t>تعتبر جميعها من ملحقات العقار المبيع</a:t>
            </a:r>
            <a:r>
              <a:rPr lang="en-US" dirty="0">
                <a:solidFill>
                  <a:srgbClr val="002060"/>
                </a:solidFill>
              </a:rPr>
              <a:t> </a:t>
            </a:r>
            <a:r>
              <a:rPr lang="ar-IQ" dirty="0">
                <a:solidFill>
                  <a:srgbClr val="002060"/>
                </a:solidFill>
              </a:rPr>
              <a:t>,كما تعتبر من ملحقات العقار  جميع توابع العقار المتصلة </a:t>
            </a:r>
            <a:r>
              <a:rPr lang="en-US" dirty="0">
                <a:solidFill>
                  <a:srgbClr val="002060"/>
                </a:solidFill>
              </a:rPr>
              <a:t> </a:t>
            </a:r>
            <a:r>
              <a:rPr lang="ar-IQ" dirty="0">
                <a:solidFill>
                  <a:srgbClr val="002060"/>
                </a:solidFill>
              </a:rPr>
              <a:t>المستقرة التي لا تقبل  الانفكاك عنه دون ضرر يصيبه. فالدولاب المثبة فيه, والتماثيل  المثبته على </a:t>
            </a:r>
            <a:r>
              <a:rPr lang="ar-IQ" dirty="0"/>
              <a:t>قواعد ثابته.</a:t>
            </a:r>
            <a:endParaRPr lang="ar-SA" dirty="0"/>
          </a:p>
          <a:p>
            <a:pPr marL="109728" indent="0" algn="r" rtl="1">
              <a:buNone/>
            </a:pPr>
            <a:endParaRPr lang="ar-SA" dirty="0"/>
          </a:p>
          <a:p>
            <a:pPr marL="109728" indent="0" algn="r" rtl="1">
              <a:buNone/>
            </a:pPr>
            <a:r>
              <a:rPr lang="ar-IQ" dirty="0"/>
              <a:t> اما المرايا والثريات المعلقة فأنها لاتعتبر  من الملحقات المبيع. وفي الاراضي الزراعية تعتبر من الملحقات الماشية  والالات ومخازن ومالم ينضج من المحصولات والثمار والاشجار المزروعة فيها على سبيل الاستقرار اما المحصولات الناضجة والثمار والاشجار المزروعة في اوعية </a:t>
            </a:r>
            <a:r>
              <a:rPr lang="ar-IQ" b="1" dirty="0">
                <a:solidFill>
                  <a:srgbClr val="002060"/>
                </a:solidFill>
              </a:rPr>
              <a:t>فلا تعتبر من الملحقات.</a:t>
            </a:r>
          </a:p>
          <a:p>
            <a:pPr marL="109728" indent="0" algn="r" rtl="1">
              <a:buNone/>
            </a:pPr>
            <a:endParaRPr lang="en-US" dirty="0"/>
          </a:p>
          <a:p>
            <a:pPr marL="109728" indent="0" algn="r" rtl="1">
              <a:buNone/>
            </a:pPr>
            <a:r>
              <a:rPr lang="ar-SA" b="1" dirty="0">
                <a:solidFill>
                  <a:srgbClr val="002060"/>
                </a:solidFill>
              </a:rPr>
              <a:t>أما فيما يتعلق بملحقات المنقول </a:t>
            </a:r>
            <a:r>
              <a:rPr lang="ar-IQ" b="1" dirty="0">
                <a:solidFill>
                  <a:srgbClr val="002060"/>
                </a:solidFill>
              </a:rPr>
              <a:t> </a:t>
            </a:r>
            <a:r>
              <a:rPr lang="ar-IQ" dirty="0"/>
              <a:t>مثل بيع الحيوان يشمل صغاره التي يرضعها والشعر والصوف المهيأ للحلق.</a:t>
            </a:r>
          </a:p>
          <a:p>
            <a:pPr marL="109728" indent="0" algn="r" rtl="1">
              <a:buNone/>
            </a:pPr>
            <a:endParaRPr lang="ar-IQ" dirty="0"/>
          </a:p>
          <a:p>
            <a:pPr marL="109728" indent="0" algn="r" rtl="1">
              <a:buNone/>
            </a:pPr>
            <a:r>
              <a:rPr lang="ar-IQ" dirty="0"/>
              <a:t>وكذلك</a:t>
            </a:r>
            <a:r>
              <a:rPr lang="ar-SA" dirty="0"/>
              <a:t> بيع السيارة يشمل مستندات ملكيتها وأدواتها الاحتياطية. أما الزيادة الحاصلة بعد البيع وقبل القبض كالثمر والإنتاج فإنها تكون للمشتري ما لم يوجد اتفاق أو عرف بغير ذلك، والمشتري هنا يتملك الثمار لا على اعتبار أنها ملحقات المبيع بل على اعتبار أنه مالكاً للمبيع لأنه لا يملك الثمار إلا من وقت انتقال الملكية إليه</a:t>
            </a:r>
            <a:r>
              <a:rPr lang="en-US" dirty="0"/>
              <a:t> </a:t>
            </a:r>
            <a:r>
              <a:rPr lang="ar-IQ" dirty="0"/>
              <a:t>.</a:t>
            </a:r>
          </a:p>
          <a:p>
            <a:pPr marL="109728" indent="0" algn="r" rtl="1">
              <a:buNone/>
            </a:pPr>
            <a:endParaRPr lang="ar-IQ" dirty="0"/>
          </a:p>
          <a:p>
            <a:pPr marL="109728" indent="0" algn="r" rtl="1">
              <a:buNone/>
            </a:pPr>
            <a:r>
              <a:rPr lang="ar-IQ" dirty="0"/>
              <a:t>مثال/ في يوم 1-4 ابرم أ عقد بيع م</a:t>
            </a:r>
            <a:r>
              <a:rPr lang="ar-SA" dirty="0"/>
              <a:t>ع</a:t>
            </a:r>
            <a:r>
              <a:rPr lang="ar-IQ" dirty="0"/>
              <a:t> ب  وفي 1-25 سلم المبيع ولكن زادت ثماره</a:t>
            </a:r>
            <a:r>
              <a:rPr lang="ar-SA" dirty="0"/>
              <a:t> المبيع</a:t>
            </a:r>
            <a:r>
              <a:rPr lang="ar-IQ" dirty="0"/>
              <a:t>, هنا هذه الثمار التي نشأة بين وقت ابرام العقد وتسليم المبيع فلمن </a:t>
            </a:r>
            <a:r>
              <a:rPr lang="ar-SA" dirty="0"/>
              <a:t>تكون هذه الزيادة</a:t>
            </a:r>
            <a:r>
              <a:rPr lang="ar-IQ" dirty="0"/>
              <a:t>؟ هنا الثمار التي زادت تكون ملك المشتري والمشتري نفسه يتحمل المصاريف لان المشتري اصبح مالك للشيء في 1-4 وهو يتحمل النفقات.</a:t>
            </a:r>
            <a:endParaRPr lang="en-US" dirty="0"/>
          </a:p>
          <a:p>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85</a:t>
            </a:fld>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718022182"/>
      </p:ext>
    </p:extLst>
  </p:cSld>
  <p:clrMapOvr>
    <a:masterClrMapping/>
  </p:clrMapOvr>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152400"/>
            <a:ext cx="8915400" cy="6629400"/>
          </a:xfrm>
        </p:spPr>
        <p:txBody>
          <a:bodyPr>
            <a:normAutofit/>
          </a:bodyPr>
          <a:lstStyle/>
          <a:p>
            <a:pPr marL="109728" indent="0" algn="ctr" rtl="1">
              <a:buNone/>
            </a:pPr>
            <a:r>
              <a:rPr lang="ar-SA" sz="1900" b="1" dirty="0"/>
              <a:t>حالة المبيع وقت التسليم</a:t>
            </a:r>
            <a:r>
              <a:rPr lang="en-US" sz="1900" dirty="0"/>
              <a:t> </a:t>
            </a:r>
            <a:endParaRPr lang="ar-IQ" sz="1900" dirty="0"/>
          </a:p>
          <a:p>
            <a:pPr marL="109728" indent="0" algn="ctr" rtl="1">
              <a:buNone/>
            </a:pPr>
            <a:endParaRPr lang="en-US" sz="1900" u="sng" dirty="0"/>
          </a:p>
          <a:p>
            <a:pPr marL="109728" indent="0" algn="r" rtl="1">
              <a:buNone/>
            </a:pPr>
            <a:r>
              <a:rPr lang="ar-SA" sz="1900" dirty="0"/>
              <a:t>كقاعدة عامة يلتزم البائع بتسليم المبيع للمشتري بالحالة التي يكون عليها وقت البيع، إن المشرع العراقي لم ينص على حكم حالة المبيع وقت التسليم</a:t>
            </a:r>
            <a:endParaRPr lang="ar-IQ" sz="1900" dirty="0"/>
          </a:p>
          <a:p>
            <a:pPr marL="109728" indent="0" algn="r" rtl="1">
              <a:buNone/>
            </a:pPr>
            <a:endParaRPr lang="ar-IQ" sz="1900" dirty="0"/>
          </a:p>
          <a:p>
            <a:pPr marL="109728" indent="0" algn="r" rtl="1">
              <a:buNone/>
            </a:pPr>
            <a:r>
              <a:rPr lang="ar-IQ" sz="1900" dirty="0"/>
              <a:t> </a:t>
            </a:r>
            <a:r>
              <a:rPr lang="ar-SA" sz="1900" dirty="0"/>
              <a:t>فإن كان المبيع شيئاً معيناً بالذات وجب على البائع تسليمه على الحالة التي كان عليها وقت </a:t>
            </a:r>
            <a:r>
              <a:rPr lang="en-US" sz="1900" dirty="0"/>
              <a:t> </a:t>
            </a:r>
            <a:r>
              <a:rPr lang="ar-SA" sz="1900" dirty="0"/>
              <a:t>التعاقد ولو كان على حالة سيئة لأن المفروض أن المشتري عاينه أو علم به علماً كافياً.</a:t>
            </a:r>
            <a:endParaRPr lang="ar-IQ" sz="1900" dirty="0"/>
          </a:p>
          <a:p>
            <a:pPr marL="109728" indent="0" algn="r" rtl="1">
              <a:buNone/>
            </a:pPr>
            <a:endParaRPr lang="ar-IQ" sz="1900" dirty="0"/>
          </a:p>
          <a:p>
            <a:pPr marL="109728" indent="0" algn="r" rtl="1">
              <a:buNone/>
            </a:pPr>
            <a:r>
              <a:rPr lang="ar-SA" sz="1900" dirty="0"/>
              <a:t> ويجب على البائع أن يسلم المبيع المتفق عليه ولا يجوز له تسليم شيء آخر حتى لو كان مساوياً في القيمة أو أزيد</a:t>
            </a:r>
            <a:r>
              <a:rPr lang="en-US" sz="1900" dirty="0"/>
              <a:t> </a:t>
            </a:r>
            <a:r>
              <a:rPr lang="ar-SA" sz="1900" dirty="0"/>
              <a:t>منها إلا إذا وافق المشتري على ذلك</a:t>
            </a:r>
            <a:r>
              <a:rPr lang="en-US" sz="1900" dirty="0"/>
              <a:t> .</a:t>
            </a:r>
            <a:endParaRPr lang="ar-IQ" sz="1900" dirty="0"/>
          </a:p>
          <a:p>
            <a:pPr marL="109728" indent="0" algn="r" rtl="1">
              <a:buNone/>
            </a:pPr>
            <a:endParaRPr lang="en-US" sz="1900" dirty="0"/>
          </a:p>
          <a:p>
            <a:pPr marL="109728" indent="0" algn="r" rtl="1">
              <a:buNone/>
            </a:pPr>
            <a:r>
              <a:rPr lang="ar-SA" sz="1900" dirty="0"/>
              <a:t>أما إذا كان المبيع شيئاً معيناً بالنوع فإن البائع يلتزم بتسليم شيء من الصنف المتفق عليه فإذا لم يكن هناك اتفاق ولم يكن استخلاص صنف المبيع من العرف أو من ظروف التعاقد، التزم البائع بأن يسلم للمشتري شيئاً من الصنف المتوسط لا من الصنف الجيد حتى لا يغبن البائع ولا من الصنف الردئ حتى لا يغبن المشتري.</a:t>
            </a:r>
            <a:endParaRPr lang="ar-IQ" sz="1900" dirty="0"/>
          </a:p>
          <a:p>
            <a:pPr marL="109728" indent="0" algn="r" rtl="1">
              <a:buNone/>
            </a:pPr>
            <a:endParaRPr lang="ar-IQ" sz="1900" dirty="0"/>
          </a:p>
          <a:p>
            <a:pPr marL="109728" indent="0" algn="r" rtl="1">
              <a:buNone/>
            </a:pPr>
            <a:r>
              <a:rPr lang="ar-SA" sz="1900" dirty="0"/>
              <a:t> وعبء الإثبات يكون على البائع لأنه هو المدين بالتزام التسليم وعليه أن يثبت براءة ذمته من الالتزام</a:t>
            </a:r>
            <a:r>
              <a:rPr lang="en-US" sz="1900" dirty="0"/>
              <a:t> </a:t>
            </a:r>
            <a:r>
              <a:rPr lang="en-US" dirty="0"/>
              <a:t>.</a:t>
            </a:r>
          </a:p>
          <a:p>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86</a:t>
            </a:fld>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893866078"/>
      </p:ext>
    </p:extLst>
  </p:cSld>
  <p:clrMapOvr>
    <a:masterClrMapping/>
  </p:clrMapOvr>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76200"/>
            <a:ext cx="8991600" cy="6705600"/>
          </a:xfrm>
        </p:spPr>
        <p:txBody>
          <a:bodyPr>
            <a:normAutofit fontScale="92500" lnSpcReduction="20000"/>
          </a:bodyPr>
          <a:lstStyle/>
          <a:p>
            <a:pPr marL="109728" indent="0" algn="ctr" rtl="1">
              <a:buNone/>
            </a:pPr>
            <a:r>
              <a:rPr lang="ar-SA" b="1" dirty="0"/>
              <a:t>حكم نقص المبيع أو زيادته</a:t>
            </a:r>
            <a:endParaRPr lang="ar-IQ" b="1" u="sng" dirty="0"/>
          </a:p>
          <a:p>
            <a:pPr marL="109728" indent="0" algn="ctr" rtl="1">
              <a:buNone/>
            </a:pPr>
            <a:endParaRPr lang="ar-IQ" b="1" dirty="0">
              <a:solidFill>
                <a:srgbClr val="7030A0"/>
              </a:solidFill>
            </a:endParaRPr>
          </a:p>
          <a:p>
            <a:pPr marL="109728" indent="0" algn="r" rtl="1">
              <a:buNone/>
            </a:pPr>
            <a:r>
              <a:rPr lang="ar-SA" dirty="0"/>
              <a:t>يلتزم البائع بموجب عقد البيع بان يسلم المبيع الى المشتري بالمقدار المذكور في العقد وبما في ذلك من ملحقاته. ولكن ماهو الحكم القانوني في حالة زيادة أو نقصان المبيع؟</a:t>
            </a:r>
          </a:p>
          <a:p>
            <a:pPr marL="109728" indent="0" algn="r" rtl="1">
              <a:buNone/>
            </a:pPr>
            <a:r>
              <a:rPr lang="en-US" dirty="0"/>
              <a:t> </a:t>
            </a:r>
            <a:r>
              <a:rPr lang="ar-SA" dirty="0"/>
              <a:t>أن المشرع العراقي يميز بين</a:t>
            </a:r>
            <a:r>
              <a:rPr lang="ar-IQ" dirty="0"/>
              <a:t> </a:t>
            </a:r>
            <a:r>
              <a:rPr lang="ar-SA" dirty="0"/>
              <a:t>الأشياء المثلية  التي لا يضرها التبع</a:t>
            </a:r>
            <a:r>
              <a:rPr lang="ar-IQ" dirty="0"/>
              <a:t>ي</a:t>
            </a:r>
            <a:r>
              <a:rPr lang="ar-SA" dirty="0"/>
              <a:t>ض وبين الأشياء المثلية التي يضرها التبعيض:</a:t>
            </a:r>
            <a:endParaRPr lang="ar-IQ" dirty="0"/>
          </a:p>
          <a:p>
            <a:pPr marL="109728" indent="0" algn="r" rtl="1">
              <a:buNone/>
            </a:pPr>
            <a:endParaRPr lang="en-US" b="1" u="sng" dirty="0">
              <a:solidFill>
                <a:srgbClr val="7030A0"/>
              </a:solidFill>
            </a:endParaRPr>
          </a:p>
          <a:p>
            <a:pPr marL="624078" indent="-514350" algn="r" rtl="1">
              <a:lnSpc>
                <a:spcPct val="90000"/>
              </a:lnSpc>
              <a:buFont typeface="Wingdings 3"/>
              <a:buAutoNum type="arabicPeriod"/>
              <a:defRPr/>
            </a:pPr>
            <a:r>
              <a:rPr lang="ar-SA" sz="2100" b="1" dirty="0"/>
              <a:t>الأشياء المثلية التي لا يضرها التبعيض: </a:t>
            </a:r>
            <a:r>
              <a:rPr lang="ar-IQ" sz="2100" dirty="0"/>
              <a:t>يقصد بالمثليات التي لا يضرها التبعيض الاشياء التي يمكن تجزئتها دون تلف ولا يترتب على نقصها نقص في منفعتها مثل الطحين والرز ... فإذا وجد المبيع في هذه الحالة (ناقصاً) فللمشتري الخيار بين فسخ العقد أو إبقائه واخذ الباقي بما يقابله من الثمن ..</a:t>
            </a:r>
          </a:p>
          <a:p>
            <a:pPr marL="624078" indent="-514350" algn="r" rtl="1">
              <a:lnSpc>
                <a:spcPct val="90000"/>
              </a:lnSpc>
              <a:buFont typeface="Wingdings 3"/>
              <a:buAutoNum type="arabicPeriod"/>
              <a:defRPr/>
            </a:pPr>
            <a:endParaRPr lang="ar-IQ" sz="2100" dirty="0"/>
          </a:p>
          <a:p>
            <a:pPr marL="109728" indent="0" algn="r" rtl="1">
              <a:lnSpc>
                <a:spcPct val="90000"/>
              </a:lnSpc>
              <a:buNone/>
              <a:defRPr/>
            </a:pPr>
            <a:r>
              <a:rPr lang="ar-IQ" sz="2100" dirty="0"/>
              <a:t> </a:t>
            </a:r>
            <a:r>
              <a:rPr lang="ar-IQ" sz="2100" dirty="0" err="1">
                <a:solidFill>
                  <a:srgbClr val="FF0000"/>
                </a:solidFill>
              </a:rPr>
              <a:t>مث</a:t>
            </a:r>
            <a:r>
              <a:rPr lang="ar-SA" sz="2100" dirty="0">
                <a:solidFill>
                  <a:srgbClr val="FF0000"/>
                </a:solidFill>
              </a:rPr>
              <a:t>ال</a:t>
            </a:r>
            <a:r>
              <a:rPr lang="ar-IQ" sz="2100" dirty="0">
                <a:solidFill>
                  <a:srgbClr val="FF0000"/>
                </a:solidFill>
              </a:rPr>
              <a:t> ( </a:t>
            </a:r>
            <a:r>
              <a:rPr lang="ar-IQ" sz="2100" b="1" dirty="0">
                <a:solidFill>
                  <a:srgbClr val="FF0000"/>
                </a:solidFill>
              </a:rPr>
              <a:t>باع سمير الى </a:t>
            </a:r>
            <a:r>
              <a:rPr lang="ar-SA" sz="2100" b="1" dirty="0">
                <a:solidFill>
                  <a:srgbClr val="FF0000"/>
                </a:solidFill>
              </a:rPr>
              <a:t>ازاد</a:t>
            </a:r>
            <a:r>
              <a:rPr lang="ar-IQ" sz="2100" b="1" dirty="0">
                <a:solidFill>
                  <a:srgbClr val="FF0000"/>
                </a:solidFill>
              </a:rPr>
              <a:t> 100 كيلو من الطحين بسعر 1000 دينار للكيلو الواحد . فأذا وجد </a:t>
            </a:r>
            <a:r>
              <a:rPr lang="ar-SA" sz="2100" b="1" dirty="0">
                <a:solidFill>
                  <a:srgbClr val="FF0000"/>
                </a:solidFill>
              </a:rPr>
              <a:t>ازاد</a:t>
            </a:r>
            <a:r>
              <a:rPr lang="ar-IQ" sz="2100" b="1" dirty="0">
                <a:solidFill>
                  <a:srgbClr val="FF0000"/>
                </a:solidFill>
              </a:rPr>
              <a:t> عند تسلم المبيع أن الطحين هو 90 كيلو فهنا يكون </a:t>
            </a:r>
            <a:r>
              <a:rPr lang="ar-SA" sz="2100" b="1" dirty="0">
                <a:solidFill>
                  <a:srgbClr val="FF0000"/>
                </a:solidFill>
              </a:rPr>
              <a:t>ازاد</a:t>
            </a:r>
            <a:r>
              <a:rPr lang="ar-IQ" sz="2100" b="1" dirty="0">
                <a:solidFill>
                  <a:srgbClr val="FF0000"/>
                </a:solidFill>
              </a:rPr>
              <a:t> مخيراً بين فسخ العقد او اخذ ال90 كيلو بما يقابله من الثمن أي ب 90000 </a:t>
            </a:r>
            <a:r>
              <a:rPr lang="ar-SA" sz="2100" b="1" dirty="0">
                <a:solidFill>
                  <a:srgbClr val="FF0000"/>
                </a:solidFill>
              </a:rPr>
              <a:t>الف </a:t>
            </a:r>
            <a:r>
              <a:rPr lang="ar-IQ" sz="2100" b="1" dirty="0">
                <a:solidFill>
                  <a:srgbClr val="FF0000"/>
                </a:solidFill>
              </a:rPr>
              <a:t>دينار )</a:t>
            </a:r>
            <a:br>
              <a:rPr lang="ar-IQ" sz="2100" b="1" dirty="0">
                <a:solidFill>
                  <a:srgbClr val="FF0000"/>
                </a:solidFill>
              </a:rPr>
            </a:br>
            <a:r>
              <a:rPr lang="ar-IQ" sz="2100" b="1" dirty="0">
                <a:solidFill>
                  <a:srgbClr val="FF0000"/>
                </a:solidFill>
              </a:rPr>
              <a:t>أما أذا وجد أن المبيع قد (زاد)</a:t>
            </a:r>
            <a:r>
              <a:rPr lang="ar-SA" sz="2100" b="1" dirty="0">
                <a:solidFill>
                  <a:srgbClr val="FF0000"/>
                </a:solidFill>
              </a:rPr>
              <a:t> (110 كيلو)</a:t>
            </a:r>
            <a:r>
              <a:rPr lang="ar-IQ" sz="2100" b="1" dirty="0">
                <a:solidFill>
                  <a:srgbClr val="FF0000"/>
                </a:solidFill>
              </a:rPr>
              <a:t> عند التسليم عن المقدار المتفق عليه في العقد </a:t>
            </a:r>
            <a:r>
              <a:rPr lang="ar-SA" sz="2100" b="1" dirty="0">
                <a:solidFill>
                  <a:srgbClr val="FF0000"/>
                </a:solidFill>
              </a:rPr>
              <a:t>فالزيادة تكون للبائع ولا يجوز للمشتري أخذها حتى لو أبدى رغبته</a:t>
            </a:r>
            <a:r>
              <a:rPr lang="en-US" sz="2100" b="1" dirty="0">
                <a:solidFill>
                  <a:srgbClr val="FF0000"/>
                </a:solidFill>
              </a:rPr>
              <a:t> </a:t>
            </a:r>
            <a:r>
              <a:rPr lang="ar-SA" sz="2100" b="1" dirty="0">
                <a:solidFill>
                  <a:srgbClr val="FF0000"/>
                </a:solidFill>
              </a:rPr>
              <a:t>في دفع </a:t>
            </a:r>
            <a:r>
              <a:rPr lang="en-US" sz="2100" b="1" dirty="0">
                <a:solidFill>
                  <a:srgbClr val="FF0000"/>
                </a:solidFill>
              </a:rPr>
              <a:t> </a:t>
            </a:r>
            <a:r>
              <a:rPr lang="ar-SA" sz="2100" b="1" dirty="0">
                <a:solidFill>
                  <a:srgbClr val="FF0000"/>
                </a:solidFill>
              </a:rPr>
              <a:t>قيمتها ما لم يوافق البائع على ذلك</a:t>
            </a:r>
            <a:endParaRPr lang="ar-IQ" sz="2100" b="1" dirty="0">
              <a:solidFill>
                <a:srgbClr val="FF0000"/>
              </a:solidFill>
            </a:endParaRPr>
          </a:p>
          <a:p>
            <a:pPr marL="109728" indent="0" algn="r" rtl="1">
              <a:lnSpc>
                <a:spcPct val="90000"/>
              </a:lnSpc>
              <a:buNone/>
              <a:defRPr/>
            </a:pPr>
            <a:endParaRPr lang="ar-IQ" sz="2100" b="1" u="sng" dirty="0">
              <a:solidFill>
                <a:srgbClr val="FF0000"/>
              </a:solidFill>
            </a:endParaRPr>
          </a:p>
          <a:p>
            <a:pPr marL="109728" indent="0" algn="r" rtl="1">
              <a:lnSpc>
                <a:spcPct val="90000"/>
              </a:lnSpc>
              <a:buNone/>
              <a:defRPr/>
            </a:pPr>
            <a:r>
              <a:rPr lang="ar-IQ" sz="2100" b="1" dirty="0">
                <a:solidFill>
                  <a:srgbClr val="FF0000"/>
                </a:solidFill>
              </a:rPr>
              <a:t>أ يعقد عقدا مع ب لشراء 10 طن علف كل طن ب 10 الاف دينار  ولكن ظهر عند التسليم ان البائع جلب 9 طن  او 11 طن فماذا يكون للمشتري ان يفعل؟</a:t>
            </a:r>
          </a:p>
          <a:p>
            <a:pPr marL="109728" indent="0" algn="r" rtl="1">
              <a:lnSpc>
                <a:spcPct val="90000"/>
              </a:lnSpc>
              <a:buNone/>
              <a:defRPr/>
            </a:pPr>
            <a:endParaRPr lang="ar-IQ" sz="2100" dirty="0"/>
          </a:p>
          <a:p>
            <a:pPr marL="109728" indent="0" algn="r" rtl="1">
              <a:lnSpc>
                <a:spcPct val="90000"/>
              </a:lnSpc>
              <a:buNone/>
              <a:defRPr/>
            </a:pPr>
            <a:r>
              <a:rPr lang="ar-IQ" sz="2100" dirty="0"/>
              <a:t> 1. في حالة النقص </a:t>
            </a:r>
            <a:r>
              <a:rPr lang="ar-IQ" sz="2100" dirty="0" err="1"/>
              <a:t>اما</a:t>
            </a:r>
            <a:r>
              <a:rPr lang="ar-IQ" sz="2100" dirty="0"/>
              <a:t> </a:t>
            </a:r>
            <a:r>
              <a:rPr lang="ar-IQ" sz="2100" dirty="0" err="1"/>
              <a:t>ان</a:t>
            </a:r>
            <a:r>
              <a:rPr lang="ar-IQ" sz="2100" dirty="0"/>
              <a:t> يفسخ العقد </a:t>
            </a:r>
            <a:r>
              <a:rPr lang="ar-IQ" sz="2100" dirty="0" err="1"/>
              <a:t>او</a:t>
            </a:r>
            <a:r>
              <a:rPr lang="ar-IQ" sz="2100" dirty="0"/>
              <a:t> </a:t>
            </a:r>
            <a:r>
              <a:rPr lang="ar-IQ" sz="2100" dirty="0" err="1"/>
              <a:t>ان</a:t>
            </a:r>
            <a:r>
              <a:rPr lang="ar-IQ" sz="2100" dirty="0"/>
              <a:t> يقبل العقد مع </a:t>
            </a:r>
            <a:r>
              <a:rPr lang="ar-IQ" sz="2100" dirty="0" err="1"/>
              <a:t>انقاص</a:t>
            </a:r>
            <a:r>
              <a:rPr lang="ar-IQ" sz="2100" dirty="0"/>
              <a:t> الثمن والذي يساوي 90 </a:t>
            </a:r>
            <a:r>
              <a:rPr lang="ar-IQ" sz="2100" dirty="0" err="1"/>
              <a:t>الف</a:t>
            </a:r>
            <a:r>
              <a:rPr lang="ar-IQ" sz="2100" dirty="0"/>
              <a:t> دينارا.</a:t>
            </a:r>
          </a:p>
          <a:p>
            <a:pPr marL="109728" indent="0" algn="r" rtl="1">
              <a:lnSpc>
                <a:spcPct val="90000"/>
              </a:lnSpc>
              <a:buNone/>
              <a:defRPr/>
            </a:pPr>
            <a:r>
              <a:rPr lang="ar-IQ" sz="2100" dirty="0"/>
              <a:t>2. ولكن </a:t>
            </a:r>
            <a:r>
              <a:rPr lang="ar-IQ" sz="2100" dirty="0" err="1"/>
              <a:t>اذا</a:t>
            </a:r>
            <a:r>
              <a:rPr lang="ar-IQ" sz="2100" dirty="0"/>
              <a:t> زاد يعني 11 طن فأن المشتري لا يمكن له </a:t>
            </a:r>
            <a:r>
              <a:rPr lang="ar-IQ" sz="2100" dirty="0" err="1"/>
              <a:t>ان</a:t>
            </a:r>
            <a:r>
              <a:rPr lang="ar-IQ" sz="2100" dirty="0"/>
              <a:t> يلزم البائع بأن يعطيه بسعر السابق ولا البائع يمكن له </a:t>
            </a:r>
            <a:r>
              <a:rPr lang="ar-IQ" sz="2100" dirty="0" err="1"/>
              <a:t>ان</a:t>
            </a:r>
            <a:r>
              <a:rPr lang="ar-IQ" sz="2100" dirty="0"/>
              <a:t> يلزم المشتري بأخذ البضاعة  وزيادة الثمن.</a:t>
            </a:r>
          </a:p>
          <a:p>
            <a:pPr marL="109728" indent="0" algn="r" rtl="1">
              <a:lnSpc>
                <a:spcPct val="90000"/>
              </a:lnSpc>
              <a:buNone/>
              <a:defRPr/>
            </a:pPr>
            <a:endParaRPr lang="ar-IQ" dirty="0"/>
          </a:p>
          <a:p>
            <a:pPr marL="109728" indent="0" algn="r" rtl="1">
              <a:lnSpc>
                <a:spcPct val="90000"/>
              </a:lnSpc>
              <a:buNone/>
              <a:defRPr/>
            </a:pPr>
            <a:endParaRPr lang="en-US" dirty="0"/>
          </a:p>
          <a:p>
            <a:pPr>
              <a:lnSpc>
                <a:spcPct val="90000"/>
              </a:lnSpc>
              <a:defRPr/>
            </a:pPr>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87</a:t>
            </a:fld>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663872065"/>
      </p:ext>
    </p:extLst>
  </p:cSld>
  <p:clrMapOvr>
    <a:masterClrMapping/>
  </p:clrMapOvr>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76200"/>
            <a:ext cx="8915400" cy="6705600"/>
          </a:xfrm>
        </p:spPr>
        <p:txBody>
          <a:bodyPr>
            <a:normAutofit fontScale="92500"/>
          </a:bodyPr>
          <a:lstStyle/>
          <a:p>
            <a:pPr marL="109728" indent="0" algn="r" rtl="1">
              <a:lnSpc>
                <a:spcPct val="90000"/>
              </a:lnSpc>
              <a:buNone/>
              <a:defRPr/>
            </a:pPr>
            <a:r>
              <a:rPr lang="ar-IQ" sz="2100" b="1" dirty="0"/>
              <a:t>2. </a:t>
            </a:r>
            <a:r>
              <a:rPr lang="ar-SA" sz="2100" b="1" dirty="0"/>
              <a:t>الأشياء المثلية التي يضرها التبعيض</a:t>
            </a:r>
            <a:r>
              <a:rPr lang="ar-SA" sz="2100" dirty="0"/>
              <a:t>: يجب التمييز بين حالتين هما حالة </a:t>
            </a:r>
            <a:r>
              <a:rPr lang="ar-SA" sz="2100" b="1" dirty="0"/>
              <a:t>تسمية الثمن جملة </a:t>
            </a:r>
            <a:r>
              <a:rPr lang="ar-SA" sz="2100" dirty="0"/>
              <a:t>وحالة تسمية الثمن على </a:t>
            </a:r>
            <a:r>
              <a:rPr lang="ar-SA" sz="2100" b="1" dirty="0"/>
              <a:t>أساس سعر الوحدة،</a:t>
            </a:r>
            <a:endParaRPr lang="ar-IQ" sz="2100" b="1" dirty="0"/>
          </a:p>
          <a:p>
            <a:pPr marL="109728" indent="0" algn="r" rtl="1">
              <a:lnSpc>
                <a:spcPct val="90000"/>
              </a:lnSpc>
              <a:buNone/>
              <a:defRPr/>
            </a:pPr>
            <a:endParaRPr lang="ar-IQ" sz="2100" dirty="0"/>
          </a:p>
          <a:p>
            <a:pPr marL="109728" indent="0" algn="r" rtl="1">
              <a:lnSpc>
                <a:spcPct val="90000"/>
              </a:lnSpc>
              <a:buNone/>
              <a:defRPr/>
            </a:pPr>
            <a:r>
              <a:rPr lang="ar-SA" sz="2100" b="1" dirty="0"/>
              <a:t>الحالة الأولى</a:t>
            </a:r>
            <a:r>
              <a:rPr lang="ar-IQ" sz="2100" b="1" dirty="0"/>
              <a:t>(</a:t>
            </a:r>
            <a:r>
              <a:rPr lang="ar-SA" sz="2100" b="1" dirty="0"/>
              <a:t> حالة تسمية الثمن جملة</a:t>
            </a:r>
            <a:r>
              <a:rPr lang="ar-IQ" sz="2100" b="1" dirty="0"/>
              <a:t>) </a:t>
            </a:r>
            <a:r>
              <a:rPr lang="ar-SA" sz="2100" b="1" dirty="0"/>
              <a:t> </a:t>
            </a:r>
            <a:r>
              <a:rPr lang="ar-SA" sz="2100" dirty="0"/>
              <a:t>إذا ظهر نقص في المبيع عند التسليم</a:t>
            </a:r>
            <a:r>
              <a:rPr lang="ar-IQ" sz="2100" dirty="0"/>
              <a:t> </a:t>
            </a:r>
            <a:r>
              <a:rPr lang="ar-SA" sz="2100" dirty="0"/>
              <a:t>فإن المشتري يكون مخيراً بين فسخ العقد وبين أخذ الباقي من المبيع بجملة الثمن المسمى في العقد. </a:t>
            </a:r>
          </a:p>
          <a:p>
            <a:pPr marL="109728" indent="0" algn="r" rtl="1">
              <a:lnSpc>
                <a:spcPct val="90000"/>
              </a:lnSpc>
              <a:buNone/>
              <a:defRPr/>
            </a:pPr>
            <a:r>
              <a:rPr lang="ar-SA" sz="2100" dirty="0"/>
              <a:t>إلا إذا وجد اتفاق بين الطرفين يخول </a:t>
            </a:r>
            <a:r>
              <a:rPr lang="en-US" sz="2100" dirty="0"/>
              <a:t> </a:t>
            </a:r>
            <a:r>
              <a:rPr lang="ar-SA" sz="2100" dirty="0"/>
              <a:t>المشتري أن يأخذ الباقي بما يقابله من الثمن. فإن وجد بالمبيع زيادة </a:t>
            </a:r>
            <a:r>
              <a:rPr lang="en-US" sz="2100" dirty="0"/>
              <a:t> </a:t>
            </a:r>
            <a:r>
              <a:rPr lang="ar-SA" sz="2100" dirty="0"/>
              <a:t>فالزيادة تكون للمشتري بلا مقابل إلا إذا وجد اتفاق بين الطرفين </a:t>
            </a:r>
            <a:r>
              <a:rPr lang="en-US" sz="2100" dirty="0"/>
              <a:t> </a:t>
            </a:r>
            <a:r>
              <a:rPr lang="ar-SA" sz="2100" dirty="0"/>
              <a:t>المتعاقدين يلزم المشتري بدفع العوض عن هذه الزيادة</a:t>
            </a:r>
            <a:r>
              <a:rPr lang="en-US" sz="2100" dirty="0"/>
              <a:t> .</a:t>
            </a:r>
          </a:p>
          <a:p>
            <a:pPr marL="109728" indent="0" algn="r" rtl="1">
              <a:buNone/>
            </a:pPr>
            <a:endParaRPr lang="ar-IQ" sz="2100" dirty="0"/>
          </a:p>
          <a:p>
            <a:pPr marL="109728" indent="0" algn="r" rtl="1">
              <a:buNone/>
            </a:pPr>
            <a:r>
              <a:rPr lang="ar-IQ" sz="2100" dirty="0"/>
              <a:t>والعلة في اعطاء الزيادة للمشتري بدون عوض هي ان الثمن تعلق بالجملة لرضاء البائع ببيعها والزيادة وصف من الاوصاف  والوصف لايقابلها شيء من الثمن</a:t>
            </a:r>
          </a:p>
          <a:p>
            <a:pPr marL="109728" indent="0" algn="r" rtl="1">
              <a:buNone/>
            </a:pPr>
            <a:endParaRPr lang="ar-IQ" sz="2100" dirty="0"/>
          </a:p>
          <a:p>
            <a:pPr marL="109728" indent="0" algn="r" rtl="1">
              <a:buNone/>
            </a:pPr>
            <a:r>
              <a:rPr lang="ar-IQ" sz="2100" b="1" dirty="0"/>
              <a:t>ابرم </a:t>
            </a:r>
            <a:r>
              <a:rPr lang="ar-SA" sz="2100" b="1" dirty="0"/>
              <a:t>أ </a:t>
            </a:r>
            <a:r>
              <a:rPr lang="ar-IQ" sz="2100" b="1" dirty="0"/>
              <a:t>عقد مع ب </a:t>
            </a:r>
            <a:r>
              <a:rPr lang="ar-SA" sz="2100" b="1" dirty="0"/>
              <a:t>ل</a:t>
            </a:r>
            <a:r>
              <a:rPr lang="ar-IQ" sz="2100" b="1" dirty="0"/>
              <a:t>شراء 10 امتار من القماش ب 100 الف ولكن اثناء التسليم كانت 8 امتار او 11 امتار , فماذا يمكن للمشتري ان يفعل ؟ هنا يمكن للمشتري ان يفسخ العقد لان القماش كان 8 امتار او يقبل العقد حيث ان القماش 8 امتار  او 11 امتار  وبنفس السعر .</a:t>
            </a:r>
          </a:p>
          <a:p>
            <a:pPr marL="109728" indent="0" algn="r" rtl="1">
              <a:buNone/>
            </a:pPr>
            <a:endParaRPr lang="en-US" sz="2400" dirty="0"/>
          </a:p>
          <a:p>
            <a:pPr marL="109728" indent="0" algn="r" rtl="1">
              <a:lnSpc>
                <a:spcPct val="90000"/>
              </a:lnSpc>
              <a:buNone/>
              <a:defRPr/>
            </a:pPr>
            <a:r>
              <a:rPr lang="ar-SA" sz="2100" b="1" dirty="0"/>
              <a:t>س/</a:t>
            </a:r>
            <a:r>
              <a:rPr lang="ar-IQ" sz="2100" b="1" dirty="0"/>
              <a:t>بين الحكم القانوني في حالة ظهور المبيع زائدا  عند التسليم اذا كان من المثليات التي يضرها التبعيض وسمي ثمنها جملة؟</a:t>
            </a:r>
          </a:p>
          <a:p>
            <a:pPr marL="109728" indent="0" algn="r" rtl="1">
              <a:lnSpc>
                <a:spcPct val="90000"/>
              </a:lnSpc>
              <a:buNone/>
              <a:defRPr/>
            </a:pPr>
            <a:endParaRPr lang="ar-IQ" sz="2400" dirty="0"/>
          </a:p>
          <a:p>
            <a:pPr marL="109728" indent="0" algn="r" rtl="1">
              <a:lnSpc>
                <a:spcPct val="90000"/>
              </a:lnSpc>
              <a:buNone/>
              <a:defRPr/>
            </a:pPr>
            <a:r>
              <a:rPr lang="ar-IQ" sz="2400" dirty="0"/>
              <a:t> حسب نص الفقرة 2 من المادة 544 تكون الزيادة للمشتري اذا ظهر المبيع زائدا عند التسليم وكان من المثليات التي يضرها التبعيض وسمي ثمنها جملة الا انه اذا كان هناك اتفاق بين البائع والمشتري وقت ابرام العقد على ان ياخذ البائع عوضا مقابل الزيادة في المبيع.</a:t>
            </a:r>
          </a:p>
          <a:p>
            <a:pPr marL="109728" indent="0" algn="r" rtl="1">
              <a:buNone/>
            </a:pPr>
            <a:endParaRPr lang="ar-IQ" sz="2400" dirty="0"/>
          </a:p>
          <a:p>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88</a:t>
            </a:fld>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088436636"/>
      </p:ext>
    </p:extLst>
  </p:cSld>
  <p:clrMapOvr>
    <a:masterClrMapping/>
  </p:clrMapOvr>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144000" cy="6781800"/>
          </a:xfrm>
        </p:spPr>
        <p:txBody>
          <a:bodyPr>
            <a:normAutofit/>
          </a:bodyPr>
          <a:lstStyle/>
          <a:p>
            <a:pPr marL="109728" indent="0" algn="r" rtl="1">
              <a:buNone/>
            </a:pPr>
            <a:endParaRPr lang="ar-SA" b="1" u="sng" dirty="0">
              <a:solidFill>
                <a:srgbClr val="002060"/>
              </a:solidFill>
            </a:endParaRPr>
          </a:p>
          <a:p>
            <a:pPr marL="109728" indent="0" algn="r" rtl="1">
              <a:buNone/>
            </a:pPr>
            <a:r>
              <a:rPr lang="ar-SA" sz="2100" b="1" dirty="0"/>
              <a:t>الحالة الثانية:  إذا كان المبيع من الأشياء المثلية التي يضرها التبعيض وحدد ثمنها على أساس الوحدة :</a:t>
            </a:r>
          </a:p>
          <a:p>
            <a:pPr marL="109728" indent="0" algn="r" rtl="1">
              <a:buNone/>
            </a:pPr>
            <a:endParaRPr lang="ar-SA" b="1" u="sng" dirty="0">
              <a:solidFill>
                <a:srgbClr val="002060"/>
              </a:solidFill>
            </a:endParaRPr>
          </a:p>
          <a:p>
            <a:pPr marL="109728" indent="0" algn="r" rtl="1">
              <a:buNone/>
            </a:pPr>
            <a:r>
              <a:rPr lang="ar-SA" sz="1900" b="1" dirty="0"/>
              <a:t>فأذا ظهر نقص أو زيادة فيها عند التسليم</a:t>
            </a:r>
            <a:r>
              <a:rPr lang="ar-SA" sz="1900" dirty="0"/>
              <a:t> فإن المشتري يكون مخيراً بين الفسخ وبين أخذ المبيع دون تبعيض بما يقابله من الثمن لا بالثمن المسمى.</a:t>
            </a:r>
            <a:r>
              <a:rPr lang="en-US" sz="1900" dirty="0"/>
              <a:t> </a:t>
            </a:r>
            <a:endParaRPr lang="ar-IQ" sz="1900" dirty="0"/>
          </a:p>
          <a:p>
            <a:pPr marL="109728" indent="0" algn="r" rtl="1">
              <a:buNone/>
            </a:pPr>
            <a:endParaRPr lang="ar-IQ" sz="1900" dirty="0"/>
          </a:p>
          <a:p>
            <a:pPr marL="109728" indent="0" algn="r" rtl="1">
              <a:buNone/>
            </a:pPr>
            <a:r>
              <a:rPr lang="ar-IQ" sz="1900" dirty="0"/>
              <a:t>فمثلا </a:t>
            </a:r>
            <a:r>
              <a:rPr lang="ar-IQ" sz="1900" b="1" dirty="0"/>
              <a:t>اذا اشترى شخص قطعة قماش على انها </a:t>
            </a:r>
            <a:r>
              <a:rPr lang="ar-SA" sz="1900" b="1" dirty="0"/>
              <a:t>(10)</a:t>
            </a:r>
            <a:r>
              <a:rPr lang="ar-IQ" sz="1900" b="1" dirty="0"/>
              <a:t>امتار بسعر المتر الواحد خمسة</a:t>
            </a:r>
            <a:r>
              <a:rPr lang="ar-SA" sz="1900" b="1" dirty="0"/>
              <a:t> الف</a:t>
            </a:r>
            <a:r>
              <a:rPr lang="ar-IQ" sz="1900" b="1" dirty="0"/>
              <a:t> د</a:t>
            </a:r>
            <a:r>
              <a:rPr lang="ar-SA" sz="1900" b="1" dirty="0"/>
              <a:t>ينار</a:t>
            </a:r>
            <a:r>
              <a:rPr lang="ar-IQ" sz="1900" b="1" dirty="0"/>
              <a:t> ثم ظهر انها تسعة امتار لا عشرة فلا يلتزم المشتري اذا لم يشأ  فسخ البيع الا بدافع </a:t>
            </a:r>
            <a:r>
              <a:rPr lang="ar-SA" sz="1900" b="1" dirty="0"/>
              <a:t>(45) الف </a:t>
            </a:r>
            <a:r>
              <a:rPr lang="ar-IQ" sz="1900" b="1" dirty="0"/>
              <a:t>دينار اما اذا تبين بان القماش </a:t>
            </a:r>
            <a:r>
              <a:rPr lang="ar-SA" sz="1900" b="1" dirty="0"/>
              <a:t>(11)</a:t>
            </a:r>
            <a:r>
              <a:rPr lang="ar-IQ" sz="1900" b="1" dirty="0"/>
              <a:t>مترا فانه يلتزم بدفع </a:t>
            </a:r>
            <a:r>
              <a:rPr lang="ar-SA" sz="1900" b="1" dirty="0"/>
              <a:t>(55) الف </a:t>
            </a:r>
            <a:r>
              <a:rPr lang="ar-IQ" sz="1900" b="1" dirty="0"/>
              <a:t>دينارا الى البائع اذا رجح عدم فسخ العقد.</a:t>
            </a:r>
          </a:p>
          <a:p>
            <a:pPr marL="109728" indent="0" algn="r" rtl="1">
              <a:buNone/>
            </a:pPr>
            <a:endParaRPr lang="ar-IQ" sz="1900" b="1" dirty="0"/>
          </a:p>
          <a:p>
            <a:pPr marL="109728" indent="0" algn="r" rtl="1">
              <a:buNone/>
            </a:pPr>
            <a:r>
              <a:rPr lang="ar-SA" sz="1900" dirty="0"/>
              <a:t>وفي الحالة الثانية ليس للمشتري أن برفض الزيادة إذا لم يستعمل</a:t>
            </a:r>
            <a:r>
              <a:rPr lang="en-US" sz="1900" dirty="0"/>
              <a:t> </a:t>
            </a:r>
            <a:r>
              <a:rPr lang="ar-SA" sz="1900" dirty="0"/>
              <a:t>خيار نقض العقد </a:t>
            </a:r>
            <a:r>
              <a:rPr lang="ar-SA" sz="1900" b="1" dirty="0"/>
              <a:t>لأن الأشياء المثلية المبيعة يضرها التبعيض ويؤثر سلباً على البائع. </a:t>
            </a:r>
            <a:endParaRPr lang="ar-IQ" sz="1900" b="1" dirty="0"/>
          </a:p>
          <a:p>
            <a:pPr marL="109728" indent="0" algn="r" rtl="1">
              <a:buNone/>
            </a:pPr>
            <a:endParaRPr lang="ar-IQ" sz="1900" dirty="0"/>
          </a:p>
          <a:p>
            <a:pPr marL="109728" indent="0" algn="r" rtl="1">
              <a:buNone/>
            </a:pPr>
            <a:r>
              <a:rPr lang="ar-SA" sz="1900" dirty="0"/>
              <a:t>س</a:t>
            </a:r>
            <a:r>
              <a:rPr lang="ar-SA" sz="1900" b="1" dirty="0"/>
              <a:t>/ </a:t>
            </a:r>
            <a:r>
              <a:rPr lang="ar-IQ" sz="1900" b="1" dirty="0"/>
              <a:t> </a:t>
            </a:r>
            <a:r>
              <a:rPr lang="ar-SA" sz="1900" b="1" dirty="0"/>
              <a:t>ما هو الحكم او القيود ؟ </a:t>
            </a:r>
            <a:r>
              <a:rPr lang="ar-IQ" sz="1900" b="1" dirty="0"/>
              <a:t>في حالة النقصان او في حالة الزيادة </a:t>
            </a:r>
            <a:r>
              <a:rPr lang="ar-SA" sz="1900" b="1" dirty="0"/>
              <a:t> في المبيع ؟ حيث يكون </a:t>
            </a:r>
            <a:r>
              <a:rPr lang="ar-IQ" sz="1900" b="1" dirty="0"/>
              <a:t> للمشتري الحق </a:t>
            </a:r>
            <a:r>
              <a:rPr lang="ar-SA" sz="1900" b="1" dirty="0"/>
              <a:t>ب</a:t>
            </a:r>
            <a:r>
              <a:rPr lang="ar-IQ" sz="1900" b="1" dirty="0"/>
              <a:t>فسخ المبيع او في حالة الزيادة يكون </a:t>
            </a:r>
            <a:r>
              <a:rPr lang="ar-SA" sz="1900" b="1" dirty="0"/>
              <a:t>ل</a:t>
            </a:r>
            <a:r>
              <a:rPr lang="ar-IQ" sz="1900" b="1" dirty="0"/>
              <a:t>لبائع الحق في التعويض</a:t>
            </a:r>
            <a:r>
              <a:rPr lang="ar-SA" sz="1900" b="1" dirty="0"/>
              <a:t>.</a:t>
            </a:r>
            <a:endParaRPr lang="ar-IQ" sz="1900" b="1" dirty="0"/>
          </a:p>
          <a:p>
            <a:pPr marL="109728" indent="0" algn="r" rtl="1">
              <a:buNone/>
            </a:pPr>
            <a:endParaRPr lang="ar-IQ" sz="1900" dirty="0"/>
          </a:p>
          <a:p>
            <a:pPr marL="624078" indent="-514350" algn="r" rtl="1">
              <a:buNone/>
            </a:pPr>
            <a:r>
              <a:rPr lang="ar-SA" sz="1900" b="1" dirty="0"/>
              <a:t> قيد المشرع العراقي حق المشتري  طلب الفسخ وحق  البائع  فيما يظهر من زيادة في المبيع بقيدين:</a:t>
            </a:r>
          </a:p>
          <a:p>
            <a:pPr marL="624078" indent="-514350" algn="r" rtl="1">
              <a:buNone/>
            </a:pPr>
            <a:r>
              <a:rPr lang="ar-SA" sz="1900" b="1" dirty="0"/>
              <a:t>1. أن تتجاوز النقص أو الزيادة خمسة في المائة (5%) المحدد للشيئ المبيع.</a:t>
            </a:r>
          </a:p>
          <a:p>
            <a:pPr marL="624078" indent="-514350" algn="r" rtl="1">
              <a:buNone/>
            </a:pPr>
            <a:r>
              <a:rPr lang="ar-SA" sz="1900" b="1" dirty="0"/>
              <a:t>2. أن ت</a:t>
            </a:r>
            <a:r>
              <a:rPr lang="ar-IQ" sz="1900" b="1" dirty="0"/>
              <a:t>ر</a:t>
            </a:r>
            <a:r>
              <a:rPr lang="ar-SA" sz="1900" b="1" dirty="0"/>
              <a:t>فع  الدعوى خلال ثلاثة أشهر من تاريخ تسليم المبيع تسليماً فعلياً.</a:t>
            </a:r>
            <a:endParaRPr lang="en-US" sz="1900" b="1" dirty="0"/>
          </a:p>
          <a:p>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89</a:t>
            </a:fld>
            <a:endParaRPr lang="en-US" dirty="0"/>
          </a:p>
        </p:txBody>
      </p:sp>
      <p:sp>
        <p:nvSpPr>
          <p:cNvPr id="4" name="Footer Placeholder 3"/>
          <p:cNvSpPr>
            <a:spLocks noGrp="1"/>
          </p:cNvSpPr>
          <p:nvPr>
            <p:ph type="ftr" sz="quarter" idx="11"/>
          </p:nvPr>
        </p:nvSpPr>
        <p:spPr/>
        <p:txBody>
          <a:bodyPr/>
          <a:lstStyle/>
          <a:p>
            <a:endParaRPr lang="en-US"/>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609600"/>
            <a:ext cx="9144000" cy="6248400"/>
          </a:xfrm>
        </p:spPr>
        <p:txBody>
          <a:bodyPr>
            <a:normAutofit/>
          </a:bodyPr>
          <a:lstStyle/>
          <a:p>
            <a:pPr algn="r" rtl="1">
              <a:buNone/>
            </a:pPr>
            <a:endParaRPr lang="en-GB" b="1" dirty="0"/>
          </a:p>
          <a:p>
            <a:pPr algn="r" rtl="1">
              <a:buNone/>
            </a:pPr>
            <a:r>
              <a:rPr lang="ar-IQ" b="1" dirty="0"/>
              <a:t>عرفت المادة 506 من القانون المدني العراقي عقد البيع بأنه :((..مبادلة مال بمال )) ،</a:t>
            </a:r>
          </a:p>
          <a:p>
            <a:pPr algn="r" rtl="1">
              <a:buNone/>
            </a:pPr>
            <a:endParaRPr lang="en-GB" b="1" dirty="0"/>
          </a:p>
          <a:p>
            <a:pPr algn="just" rtl="1"/>
            <a:r>
              <a:rPr lang="ar-SA" dirty="0"/>
              <a:t>ا</a:t>
            </a:r>
            <a:r>
              <a:rPr lang="ar-IQ" dirty="0"/>
              <a:t>لمادة (507) </a:t>
            </a:r>
            <a:r>
              <a:rPr lang="ar-IQ" dirty="0">
                <a:solidFill>
                  <a:srgbClr val="FF0000"/>
                </a:solidFill>
              </a:rPr>
              <a:t>«البیع باعتبار المبیع اما ان يكون بیع العین بالنقد وھو البیع المطلق او بیع النقد بالنقد وھو الصرف او بیع العین بالعین وھي المقايضة».</a:t>
            </a:r>
          </a:p>
          <a:p>
            <a:pPr algn="just" rtl="1"/>
            <a:r>
              <a:rPr lang="ar-IQ" dirty="0">
                <a:solidFill>
                  <a:srgbClr val="FF0000"/>
                </a:solidFill>
              </a:rPr>
              <a:t>عقد البيع : </a:t>
            </a:r>
            <a:r>
              <a:rPr lang="ar-IQ" dirty="0"/>
              <a:t>هو العقد الذي يلتزم فيه البائع بأن ينقل للمشتري ملكية شيء أو حقاً مالياً آخر في مقابل ثمن نقدي.</a:t>
            </a:r>
            <a:endParaRPr lang="en-US" dirty="0"/>
          </a:p>
          <a:p>
            <a:pPr algn="r" rtl="1">
              <a:buNone/>
            </a:pPr>
            <a:endParaRPr lang="en-GB" b="1" dirty="0"/>
          </a:p>
          <a:p>
            <a:pPr algn="r" rtl="1">
              <a:buNone/>
            </a:pPr>
            <a:endParaRPr lang="ar-IQ" b="1" dirty="0"/>
          </a:p>
          <a:p>
            <a:pPr algn="r" rtl="1">
              <a:buNone/>
            </a:pPr>
            <a:endParaRPr lang="ar-IQ" b="1" dirty="0"/>
          </a:p>
        </p:txBody>
      </p:sp>
      <p:sp>
        <p:nvSpPr>
          <p:cNvPr id="4" name="Slide Number Placeholder 3"/>
          <p:cNvSpPr>
            <a:spLocks noGrp="1"/>
          </p:cNvSpPr>
          <p:nvPr>
            <p:ph type="sldNum" sz="quarter" idx="12"/>
          </p:nvPr>
        </p:nvSpPr>
        <p:spPr/>
        <p:txBody>
          <a:bodyPr/>
          <a:lstStyle/>
          <a:p>
            <a:fld id="{3C7BA46B-66E5-46F4-96E4-55FC2A44EE3F}" type="slidenum">
              <a:rPr lang="en-US" smtClean="0"/>
              <a:pPr/>
              <a:t>9</a:t>
            </a:fld>
            <a:endParaRPr lang="en-US"/>
          </a:p>
        </p:txBody>
      </p:sp>
      <p:sp>
        <p:nvSpPr>
          <p:cNvPr id="3" name="Title 2"/>
          <p:cNvSpPr>
            <a:spLocks noGrp="1"/>
          </p:cNvSpPr>
          <p:nvPr>
            <p:ph type="title"/>
          </p:nvPr>
        </p:nvSpPr>
        <p:spPr>
          <a:xfrm>
            <a:off x="2057400" y="152400"/>
            <a:ext cx="4572000" cy="838200"/>
          </a:xfrm>
        </p:spPr>
        <p:txBody>
          <a:bodyPr>
            <a:noAutofit/>
          </a:bodyPr>
          <a:lstStyle/>
          <a:p>
            <a:pPr algn="ctr"/>
            <a:r>
              <a:rPr lang="ar-IQ" sz="2800" dirty="0"/>
              <a:t>عقد البيع المواد 506-600 </a:t>
            </a:r>
            <a:r>
              <a:rPr lang="ar-IQ" sz="2800" dirty="0" err="1"/>
              <a:t>م </a:t>
            </a:r>
            <a:r>
              <a:rPr lang="ar-IQ" sz="2800" dirty="0"/>
              <a:t>.عراقي</a:t>
            </a:r>
            <a:endParaRPr lang="en-US" sz="2800" dirty="0"/>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pPr algn="r" rtl="1"/>
            <a:r>
              <a:rPr lang="ar-IQ" dirty="0"/>
              <a:t>اذا اخل البائع بالتزامه بالتسليم يحق للمشتري المطالبة بالتنفيذ العيني اذا كان ذلك ممكنا او المطالبة بالفسخ مع التعويض اذا كان له سبب  فأذا كان المبيع عينا معينا بالذات واخل البائع بالتزامه بتسليم العين المبيعة ولو جبرا عليه.</a:t>
            </a:r>
          </a:p>
          <a:p>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90</a:t>
            </a:fld>
            <a:endParaRPr lang="en-US"/>
          </a:p>
        </p:txBody>
      </p:sp>
      <p:sp>
        <p:nvSpPr>
          <p:cNvPr id="2" name="Title 1"/>
          <p:cNvSpPr>
            <a:spLocks noGrp="1"/>
          </p:cNvSpPr>
          <p:nvPr>
            <p:ph type="title"/>
          </p:nvPr>
        </p:nvSpPr>
        <p:spPr/>
        <p:txBody>
          <a:bodyPr>
            <a:normAutofit/>
          </a:bodyPr>
          <a:lstStyle/>
          <a:p>
            <a:pPr algn="ctr"/>
            <a:r>
              <a:rPr lang="ar-IQ" sz="2400" dirty="0"/>
              <a:t>جزاء اخلال البائع بالتسليم</a:t>
            </a:r>
            <a:br>
              <a:rPr lang="ar-SA" dirty="0"/>
            </a:br>
            <a:endParaRPr lang="en-US" dirty="0"/>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76200"/>
            <a:ext cx="9067800" cy="6705600"/>
          </a:xfrm>
        </p:spPr>
        <p:txBody>
          <a:bodyPr>
            <a:normAutofit fontScale="77500" lnSpcReduction="20000"/>
          </a:bodyPr>
          <a:lstStyle/>
          <a:p>
            <a:pPr algn="r" rtl="1">
              <a:buNone/>
            </a:pPr>
            <a:endParaRPr lang="ar-IQ" dirty="0"/>
          </a:p>
          <a:p>
            <a:pPr algn="r" rtl="1">
              <a:buNone/>
            </a:pPr>
            <a:r>
              <a:rPr lang="ar-SA" sz="2600" b="1" dirty="0"/>
              <a:t>   تبعةهلاك المبيع قبل التسليم</a:t>
            </a:r>
            <a:r>
              <a:rPr lang="en-US" sz="2600" b="1" dirty="0"/>
              <a:t> </a:t>
            </a:r>
            <a:endParaRPr lang="ar-IQ" sz="2600" b="1" dirty="0"/>
          </a:p>
          <a:p>
            <a:pPr algn="ctr" rtl="1">
              <a:buNone/>
            </a:pPr>
            <a:endParaRPr lang="ar-IQ" u="sng" dirty="0"/>
          </a:p>
          <a:p>
            <a:pPr algn="r" rtl="1">
              <a:lnSpc>
                <a:spcPct val="90000"/>
              </a:lnSpc>
              <a:buNone/>
              <a:defRPr/>
            </a:pPr>
            <a:r>
              <a:rPr lang="ar-SA" dirty="0"/>
              <a:t>    </a:t>
            </a:r>
            <a:r>
              <a:rPr lang="ar-IQ" dirty="0"/>
              <a:t>تقع تبعة هلاك المبيع على المشتري اذا حصل بعد عقد البيع وبعد التسليم سواء حصل الهلاك بفعل المشتري او الغير اما اذا حصل الهلاك بفعل البائع يكون للمشتري حق الرجوع عليه طبقا </a:t>
            </a:r>
            <a:r>
              <a:rPr lang="ar-IQ" b="1" dirty="0">
                <a:solidFill>
                  <a:srgbClr val="FF0000"/>
                </a:solidFill>
              </a:rPr>
              <a:t>للمسؤولية التقصيرية</a:t>
            </a:r>
            <a:r>
              <a:rPr lang="ar-SA" b="1" dirty="0">
                <a:solidFill>
                  <a:srgbClr val="FF0000"/>
                </a:solidFill>
              </a:rPr>
              <a:t>.</a:t>
            </a:r>
          </a:p>
          <a:p>
            <a:pPr algn="r" rtl="1">
              <a:lnSpc>
                <a:spcPct val="90000"/>
              </a:lnSpc>
              <a:buNone/>
              <a:defRPr/>
            </a:pPr>
            <a:endParaRPr lang="ar-SA" b="1" u="sng" dirty="0">
              <a:solidFill>
                <a:srgbClr val="FF0000"/>
              </a:solidFill>
            </a:endParaRPr>
          </a:p>
          <a:p>
            <a:pPr algn="r" rtl="1">
              <a:lnSpc>
                <a:spcPct val="90000"/>
              </a:lnSpc>
              <a:buNone/>
              <a:defRPr/>
            </a:pPr>
            <a:r>
              <a:rPr lang="ar-IQ" b="1" dirty="0">
                <a:solidFill>
                  <a:srgbClr val="FF0000"/>
                </a:solidFill>
              </a:rPr>
              <a:t> </a:t>
            </a:r>
            <a:r>
              <a:rPr lang="ar-IQ" dirty="0"/>
              <a:t>ا</a:t>
            </a:r>
            <a:r>
              <a:rPr lang="ar-IQ" b="1" dirty="0"/>
              <a:t>ما</a:t>
            </a:r>
            <a:r>
              <a:rPr lang="ar-IQ" dirty="0"/>
              <a:t> </a:t>
            </a:r>
            <a:r>
              <a:rPr lang="ar-IQ" b="1" dirty="0"/>
              <a:t>اذا حصل الهلاك بعد البيع وقبل التسليم الى المشتري يجب التمييز بين حالتين هما:- </a:t>
            </a:r>
          </a:p>
          <a:p>
            <a:pPr algn="r" rtl="1">
              <a:lnSpc>
                <a:spcPct val="90000"/>
              </a:lnSpc>
              <a:buNone/>
              <a:defRPr/>
            </a:pPr>
            <a:endParaRPr lang="ar-IQ" dirty="0"/>
          </a:p>
          <a:p>
            <a:pPr algn="r" rtl="1">
              <a:lnSpc>
                <a:spcPct val="90000"/>
              </a:lnSpc>
              <a:buNone/>
              <a:defRPr/>
            </a:pPr>
            <a:r>
              <a:rPr lang="ar-SA" b="1" dirty="0"/>
              <a:t>1.</a:t>
            </a:r>
            <a:r>
              <a:rPr lang="ar-IQ" b="1" dirty="0"/>
              <a:t>هلاك الشئ المثلي قبل التسليم</a:t>
            </a:r>
            <a:r>
              <a:rPr lang="ar-IQ" dirty="0"/>
              <a:t>:- لو هلك الشئ المثلي قبل الافراز فهلاكه يقع على البائع ويلتزم بان يسلم شئ من النوع المتفق عليه في العقد.على اعتبار ان الاشياء المثلية لا تهلك. </a:t>
            </a:r>
            <a:endParaRPr lang="ar-SA" dirty="0"/>
          </a:p>
          <a:p>
            <a:pPr algn="r" rtl="1">
              <a:lnSpc>
                <a:spcPct val="90000"/>
              </a:lnSpc>
              <a:buNone/>
              <a:defRPr/>
            </a:pPr>
            <a:endParaRPr lang="ar-SA" b="1" dirty="0">
              <a:solidFill>
                <a:srgbClr val="7030A0"/>
              </a:solidFill>
            </a:endParaRPr>
          </a:p>
          <a:p>
            <a:pPr algn="r" rtl="1">
              <a:lnSpc>
                <a:spcPct val="90000"/>
              </a:lnSpc>
              <a:buNone/>
              <a:defRPr/>
            </a:pPr>
            <a:r>
              <a:rPr lang="ar-SA" b="1" dirty="0">
                <a:solidFill>
                  <a:srgbClr val="7030A0"/>
                </a:solidFill>
              </a:rPr>
              <a:t> </a:t>
            </a:r>
            <a:r>
              <a:rPr lang="ar-SA" b="1" dirty="0">
                <a:solidFill>
                  <a:srgbClr val="FF0000"/>
                </a:solidFill>
              </a:rPr>
              <a:t>فأذا </a:t>
            </a:r>
            <a:r>
              <a:rPr lang="ar-IQ" b="1" dirty="0">
                <a:solidFill>
                  <a:srgbClr val="FF0000"/>
                </a:solidFill>
              </a:rPr>
              <a:t>باع شخص لاخر 10 اطنان من نوع معين من الحنطة  وكان البائع يملك من هذه الحنطة كمية معينة فهلكت قبل التسليم اذ يلزم البائع هنا بأن يسلم للمشتري  الكمية المتفقة عليها  رغم هلاك الكمية التي كانت موجودة لدية.</a:t>
            </a:r>
          </a:p>
          <a:p>
            <a:pPr algn="r" rtl="1">
              <a:lnSpc>
                <a:spcPct val="90000"/>
              </a:lnSpc>
              <a:buNone/>
              <a:defRPr/>
            </a:pPr>
            <a:endParaRPr lang="en-US" dirty="0"/>
          </a:p>
          <a:p>
            <a:pPr algn="r" rtl="1">
              <a:lnSpc>
                <a:spcPct val="90000"/>
              </a:lnSpc>
              <a:buNone/>
              <a:defRPr/>
            </a:pPr>
            <a:r>
              <a:rPr lang="ar-IQ" b="1" dirty="0">
                <a:solidFill>
                  <a:srgbClr val="7030A0"/>
                </a:solidFill>
              </a:rPr>
              <a:t>ولكن ما الحكم لو تسبب المشتري في هلاك المبيع المثلي ؟ </a:t>
            </a:r>
            <a:r>
              <a:rPr lang="ar-IQ" dirty="0"/>
              <a:t>اختلف الفقه القانوني إلا ان الرأي الراجح يلتزم المشتري بدفع التعويض على اساس المسؤولية التقصيرية مع الزام البائع بالتسليم لعدم امكانية اعتبار التسليم واقعا.</a:t>
            </a:r>
          </a:p>
          <a:p>
            <a:pPr algn="r" rtl="1">
              <a:lnSpc>
                <a:spcPct val="90000"/>
              </a:lnSpc>
              <a:buNone/>
              <a:defRPr/>
            </a:pPr>
            <a:endParaRPr lang="ar-IQ" dirty="0"/>
          </a:p>
          <a:p>
            <a:pPr algn="r" rtl="1">
              <a:lnSpc>
                <a:spcPct val="90000"/>
              </a:lnSpc>
              <a:buNone/>
              <a:defRPr/>
            </a:pPr>
            <a:r>
              <a:rPr lang="ar-SA" b="1" dirty="0"/>
              <a:t>2.</a:t>
            </a:r>
            <a:r>
              <a:rPr lang="ar-IQ" b="1" dirty="0"/>
              <a:t>هلاك الشئ المعين بالذات قبل التسليم</a:t>
            </a:r>
            <a:r>
              <a:rPr lang="ar-SA" b="1" dirty="0"/>
              <a:t>: -</a:t>
            </a:r>
            <a:r>
              <a:rPr lang="ar-IQ" dirty="0"/>
              <a:t>هنا يجب التمييز بين الهلاك بفعل المشتري او بفعل البائع او بسبب اجنبي .</a:t>
            </a:r>
          </a:p>
          <a:p>
            <a:pPr algn="r" rtl="1">
              <a:lnSpc>
                <a:spcPct val="90000"/>
              </a:lnSpc>
              <a:buNone/>
              <a:defRPr/>
            </a:pPr>
            <a:endParaRPr lang="ar-IQ" dirty="0"/>
          </a:p>
          <a:p>
            <a:pPr algn="r" rtl="1">
              <a:lnSpc>
                <a:spcPct val="90000"/>
              </a:lnSpc>
              <a:buNone/>
              <a:defRPr/>
            </a:pPr>
            <a:r>
              <a:rPr lang="ar-SA" b="1" dirty="0"/>
              <a:t>أ. </a:t>
            </a:r>
            <a:r>
              <a:rPr lang="ar-IQ" b="1" dirty="0"/>
              <a:t>الهلاك بفعل المشتري</a:t>
            </a:r>
            <a:r>
              <a:rPr lang="ar-SA" b="1" dirty="0"/>
              <a:t>:</a:t>
            </a:r>
            <a:r>
              <a:rPr lang="ar-IQ" dirty="0"/>
              <a:t>اذا هلك المبيع قبل التسليم بفعل المشتري كان الهلاك عليه سواء كان الهلاك كليا او جزئيا ويجب عليه ان يدفع الثمن كاملا الى البائع. </a:t>
            </a:r>
          </a:p>
        </p:txBody>
      </p:sp>
      <p:sp>
        <p:nvSpPr>
          <p:cNvPr id="3" name="Slide Number Placeholder 2"/>
          <p:cNvSpPr>
            <a:spLocks noGrp="1"/>
          </p:cNvSpPr>
          <p:nvPr>
            <p:ph type="sldNum" sz="quarter" idx="12"/>
          </p:nvPr>
        </p:nvSpPr>
        <p:spPr/>
        <p:txBody>
          <a:bodyPr/>
          <a:lstStyle/>
          <a:p>
            <a:fld id="{3C7BA46B-66E5-46F4-96E4-55FC2A44EE3F}" type="slidenum">
              <a:rPr lang="en-US" smtClean="0"/>
              <a:pPr/>
              <a:t>91</a:t>
            </a:fld>
            <a:endParaRPr lang="en-US"/>
          </a:p>
        </p:txBody>
      </p:sp>
      <p:sp>
        <p:nvSpPr>
          <p:cNvPr id="4" name="Footer Placeholder 3"/>
          <p:cNvSpPr>
            <a:spLocks noGrp="1"/>
          </p:cNvSpPr>
          <p:nvPr>
            <p:ph type="ftr" sz="quarter" idx="11"/>
          </p:nvPr>
        </p:nvSpPr>
        <p:spPr/>
        <p:txBody>
          <a:bodyPr/>
          <a:lstStyle/>
          <a:p>
            <a:endParaRPr lang="en-US"/>
          </a:p>
        </p:txBody>
      </p:sp>
    </p:spTree>
  </p:cSld>
  <p:clrMapOvr>
    <a:masterClrMapping/>
  </p:clrMapOvr>
  <p:transition/>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76200"/>
            <a:ext cx="9067800" cy="6781800"/>
          </a:xfrm>
        </p:spPr>
        <p:txBody>
          <a:bodyPr>
            <a:normAutofit/>
          </a:bodyPr>
          <a:lstStyle/>
          <a:p>
            <a:pPr algn="r" rtl="1">
              <a:lnSpc>
                <a:spcPct val="90000"/>
              </a:lnSpc>
              <a:buNone/>
              <a:defRPr/>
            </a:pPr>
            <a:r>
              <a:rPr lang="ar-SA" dirty="0"/>
              <a:t>ب</a:t>
            </a:r>
            <a:r>
              <a:rPr lang="ar-SA" sz="1900" dirty="0"/>
              <a:t>. </a:t>
            </a:r>
            <a:r>
              <a:rPr lang="ar-IQ" sz="1900" dirty="0"/>
              <a:t> </a:t>
            </a:r>
            <a:r>
              <a:rPr lang="ar-IQ" sz="1900" b="1" dirty="0"/>
              <a:t>الهلاك بفعل البائع </a:t>
            </a:r>
            <a:r>
              <a:rPr lang="ar-SA" sz="1900" b="1" dirty="0"/>
              <a:t>: </a:t>
            </a:r>
            <a:r>
              <a:rPr lang="ar-IQ" sz="1900" dirty="0"/>
              <a:t>فيكون مسئولا في مواجهة المشتري وعليه رد الثمن ودفع التعويض عما اصاب المشتري من ضرر.</a:t>
            </a:r>
          </a:p>
          <a:p>
            <a:pPr algn="r" rtl="1">
              <a:lnSpc>
                <a:spcPct val="90000"/>
              </a:lnSpc>
              <a:buNone/>
              <a:defRPr/>
            </a:pPr>
            <a:endParaRPr lang="ar-IQ" sz="1900" dirty="0"/>
          </a:p>
          <a:p>
            <a:pPr algn="r" rtl="1">
              <a:lnSpc>
                <a:spcPct val="90000"/>
              </a:lnSpc>
              <a:buNone/>
              <a:defRPr/>
            </a:pPr>
            <a:r>
              <a:rPr lang="ar-SA" sz="1900" dirty="0"/>
              <a:t>ج. </a:t>
            </a:r>
            <a:r>
              <a:rPr lang="ar-IQ" sz="1900" b="1" dirty="0"/>
              <a:t>الهلاك بسبب أجنبي </a:t>
            </a:r>
            <a:r>
              <a:rPr lang="ar-SA" sz="1900" dirty="0"/>
              <a:t>: </a:t>
            </a:r>
            <a:r>
              <a:rPr lang="ar-IQ" sz="1900" dirty="0"/>
              <a:t>ان المشرع يميز بين الهلاك الكلي والهلاك الجزئي ويقرر تبعه هلاك المبيع  كليا بعد البيع وقبل التسليم تقع على البائع رغم ان المشتري اصبح مالكا قبل القبض والعقد ينفسخ تلقائيا</a:t>
            </a:r>
          </a:p>
          <a:p>
            <a:pPr algn="r" rtl="1">
              <a:lnSpc>
                <a:spcPct val="90000"/>
              </a:lnSpc>
              <a:buNone/>
              <a:defRPr/>
            </a:pPr>
            <a:endParaRPr lang="ar-IQ" sz="1900" dirty="0"/>
          </a:p>
          <a:p>
            <a:pPr algn="r" rtl="1">
              <a:lnSpc>
                <a:spcPct val="90000"/>
              </a:lnSpc>
              <a:buNone/>
              <a:defRPr/>
            </a:pPr>
            <a:r>
              <a:rPr lang="ar-IQ" sz="1900" dirty="0"/>
              <a:t> </a:t>
            </a:r>
            <a:r>
              <a:rPr lang="ar-IQ" sz="1900" dirty="0" err="1"/>
              <a:t>اما</a:t>
            </a:r>
            <a:r>
              <a:rPr lang="ar-IQ" sz="1900" dirty="0"/>
              <a:t> </a:t>
            </a:r>
            <a:r>
              <a:rPr lang="ar-IQ" sz="1900" dirty="0" err="1"/>
              <a:t>اذا</a:t>
            </a:r>
            <a:r>
              <a:rPr lang="ar-IQ" sz="1900" dirty="0"/>
              <a:t> كان الهلاك جزئيا فان المشتري يكون مخيرا بين فسخ البيع </a:t>
            </a:r>
            <a:r>
              <a:rPr lang="ar-IQ" sz="1900" dirty="0" err="1"/>
              <a:t>او</a:t>
            </a:r>
            <a:r>
              <a:rPr lang="ar-IQ" sz="1900" dirty="0"/>
              <a:t> اخذ الباقي من </a:t>
            </a:r>
            <a:r>
              <a:rPr lang="ar-IQ" sz="1900" dirty="0" err="1"/>
              <a:t>المبيع</a:t>
            </a:r>
            <a:r>
              <a:rPr lang="ar-IQ" sz="1900" dirty="0"/>
              <a:t> بعد </a:t>
            </a:r>
            <a:r>
              <a:rPr lang="ar-IQ" sz="1900" dirty="0" err="1"/>
              <a:t>انقاص</a:t>
            </a:r>
            <a:r>
              <a:rPr lang="ar-IQ" sz="1900" dirty="0"/>
              <a:t> الثمن . </a:t>
            </a:r>
          </a:p>
          <a:p>
            <a:pPr algn="r" rtl="1">
              <a:lnSpc>
                <a:spcPct val="90000"/>
              </a:lnSpc>
              <a:buNone/>
              <a:defRPr/>
            </a:pPr>
            <a:endParaRPr lang="en-US" sz="1900" dirty="0"/>
          </a:p>
          <a:p>
            <a:pPr algn="r" rtl="1">
              <a:buNone/>
              <a:defRPr/>
            </a:pPr>
            <a:r>
              <a:rPr lang="ar-IQ" sz="1900" b="1" dirty="0"/>
              <a:t>كان </a:t>
            </a:r>
            <a:r>
              <a:rPr lang="ar-IQ" sz="1900" b="1" dirty="0" err="1"/>
              <a:t>الاصل</a:t>
            </a:r>
            <a:r>
              <a:rPr lang="ar-IQ" sz="1900" b="1" dirty="0"/>
              <a:t> تحمل البائع تبعه الهلاك قبل التسليم إلا </a:t>
            </a:r>
            <a:r>
              <a:rPr lang="ar-IQ" sz="1900" b="1" dirty="0" err="1"/>
              <a:t>ان</a:t>
            </a:r>
            <a:r>
              <a:rPr lang="ar-IQ" sz="1900" b="1" dirty="0"/>
              <a:t> هنالك بعض الاستثناءات هي:- </a:t>
            </a:r>
          </a:p>
          <a:p>
            <a:pPr algn="r" rtl="1">
              <a:buNone/>
              <a:defRPr/>
            </a:pPr>
            <a:endParaRPr lang="ar-IQ" sz="1900" dirty="0"/>
          </a:p>
          <a:p>
            <a:pPr marL="624078" indent="-514350" algn="r" rtl="1">
              <a:buFont typeface="+mj-lt"/>
              <a:buAutoNum type="arabicPeriod"/>
              <a:defRPr/>
            </a:pPr>
            <a:r>
              <a:rPr lang="ar-IQ" sz="1900" dirty="0" err="1"/>
              <a:t>اذا</a:t>
            </a:r>
            <a:r>
              <a:rPr lang="ar-IQ" sz="1900" dirty="0"/>
              <a:t> وجد اتفاق يقضي بان يتحمل المشتري تبعه الهلاك قبل القبض.</a:t>
            </a:r>
          </a:p>
          <a:p>
            <a:pPr marL="624078" indent="-514350" algn="r" rtl="1">
              <a:buFont typeface="+mj-lt"/>
              <a:buAutoNum type="arabicPeriod"/>
              <a:defRPr/>
            </a:pPr>
            <a:r>
              <a:rPr lang="ar-IQ" sz="1900" dirty="0" err="1"/>
              <a:t>اذا</a:t>
            </a:r>
            <a:r>
              <a:rPr lang="ar-IQ" sz="1900" dirty="0"/>
              <a:t> اعذر البائع المشتري لتسلم </a:t>
            </a:r>
            <a:r>
              <a:rPr lang="ar-IQ" sz="1900" dirty="0" err="1"/>
              <a:t>المبيع</a:t>
            </a:r>
            <a:r>
              <a:rPr lang="ar-IQ" sz="1900" dirty="0"/>
              <a:t> في </a:t>
            </a:r>
            <a:r>
              <a:rPr lang="ar-IQ" sz="1900" dirty="0" err="1"/>
              <a:t>الاجل</a:t>
            </a:r>
            <a:r>
              <a:rPr lang="ar-IQ" sz="1900" dirty="0"/>
              <a:t> المحدد وامتنع المشتري عن ذلك وهلك </a:t>
            </a:r>
            <a:r>
              <a:rPr lang="ar-IQ" sz="1900" dirty="0" err="1"/>
              <a:t>المبيع</a:t>
            </a:r>
            <a:r>
              <a:rPr lang="ar-IQ" sz="1900" dirty="0"/>
              <a:t>.</a:t>
            </a:r>
          </a:p>
          <a:p>
            <a:pPr marL="624078" indent="-514350" algn="r" rtl="1">
              <a:buFont typeface="+mj-lt"/>
              <a:buAutoNum type="arabicPeriod"/>
              <a:defRPr/>
            </a:pPr>
            <a:r>
              <a:rPr lang="ar-IQ" sz="1900" dirty="0"/>
              <a:t>اذا وضع المشتري يده على المبيع قبل دفع الثمن ودون استئذان البائع وهلك المبيع.</a:t>
            </a:r>
            <a:endParaRPr lang="en-US" sz="1900" dirty="0"/>
          </a:p>
          <a:p>
            <a:pPr algn="r" rtl="1">
              <a:buNone/>
            </a:pPr>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92</a:t>
            </a:fld>
            <a:endParaRPr lang="en-US"/>
          </a:p>
        </p:txBody>
      </p:sp>
      <p:sp>
        <p:nvSpPr>
          <p:cNvPr id="4" name="Footer Placeholder 3"/>
          <p:cNvSpPr>
            <a:spLocks noGrp="1"/>
          </p:cNvSpPr>
          <p:nvPr>
            <p:ph type="ftr" sz="quarter" idx="11"/>
          </p:nvPr>
        </p:nvSpPr>
        <p:spPr/>
        <p:txBody>
          <a:bodyPr/>
          <a:lstStyle/>
          <a:p>
            <a:endParaRPr lang="en-US"/>
          </a:p>
        </p:txBody>
      </p:sp>
    </p:spTree>
  </p:cSld>
  <p:clrMapOvr>
    <a:masterClrMapping/>
  </p:clrMapOvr>
  <p:transition/>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lnSpcReduction="10000"/>
          </a:bodyPr>
          <a:lstStyle/>
          <a:p>
            <a:pPr algn="r"/>
            <a:r>
              <a:rPr lang="ar-SA" sz="2100" b="1" dirty="0">
                <a:solidFill>
                  <a:srgbClr val="FF0000"/>
                </a:solidFill>
              </a:rPr>
              <a:t>عقد البيع عقد ملزم لجانبين </a:t>
            </a:r>
            <a:r>
              <a:rPr lang="ar-SA" sz="2100" dirty="0"/>
              <a:t>حيث </a:t>
            </a:r>
            <a:r>
              <a:rPr lang="ar-IQ" sz="2100" dirty="0"/>
              <a:t>لا يقتصر التزام البائع بنقل الملكية وتسليم الشيء المبيع لان ذلك قد لا يحقق للمشتري الانتفاع بالشيء المبيع على نحو هادىء وكامل</a:t>
            </a:r>
            <a:r>
              <a:rPr lang="ar-SA" sz="2100" dirty="0"/>
              <a:t> بل يلتزم ايضا </a:t>
            </a:r>
            <a:r>
              <a:rPr lang="ar-IQ" sz="2100" dirty="0"/>
              <a:t>بالضمان والامر الثاني ان يضمن البائع للمشتري ما قد يكون عيوب خفيه بالشيء المبيع قد تحول دون انتفاع المشتريبالمبيع على نحو كامل.</a:t>
            </a:r>
            <a:endParaRPr lang="ar-SA" sz="2100" dirty="0"/>
          </a:p>
          <a:p>
            <a:pPr marL="109728" indent="0" algn="r" rtl="1">
              <a:lnSpc>
                <a:spcPct val="90000"/>
              </a:lnSpc>
              <a:buNone/>
              <a:defRPr/>
            </a:pPr>
            <a:r>
              <a:rPr lang="ar-IQ" sz="2100" dirty="0"/>
              <a:t> يضمن البائع عدم التعرض شخصيا للمشتري فهو يضمن دفع التعرض القانوني الصادر من الغير ايضا ضمان التعرض الشخصي (السلبي) : يلتزم البائع بالامتناع عن عمل او فعل يمكن ان يحول بين المشتري وبين الانتفاع بالشيء المبيع وهو ما يسمى بالامتناع عن التعرض سواء اكان التعرض ماديا او معنوبا:</a:t>
            </a:r>
          </a:p>
          <a:p>
            <a:pPr marL="109728" indent="0" algn="r" rtl="1">
              <a:lnSpc>
                <a:spcPct val="90000"/>
              </a:lnSpc>
              <a:buNone/>
              <a:defRPr/>
            </a:pPr>
            <a:endParaRPr lang="ar-IQ" sz="2100" dirty="0"/>
          </a:p>
          <a:p>
            <a:pPr marL="109728" indent="0" algn="r" rtl="1">
              <a:lnSpc>
                <a:spcPct val="90000"/>
              </a:lnSpc>
              <a:buNone/>
              <a:defRPr/>
            </a:pPr>
            <a:r>
              <a:rPr lang="ar-SA" sz="1900" b="1" dirty="0"/>
              <a:t>1. </a:t>
            </a:r>
            <a:r>
              <a:rPr lang="ar-IQ" sz="1900" b="1" dirty="0"/>
              <a:t>التعرض المادي</a:t>
            </a:r>
            <a:r>
              <a:rPr lang="ar-IQ" sz="2100" dirty="0"/>
              <a:t>: هو ك</a:t>
            </a:r>
            <a:r>
              <a:rPr lang="ar-SA" sz="2100" dirty="0"/>
              <a:t>ل</a:t>
            </a:r>
            <a:r>
              <a:rPr lang="ar-IQ" sz="2100" dirty="0"/>
              <a:t> فعل مادي يصدر من البائع ويكون من شأنه ان يعكر حيازة المشتري للمبيع دون ان يستند في القيام به الى حق قانوني يدعيه على المبيع.</a:t>
            </a:r>
          </a:p>
          <a:p>
            <a:pPr marL="109728" indent="0" algn="r" rtl="1">
              <a:lnSpc>
                <a:spcPct val="90000"/>
              </a:lnSpc>
              <a:buNone/>
              <a:defRPr/>
            </a:pPr>
            <a:endParaRPr lang="ar-IQ" sz="1900" dirty="0"/>
          </a:p>
          <a:p>
            <a:pPr marL="109728" indent="0" algn="r" rtl="1">
              <a:lnSpc>
                <a:spcPct val="90000"/>
              </a:lnSpc>
              <a:buNone/>
              <a:defRPr/>
            </a:pPr>
            <a:r>
              <a:rPr lang="ar-IQ" sz="1900" dirty="0">
                <a:solidFill>
                  <a:srgbClr val="FF0000"/>
                </a:solidFill>
              </a:rPr>
              <a:t>مثال/ قيام البائع بالاستمرار في استغلال الارض التي باعها فيعتبر فعل البائع  تعرضا ماديا للمشتري الا اذا كان هناك اتفاق بينهما يجيز للبائع الاستمرار  بالانتفاع بالارض لفترة معينة.  قيام المؤلف بنشر كتاب  قد عهد الى ناشر ينشر طبعه معينه. او قيام بائع الطاحون بخفض ارتفاع الماء الذي يقوم بتدوير هذا الطاحون عن المستوى الذي كان عليه وقت البيع</a:t>
            </a:r>
            <a:r>
              <a:rPr lang="ar-IQ" sz="2400" dirty="0">
                <a:solidFill>
                  <a:srgbClr val="FF0000"/>
                </a:solidFill>
              </a:rPr>
              <a:t>.</a:t>
            </a:r>
          </a:p>
          <a:p>
            <a:pPr algn="r" rtl="1">
              <a:buNone/>
            </a:pPr>
            <a:endParaRPr lang="ar-SA" sz="2400" dirty="0"/>
          </a:p>
          <a:p>
            <a:pPr algn="r" rtl="1">
              <a:buNone/>
            </a:pPr>
            <a:endParaRPr lang="ar-IQ" sz="2400" dirty="0"/>
          </a:p>
          <a:p>
            <a:pPr algn="r" rtl="1">
              <a:buNone/>
            </a:pPr>
            <a:endParaRPr lang="en-US"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93</a:t>
            </a:fld>
            <a:endParaRPr lang="en-US"/>
          </a:p>
        </p:txBody>
      </p:sp>
      <p:sp>
        <p:nvSpPr>
          <p:cNvPr id="2" name="Title 1"/>
          <p:cNvSpPr>
            <a:spLocks noGrp="1"/>
          </p:cNvSpPr>
          <p:nvPr>
            <p:ph type="title"/>
          </p:nvPr>
        </p:nvSpPr>
        <p:spPr/>
        <p:txBody>
          <a:bodyPr>
            <a:normAutofit/>
          </a:bodyPr>
          <a:lstStyle/>
          <a:p>
            <a:pPr algn="ctr"/>
            <a:r>
              <a:rPr lang="ar-IQ" sz="2700" b="1" dirty="0"/>
              <a:t>ضمان التعرض والاستحقاق</a:t>
            </a:r>
            <a:br>
              <a:rPr lang="ar-IQ" b="1" dirty="0"/>
            </a:br>
            <a:endParaRPr lang="en-US" dirty="0"/>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ar-SA" sz="2400" dirty="0"/>
              <a:t>ضمان التعرض الشخصي                                        ضمان التعرض</a:t>
            </a:r>
            <a:r>
              <a:rPr lang="en-US" sz="2400" dirty="0"/>
              <a:t>             </a:t>
            </a:r>
            <a:r>
              <a:rPr lang="ar-SA" sz="2400" dirty="0"/>
              <a:t>( الالتزام السلبي)</a:t>
            </a:r>
            <a:r>
              <a:rPr lang="en-US" sz="2400" dirty="0"/>
              <a:t>   </a:t>
            </a:r>
            <a:r>
              <a:rPr lang="ar-SA" sz="2400" dirty="0"/>
              <a:t>   </a:t>
            </a:r>
            <a:r>
              <a:rPr lang="en-US" sz="2400" dirty="0"/>
              <a:t> </a:t>
            </a:r>
            <a:r>
              <a:rPr lang="ar-SA" sz="2400" dirty="0"/>
              <a:t> </a:t>
            </a:r>
            <a:r>
              <a:rPr lang="en-US" sz="2400" dirty="0"/>
              <a:t> </a:t>
            </a:r>
            <a:r>
              <a:rPr lang="ar-SA" sz="2400" dirty="0"/>
              <a:t>                             الصادر من الغير</a:t>
            </a:r>
          </a:p>
          <a:p>
            <a:pPr algn="r" rtl="1"/>
            <a:r>
              <a:rPr lang="en-US" sz="2400" dirty="0"/>
              <a:t>      </a:t>
            </a:r>
            <a:r>
              <a:rPr lang="ar-SA" sz="2400" dirty="0"/>
              <a:t>                                                             ( الالتزام الايجابي)</a:t>
            </a:r>
          </a:p>
          <a:p>
            <a:pPr algn="r" rtl="1"/>
            <a:r>
              <a:rPr lang="ar-SA" dirty="0"/>
              <a:t>                              </a:t>
            </a:r>
          </a:p>
          <a:p>
            <a:pPr algn="r" rtl="1"/>
            <a:r>
              <a:rPr lang="ar-SA" dirty="0"/>
              <a:t>التعرض المادي         التعرض القانوني</a:t>
            </a:r>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7BA46B-66E5-46F4-96E4-55FC2A44EE3F}" type="slidenum">
              <a:rPr lang="en-US" smtClean="0"/>
              <a:pPr/>
              <a:t>94</a:t>
            </a:fld>
            <a:endParaRPr lang="en-US"/>
          </a:p>
        </p:txBody>
      </p:sp>
      <p:sp>
        <p:nvSpPr>
          <p:cNvPr id="5" name="Title 4"/>
          <p:cNvSpPr>
            <a:spLocks noGrp="1"/>
          </p:cNvSpPr>
          <p:nvPr>
            <p:ph type="title"/>
          </p:nvPr>
        </p:nvSpPr>
        <p:spPr/>
        <p:txBody>
          <a:bodyPr/>
          <a:lstStyle/>
          <a:p>
            <a:pPr algn="ctr"/>
            <a:r>
              <a:rPr lang="ar-SA" dirty="0"/>
              <a:t>الضمان القانوني</a:t>
            </a:r>
            <a:endParaRPr lang="en-US" dirty="0"/>
          </a:p>
        </p:txBody>
      </p:sp>
      <p:sp>
        <p:nvSpPr>
          <p:cNvPr id="15" name="Right Arrow 14"/>
          <p:cNvSpPr/>
          <p:nvPr/>
        </p:nvSpPr>
        <p:spPr>
          <a:xfrm>
            <a:off x="4038600" y="1600200"/>
            <a:ext cx="15240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a:p>
        </p:txBody>
      </p:sp>
      <p:cxnSp>
        <p:nvCxnSpPr>
          <p:cNvPr id="18" name="Straight Arrow Connector 17"/>
          <p:cNvCxnSpPr/>
          <p:nvPr/>
        </p:nvCxnSpPr>
        <p:spPr>
          <a:xfrm rot="10800000" flipV="1">
            <a:off x="5257800" y="1828800"/>
            <a:ext cx="12954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16200000" flipH="1">
            <a:off x="6438900" y="1943100"/>
            <a:ext cx="11430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Left Arrow 21"/>
          <p:cNvSpPr/>
          <p:nvPr/>
        </p:nvSpPr>
        <p:spPr>
          <a:xfrm>
            <a:off x="2590800" y="1600200"/>
            <a:ext cx="1447800" cy="76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 y="76200"/>
            <a:ext cx="9067800" cy="6781799"/>
          </a:xfrm>
        </p:spPr>
        <p:txBody>
          <a:bodyPr>
            <a:normAutofit/>
          </a:bodyPr>
          <a:lstStyle/>
          <a:p>
            <a:pPr marL="109728" indent="0" algn="r" rtl="1">
              <a:lnSpc>
                <a:spcPct val="90000"/>
              </a:lnSpc>
              <a:buNone/>
              <a:defRPr/>
            </a:pPr>
            <a:r>
              <a:rPr lang="ar-IQ" sz="1800" b="1" dirty="0">
                <a:solidFill>
                  <a:srgbClr val="FF0000"/>
                </a:solidFill>
              </a:rPr>
              <a:t>س/ هل يجوز للبائع الذي باع محله التجاري ان يفتتح محلا تجاريا منافسا مماثلا في نفس </a:t>
            </a:r>
            <a:r>
              <a:rPr lang="ar-IQ" sz="1800" b="1" dirty="0" err="1">
                <a:solidFill>
                  <a:srgbClr val="FF0000"/>
                </a:solidFill>
              </a:rPr>
              <a:t>الجهه</a:t>
            </a:r>
            <a:r>
              <a:rPr lang="ar-IQ" sz="1800" b="1" dirty="0">
                <a:solidFill>
                  <a:srgbClr val="FF0000"/>
                </a:solidFill>
              </a:rPr>
              <a:t> التي  كان محله الاول؟</a:t>
            </a:r>
          </a:p>
          <a:p>
            <a:pPr marL="109728" indent="0" algn="r" rtl="1">
              <a:lnSpc>
                <a:spcPct val="90000"/>
              </a:lnSpc>
              <a:buNone/>
              <a:defRPr/>
            </a:pPr>
            <a:r>
              <a:rPr lang="ar-IQ" sz="1800" dirty="0"/>
              <a:t>ليس </a:t>
            </a:r>
            <a:r>
              <a:rPr lang="ar-IQ" sz="1800" dirty="0" err="1"/>
              <a:t>ليس</a:t>
            </a:r>
            <a:r>
              <a:rPr lang="ar-IQ" sz="1800" dirty="0"/>
              <a:t> للبائع  ان يفتتح محل جديدا في نفس </a:t>
            </a:r>
            <a:r>
              <a:rPr lang="ar-IQ" sz="1800" dirty="0" err="1"/>
              <a:t>الجهه</a:t>
            </a:r>
            <a:r>
              <a:rPr lang="ar-IQ" sz="1800" dirty="0"/>
              <a:t> لان عقد البيع يفرض عليه التزام بعدم منافسة المشتري </a:t>
            </a:r>
            <a:r>
              <a:rPr lang="ar-IQ" sz="1800" dirty="0">
                <a:solidFill>
                  <a:srgbClr val="FF0000"/>
                </a:solidFill>
              </a:rPr>
              <a:t>منافسه غير مشروعة</a:t>
            </a:r>
            <a:r>
              <a:rPr lang="ar-IQ" sz="1800" dirty="0"/>
              <a:t>. والبائع هنا لا يستند الى اي حق قانوني. ولكن اذا افتتح شخص اخر غير بائع محل تجاري , </a:t>
            </a:r>
            <a:r>
              <a:rPr lang="ar-IQ" sz="1800" dirty="0">
                <a:solidFill>
                  <a:srgbClr val="FF0000"/>
                </a:solidFill>
              </a:rPr>
              <a:t>يعتبر هذا عمل مشروع</a:t>
            </a:r>
            <a:r>
              <a:rPr lang="ar-IQ" sz="1800" dirty="0"/>
              <a:t>.</a:t>
            </a:r>
          </a:p>
          <a:p>
            <a:pPr marL="109728" indent="0" algn="r" rtl="1">
              <a:lnSpc>
                <a:spcPct val="90000"/>
              </a:lnSpc>
              <a:buNone/>
              <a:defRPr/>
            </a:pPr>
            <a:r>
              <a:rPr lang="ar-IQ" sz="1800" dirty="0"/>
              <a:t> والسبب في ذلك ان مركز البائع يختلف عن مركز الغير فالبائع بأبرامه عقد البيع قد التزام بأن ينقل الى المشتري مزايا ملكية المبيع والانتفاع به فصار ملزما بأن </a:t>
            </a:r>
            <a:r>
              <a:rPr lang="ar-IQ" sz="1800" dirty="0" err="1"/>
              <a:t>لايفوت</a:t>
            </a:r>
            <a:r>
              <a:rPr lang="ar-IQ" sz="1800" dirty="0"/>
              <a:t> ب</a:t>
            </a:r>
            <a:r>
              <a:rPr lang="ar-SA" sz="1800" dirty="0"/>
              <a:t>ف</a:t>
            </a:r>
            <a:r>
              <a:rPr lang="ar-IQ" sz="1800" dirty="0"/>
              <a:t>عله هذا الانتفاع على المشتري.</a:t>
            </a:r>
            <a:endParaRPr lang="ar-SA" sz="1800" dirty="0"/>
          </a:p>
          <a:p>
            <a:pPr marL="109728" indent="0" algn="r" rtl="1">
              <a:lnSpc>
                <a:spcPct val="90000"/>
              </a:lnSpc>
              <a:buNone/>
              <a:defRPr/>
            </a:pPr>
            <a:endParaRPr lang="ar-SA" sz="1800" b="1" u="sng" dirty="0"/>
          </a:p>
          <a:p>
            <a:pPr marL="109728" indent="0" algn="r" rtl="1">
              <a:lnSpc>
                <a:spcPct val="90000"/>
              </a:lnSpc>
              <a:buNone/>
              <a:defRPr/>
            </a:pPr>
            <a:r>
              <a:rPr lang="ar-SA" sz="1800" b="1" dirty="0"/>
              <a:t>2.</a:t>
            </a:r>
            <a:r>
              <a:rPr lang="ar-IQ" sz="1800" b="1" dirty="0"/>
              <a:t> التعرض القانوني </a:t>
            </a:r>
            <a:r>
              <a:rPr lang="ar-IQ" sz="1800" dirty="0"/>
              <a:t>: </a:t>
            </a:r>
            <a:r>
              <a:rPr lang="ar-SA" sz="1800" dirty="0"/>
              <a:t> </a:t>
            </a:r>
            <a:r>
              <a:rPr lang="ar-IQ" sz="1800" dirty="0"/>
              <a:t>فهو التعرض الذي  يصدر من البائع استنادا الى حق قانوني يدعيه على المبيع في مواجهة المشتري </a:t>
            </a:r>
            <a:r>
              <a:rPr lang="en-US" sz="1800" dirty="0"/>
              <a:t> </a:t>
            </a:r>
            <a:r>
              <a:rPr lang="ar-IQ" sz="1800" dirty="0"/>
              <a:t>وهنا ينازع البائع المشتري في ملكية المبيع بعكس التعرض المادي الذي يستند الى افعال مادية تعكر على المشتري حيازة المبيع  بشكل </a:t>
            </a:r>
            <a:r>
              <a:rPr lang="ar-IQ" sz="1800" dirty="0" err="1"/>
              <a:t>هادىء</a:t>
            </a:r>
            <a:r>
              <a:rPr lang="ar-IQ" sz="1800" dirty="0"/>
              <a:t>.</a:t>
            </a:r>
          </a:p>
          <a:p>
            <a:pPr marL="109728" indent="0" algn="r" rtl="1">
              <a:lnSpc>
                <a:spcPct val="90000"/>
              </a:lnSpc>
              <a:buNone/>
              <a:defRPr/>
            </a:pPr>
            <a:endParaRPr lang="ar-IQ" sz="1800" dirty="0"/>
          </a:p>
          <a:p>
            <a:pPr marL="109728" indent="0" algn="r" rtl="1">
              <a:lnSpc>
                <a:spcPct val="90000"/>
              </a:lnSpc>
              <a:buNone/>
              <a:defRPr/>
            </a:pPr>
            <a:r>
              <a:rPr lang="ar-IQ" sz="1800" dirty="0"/>
              <a:t> كما لو تبين ان البائع لم يكن مالكا للمبيع وقت البيع ثم اكتسب الملكية  (عقد بيع, تركة, وضع اليد)بعد العقد وهنا لا يجوز للبائع مطالبة المشتري بالمبيع لان ذلك يعتبر تعرضا قانونيا للمشتري  واخلالابالتزام الضمان الذي التزم به بموجب عقد البيع فلا تقبل دعواه لان من التزم بالضمان امتنع عليه التعرض.</a:t>
            </a:r>
          </a:p>
          <a:p>
            <a:pPr marL="109728" indent="0" algn="r" rtl="1">
              <a:lnSpc>
                <a:spcPct val="90000"/>
              </a:lnSpc>
              <a:buNone/>
              <a:defRPr/>
            </a:pPr>
            <a:endParaRPr lang="ar-IQ" dirty="0"/>
          </a:p>
          <a:p>
            <a:pPr marL="109728" indent="0" algn="r" rtl="1">
              <a:lnSpc>
                <a:spcPct val="90000"/>
              </a:lnSpc>
              <a:buNone/>
              <a:defRPr/>
            </a:pPr>
            <a:r>
              <a:rPr lang="ar-IQ" sz="1800" dirty="0">
                <a:solidFill>
                  <a:srgbClr val="FF0000"/>
                </a:solidFill>
              </a:rPr>
              <a:t>مثال/  أ </a:t>
            </a:r>
            <a:r>
              <a:rPr lang="ar-SA" sz="1800" dirty="0">
                <a:solidFill>
                  <a:srgbClr val="FF0000"/>
                </a:solidFill>
              </a:rPr>
              <a:t>يسكن</a:t>
            </a:r>
            <a:r>
              <a:rPr lang="ar-IQ" sz="1800" dirty="0">
                <a:solidFill>
                  <a:srgbClr val="FF0000"/>
                </a:solidFill>
              </a:rPr>
              <a:t> عقار ليس ملكا له </a:t>
            </a:r>
            <a:r>
              <a:rPr lang="ar-SA" sz="1800" dirty="0">
                <a:solidFill>
                  <a:srgbClr val="FF0000"/>
                </a:solidFill>
              </a:rPr>
              <a:t> ثم يقوم </a:t>
            </a:r>
            <a:r>
              <a:rPr lang="ar-IQ" sz="1800" dirty="0">
                <a:solidFill>
                  <a:srgbClr val="FF0000"/>
                </a:solidFill>
              </a:rPr>
              <a:t>يبيعه الى ب, وبعد ذلك ينتقل الى أ عن طريق ال</a:t>
            </a:r>
            <a:r>
              <a:rPr lang="ar-SA" sz="1800" dirty="0">
                <a:solidFill>
                  <a:srgbClr val="FF0000"/>
                </a:solidFill>
              </a:rPr>
              <a:t>ميراث</a:t>
            </a:r>
            <a:r>
              <a:rPr lang="ar-IQ" sz="1800" dirty="0">
                <a:solidFill>
                  <a:srgbClr val="FF0000"/>
                </a:solidFill>
              </a:rPr>
              <a:t> ويصبح ملكا حقيقيا</a:t>
            </a:r>
            <a:r>
              <a:rPr lang="ar-SA" sz="1800" dirty="0">
                <a:solidFill>
                  <a:srgbClr val="FF0000"/>
                </a:solidFill>
              </a:rPr>
              <a:t> </a:t>
            </a:r>
            <a:r>
              <a:rPr lang="ar-IQ" sz="1800" dirty="0">
                <a:solidFill>
                  <a:srgbClr val="FF0000"/>
                </a:solidFill>
              </a:rPr>
              <a:t>هنا البائع لا يمكن له ان يطلب بالمبيع بالاستناد على الحق القانوني وقوله انه المالك </a:t>
            </a:r>
            <a:r>
              <a:rPr lang="ar-IQ" sz="1800" dirty="0" err="1">
                <a:solidFill>
                  <a:srgbClr val="FF0000"/>
                </a:solidFill>
              </a:rPr>
              <a:t>لانه</a:t>
            </a:r>
            <a:r>
              <a:rPr lang="ar-IQ" sz="1800" dirty="0">
                <a:solidFill>
                  <a:srgbClr val="FF0000"/>
                </a:solidFill>
              </a:rPr>
              <a:t> ضامن.</a:t>
            </a:r>
          </a:p>
          <a:p>
            <a:pPr marL="109728" indent="0" algn="r" rtl="1">
              <a:lnSpc>
                <a:spcPct val="90000"/>
              </a:lnSpc>
              <a:buNone/>
              <a:defRPr/>
            </a:pPr>
            <a:endParaRPr lang="ar-IQ" dirty="0"/>
          </a:p>
          <a:p>
            <a:endParaRPr lang="en-GB" dirty="0"/>
          </a:p>
        </p:txBody>
      </p:sp>
      <p:sp>
        <p:nvSpPr>
          <p:cNvPr id="3" name="Slide Number Placeholder 2"/>
          <p:cNvSpPr>
            <a:spLocks noGrp="1"/>
          </p:cNvSpPr>
          <p:nvPr>
            <p:ph type="sldNum" sz="quarter" idx="12"/>
          </p:nvPr>
        </p:nvSpPr>
        <p:spPr/>
        <p:txBody>
          <a:bodyPr/>
          <a:lstStyle/>
          <a:p>
            <a:fld id="{3C7BA46B-66E5-46F4-96E4-55FC2A44EE3F}" type="slidenum">
              <a:rPr lang="en-US" smtClean="0"/>
              <a:pPr/>
              <a:t>95</a:t>
            </a:fld>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516255519"/>
      </p:ext>
    </p:extLst>
  </p:cSld>
  <p:clrMapOvr>
    <a:masterClrMapping/>
  </p:clrMapOvr>
  <p:transition/>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9" name="Rectangle 3"/>
          <p:cNvSpPr>
            <a:spLocks noGrp="1" noChangeArrowheads="1"/>
          </p:cNvSpPr>
          <p:nvPr>
            <p:ph idx="1"/>
          </p:nvPr>
        </p:nvSpPr>
        <p:spPr>
          <a:xfrm>
            <a:off x="76200" y="76200"/>
            <a:ext cx="8991600" cy="6705600"/>
          </a:xfrm>
        </p:spPr>
        <p:txBody>
          <a:bodyPr>
            <a:normAutofit/>
          </a:bodyPr>
          <a:lstStyle/>
          <a:p>
            <a:pPr marL="109728" indent="0" algn="r" rtl="1">
              <a:lnSpc>
                <a:spcPct val="90000"/>
              </a:lnSpc>
              <a:buNone/>
              <a:defRPr/>
            </a:pPr>
            <a:r>
              <a:rPr lang="ar-IQ" sz="1800" dirty="0"/>
              <a:t> </a:t>
            </a:r>
            <a:r>
              <a:rPr lang="ar-IQ" sz="1800" u="sng" dirty="0"/>
              <a:t>حق الشفعه</a:t>
            </a:r>
            <a:r>
              <a:rPr lang="ar-IQ" sz="1800" dirty="0"/>
              <a:t>/  فطلب البائع العقار المبيع بالشفعه  لا يعتبر تعرضا منه للمشتري لانه انما يستعمل في هذه الحالة حقا مقررا له في القانون ولذلك فلا مسؤوليه عليه</a:t>
            </a:r>
            <a:r>
              <a:rPr lang="ar-SA" sz="1800" dirty="0"/>
              <a:t>.</a:t>
            </a:r>
          </a:p>
          <a:p>
            <a:pPr marL="109728" indent="0" algn="r" rtl="1">
              <a:lnSpc>
                <a:spcPct val="90000"/>
              </a:lnSpc>
              <a:buNone/>
              <a:defRPr/>
            </a:pPr>
            <a:endParaRPr lang="ar-SA" sz="1800" dirty="0"/>
          </a:p>
          <a:p>
            <a:pPr marL="109728" indent="0" algn="r" rtl="1">
              <a:lnSpc>
                <a:spcPct val="90000"/>
              </a:lnSpc>
              <a:buNone/>
              <a:defRPr/>
            </a:pPr>
            <a:r>
              <a:rPr lang="ar-SA" sz="1800" dirty="0"/>
              <a:t>مثال/ </a:t>
            </a:r>
            <a:r>
              <a:rPr lang="ar-IQ" sz="1800" dirty="0"/>
              <a:t> </a:t>
            </a:r>
            <a:r>
              <a:rPr lang="ar-IQ" sz="1800" dirty="0">
                <a:solidFill>
                  <a:srgbClr val="7030A0"/>
                </a:solidFill>
              </a:rPr>
              <a:t>أ له بيت</a:t>
            </a:r>
            <a:r>
              <a:rPr lang="ar-SA" sz="1800" dirty="0">
                <a:solidFill>
                  <a:srgbClr val="7030A0"/>
                </a:solidFill>
              </a:rPr>
              <a:t>ا</a:t>
            </a:r>
            <a:r>
              <a:rPr lang="ar-IQ" sz="1800" dirty="0">
                <a:solidFill>
                  <a:srgbClr val="7030A0"/>
                </a:solidFill>
              </a:rPr>
              <a:t>ن بجنب بعضهما لذلك يقوم ببيع احدهما  الى ب وبعد ذلك يريد ب ان يبيعه الى ج ولكن أ يمكن له ان يقول انه يريد هذا البيت له استنادا الى حق الشفعه وهذا </a:t>
            </a:r>
            <a:r>
              <a:rPr lang="ar-SA" sz="1800" dirty="0">
                <a:solidFill>
                  <a:srgbClr val="7030A0"/>
                </a:solidFill>
              </a:rPr>
              <a:t>لا </a:t>
            </a:r>
            <a:r>
              <a:rPr lang="ar-IQ" sz="1800" dirty="0">
                <a:solidFill>
                  <a:srgbClr val="7030A0"/>
                </a:solidFill>
              </a:rPr>
              <a:t>يعتبر تعرضا لان البائع يستند على حق اعطاه القانون والمشتري لا يتعرض الى اي ضرر.</a:t>
            </a:r>
          </a:p>
          <a:p>
            <a:pPr marL="109728" indent="0" algn="r" rtl="1">
              <a:lnSpc>
                <a:spcPct val="90000"/>
              </a:lnSpc>
              <a:buNone/>
              <a:defRPr/>
            </a:pPr>
            <a:endParaRPr lang="ar-IQ" sz="1800" dirty="0"/>
          </a:p>
          <a:p>
            <a:pPr marL="109728" indent="0" algn="r" rtl="1">
              <a:lnSpc>
                <a:spcPct val="90000"/>
              </a:lnSpc>
              <a:buNone/>
              <a:defRPr/>
            </a:pPr>
            <a:r>
              <a:rPr lang="ar-IQ" sz="1800" dirty="0"/>
              <a:t>وكذلك الحال في طلب البائع نقض البيع بسبب الاكراه او الغلط الذي شاب ارادته وقت ابرام العقد لان القانون اعطاه هذا الحق  مثال ذلك</a:t>
            </a:r>
            <a:r>
              <a:rPr lang="ar-SA" sz="1800" dirty="0"/>
              <a:t>:</a:t>
            </a:r>
            <a:endParaRPr lang="ar-IQ" sz="1800" dirty="0"/>
          </a:p>
          <a:p>
            <a:pPr marL="109728" indent="0" algn="r" rtl="1">
              <a:lnSpc>
                <a:spcPct val="90000"/>
              </a:lnSpc>
              <a:buNone/>
              <a:defRPr/>
            </a:pPr>
            <a:r>
              <a:rPr lang="ar-IQ" sz="1800" dirty="0"/>
              <a:t>أ باع بيتا الى ب ولكن ب بعد ذلك قال ل أ انني سوف انقض هذا العقد بسبب وجود خطأ او غبن مع التغرير </a:t>
            </a:r>
            <a:r>
              <a:rPr lang="ar-IQ" sz="1800" b="1" dirty="0">
                <a:solidFill>
                  <a:srgbClr val="FF0000"/>
                </a:solidFill>
              </a:rPr>
              <a:t>وهذا </a:t>
            </a:r>
            <a:r>
              <a:rPr lang="ar-SA" sz="1800" b="1" dirty="0">
                <a:solidFill>
                  <a:srgbClr val="FF0000"/>
                </a:solidFill>
              </a:rPr>
              <a:t>لا </a:t>
            </a:r>
            <a:r>
              <a:rPr lang="ar-IQ" sz="1800" b="1" dirty="0">
                <a:solidFill>
                  <a:srgbClr val="FF0000"/>
                </a:solidFill>
              </a:rPr>
              <a:t>يعتبر تعرضا  </a:t>
            </a:r>
            <a:r>
              <a:rPr lang="ar-IQ" sz="1800" dirty="0"/>
              <a:t>لانه متعلق بذات العقد حيث ان القانون اعطى المجال للفسخ العقد.</a:t>
            </a:r>
          </a:p>
          <a:p>
            <a:pPr marL="109728" indent="0" algn="r" rtl="1">
              <a:lnSpc>
                <a:spcPct val="90000"/>
              </a:lnSpc>
              <a:buNone/>
              <a:defRPr/>
            </a:pPr>
            <a:endParaRPr lang="en-US" sz="2400" dirty="0"/>
          </a:p>
          <a:p>
            <a:pPr marL="109728" indent="0" algn="r" rtl="1">
              <a:lnSpc>
                <a:spcPct val="90000"/>
              </a:lnSpc>
              <a:buNone/>
              <a:defRPr/>
            </a:pPr>
            <a:r>
              <a:rPr lang="ar-IQ" u="sng" dirty="0"/>
              <a:t> </a:t>
            </a:r>
            <a:endParaRPr lang="ar-SA" sz="2800" dirty="0"/>
          </a:p>
          <a:p>
            <a:pPr marL="109728" indent="0" algn="r" rtl="1">
              <a:lnSpc>
                <a:spcPct val="90000"/>
              </a:lnSpc>
              <a:buNone/>
              <a:defRPr/>
            </a:pPr>
            <a:endParaRPr lang="ar-IQ" sz="2800" dirty="0"/>
          </a:p>
          <a:p>
            <a:pPr marL="109728" indent="0" algn="r" rtl="1">
              <a:lnSpc>
                <a:spcPct val="90000"/>
              </a:lnSpc>
              <a:buNone/>
              <a:defRPr/>
            </a:pPr>
            <a:endParaRPr lang="ar-IQ" u="sng" dirty="0"/>
          </a:p>
          <a:p>
            <a:pPr marL="109728" indent="0" algn="r" rtl="1">
              <a:lnSpc>
                <a:spcPct val="90000"/>
              </a:lnSpc>
              <a:buNone/>
              <a:defRPr/>
            </a:pPr>
            <a:endParaRPr lang="ar-IQ" u="sng" dirty="0"/>
          </a:p>
          <a:p>
            <a:pPr eaLnBrk="1" hangingPunct="1">
              <a:lnSpc>
                <a:spcPct val="90000"/>
              </a:lnSpc>
              <a:defRPr/>
            </a:pPr>
            <a:endParaRPr lang="ar-IQ" dirty="0"/>
          </a:p>
        </p:txBody>
      </p:sp>
      <p:sp>
        <p:nvSpPr>
          <p:cNvPr id="2" name="Slide Number Placeholder 1"/>
          <p:cNvSpPr>
            <a:spLocks noGrp="1"/>
          </p:cNvSpPr>
          <p:nvPr>
            <p:ph type="sldNum" sz="quarter" idx="12"/>
          </p:nvPr>
        </p:nvSpPr>
        <p:spPr/>
        <p:txBody>
          <a:bodyPr/>
          <a:lstStyle/>
          <a:p>
            <a:fld id="{3C7BA46B-66E5-46F4-96E4-55FC2A44EE3F}" type="slidenum">
              <a:rPr lang="en-US" smtClean="0"/>
              <a:pPr/>
              <a:t>96</a:t>
            </a:fld>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322522511"/>
      </p:ext>
    </p:extLst>
  </p:cSld>
  <p:clrMapOvr>
    <a:masterClrMapping/>
  </p:clrMapOvr>
  <p:transition/>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a:bodyPr>
          <a:lstStyle/>
          <a:p>
            <a:pPr algn="r"/>
            <a:r>
              <a:rPr lang="ar-SA" sz="1800" dirty="0"/>
              <a:t>اذا أخل البائع بالتزامه بعدم التعرض الشخصي للمشتري في أنتفاعه بالمبيع فأن الجزاء الذي يترتب على ذلك يأخذ صور تختلف باختلاف كون التعرض ماديا أو قانونيا:</a:t>
            </a:r>
          </a:p>
          <a:p>
            <a:pPr algn="r">
              <a:buNone/>
            </a:pPr>
            <a:r>
              <a:rPr lang="ar-SA" sz="1800" dirty="0">
                <a:solidFill>
                  <a:srgbClr val="FF0000"/>
                </a:solidFill>
              </a:rPr>
              <a:t>اذاكان التعرض ماديا: </a:t>
            </a:r>
            <a:r>
              <a:rPr lang="ar-IQ" sz="1800" dirty="0"/>
              <a:t>يحق للمشتري ان يطالب في التعرض المادي بوقف وإزالة كل ما ترتب عليه من اثار وللمحكمة في سبيل وقف التعرض المادي اللجوء الى فرض الغرامات التهديدية كما يحق للمشتري المطالبة بالتعويض عما اصابه من ضرر بسبب هذا التعرض. </a:t>
            </a:r>
            <a:endParaRPr lang="ar-SA" sz="1800" dirty="0"/>
          </a:p>
          <a:p>
            <a:pPr algn="r">
              <a:buNone/>
            </a:pPr>
            <a:r>
              <a:rPr lang="ar-IQ" sz="1800" dirty="0"/>
              <a:t> </a:t>
            </a:r>
            <a:r>
              <a:rPr lang="ar-SA" sz="1800" dirty="0">
                <a:solidFill>
                  <a:srgbClr val="FF0000"/>
                </a:solidFill>
              </a:rPr>
              <a:t>اذا كان التعرض قانونيا: </a:t>
            </a:r>
            <a:r>
              <a:rPr lang="ar-SA" sz="1800" dirty="0"/>
              <a:t>يستيطع المشتري </a:t>
            </a:r>
            <a:r>
              <a:rPr lang="ar-IQ" sz="1800" dirty="0"/>
              <a:t>المطالبة بعدم سريان بعض التصرفات القانونية في مواجهته او المطالبة برد الدعوى</a:t>
            </a:r>
            <a:r>
              <a:rPr lang="ar-SA" sz="1800" dirty="0"/>
              <a:t>.</a:t>
            </a:r>
            <a:endParaRPr lang="ar-SA" sz="2400" dirty="0"/>
          </a:p>
          <a:p>
            <a:pPr algn="r">
              <a:buNone/>
            </a:pPr>
            <a:r>
              <a:rPr lang="ar-IQ" sz="2800" b="1" dirty="0"/>
              <a:t> </a:t>
            </a:r>
            <a:r>
              <a:rPr lang="ar-IQ" sz="1800" dirty="0"/>
              <a:t>فمثلا  اذا كان البائع قد باع عينا لا يملكها وقت البيع ثم اكتسب الملكية بعد ذلك  فرفع الدعوى ويطالب باسترداد المبيع ولذلك ترفض الدعوى او تحكم برد الدعوى بسبب التزام البائع بضمان التعرض وذلك استنادل الى القاعدة من وجب عليه الضمان امتنع عليه التعرض. او الضمان والاستراداد لا يجتمعان</a:t>
            </a:r>
            <a:r>
              <a:rPr lang="ar-SA" sz="1800" dirty="0">
                <a:solidFill>
                  <a:srgbClr val="FF0000"/>
                </a:solidFill>
              </a:rPr>
              <a:t>.</a:t>
            </a:r>
            <a:r>
              <a:rPr lang="ar-SA" sz="1800" dirty="0"/>
              <a:t> وكذلك عدم سريان بعض التصرفات القانونية التي يقوم بها البائع في مواجهة المشتري.</a:t>
            </a:r>
            <a:r>
              <a:rPr lang="ar-SA" sz="1800" dirty="0">
                <a:solidFill>
                  <a:srgbClr val="FF0000"/>
                </a:solidFill>
              </a:rPr>
              <a:t>                             </a:t>
            </a:r>
            <a:endParaRPr lang="en-US" sz="1800" dirty="0">
              <a:solidFill>
                <a:srgbClr val="FF0000"/>
              </a:solidFill>
            </a:endParaRPr>
          </a:p>
        </p:txBody>
      </p:sp>
      <p:sp>
        <p:nvSpPr>
          <p:cNvPr id="3" name="Slide Number Placeholder 2"/>
          <p:cNvSpPr>
            <a:spLocks noGrp="1"/>
          </p:cNvSpPr>
          <p:nvPr>
            <p:ph type="sldNum" sz="quarter" idx="12"/>
          </p:nvPr>
        </p:nvSpPr>
        <p:spPr/>
        <p:txBody>
          <a:bodyPr/>
          <a:lstStyle/>
          <a:p>
            <a:fld id="{3C7BA46B-66E5-46F4-96E4-55FC2A44EE3F}" type="slidenum">
              <a:rPr lang="en-US" smtClean="0"/>
              <a:pPr/>
              <a:t>97</a:t>
            </a:fld>
            <a:endParaRPr lang="en-US"/>
          </a:p>
        </p:txBody>
      </p:sp>
      <p:sp>
        <p:nvSpPr>
          <p:cNvPr id="2" name="Title 1"/>
          <p:cNvSpPr>
            <a:spLocks noGrp="1"/>
          </p:cNvSpPr>
          <p:nvPr>
            <p:ph type="title"/>
          </p:nvPr>
        </p:nvSpPr>
        <p:spPr/>
        <p:txBody>
          <a:bodyPr>
            <a:normAutofit/>
          </a:bodyPr>
          <a:lstStyle/>
          <a:p>
            <a:pPr algn="ctr"/>
            <a:r>
              <a:rPr lang="ar-SA" sz="2400" dirty="0"/>
              <a:t>جزاء الاخلال بالألتزام بعدم التعرض</a:t>
            </a:r>
            <a:endParaRPr lang="en-US" sz="2400" dirty="0"/>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3" name="Rectangle 3"/>
          <p:cNvSpPr>
            <a:spLocks noGrp="1" noChangeArrowheads="1"/>
          </p:cNvSpPr>
          <p:nvPr>
            <p:ph idx="1"/>
          </p:nvPr>
        </p:nvSpPr>
        <p:spPr>
          <a:xfrm>
            <a:off x="0" y="76200"/>
            <a:ext cx="9144000" cy="6705600"/>
          </a:xfrm>
        </p:spPr>
        <p:txBody>
          <a:bodyPr>
            <a:normAutofit fontScale="32500" lnSpcReduction="20000"/>
          </a:bodyPr>
          <a:lstStyle/>
          <a:p>
            <a:pPr marL="109728" indent="0" algn="r" rtl="1">
              <a:lnSpc>
                <a:spcPct val="90000"/>
              </a:lnSpc>
              <a:buNone/>
              <a:defRPr/>
            </a:pPr>
            <a:endParaRPr lang="ar-IQ" sz="2900" dirty="0"/>
          </a:p>
          <a:p>
            <a:pPr marL="109728" indent="0" algn="r" rtl="1">
              <a:lnSpc>
                <a:spcPct val="90000"/>
              </a:lnSpc>
              <a:buNone/>
              <a:defRPr/>
            </a:pPr>
            <a:r>
              <a:rPr lang="ar-IQ" sz="4500" b="1" dirty="0"/>
              <a:t>ب</a:t>
            </a:r>
            <a:r>
              <a:rPr lang="ar-SA" sz="4500" b="1" dirty="0"/>
              <a:t> :</a:t>
            </a:r>
            <a:r>
              <a:rPr lang="ar-IQ" sz="4500" b="1" dirty="0"/>
              <a:t>ضمان البائع للتعرض القانوني الصادر من الغير:-</a:t>
            </a:r>
          </a:p>
          <a:p>
            <a:pPr marL="109728" indent="0" algn="r" rtl="1">
              <a:lnSpc>
                <a:spcPct val="90000"/>
              </a:lnSpc>
              <a:buNone/>
              <a:defRPr/>
            </a:pPr>
            <a:endParaRPr lang="ar-IQ" sz="4500" dirty="0"/>
          </a:p>
          <a:p>
            <a:pPr marL="109728" indent="0" algn="r" rtl="1">
              <a:lnSpc>
                <a:spcPct val="90000"/>
              </a:lnSpc>
              <a:buNone/>
              <a:defRPr/>
            </a:pPr>
            <a:r>
              <a:rPr lang="ar-IQ" sz="4500" dirty="0"/>
              <a:t>يلتزم البائع كما اشرنا سابقا بعدم التعرض الشخصي للمشتري سواء كان هذا التعرض ماديا او قانونيا وهذا </a:t>
            </a:r>
            <a:r>
              <a:rPr lang="ar-IQ" sz="4500" dirty="0">
                <a:solidFill>
                  <a:srgbClr val="7030A0"/>
                </a:solidFill>
              </a:rPr>
              <a:t>هوالالتزام السلبي </a:t>
            </a:r>
            <a:r>
              <a:rPr lang="ar-IQ" sz="4500" dirty="0"/>
              <a:t>الا ان البائع كذلك يلتزم بأن يقوم بدفع تعرض الصادر من الغير  </a:t>
            </a:r>
            <a:r>
              <a:rPr lang="ar-IQ" sz="4500" dirty="0">
                <a:solidFill>
                  <a:srgbClr val="7030A0"/>
                </a:solidFill>
              </a:rPr>
              <a:t>وهذا الالتزام ال</a:t>
            </a:r>
            <a:r>
              <a:rPr lang="ar-SA" sz="4500" dirty="0">
                <a:solidFill>
                  <a:srgbClr val="7030A0"/>
                </a:solidFill>
              </a:rPr>
              <a:t>ايجابي</a:t>
            </a:r>
            <a:r>
              <a:rPr lang="ar-IQ" sz="4500" dirty="0">
                <a:solidFill>
                  <a:srgbClr val="7030A0"/>
                </a:solidFill>
              </a:rPr>
              <a:t> التزام بعمل مقتضاه حمايه المشتري من كل تعرض صادر عن الغير</a:t>
            </a:r>
            <a:endParaRPr lang="ar-SA" sz="4500" dirty="0">
              <a:solidFill>
                <a:srgbClr val="7030A0"/>
              </a:solidFill>
            </a:endParaRPr>
          </a:p>
          <a:p>
            <a:pPr marL="109728" indent="0" algn="r" rtl="1">
              <a:lnSpc>
                <a:spcPct val="90000"/>
              </a:lnSpc>
              <a:buNone/>
              <a:defRPr/>
            </a:pPr>
            <a:r>
              <a:rPr lang="ar-IQ" sz="4500" dirty="0"/>
              <a:t> ودفع التعرض بكل الوسائل والتزام البائع في هذه الحالة التزام بنتيجة وليس التزام بوسيلة فيعتبر مخلا بالتزامه بالضمان بمجرد ان يكسب الغير دعواه ويحكم له بثبوت الحق على المبيع  يتعارض مع حقوق المشتري التي الت اليه ويضمن البائع في هذه الحالة استحقاق المبيع كله او بعضه للغيرفيجب عليه تعويض المشتري</a:t>
            </a:r>
            <a:r>
              <a:rPr lang="ar-SA" sz="4500" dirty="0"/>
              <a:t>.</a:t>
            </a:r>
            <a:endParaRPr lang="ar-IQ" sz="4500" dirty="0"/>
          </a:p>
          <a:p>
            <a:pPr marL="109728" indent="0" algn="r" rtl="1">
              <a:lnSpc>
                <a:spcPct val="90000"/>
              </a:lnSpc>
              <a:buNone/>
              <a:defRPr/>
            </a:pPr>
            <a:endParaRPr lang="ar-IQ" sz="4500" dirty="0"/>
          </a:p>
          <a:p>
            <a:pPr marL="109728" indent="0" algn="r" rtl="1">
              <a:lnSpc>
                <a:spcPct val="90000"/>
              </a:lnSpc>
              <a:buNone/>
              <a:defRPr/>
            </a:pPr>
            <a:endParaRPr lang="en-US" sz="4500" b="1" dirty="0"/>
          </a:p>
          <a:p>
            <a:pPr marL="109728" indent="0" algn="r" rtl="1">
              <a:lnSpc>
                <a:spcPct val="90000"/>
              </a:lnSpc>
              <a:buNone/>
              <a:defRPr/>
            </a:pPr>
            <a:r>
              <a:rPr lang="ar-IQ" sz="4500" b="1" dirty="0"/>
              <a:t> ويشترط لرجوع المشتري على البائع بضمان التعرض القانوني الصادر من الغير الشروط الاتيه:</a:t>
            </a:r>
            <a:endParaRPr lang="en-US" sz="4500" b="1" dirty="0"/>
          </a:p>
          <a:p>
            <a:pPr marL="109728" indent="0" algn="r" rtl="1">
              <a:lnSpc>
                <a:spcPct val="90000"/>
              </a:lnSpc>
              <a:buNone/>
              <a:defRPr/>
            </a:pPr>
            <a:endParaRPr lang="en-US" sz="4500" dirty="0"/>
          </a:p>
          <a:p>
            <a:pPr marL="624078" indent="-514350" algn="r" rtl="1">
              <a:buNone/>
              <a:defRPr/>
            </a:pPr>
            <a:r>
              <a:rPr lang="ar-SA" sz="4500" b="1" dirty="0"/>
              <a:t>1. </a:t>
            </a:r>
            <a:r>
              <a:rPr lang="ar-IQ" sz="4500" dirty="0"/>
              <a:t>ان يكون التعرض قانونيا لا ماديا لان البائع لا يضمن سوى التعرض القانوني الصادر من الغير فقط. </a:t>
            </a:r>
            <a:r>
              <a:rPr lang="ar-SA" sz="4500" dirty="0"/>
              <a:t>ان البائع لايضمن التعرض المادي الصادر من الغير كسرقة المبيع وأغتصابه.</a:t>
            </a:r>
          </a:p>
          <a:p>
            <a:pPr marL="109728" indent="0" algn="r" rtl="1">
              <a:buNone/>
              <a:defRPr/>
            </a:pPr>
            <a:r>
              <a:rPr lang="ar-SA" sz="4500" dirty="0"/>
              <a:t> </a:t>
            </a:r>
            <a:r>
              <a:rPr lang="ar-IQ" sz="4500" dirty="0"/>
              <a:t>والتعرض القانوني الصادر من الغير قد يحصل اذ اقام شخص دعوى يدعى فيها انه المالك الحقيقي لكل المبيع او جزء منه وكذلك يعتبر الادعاء بحق شخصي  على المبيع تعرضا  قانونيا كما في حالة لو ادعى الغير انه مستأجر للمبيع من البائع وان ايجاره ينفذ بحق المشتري لثبوت تاريخة قبل البيع, ويتحقق التعرض القنوني  حتى ولو كان ادعاء الغير لا اساس له.</a:t>
            </a:r>
          </a:p>
          <a:p>
            <a:pPr marL="109728" indent="0" algn="r" rtl="1">
              <a:buNone/>
              <a:defRPr/>
            </a:pPr>
            <a:endParaRPr lang="ar-IQ" sz="4500" b="1" dirty="0"/>
          </a:p>
          <a:p>
            <a:pPr marL="624078" indent="-514350" algn="r" rtl="1">
              <a:buNone/>
              <a:defRPr/>
            </a:pPr>
            <a:r>
              <a:rPr lang="ar-SA" sz="4500" b="1" dirty="0"/>
              <a:t>2. </a:t>
            </a:r>
            <a:r>
              <a:rPr lang="ar-SA" sz="4500" dirty="0"/>
              <a:t>ان يكون الحق الذي يدعيه الغير قد ثبت له قبل البيع سواء كان هذا الحق قدترتب بفعل البائع كان يكون قد رتب للغير حق رهن قبل بيعه أو كان   هذا الحق قد ترتب بسبب أجنبي ك</a:t>
            </a:r>
            <a:r>
              <a:rPr lang="ar-IQ" sz="4500" dirty="0"/>
              <a:t>ا</a:t>
            </a:r>
            <a:r>
              <a:rPr lang="ar-SA" sz="4500" dirty="0"/>
              <a:t>ا</a:t>
            </a:r>
            <a:r>
              <a:rPr lang="ar-IQ" sz="4500" dirty="0"/>
              <a:t>كتساب الغير ملكية المبيع قبل البيع بالتقادم</a:t>
            </a:r>
            <a:r>
              <a:rPr lang="ar-SA" sz="4500" dirty="0"/>
              <a:t> أو كان قد استملك للمنفعة العامة.</a:t>
            </a:r>
          </a:p>
          <a:p>
            <a:pPr marL="624078" indent="-514350" algn="r" rtl="1">
              <a:buNone/>
              <a:defRPr/>
            </a:pPr>
            <a:r>
              <a:rPr lang="ar-IQ" sz="4500" dirty="0"/>
              <a:t>الا ان البائع لا يسأل عن التعرض القانوني الصادر من الغير اذا كان الغير يستند في تعرضه على حق لاحق لعقد البيع  مثال نزع ملكية المبيع بعد البيع للمنفعة العامة. وكذلك في حالة  اكتساب الغير الملكية المبيع بالتقادم بعد البيع حتى ولو كانت مدة التقادم بدأت بالسريان قبل البيع مادام للمشتري الوقت الكافي لاتخاذ اللازم لقطع التقادم</a:t>
            </a:r>
            <a:r>
              <a:rPr lang="ar-SA" sz="4500" dirty="0"/>
              <a:t>.</a:t>
            </a:r>
          </a:p>
          <a:p>
            <a:pPr marL="624078" indent="-514350" algn="r" rtl="1">
              <a:buNone/>
              <a:defRPr/>
            </a:pPr>
            <a:r>
              <a:rPr lang="ar-IQ" sz="4500" dirty="0"/>
              <a:t>وفي حالة قيام البائع بترتيب حق للغير على المبيع او هو كان السبب في ترتيب هذا الحق للغير ,اذ ان البائع يسأل عن ضمان التعرض  القانوني من الغير في هذه الحالة حتى ولو كان الغير مستندا في تعرضه الى سبب قانوني لاحق على البيع فمثلا اذا قام بائع المنقول بيبيعه ثانية الى مشتر ثاني تسلم المبيع فعلا وتمسك بقاعدة الحيازة في المنقول سند في الملكية فأن المشتري الاول الرجوع على البائع بالضمان ولو كان حق المشتري الثاني لاحقا لعقد البيع الاول لان البائع هو الذي تسبب في قيام هذه الحق. </a:t>
            </a:r>
            <a:endParaRPr lang="ar-SA" sz="4500" dirty="0"/>
          </a:p>
          <a:p>
            <a:pPr marL="624078" indent="-514350" algn="r" rtl="1">
              <a:buNone/>
              <a:defRPr/>
            </a:pPr>
            <a:r>
              <a:rPr lang="ar-SA" sz="4500" dirty="0"/>
              <a:t>3. </a:t>
            </a:r>
            <a:r>
              <a:rPr lang="ar-IQ" sz="4500" dirty="0"/>
              <a:t>ان يتعرض الغير للمشتري فعلا : </a:t>
            </a:r>
            <a:r>
              <a:rPr lang="ar-IQ" sz="4500" u="sng" dirty="0"/>
              <a:t>: </a:t>
            </a:r>
            <a:r>
              <a:rPr lang="ar-IQ" sz="4500" dirty="0"/>
              <a:t>فمجرد ظهور حق الغير على المبيع لا يخول المشتري بالرجوع على البائع بالضمان إلا اذا وقع التعرض فعلا. كظهور المبيع مرهونا للغير ولا يجوز للمتشري الرجوع على البائع بالضمان لاحتمال عدم وقوع التعرض فعلا اذ قد يقوم البائع بفك الرهن او لاحتمال عدم تعرض الدائن المرتهن للمشتري فعلا. </a:t>
            </a:r>
          </a:p>
          <a:p>
            <a:pPr marL="624078" indent="-514350" algn="r" rtl="1">
              <a:buNone/>
              <a:defRPr/>
            </a:pPr>
            <a:endParaRPr lang="ar-IQ" sz="3300" dirty="0"/>
          </a:p>
          <a:p>
            <a:pPr marL="624078" indent="-514350" algn="r" rtl="1">
              <a:buNone/>
              <a:defRPr/>
            </a:pPr>
            <a:endParaRPr lang="ar-SA" sz="2900" dirty="0"/>
          </a:p>
          <a:p>
            <a:pPr marL="624078" indent="-514350" algn="r" rtl="1">
              <a:buNone/>
              <a:defRPr/>
            </a:pPr>
            <a:endParaRPr lang="ar-IQ" sz="2900" dirty="0"/>
          </a:p>
          <a:p>
            <a:pPr marL="624078" indent="-514350" algn="r" rtl="1">
              <a:buFont typeface="+mj-lt"/>
              <a:buAutoNum type="arabicPeriod"/>
              <a:defRPr/>
            </a:pPr>
            <a:endParaRPr lang="ar-IQ" sz="2900" b="1" dirty="0"/>
          </a:p>
        </p:txBody>
      </p:sp>
      <p:sp>
        <p:nvSpPr>
          <p:cNvPr id="2" name="Slide Number Placeholder 1"/>
          <p:cNvSpPr>
            <a:spLocks noGrp="1"/>
          </p:cNvSpPr>
          <p:nvPr>
            <p:ph type="sldNum" sz="quarter" idx="12"/>
          </p:nvPr>
        </p:nvSpPr>
        <p:spPr/>
        <p:txBody>
          <a:bodyPr/>
          <a:lstStyle/>
          <a:p>
            <a:fld id="{3C7BA46B-66E5-46F4-96E4-55FC2A44EE3F}" type="slidenum">
              <a:rPr lang="en-US" smtClean="0"/>
              <a:pPr/>
              <a:t>98</a:t>
            </a:fld>
            <a:endParaRPr lang="en-US" dirty="0"/>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080140268"/>
      </p:ext>
    </p:extLst>
  </p:cSld>
  <p:clrMapOvr>
    <a:masterClrMapping/>
  </p:clrMapOvr>
  <p:transition/>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7" name="Rectangle 3"/>
          <p:cNvSpPr>
            <a:spLocks noGrp="1" noChangeArrowheads="1"/>
          </p:cNvSpPr>
          <p:nvPr>
            <p:ph idx="1"/>
          </p:nvPr>
        </p:nvSpPr>
        <p:spPr>
          <a:xfrm>
            <a:off x="76200" y="76200"/>
            <a:ext cx="8991600" cy="6705600"/>
          </a:xfrm>
        </p:spPr>
        <p:txBody>
          <a:bodyPr>
            <a:normAutofit/>
          </a:bodyPr>
          <a:lstStyle/>
          <a:p>
            <a:pPr marL="109728" indent="0" algn="r" rtl="1">
              <a:buNone/>
              <a:defRPr/>
            </a:pPr>
            <a:endParaRPr lang="ar-IQ" dirty="0"/>
          </a:p>
          <a:p>
            <a:pPr marL="109728" indent="0" algn="r" rtl="1">
              <a:buNone/>
              <a:defRPr/>
            </a:pPr>
            <a:endParaRPr lang="ar-IQ" dirty="0"/>
          </a:p>
          <a:p>
            <a:pPr marL="109728" indent="0" algn="ctr" rtl="1">
              <a:buNone/>
              <a:defRPr/>
            </a:pPr>
            <a:r>
              <a:rPr lang="ar-IQ" b="1" dirty="0"/>
              <a:t>ضمان </a:t>
            </a:r>
            <a:r>
              <a:rPr lang="ar-SA" b="1" dirty="0"/>
              <a:t> البائع </a:t>
            </a:r>
            <a:r>
              <a:rPr lang="ar-IQ" b="1" dirty="0"/>
              <a:t>الاستحقاق </a:t>
            </a:r>
          </a:p>
          <a:p>
            <a:pPr marL="109728" indent="0" algn="ctr" rtl="1">
              <a:buNone/>
              <a:defRPr/>
            </a:pPr>
            <a:endParaRPr lang="ar-IQ" sz="1900" u="sng" dirty="0"/>
          </a:p>
          <a:p>
            <a:pPr marL="109728" indent="0" algn="r" rtl="1">
              <a:buNone/>
              <a:defRPr/>
            </a:pPr>
            <a:r>
              <a:rPr lang="ar-SA" sz="1900" dirty="0"/>
              <a:t>  </a:t>
            </a:r>
            <a:r>
              <a:rPr lang="ar-IQ" sz="1900" dirty="0"/>
              <a:t>الاستحقاق هو أن يظهر بعد البيع حقا للغير على المبيع مهما كان نوعه سواء كان(حق ملكية أو </a:t>
            </a:r>
            <a:r>
              <a:rPr lang="ar-SA" sz="1900" dirty="0"/>
              <a:t>ميراث او وصية</a:t>
            </a:r>
            <a:r>
              <a:rPr lang="ar-IQ" sz="1900" dirty="0"/>
              <a:t>) </a:t>
            </a:r>
            <a:r>
              <a:rPr lang="ar-SA" sz="1900" dirty="0"/>
              <a:t> فاذا نجح البائع في رد أدعاء الغير فانه قد يكون نفذ التزامه بالضمان  تنفيذا عينيا  وهذا ما يقال له ضمان التعرض بطريق التدخل. </a:t>
            </a:r>
          </a:p>
          <a:p>
            <a:pPr marL="109728" indent="0" algn="r" rtl="1">
              <a:buNone/>
              <a:defRPr/>
            </a:pPr>
            <a:r>
              <a:rPr lang="ar-SA" sz="1900" dirty="0"/>
              <a:t>     </a:t>
            </a:r>
            <a:r>
              <a:rPr lang="ar-IQ" sz="1900" dirty="0"/>
              <a:t>ومتى ثبت الاستحقاق للغير حرم المشتري من المبيع سواء كليا أو جزئيا وبمجرد نجاح </a:t>
            </a:r>
            <a:r>
              <a:rPr lang="ar-IQ" sz="1800" dirty="0"/>
              <a:t>الغير</a:t>
            </a:r>
            <a:r>
              <a:rPr lang="ar-IQ" sz="1900" dirty="0"/>
              <a:t> في تعرضه والحكم له بأي حق مما ادعاه على المبيع يعتبر البائع مخلا بالتزامه بدفع التعرض ولا يقبل منه القول بأنه بذل جهدا لدفع هذا التعرض و يقع عليه تنفيذ التزامه بطريق التعويض بعد عدم استطاعته التنفيذ عينا أي بالمقابل يقوم الالتزام الاحتياطي وهو (ضمان الاستحقاق) فيحق للمشتري الرجوع على البائع ومطالبته بالتعويض بحسب حالة الاستحقاق</a:t>
            </a:r>
            <a:r>
              <a:rPr lang="ar-SA" sz="1900" dirty="0"/>
              <a:t>.</a:t>
            </a:r>
            <a:endParaRPr lang="ar-IQ" sz="1900" dirty="0"/>
          </a:p>
          <a:p>
            <a:pPr marL="109728" indent="0" algn="r" rtl="1" eaLnBrk="1" hangingPunct="1">
              <a:buNone/>
              <a:defRPr/>
            </a:pPr>
            <a:endParaRPr lang="ar-IQ" dirty="0"/>
          </a:p>
        </p:txBody>
      </p:sp>
      <p:sp>
        <p:nvSpPr>
          <p:cNvPr id="2" name="Slide Number Placeholder 1"/>
          <p:cNvSpPr>
            <a:spLocks noGrp="1"/>
          </p:cNvSpPr>
          <p:nvPr>
            <p:ph type="sldNum" sz="quarter" idx="12"/>
          </p:nvPr>
        </p:nvSpPr>
        <p:spPr/>
        <p:txBody>
          <a:bodyPr/>
          <a:lstStyle/>
          <a:p>
            <a:fld id="{3C7BA46B-66E5-46F4-96E4-55FC2A44EE3F}" type="slidenum">
              <a:rPr lang="en-US" smtClean="0"/>
              <a:pPr/>
              <a:t>99</a:t>
            </a:fld>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872928104"/>
      </p:ext>
    </p:extLst>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18875</TotalTime>
  <Words>21491</Words>
  <Application>Microsoft Office PowerPoint</Application>
  <PresentationFormat>On-screen Show (4:3)</PresentationFormat>
  <Paragraphs>1288</Paragraphs>
  <Slides>126</Slides>
  <Notes>11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126</vt:i4>
      </vt:variant>
    </vt:vector>
  </HeadingPairs>
  <TitlesOfParts>
    <vt:vector size="135" baseType="lpstr">
      <vt:lpstr>Arial</vt:lpstr>
      <vt:lpstr>Calibri</vt:lpstr>
      <vt:lpstr>Lucida Sans Unicode</vt:lpstr>
      <vt:lpstr>Tahoma</vt:lpstr>
      <vt:lpstr>Verdana</vt:lpstr>
      <vt:lpstr>Wingdings</vt:lpstr>
      <vt:lpstr>Wingdings 2</vt:lpstr>
      <vt:lpstr>Wingdings 3</vt:lpstr>
      <vt:lpstr>Concourse</vt:lpstr>
      <vt:lpstr>العقود المدنية  محاضرات في عقد البيع</vt:lpstr>
      <vt:lpstr>PowerPoint Presentation</vt:lpstr>
      <vt:lpstr>PowerPoint Presentation</vt:lpstr>
      <vt:lpstr>PowerPoint Presentation</vt:lpstr>
      <vt:lpstr>موضوع مادة العقود</vt:lpstr>
      <vt:lpstr>الاحكام القانونية لعقد البيع </vt:lpstr>
      <vt:lpstr>PowerPoint Presentation</vt:lpstr>
      <vt:lpstr> الفوائد العملیه‌ فی تقسیم العقود إلی مسماه‌ وغیر مسماه‌</vt:lpstr>
      <vt:lpstr>عقد البيع المواد 506-600 م .عراقي</vt:lpstr>
      <vt:lpstr>خصائص عقد البيع</vt:lpstr>
      <vt:lpstr>تمييز عقد البيع عن العقود الاخرى </vt:lpstr>
      <vt:lpstr>تمييز عقد البيع عن غيره من العقو </vt:lpstr>
      <vt:lpstr>PowerPoint Presentation</vt:lpstr>
      <vt:lpstr>PowerPoint Presentation</vt:lpstr>
      <vt:lpstr>س / مالفرق بين البيع والايجار؟</vt:lpstr>
      <vt:lpstr>PowerPoint Presentation</vt:lpstr>
      <vt:lpstr>اركان عقد البيع</vt:lpstr>
      <vt:lpstr>الركن الأول الرضا</vt:lpstr>
      <vt:lpstr>الركن الأول : الرضا (وجود الرضا)</vt:lpstr>
      <vt:lpstr>PowerPoint Presentation</vt:lpstr>
      <vt:lpstr>PowerPoint Presentation</vt:lpstr>
      <vt:lpstr>الركن الأول: الرضا (صحة الرضا)</vt:lpstr>
      <vt:lpstr>PowerPoint Presentation</vt:lpstr>
      <vt:lpstr>PowerPoint Presentation</vt:lpstr>
      <vt:lpstr>سلامة الرضا من العيوب </vt:lpstr>
      <vt:lpstr>PowerPoint Presentation</vt:lpstr>
      <vt:lpstr>عيوب الرضا في عقد البيع</vt:lpstr>
      <vt:lpstr>خيار الرؤية</vt:lpstr>
      <vt:lpstr>خيار الرؤية</vt:lpstr>
      <vt:lpstr>PowerPoint Presentation</vt:lpstr>
      <vt:lpstr>الغبن في عقد البيع</vt:lpstr>
      <vt:lpstr>الغبن في عقد البيع</vt:lpstr>
      <vt:lpstr>PowerPoint Presentation</vt:lpstr>
      <vt:lpstr>صور الرضا وأوصافه</vt:lpstr>
      <vt:lpstr>الايجاب الموجه للجمهور</vt:lpstr>
      <vt:lpstr>الايجاب الموجه للجمهور</vt:lpstr>
      <vt:lpstr>الوعد بالبيع </vt:lpstr>
      <vt:lpstr>صور الوعد بالبيع</vt:lpstr>
      <vt:lpstr>شروط الوعد بالبيع</vt:lpstr>
      <vt:lpstr>PowerPoint Presentation</vt:lpstr>
      <vt:lpstr>PowerPoint Presentation</vt:lpstr>
      <vt:lpstr>PowerPoint Presentation</vt:lpstr>
      <vt:lpstr>البيع بالعربون</vt:lpstr>
      <vt:lpstr>البيع بشرط الخيار</vt:lpstr>
      <vt:lpstr>آثار خيار الشرط</vt:lpstr>
      <vt:lpstr>مسقطات خيار الشرط       </vt:lpstr>
      <vt:lpstr>البيع بشرط التجربة       </vt:lpstr>
      <vt:lpstr>التكييف القانوني لشرط التجربة</vt:lpstr>
      <vt:lpstr>تبعة هلاك المبيع في البيع بشرط التجربة</vt:lpstr>
      <vt:lpstr>PowerPoint Presentation</vt:lpstr>
      <vt:lpstr>PowerPoint Presentation</vt:lpstr>
      <vt:lpstr>PowerPoint Presentation</vt:lpstr>
      <vt:lpstr>محل عقد البيع</vt:lpstr>
      <vt:lpstr>PowerPoint Presentation</vt:lpstr>
      <vt:lpstr>PowerPoint Presentation</vt:lpstr>
      <vt:lpstr>PowerPoint Presentation</vt:lpstr>
      <vt:lpstr>PowerPoint Presentation</vt:lpstr>
      <vt:lpstr>PowerPoint Presentation</vt:lpstr>
      <vt:lpstr>هلاك النموذج</vt:lpstr>
      <vt:lpstr> الشرط الثالث: أن يكون المبيع قابلا للتعامل فيه</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آثار البيع </vt:lpstr>
      <vt:lpstr>PowerPoint Presentation</vt:lpstr>
      <vt:lpstr>PowerPoint Presentation</vt:lpstr>
      <vt:lpstr>PowerPoint Presentation</vt:lpstr>
      <vt:lpstr>PowerPoint Presentation</vt:lpstr>
      <vt:lpstr>PowerPoint Presentation</vt:lpstr>
      <vt:lpstr>  ولكن ما الحكم لو امتنع البائع من تنفيذ التزامه بفرز المبيع؟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جزاء اخلال البائع بالتسليم </vt:lpstr>
      <vt:lpstr>PowerPoint Presentation</vt:lpstr>
      <vt:lpstr>PowerPoint Presentation</vt:lpstr>
      <vt:lpstr>ضمان التعرض والاستحقاق </vt:lpstr>
      <vt:lpstr>الضمان القانوني</vt:lpstr>
      <vt:lpstr>PowerPoint Presentation</vt:lpstr>
      <vt:lpstr>PowerPoint Presentation</vt:lpstr>
      <vt:lpstr>جزاء الاخلال بالألتزام بعدم التعرض</vt:lpstr>
      <vt:lpstr>PowerPoint Presentation</vt:lpstr>
      <vt:lpstr>PowerPoint Presentation</vt:lpstr>
      <vt:lpstr>أحوال لايجوز فيها رجوع المشتري على البائع بالضمان </vt:lpstr>
      <vt:lpstr>مدى التزام البائع بضمان الاستحقاق</vt:lpstr>
      <vt:lpstr>PowerPoint Presentation</vt:lpstr>
      <vt:lpstr>PowerPoint Presentation</vt:lpstr>
      <vt:lpstr>PowerPoint Presentation</vt:lpstr>
      <vt:lpstr>PowerPoint Presentation</vt:lpstr>
      <vt:lpstr>PowerPoint Presentation</vt:lpstr>
      <vt:lpstr>PowerPoint Presentation</vt:lpstr>
      <vt:lpstr>شروط ضمان العيوب الخفية </vt:lpstr>
      <vt:lpstr>PowerPoint Presentation</vt:lpstr>
      <vt:lpstr>PowerPoint Presentation</vt:lpstr>
      <vt:lpstr>احكام ضمان العيوب الخفية </vt:lpstr>
      <vt:lpstr>PowerPoint Presentation</vt:lpstr>
      <vt:lpstr>موانع الرد</vt:lpstr>
      <vt:lpstr>موانع الرد</vt:lpstr>
      <vt:lpstr>مسقطات ضمانالبائع </vt:lpstr>
      <vt:lpstr>تعديل  أحكام ضمان العيوب الخفية </vt:lpstr>
      <vt:lpstr>PowerPoint Presentation</vt:lpstr>
      <vt:lpstr>التمييز بين ضمان العيوب الخفية والغلط </vt:lpstr>
      <vt:lpstr>PowerPoint Presentation</vt:lpstr>
      <vt:lpstr>التزامات المشتري</vt:lpstr>
      <vt:lpstr>التزامات المشتري</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تقسيم العقود المدنية</dc:title>
  <dc:creator>Clark</dc:creator>
  <cp:lastModifiedBy>Naema kamal</cp:lastModifiedBy>
  <cp:revision>3191</cp:revision>
  <cp:lastPrinted>2014-02-03T16:56:53Z</cp:lastPrinted>
  <dcterms:created xsi:type="dcterms:W3CDTF">2013-09-27T19:01:12Z</dcterms:created>
  <dcterms:modified xsi:type="dcterms:W3CDTF">2021-08-28T08:20:47Z</dcterms:modified>
</cp:coreProperties>
</file>