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notesMasterIdLst>
    <p:notesMasterId r:id="rId129"/>
  </p:notesMasterIdLst>
  <p:sldIdLst>
    <p:sldId id="256" r:id="rId2"/>
    <p:sldId id="257" r:id="rId3"/>
    <p:sldId id="258" r:id="rId4"/>
    <p:sldId id="259" r:id="rId5"/>
    <p:sldId id="260" r:id="rId6"/>
    <p:sldId id="261" r:id="rId7"/>
    <p:sldId id="262" r:id="rId8"/>
    <p:sldId id="269" r:id="rId9"/>
    <p:sldId id="263" r:id="rId10"/>
    <p:sldId id="374" r:id="rId11"/>
    <p:sldId id="264" r:id="rId12"/>
    <p:sldId id="265" r:id="rId13"/>
    <p:sldId id="266" r:id="rId14"/>
    <p:sldId id="267" r:id="rId15"/>
    <p:sldId id="375" r:id="rId16"/>
    <p:sldId id="268" r:id="rId17"/>
    <p:sldId id="270" r:id="rId18"/>
    <p:sldId id="271" r:id="rId19"/>
    <p:sldId id="272" r:id="rId20"/>
    <p:sldId id="273" r:id="rId21"/>
    <p:sldId id="376" r:id="rId22"/>
    <p:sldId id="274" r:id="rId23"/>
    <p:sldId id="275" r:id="rId24"/>
    <p:sldId id="276" r:id="rId25"/>
    <p:sldId id="280" r:id="rId26"/>
    <p:sldId id="277" r:id="rId27"/>
    <p:sldId id="278" r:id="rId28"/>
    <p:sldId id="279" r:id="rId29"/>
    <p:sldId id="281" r:id="rId30"/>
    <p:sldId id="282" r:id="rId31"/>
    <p:sldId id="283" r:id="rId32"/>
    <p:sldId id="284" r:id="rId33"/>
    <p:sldId id="285" r:id="rId34"/>
    <p:sldId id="286" r:id="rId35"/>
    <p:sldId id="287" r:id="rId36"/>
    <p:sldId id="377" r:id="rId37"/>
    <p:sldId id="288" r:id="rId38"/>
    <p:sldId id="289" r:id="rId39"/>
    <p:sldId id="290" r:id="rId40"/>
    <p:sldId id="291" r:id="rId41"/>
    <p:sldId id="292" r:id="rId42"/>
    <p:sldId id="293" r:id="rId43"/>
    <p:sldId id="297" r:id="rId44"/>
    <p:sldId id="294" r:id="rId45"/>
    <p:sldId id="304" r:id="rId46"/>
    <p:sldId id="295" r:id="rId47"/>
    <p:sldId id="296" r:id="rId48"/>
    <p:sldId id="298" r:id="rId49"/>
    <p:sldId id="299" r:id="rId50"/>
    <p:sldId id="378" r:id="rId51"/>
    <p:sldId id="300" r:id="rId52"/>
    <p:sldId id="301" r:id="rId53"/>
    <p:sldId id="302" r:id="rId54"/>
    <p:sldId id="303" r:id="rId55"/>
    <p:sldId id="305" r:id="rId56"/>
    <p:sldId id="306" r:id="rId57"/>
    <p:sldId id="307" r:id="rId58"/>
    <p:sldId id="309" r:id="rId59"/>
    <p:sldId id="310" r:id="rId60"/>
    <p:sldId id="308" r:id="rId61"/>
    <p:sldId id="311" r:id="rId62"/>
    <p:sldId id="312" r:id="rId63"/>
    <p:sldId id="313" r:id="rId64"/>
    <p:sldId id="314" r:id="rId65"/>
    <p:sldId id="317" r:id="rId66"/>
    <p:sldId id="318" r:id="rId67"/>
    <p:sldId id="315" r:id="rId68"/>
    <p:sldId id="316" r:id="rId69"/>
    <p:sldId id="319" r:id="rId70"/>
    <p:sldId id="320" r:id="rId71"/>
    <p:sldId id="321" r:id="rId72"/>
    <p:sldId id="322" r:id="rId73"/>
    <p:sldId id="323" r:id="rId74"/>
    <p:sldId id="324" r:id="rId75"/>
    <p:sldId id="325" r:id="rId76"/>
    <p:sldId id="326" r:id="rId77"/>
    <p:sldId id="327" r:id="rId78"/>
    <p:sldId id="328" r:id="rId79"/>
    <p:sldId id="333" r:id="rId80"/>
    <p:sldId id="329" r:id="rId81"/>
    <p:sldId id="330" r:id="rId82"/>
    <p:sldId id="339" r:id="rId83"/>
    <p:sldId id="331" r:id="rId84"/>
    <p:sldId id="332" r:id="rId85"/>
    <p:sldId id="334" r:id="rId86"/>
    <p:sldId id="335" r:id="rId87"/>
    <p:sldId id="336" r:id="rId88"/>
    <p:sldId id="337" r:id="rId89"/>
    <p:sldId id="340" r:id="rId90"/>
    <p:sldId id="341" r:id="rId91"/>
    <p:sldId id="342" r:id="rId92"/>
    <p:sldId id="343" r:id="rId93"/>
    <p:sldId id="344" r:id="rId94"/>
    <p:sldId id="345" r:id="rId95"/>
    <p:sldId id="346" r:id="rId96"/>
    <p:sldId id="347" r:id="rId97"/>
    <p:sldId id="379" r:id="rId98"/>
    <p:sldId id="348" r:id="rId99"/>
    <p:sldId id="349" r:id="rId100"/>
    <p:sldId id="350" r:id="rId101"/>
    <p:sldId id="351" r:id="rId102"/>
    <p:sldId id="352" r:id="rId103"/>
    <p:sldId id="353" r:id="rId104"/>
    <p:sldId id="380" r:id="rId105"/>
    <p:sldId id="354" r:id="rId106"/>
    <p:sldId id="359" r:id="rId107"/>
    <p:sldId id="360" r:id="rId108"/>
    <p:sldId id="361" r:id="rId109"/>
    <p:sldId id="362" r:id="rId110"/>
    <p:sldId id="355" r:id="rId111"/>
    <p:sldId id="363" r:id="rId112"/>
    <p:sldId id="364" r:id="rId113"/>
    <p:sldId id="356" r:id="rId114"/>
    <p:sldId id="365" r:id="rId115"/>
    <p:sldId id="366" r:id="rId116"/>
    <p:sldId id="357" r:id="rId117"/>
    <p:sldId id="358" r:id="rId118"/>
    <p:sldId id="381" r:id="rId119"/>
    <p:sldId id="367" r:id="rId120"/>
    <p:sldId id="368" r:id="rId121"/>
    <p:sldId id="369" r:id="rId122"/>
    <p:sldId id="383" r:id="rId123"/>
    <p:sldId id="371" r:id="rId124"/>
    <p:sldId id="370" r:id="rId125"/>
    <p:sldId id="372" r:id="rId126"/>
    <p:sldId id="373" r:id="rId127"/>
    <p:sldId id="382" r:id="rId1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015" autoAdjust="0"/>
    <p:restoredTop sz="94624" autoAdjust="0"/>
  </p:normalViewPr>
  <p:slideViewPr>
    <p:cSldViewPr>
      <p:cViewPr>
        <p:scale>
          <a:sx n="86" d="100"/>
          <a:sy n="86" d="100"/>
        </p:scale>
        <p:origin x="-1002" y="16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tableStyles" Target="tableStyles.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13" Type="http://schemas.openxmlformats.org/officeDocument/2006/relationships/slide" Target="slides/slide112.xml"/><Relationship Id="rId118" Type="http://schemas.openxmlformats.org/officeDocument/2006/relationships/slide" Target="slides/slide117.xml"/><Relationship Id="rId126" Type="http://schemas.openxmlformats.org/officeDocument/2006/relationships/slide" Target="slides/slide125.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slide" Target="slides/slide115.xml"/><Relationship Id="rId124" Type="http://schemas.openxmlformats.org/officeDocument/2006/relationships/slide" Target="slides/slide123.xml"/><Relationship Id="rId129"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3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3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viewProps" Target="viewProps.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FCA256E-BAEE-4C22-9713-554E3640F8F2}" type="datetimeFigureOut">
              <a:rPr lang="en-GB" smtClean="0"/>
              <a:t>22/01/2024</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9B54DE9-C91D-4347-BDDA-801F92844044}" type="slidenum">
              <a:rPr lang="en-GB" smtClean="0"/>
              <a:t>‹#›</a:t>
            </a:fld>
            <a:endParaRPr lang="en-GB"/>
          </a:p>
        </p:txBody>
      </p:sp>
    </p:spTree>
    <p:extLst>
      <p:ext uri="{BB962C8B-B14F-4D97-AF65-F5344CB8AC3E}">
        <p14:creationId xmlns:p14="http://schemas.microsoft.com/office/powerpoint/2010/main" val="38046100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79B54DE9-C91D-4347-BDDA-801F92844044}" type="slidenum">
              <a:rPr lang="en-GB" smtClean="0"/>
              <a:t>87</a:t>
            </a:fld>
            <a:endParaRPr lang="en-GB"/>
          </a:p>
        </p:txBody>
      </p:sp>
    </p:spTree>
    <p:extLst>
      <p:ext uri="{BB962C8B-B14F-4D97-AF65-F5344CB8AC3E}">
        <p14:creationId xmlns:p14="http://schemas.microsoft.com/office/powerpoint/2010/main" val="13035698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C444E1C8-8FE0-426B-A2C9-F71222B9B741}" type="datetimeFigureOut">
              <a:rPr lang="en-US" smtClean="0"/>
              <a:pPr/>
              <a:t>1/22/2024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EF1FB1-37FD-4230-86F3-81AE8AFF4E14}" type="slidenum">
              <a:rPr lang="en-US" smtClean="0"/>
              <a:pPr/>
              <a:t>‹#›</a:t>
            </a:fld>
            <a:endParaRPr lang="en-US"/>
          </a:p>
        </p:txBody>
      </p:sp>
    </p:spTree>
    <p:extLst>
      <p:ext uri="{BB962C8B-B14F-4D97-AF65-F5344CB8AC3E}">
        <p14:creationId xmlns:p14="http://schemas.microsoft.com/office/powerpoint/2010/main" val="20168818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444E1C8-8FE0-426B-A2C9-F71222B9B741}" type="datetimeFigureOut">
              <a:rPr lang="en-US" smtClean="0"/>
              <a:pPr/>
              <a:t>1/22/2024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EF1FB1-37FD-4230-86F3-81AE8AFF4E14}" type="slidenum">
              <a:rPr lang="en-US" smtClean="0"/>
              <a:pPr/>
              <a:t>‹#›</a:t>
            </a:fld>
            <a:endParaRPr lang="en-US"/>
          </a:p>
        </p:txBody>
      </p:sp>
    </p:spTree>
    <p:extLst>
      <p:ext uri="{BB962C8B-B14F-4D97-AF65-F5344CB8AC3E}">
        <p14:creationId xmlns:p14="http://schemas.microsoft.com/office/powerpoint/2010/main" val="26866793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444E1C8-8FE0-426B-A2C9-F71222B9B741}" type="datetimeFigureOut">
              <a:rPr lang="en-US" smtClean="0"/>
              <a:pPr/>
              <a:t>1/22/2024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EF1FB1-37FD-4230-86F3-81AE8AFF4E14}" type="slidenum">
              <a:rPr lang="en-US" smtClean="0"/>
              <a:pPr/>
              <a:t>‹#›</a:t>
            </a:fld>
            <a:endParaRPr lang="en-US"/>
          </a:p>
        </p:txBody>
      </p:sp>
    </p:spTree>
    <p:extLst>
      <p:ext uri="{BB962C8B-B14F-4D97-AF65-F5344CB8AC3E}">
        <p14:creationId xmlns:p14="http://schemas.microsoft.com/office/powerpoint/2010/main" val="10107923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444E1C8-8FE0-426B-A2C9-F71222B9B741}" type="datetimeFigureOut">
              <a:rPr lang="en-US" smtClean="0"/>
              <a:pPr/>
              <a:t>1/22/2024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EF1FB1-37FD-4230-86F3-81AE8AFF4E14}" type="slidenum">
              <a:rPr lang="en-US" smtClean="0"/>
              <a:pPr/>
              <a:t>‹#›</a:t>
            </a:fld>
            <a:endParaRPr lang="en-US"/>
          </a:p>
        </p:txBody>
      </p:sp>
    </p:spTree>
    <p:extLst>
      <p:ext uri="{BB962C8B-B14F-4D97-AF65-F5344CB8AC3E}">
        <p14:creationId xmlns:p14="http://schemas.microsoft.com/office/powerpoint/2010/main" val="42136292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444E1C8-8FE0-426B-A2C9-F71222B9B741}" type="datetimeFigureOut">
              <a:rPr lang="en-US" smtClean="0"/>
              <a:pPr/>
              <a:t>1/22/2024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EF1FB1-37FD-4230-86F3-81AE8AFF4E14}" type="slidenum">
              <a:rPr lang="en-US" smtClean="0"/>
              <a:pPr/>
              <a:t>‹#›</a:t>
            </a:fld>
            <a:endParaRPr lang="en-US"/>
          </a:p>
        </p:txBody>
      </p:sp>
    </p:spTree>
    <p:extLst>
      <p:ext uri="{BB962C8B-B14F-4D97-AF65-F5344CB8AC3E}">
        <p14:creationId xmlns:p14="http://schemas.microsoft.com/office/powerpoint/2010/main" val="22503450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C444E1C8-8FE0-426B-A2C9-F71222B9B741}" type="datetimeFigureOut">
              <a:rPr lang="en-US" smtClean="0"/>
              <a:pPr/>
              <a:t>1/22/2024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EF1FB1-37FD-4230-86F3-81AE8AFF4E14}" type="slidenum">
              <a:rPr lang="en-US" smtClean="0"/>
              <a:pPr/>
              <a:t>‹#›</a:t>
            </a:fld>
            <a:endParaRPr lang="en-US"/>
          </a:p>
        </p:txBody>
      </p:sp>
    </p:spTree>
    <p:extLst>
      <p:ext uri="{BB962C8B-B14F-4D97-AF65-F5344CB8AC3E}">
        <p14:creationId xmlns:p14="http://schemas.microsoft.com/office/powerpoint/2010/main" val="23637702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C444E1C8-8FE0-426B-A2C9-F71222B9B741}" type="datetimeFigureOut">
              <a:rPr lang="en-US" smtClean="0"/>
              <a:pPr/>
              <a:t>1/22/2024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BEF1FB1-37FD-4230-86F3-81AE8AFF4E14}" type="slidenum">
              <a:rPr lang="en-US" smtClean="0"/>
              <a:pPr/>
              <a:t>‹#›</a:t>
            </a:fld>
            <a:endParaRPr lang="en-US"/>
          </a:p>
        </p:txBody>
      </p:sp>
    </p:spTree>
    <p:extLst>
      <p:ext uri="{BB962C8B-B14F-4D97-AF65-F5344CB8AC3E}">
        <p14:creationId xmlns:p14="http://schemas.microsoft.com/office/powerpoint/2010/main" val="3849260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C444E1C8-8FE0-426B-A2C9-F71222B9B741}" type="datetimeFigureOut">
              <a:rPr lang="en-US" smtClean="0"/>
              <a:pPr/>
              <a:t>1/22/2024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BEF1FB1-37FD-4230-86F3-81AE8AFF4E14}" type="slidenum">
              <a:rPr lang="en-US" smtClean="0"/>
              <a:pPr/>
              <a:t>‹#›</a:t>
            </a:fld>
            <a:endParaRPr lang="en-US"/>
          </a:p>
        </p:txBody>
      </p:sp>
    </p:spTree>
    <p:extLst>
      <p:ext uri="{BB962C8B-B14F-4D97-AF65-F5344CB8AC3E}">
        <p14:creationId xmlns:p14="http://schemas.microsoft.com/office/powerpoint/2010/main" val="32705406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444E1C8-8FE0-426B-A2C9-F71222B9B741}" type="datetimeFigureOut">
              <a:rPr lang="en-US" smtClean="0"/>
              <a:pPr/>
              <a:t>1/22/2024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BEF1FB1-37FD-4230-86F3-81AE8AFF4E14}" type="slidenum">
              <a:rPr lang="en-US" smtClean="0"/>
              <a:pPr/>
              <a:t>‹#›</a:t>
            </a:fld>
            <a:endParaRPr lang="en-US"/>
          </a:p>
        </p:txBody>
      </p:sp>
    </p:spTree>
    <p:extLst>
      <p:ext uri="{BB962C8B-B14F-4D97-AF65-F5344CB8AC3E}">
        <p14:creationId xmlns:p14="http://schemas.microsoft.com/office/powerpoint/2010/main" val="3321358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444E1C8-8FE0-426B-A2C9-F71222B9B741}" type="datetimeFigureOut">
              <a:rPr lang="en-US" smtClean="0"/>
              <a:pPr/>
              <a:t>1/22/2024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EF1FB1-37FD-4230-86F3-81AE8AFF4E14}" type="slidenum">
              <a:rPr lang="en-US" smtClean="0"/>
              <a:pPr/>
              <a:t>‹#›</a:t>
            </a:fld>
            <a:endParaRPr lang="en-US"/>
          </a:p>
        </p:txBody>
      </p:sp>
    </p:spTree>
    <p:extLst>
      <p:ext uri="{BB962C8B-B14F-4D97-AF65-F5344CB8AC3E}">
        <p14:creationId xmlns:p14="http://schemas.microsoft.com/office/powerpoint/2010/main" val="37533616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444E1C8-8FE0-426B-A2C9-F71222B9B741}" type="datetimeFigureOut">
              <a:rPr lang="en-US" smtClean="0"/>
              <a:pPr/>
              <a:t>1/22/2024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EF1FB1-37FD-4230-86F3-81AE8AFF4E14}" type="slidenum">
              <a:rPr lang="en-US" smtClean="0"/>
              <a:pPr/>
              <a:t>‹#›</a:t>
            </a:fld>
            <a:endParaRPr lang="en-US"/>
          </a:p>
        </p:txBody>
      </p:sp>
    </p:spTree>
    <p:extLst>
      <p:ext uri="{BB962C8B-B14F-4D97-AF65-F5344CB8AC3E}">
        <p14:creationId xmlns:p14="http://schemas.microsoft.com/office/powerpoint/2010/main" val="15070416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444E1C8-8FE0-426B-A2C9-F71222B9B741}" type="datetimeFigureOut">
              <a:rPr lang="en-US" smtClean="0"/>
              <a:pPr/>
              <a:t>1/22/2024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BEF1FB1-37FD-4230-86F3-81AE8AFF4E14}" type="slidenum">
              <a:rPr lang="en-US" smtClean="0"/>
              <a:pPr/>
              <a:t>‹#›</a:t>
            </a:fld>
            <a:endParaRPr lang="en-US"/>
          </a:p>
        </p:txBody>
      </p:sp>
    </p:spTree>
    <p:extLst>
      <p:ext uri="{BB962C8B-B14F-4D97-AF65-F5344CB8AC3E}">
        <p14:creationId xmlns:p14="http://schemas.microsoft.com/office/powerpoint/2010/main" val="842052196"/>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228600"/>
            <a:ext cx="8610600" cy="1905000"/>
          </a:xfrm>
        </p:spPr>
        <p:txBody>
          <a:bodyPr/>
          <a:lstStyle/>
          <a:p>
            <a:pPr algn="ctr" rtl="1"/>
            <a:r>
              <a:rPr lang="ar-IQ" b="1" dirty="0" smtClean="0"/>
              <a:t>العقود المدنية</a:t>
            </a:r>
            <a:br>
              <a:rPr lang="ar-IQ" b="1" dirty="0" smtClean="0"/>
            </a:br>
            <a:r>
              <a:rPr lang="ar-IQ" b="1" dirty="0" smtClean="0">
                <a:solidFill>
                  <a:srgbClr val="FF0000"/>
                </a:solidFill>
              </a:rPr>
              <a:t>عقد الإيجار</a:t>
            </a:r>
            <a:endParaRPr lang="en-US" b="1" dirty="0">
              <a:solidFill>
                <a:srgbClr val="FF0000"/>
              </a:solidFill>
            </a:endParaRPr>
          </a:p>
        </p:txBody>
      </p:sp>
      <p:sp>
        <p:nvSpPr>
          <p:cNvPr id="3" name="Subtitle 2"/>
          <p:cNvSpPr>
            <a:spLocks noGrp="1"/>
          </p:cNvSpPr>
          <p:nvPr>
            <p:ph type="subTitle" idx="1"/>
          </p:nvPr>
        </p:nvSpPr>
        <p:spPr>
          <a:xfrm>
            <a:off x="914400" y="3078481"/>
            <a:ext cx="7924800" cy="2560319"/>
          </a:xfrm>
        </p:spPr>
        <p:txBody>
          <a:bodyPr>
            <a:normAutofit/>
          </a:bodyPr>
          <a:lstStyle/>
          <a:p>
            <a:pPr algn="ctr" rtl="1"/>
            <a:r>
              <a:rPr lang="ar-IQ" sz="4400" dirty="0" smtClean="0">
                <a:solidFill>
                  <a:schemeClr val="tx1"/>
                </a:solidFill>
                <a:cs typeface="Ali_K_Azzam" pitchFamily="2" charset="-78"/>
              </a:rPr>
              <a:t>د. ثةيام نجم الدين كريم</a:t>
            </a:r>
          </a:p>
          <a:p>
            <a:pPr algn="ctr" rtl="1"/>
            <a:r>
              <a:rPr lang="ar-IQ" dirty="0" smtClean="0">
                <a:solidFill>
                  <a:schemeClr val="tx1"/>
                </a:solidFill>
              </a:rPr>
              <a:t>المدرسة القانون </a:t>
            </a:r>
            <a:r>
              <a:rPr lang="ar-IQ" dirty="0" smtClean="0">
                <a:solidFill>
                  <a:schemeClr val="tx1"/>
                </a:solidFill>
              </a:rPr>
              <a:t>الخاص </a:t>
            </a:r>
            <a:endParaRPr lang="ar-IQ" dirty="0" smtClean="0">
              <a:solidFill>
                <a:schemeClr val="tx1"/>
              </a:solidFill>
            </a:endParaRPr>
          </a:p>
          <a:p>
            <a:pPr algn="ctr" rtl="1"/>
            <a:r>
              <a:rPr lang="en-US" dirty="0" smtClean="0">
                <a:solidFill>
                  <a:schemeClr val="tx1"/>
                </a:solidFill>
              </a:rPr>
              <a:t>2024-2023</a:t>
            </a:r>
            <a:endParaRPr lang="ar-IQ" dirty="0" smtClean="0">
              <a:solidFill>
                <a:schemeClr val="tx1"/>
              </a:solidFill>
            </a:endParaRPr>
          </a:p>
          <a:p>
            <a:pPr algn="ctr" rtl="1"/>
            <a:r>
              <a:rPr lang="en-US" dirty="0" smtClean="0">
                <a:solidFill>
                  <a:schemeClr val="tx1"/>
                </a:solidFill>
              </a:rPr>
              <a:t>Payam.kareem@su.edu.krd</a:t>
            </a:r>
            <a:endParaRPr lang="ar-IQ" dirty="0" smtClean="0">
              <a:solidFill>
                <a:schemeClr val="tx1"/>
              </a:solidFill>
            </a:endParaRPr>
          </a:p>
          <a:p>
            <a:pPr algn="ctr" rtl="1"/>
            <a:endParaRPr lang="en-US" dirty="0" smtClean="0">
              <a:solidFill>
                <a:schemeClr val="tx1"/>
              </a:solidFill>
            </a:endParaRPr>
          </a:p>
          <a:p>
            <a:pPr algn="ctr" rtl="1"/>
            <a:endParaRPr lang="en-US" dirty="0">
              <a:solidFill>
                <a:schemeClr val="tx1"/>
              </a:solidFill>
            </a:endParaRPr>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609600"/>
            <a:ext cx="8534400" cy="4952999"/>
          </a:xfrm>
        </p:spPr>
        <p:txBody>
          <a:bodyPr>
            <a:noAutofit/>
          </a:bodyPr>
          <a:lstStyle/>
          <a:p>
            <a:pPr algn="r"/>
            <a:r>
              <a:rPr lang="ar-JO" sz="2800" dirty="0">
                <a:cs typeface="Ali-A-Sahifa Bold" pitchFamily="2" charset="-78"/>
              </a:rPr>
              <a:t>مادة (723)</a:t>
            </a:r>
            <a:br>
              <a:rPr lang="ar-JO" sz="2800" dirty="0">
                <a:cs typeface="Ali-A-Sahifa Bold" pitchFamily="2" charset="-78"/>
              </a:rPr>
            </a:br>
            <a:r>
              <a:rPr lang="ar-JO" sz="2800" dirty="0">
                <a:cs typeface="Ali-A-Sahifa Bold" pitchFamily="2" charset="-78"/>
              </a:rPr>
              <a:t>ﻴﺸﺘﺭﻁ ﻻﻨﻌﻘﺎﺩ ﺍﻻﻴﺠﺎﺭ، ﺍﻫﻠﻴﺔ ﺍﻟﻌﺎﻗﺩﻴﻥ ﻭﻗﺕ ﺍﻟﻌﻘﺩ ﺒﺎﻥ ﻴﻜﻭﻥ ﻜل </a:t>
            </a:r>
            <a:r>
              <a:rPr lang="ar-JO" sz="2800" dirty="0" smtClean="0">
                <a:cs typeface="Ali-A-Sahifa Bold" pitchFamily="2" charset="-78"/>
              </a:rPr>
              <a:t>ﻤﻨﻬﻤﺎ </a:t>
            </a:r>
            <a:r>
              <a:rPr lang="ar-JO" sz="2800" dirty="0">
                <a:cs typeface="Ali-A-Sahifa Bold" pitchFamily="2" charset="-78"/>
              </a:rPr>
              <a:t>ﻋﺎﻗﻼﹰ ﻤﻤﻴﺯﺍﹰ ﻭﻴﺸﺘﺭﻁ ﻟﻨﻔﺎﺫﻩ ﻜﻭﻥ ﺍﻟﻌﺎﻗﺩﻴﻥ ﻋﺎﻗﻠﻴﻥ ﻏﻴﺭ ﻤﺤﺠﻭﺭﻴﻥ ﻭﻜﻭﻥ ﺍﻟﻤﺅﺠﺭ ﻤﺎﻟﻜﺎﹰ ﻴﺅﺠﺭﻩ ﺍﻭ ﻭﻜﻴﻼﹰ ﻟﻠﻤﺎﻟﻙ ﺍﻭ ﻭﻟﻴﺎﹰ ﻋﻠﻴﻪ. </a:t>
            </a:r>
            <a:endParaRPr lang="en-GB" sz="2800" dirty="0">
              <a:cs typeface="Ali-A-Sahifa Bold" pitchFamily="2" charset="-78"/>
            </a:endParaRPr>
          </a:p>
        </p:txBody>
      </p:sp>
      <p:sp>
        <p:nvSpPr>
          <p:cNvPr id="3" name="Subtitle 2"/>
          <p:cNvSpPr>
            <a:spLocks noGrp="1"/>
          </p:cNvSpPr>
          <p:nvPr>
            <p:ph type="subTitle" idx="1"/>
          </p:nvPr>
        </p:nvSpPr>
        <p:spPr/>
        <p:txBody>
          <a:bodyPr/>
          <a:lstStyle/>
          <a:p>
            <a:endParaRPr lang="en-GB"/>
          </a:p>
        </p:txBody>
      </p:sp>
    </p:spTree>
    <p:extLst>
      <p:ext uri="{BB962C8B-B14F-4D97-AF65-F5344CB8AC3E}">
        <p14:creationId xmlns:p14="http://schemas.microsoft.com/office/powerpoint/2010/main" val="3413967209"/>
      </p:ext>
    </p:extLst>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45719"/>
          </a:xfrm>
        </p:spPr>
        <p:txBody>
          <a:bodyPr>
            <a:normAutofit fontScale="90000"/>
          </a:bodyPr>
          <a:lstStyle/>
          <a:p>
            <a:endParaRPr lang="en-US" dirty="0"/>
          </a:p>
        </p:txBody>
      </p:sp>
      <p:sp>
        <p:nvSpPr>
          <p:cNvPr id="3" name="Content Placeholder 2"/>
          <p:cNvSpPr>
            <a:spLocks noGrp="1"/>
          </p:cNvSpPr>
          <p:nvPr>
            <p:ph idx="1"/>
          </p:nvPr>
        </p:nvSpPr>
        <p:spPr>
          <a:xfrm>
            <a:off x="228600" y="381000"/>
            <a:ext cx="8705088" cy="6172200"/>
          </a:xfrm>
        </p:spPr>
        <p:txBody>
          <a:bodyPr>
            <a:noAutofit/>
          </a:bodyPr>
          <a:lstStyle/>
          <a:p>
            <a:pPr algn="r" rtl="1"/>
            <a:r>
              <a:rPr lang="ar-SA" sz="2800" b="1" dirty="0" smtClean="0">
                <a:solidFill>
                  <a:srgbClr val="FF0000"/>
                </a:solidFill>
              </a:rPr>
              <a:t>التجديد الضمني</a:t>
            </a:r>
            <a:r>
              <a:rPr lang="ar-IQ" sz="2800" b="1" dirty="0" smtClean="0">
                <a:solidFill>
                  <a:srgbClr val="FF0000"/>
                </a:solidFill>
              </a:rPr>
              <a:t> (780 ق م ع )</a:t>
            </a:r>
            <a:endParaRPr lang="en-US" sz="2800" dirty="0" smtClean="0">
              <a:solidFill>
                <a:srgbClr val="FF0000"/>
              </a:solidFill>
            </a:endParaRPr>
          </a:p>
          <a:p>
            <a:pPr algn="r" rtl="1"/>
            <a:r>
              <a:rPr lang="ar-SA" sz="2800" b="1" dirty="0" smtClean="0"/>
              <a:t>يقصد بالتجديد الضمني هو بقاء المستأجر بعد انتهاء عقد الايجار في المأجور برضا</a:t>
            </a:r>
            <a:r>
              <a:rPr lang="ar-IQ" sz="2800" dirty="0" smtClean="0"/>
              <a:t> </a:t>
            </a:r>
            <a:r>
              <a:rPr lang="ar-SA" sz="2800" b="1" dirty="0" smtClean="0"/>
              <a:t>المؤجر ودون اعتراضاً منه</a:t>
            </a:r>
            <a:r>
              <a:rPr lang="en-US" sz="2800" b="1" dirty="0" smtClean="0"/>
              <a:t> . </a:t>
            </a:r>
            <a:r>
              <a:rPr lang="ar-SA" sz="2800" b="1" dirty="0" smtClean="0">
                <a:solidFill>
                  <a:srgbClr val="FF0000"/>
                </a:solidFill>
              </a:rPr>
              <a:t>والتجديد الضمني للايجار يتم بأيجاب وقبول ضمني</a:t>
            </a:r>
            <a:endParaRPr lang="en-US" sz="2800" dirty="0" smtClean="0">
              <a:solidFill>
                <a:srgbClr val="FF0000"/>
              </a:solidFill>
            </a:endParaRPr>
          </a:p>
          <a:p>
            <a:pPr algn="r" rtl="1"/>
            <a:r>
              <a:rPr lang="en-US" sz="2800" b="1" dirty="0" smtClean="0"/>
              <a:t>. </a:t>
            </a:r>
            <a:r>
              <a:rPr lang="ar-SA" sz="2800" b="1" u="sng" dirty="0" smtClean="0"/>
              <a:t>فبقاء المستأجر في المأجور هو الايجاب الضمني وعلم المؤجر وعدم اعتراضه</a:t>
            </a:r>
            <a:r>
              <a:rPr lang="ar-IQ" sz="2800" u="sng" dirty="0" smtClean="0"/>
              <a:t> </a:t>
            </a:r>
            <a:r>
              <a:rPr lang="ar-SA" sz="2800" b="1" u="sng" dirty="0" smtClean="0"/>
              <a:t>على هذا البقاء هو القبول الضمني</a:t>
            </a:r>
            <a:r>
              <a:rPr lang="en-US" sz="2800" b="1" dirty="0" smtClean="0"/>
              <a:t>.</a:t>
            </a:r>
            <a:endParaRPr lang="en-US" sz="2800" dirty="0" smtClean="0"/>
          </a:p>
          <a:p>
            <a:pPr algn="r" rtl="1"/>
            <a:r>
              <a:rPr lang="ar-SA" sz="2800" b="1" dirty="0" smtClean="0">
                <a:solidFill>
                  <a:srgbClr val="FF0000"/>
                </a:solidFill>
              </a:rPr>
              <a:t>وحتى يكون الايجار الضمني صحيحاً يجب أن يكون قطعياً</a:t>
            </a:r>
            <a:r>
              <a:rPr lang="en-US" sz="2800" b="1" dirty="0" smtClean="0">
                <a:solidFill>
                  <a:srgbClr val="FF0000"/>
                </a:solidFill>
              </a:rPr>
              <a:t> . </a:t>
            </a:r>
            <a:r>
              <a:rPr lang="ar-SA" sz="2800" b="1" dirty="0" smtClean="0"/>
              <a:t>بمعنى أن يبقى</a:t>
            </a:r>
            <a:r>
              <a:rPr lang="ar-IQ" sz="2800" dirty="0" smtClean="0"/>
              <a:t> </a:t>
            </a:r>
            <a:r>
              <a:rPr lang="ar-SA" sz="2800" b="1" dirty="0" smtClean="0"/>
              <a:t>المستأجر في المأجور قاصداً تجديد العقد</a:t>
            </a:r>
            <a:r>
              <a:rPr lang="en-US" sz="2800" b="1" dirty="0" smtClean="0"/>
              <a:t>. </a:t>
            </a:r>
            <a:r>
              <a:rPr lang="ar-SA" sz="2800" b="1" dirty="0" smtClean="0"/>
              <a:t>فلا يعتبر بقاء المستأجر في الماجور</a:t>
            </a:r>
            <a:r>
              <a:rPr lang="ar-IQ" sz="2800" dirty="0" smtClean="0"/>
              <a:t> </a:t>
            </a:r>
            <a:r>
              <a:rPr lang="ar-SA" sz="2800" b="1" dirty="0" smtClean="0"/>
              <a:t>ايجاراً ضمنياً أذا كان بقائه </a:t>
            </a:r>
            <a:r>
              <a:rPr lang="ar-SA" sz="2800" b="1" dirty="0" smtClean="0">
                <a:solidFill>
                  <a:srgbClr val="FF0000"/>
                </a:solidFill>
              </a:rPr>
              <a:t>نتيجة مرض او اي سبب اخر </a:t>
            </a:r>
            <a:r>
              <a:rPr lang="ar-SA" sz="2800" b="1" dirty="0" smtClean="0"/>
              <a:t>حال بينه وبين تخلية</a:t>
            </a:r>
            <a:r>
              <a:rPr lang="ar-IQ" sz="2800" dirty="0" smtClean="0"/>
              <a:t> </a:t>
            </a:r>
            <a:r>
              <a:rPr lang="ar-SA" sz="2800" b="1" dirty="0" smtClean="0"/>
              <a:t>الماجور</a:t>
            </a:r>
            <a:r>
              <a:rPr lang="en-US" sz="2800" b="1" dirty="0" smtClean="0"/>
              <a:t>. </a:t>
            </a:r>
            <a:r>
              <a:rPr lang="ar-SA" sz="2800" b="1" dirty="0" smtClean="0"/>
              <a:t>وكذلك </a:t>
            </a:r>
            <a:r>
              <a:rPr lang="ar-SA" sz="2800" b="1" dirty="0" smtClean="0">
                <a:solidFill>
                  <a:srgbClr val="FF0000"/>
                </a:solidFill>
              </a:rPr>
              <a:t>سكوت المؤجر </a:t>
            </a:r>
            <a:r>
              <a:rPr lang="ar-SA" sz="2800" b="1" dirty="0" smtClean="0"/>
              <a:t>لا يعتبر في كل الاحوال قبول لهذا البقاء</a:t>
            </a:r>
            <a:r>
              <a:rPr lang="en-US" sz="2800" b="1" dirty="0" smtClean="0"/>
              <a:t>. </a:t>
            </a:r>
            <a:r>
              <a:rPr lang="ar-SA" sz="2800" b="1" dirty="0" smtClean="0"/>
              <a:t>فقد يكون</a:t>
            </a:r>
            <a:r>
              <a:rPr lang="ar-IQ" sz="2800" dirty="0" smtClean="0"/>
              <a:t> </a:t>
            </a:r>
            <a:r>
              <a:rPr lang="ar-SA" sz="2800" b="1" dirty="0" smtClean="0"/>
              <a:t>لدى المؤجر حكم تخلية ومع ذلك نجده قد ترك المستاجر مدة معينة في الماجوريعتبرها من </a:t>
            </a:r>
            <a:r>
              <a:rPr lang="ar-SA" sz="2800" b="1" dirty="0" smtClean="0">
                <a:solidFill>
                  <a:srgbClr val="FF0000"/>
                </a:solidFill>
              </a:rPr>
              <a:t>قبيل التسامح</a:t>
            </a:r>
            <a:r>
              <a:rPr lang="en-US" sz="2800" b="1" dirty="0" smtClean="0">
                <a:solidFill>
                  <a:srgbClr val="FF0000"/>
                </a:solidFill>
              </a:rPr>
              <a:t> .</a:t>
            </a:r>
            <a:endParaRPr lang="en-US" sz="2800" dirty="0" smtClean="0">
              <a:solidFill>
                <a:srgbClr val="FF0000"/>
              </a:solidFill>
            </a:endParaRPr>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106362"/>
          </a:xfrm>
        </p:spPr>
        <p:txBody>
          <a:bodyPr>
            <a:normAutofit fontScale="90000"/>
          </a:bodyPr>
          <a:lstStyle/>
          <a:p>
            <a:endParaRPr lang="en-US" dirty="0"/>
          </a:p>
        </p:txBody>
      </p:sp>
      <p:sp>
        <p:nvSpPr>
          <p:cNvPr id="3" name="Content Placeholder 2"/>
          <p:cNvSpPr>
            <a:spLocks noGrp="1"/>
          </p:cNvSpPr>
          <p:nvPr>
            <p:ph idx="1"/>
          </p:nvPr>
        </p:nvSpPr>
        <p:spPr>
          <a:xfrm>
            <a:off x="0" y="381000"/>
            <a:ext cx="8933688" cy="6248400"/>
          </a:xfrm>
        </p:spPr>
        <p:txBody>
          <a:bodyPr>
            <a:normAutofit fontScale="85000" lnSpcReduction="10000"/>
          </a:bodyPr>
          <a:lstStyle/>
          <a:p>
            <a:pPr algn="r" rtl="1"/>
            <a:r>
              <a:rPr lang="ar-SA" b="1" dirty="0" smtClean="0">
                <a:solidFill>
                  <a:srgbClr val="FF0000"/>
                </a:solidFill>
              </a:rPr>
              <a:t>تترتب على التجديد الضمني عدة اثار وهي</a:t>
            </a:r>
            <a:r>
              <a:rPr lang="en-US" b="1" dirty="0" smtClean="0">
                <a:solidFill>
                  <a:srgbClr val="FF0000"/>
                </a:solidFill>
              </a:rPr>
              <a:t> </a:t>
            </a:r>
            <a:r>
              <a:rPr lang="en-US" b="1" dirty="0" smtClean="0"/>
              <a:t>:</a:t>
            </a:r>
            <a:endParaRPr lang="en-US" dirty="0" smtClean="0"/>
          </a:p>
          <a:p>
            <a:pPr algn="r" rtl="1"/>
            <a:r>
              <a:rPr lang="en-US" b="1" dirty="0" smtClean="0">
                <a:solidFill>
                  <a:srgbClr val="00B050"/>
                </a:solidFill>
              </a:rPr>
              <a:t>1 : </a:t>
            </a:r>
            <a:r>
              <a:rPr lang="ar-SA" b="1" dirty="0" smtClean="0">
                <a:solidFill>
                  <a:srgbClr val="00B050"/>
                </a:solidFill>
              </a:rPr>
              <a:t>التجديد الضمني هو عقد ايجار جديد ل</a:t>
            </a:r>
            <a:r>
              <a:rPr lang="ar-IQ" b="1" dirty="0" smtClean="0">
                <a:solidFill>
                  <a:srgbClr val="00B050"/>
                </a:solidFill>
              </a:rPr>
              <a:t>يس</a:t>
            </a:r>
            <a:r>
              <a:rPr lang="ar-SA" b="1" dirty="0" smtClean="0">
                <a:solidFill>
                  <a:srgbClr val="00B050"/>
                </a:solidFill>
              </a:rPr>
              <a:t> مجرد امتداد لعقد اليجار الصلي</a:t>
            </a:r>
            <a:endParaRPr lang="en-US" dirty="0" smtClean="0">
              <a:solidFill>
                <a:srgbClr val="00B050"/>
              </a:solidFill>
            </a:endParaRPr>
          </a:p>
          <a:p>
            <a:pPr algn="r" rtl="1"/>
            <a:r>
              <a:rPr lang="ar-SA" b="1" dirty="0" smtClean="0">
                <a:solidFill>
                  <a:srgbClr val="00B050"/>
                </a:solidFill>
              </a:rPr>
              <a:t>ويترتب على هذا الاثر عدة نتائج</a:t>
            </a:r>
            <a:r>
              <a:rPr lang="en-US" b="1" dirty="0" smtClean="0"/>
              <a:t>:</a:t>
            </a:r>
            <a:endParaRPr lang="ar-IQ" b="1" dirty="0" smtClean="0"/>
          </a:p>
          <a:p>
            <a:pPr algn="r" rtl="1"/>
            <a:endParaRPr lang="en-US" dirty="0" smtClean="0"/>
          </a:p>
          <a:p>
            <a:pPr algn="r" rtl="1"/>
            <a:r>
              <a:rPr lang="ar-SA" b="1" dirty="0" smtClean="0"/>
              <a:t>أ</a:t>
            </a:r>
            <a:r>
              <a:rPr lang="en-US" b="1" dirty="0" smtClean="0"/>
              <a:t> : </a:t>
            </a:r>
            <a:r>
              <a:rPr lang="ar-SA" b="1" dirty="0" smtClean="0"/>
              <a:t>يجب أن يكون كل من المتعاقدين متمتعاً </a:t>
            </a:r>
            <a:r>
              <a:rPr lang="ar-SA" b="1" dirty="0" smtClean="0">
                <a:solidFill>
                  <a:srgbClr val="FF0000"/>
                </a:solidFill>
              </a:rPr>
              <a:t>بالاهلية اللازمة </a:t>
            </a:r>
            <a:r>
              <a:rPr lang="ar-SA" b="1" dirty="0" smtClean="0"/>
              <a:t>لابرام عقد الايجار</a:t>
            </a:r>
            <a:endParaRPr lang="en-US" dirty="0" smtClean="0"/>
          </a:p>
          <a:p>
            <a:pPr algn="r" rtl="1"/>
            <a:r>
              <a:rPr lang="ar-SA" b="1" dirty="0" smtClean="0"/>
              <a:t>وقت التجديد الضمني</a:t>
            </a:r>
            <a:r>
              <a:rPr lang="en-US" b="1" dirty="0" smtClean="0"/>
              <a:t>.</a:t>
            </a:r>
            <a:r>
              <a:rPr lang="ar-SA" b="1" dirty="0" smtClean="0"/>
              <a:t>اما في امتداد الايجار فيكفي ان يكون الطرفين متمتعين</a:t>
            </a:r>
            <a:endParaRPr lang="en-US" dirty="0" smtClean="0"/>
          </a:p>
          <a:p>
            <a:pPr algn="r" rtl="1"/>
            <a:r>
              <a:rPr lang="ar-SA" b="1" dirty="0" smtClean="0"/>
              <a:t>بالاهلية وقت انعقاد العقد الاصلي</a:t>
            </a:r>
            <a:r>
              <a:rPr lang="en-US" b="1" dirty="0" smtClean="0"/>
              <a:t>.</a:t>
            </a:r>
            <a:endParaRPr lang="en-US" dirty="0" smtClean="0"/>
          </a:p>
          <a:p>
            <a:pPr algn="r" rtl="1"/>
            <a:r>
              <a:rPr lang="ar-SA" b="1" dirty="0" smtClean="0"/>
              <a:t>ب</a:t>
            </a:r>
            <a:r>
              <a:rPr lang="en-US" b="1" dirty="0" smtClean="0"/>
              <a:t> : </a:t>
            </a:r>
            <a:r>
              <a:rPr lang="ar-SA" b="1" dirty="0" smtClean="0"/>
              <a:t>اذا كان </a:t>
            </a:r>
            <a:r>
              <a:rPr lang="ar-SA" b="1" dirty="0" smtClean="0">
                <a:solidFill>
                  <a:srgbClr val="FF0000"/>
                </a:solidFill>
              </a:rPr>
              <a:t>الايجار القديم ثابت بسند رسمي </a:t>
            </a:r>
            <a:r>
              <a:rPr lang="ar-SA" b="1" dirty="0" smtClean="0"/>
              <a:t>جاز التنفيذ بهذا السند في حالة امتداد</a:t>
            </a:r>
            <a:r>
              <a:rPr lang="ar-IQ" dirty="0" smtClean="0"/>
              <a:t> </a:t>
            </a:r>
            <a:r>
              <a:rPr lang="ar-SA" b="1" dirty="0" smtClean="0"/>
              <a:t>ال</a:t>
            </a:r>
            <a:r>
              <a:rPr lang="ar-IQ" b="1" dirty="0" smtClean="0"/>
              <a:t>ا</a:t>
            </a:r>
            <a:r>
              <a:rPr lang="ar-SA" b="1" dirty="0" smtClean="0"/>
              <a:t>يجار</a:t>
            </a:r>
            <a:r>
              <a:rPr lang="en-US" b="1" dirty="0" smtClean="0"/>
              <a:t> . </a:t>
            </a:r>
            <a:r>
              <a:rPr lang="ar-SA" b="1" dirty="0" smtClean="0"/>
              <a:t>اما في حالة تجديد ال</a:t>
            </a:r>
            <a:r>
              <a:rPr lang="ar-IQ" b="1" dirty="0" smtClean="0"/>
              <a:t>ا</a:t>
            </a:r>
            <a:r>
              <a:rPr lang="ar-SA" b="1" dirty="0" smtClean="0"/>
              <a:t>يجار فلا يمكن التنفيذ ب</a:t>
            </a:r>
            <a:r>
              <a:rPr lang="ar-IQ" b="1" dirty="0" smtClean="0"/>
              <a:t>ه</a:t>
            </a:r>
            <a:r>
              <a:rPr lang="ar-SA" b="1" dirty="0" smtClean="0"/>
              <a:t> لانه قاصرعلى الايجار</a:t>
            </a:r>
            <a:r>
              <a:rPr lang="ar-IQ" dirty="0" smtClean="0"/>
              <a:t> </a:t>
            </a:r>
            <a:r>
              <a:rPr lang="ar-SA" b="1" dirty="0" smtClean="0"/>
              <a:t>القديم الذي انتهى</a:t>
            </a:r>
            <a:endParaRPr lang="en-US" dirty="0" smtClean="0"/>
          </a:p>
          <a:p>
            <a:pPr algn="r" rtl="1"/>
            <a:r>
              <a:rPr lang="ar-SA" b="1" dirty="0" smtClean="0"/>
              <a:t>ج</a:t>
            </a:r>
            <a:r>
              <a:rPr lang="en-US" b="1" dirty="0" smtClean="0"/>
              <a:t> : </a:t>
            </a:r>
            <a:r>
              <a:rPr lang="ar-SA" b="1" dirty="0" smtClean="0"/>
              <a:t>لا يعتبر الايجار الجديد في حالة التجديد الضمني </a:t>
            </a:r>
            <a:r>
              <a:rPr lang="ar-SA" b="1" dirty="0" smtClean="0">
                <a:solidFill>
                  <a:srgbClr val="FF0000"/>
                </a:solidFill>
              </a:rPr>
              <a:t>ثابت التاريخ </a:t>
            </a:r>
            <a:r>
              <a:rPr lang="ar-SA" b="1" dirty="0" smtClean="0"/>
              <a:t>اذا الايجار القديم</a:t>
            </a:r>
            <a:r>
              <a:rPr lang="en-US" b="1" dirty="0" smtClean="0"/>
              <a:t> </a:t>
            </a:r>
            <a:r>
              <a:rPr lang="ar-SA" b="1" dirty="0" smtClean="0"/>
              <a:t>الاصلي</a:t>
            </a:r>
            <a:r>
              <a:rPr lang="en-US" b="1" dirty="0" smtClean="0"/>
              <a:t>( </a:t>
            </a:r>
            <a:r>
              <a:rPr lang="ar-SA" b="1" dirty="0" smtClean="0"/>
              <a:t>ثابت التاريخ فهذا عقد وهذا عقد اخر مستقل عنه</a:t>
            </a:r>
            <a:r>
              <a:rPr lang="en-US" b="1" dirty="0" smtClean="0"/>
              <a:t> . </a:t>
            </a:r>
            <a:r>
              <a:rPr lang="ar-SA" b="1" dirty="0" smtClean="0"/>
              <a:t>اما في امتداد الايجار</a:t>
            </a:r>
            <a:r>
              <a:rPr lang="ar-IQ" dirty="0" smtClean="0"/>
              <a:t> </a:t>
            </a:r>
            <a:r>
              <a:rPr lang="ar-SA" b="1" dirty="0" smtClean="0"/>
              <a:t>فيعتبر تاريخ العقد الاصلي تاريخاً للعقد ولمدة الامتداد</a:t>
            </a:r>
            <a:r>
              <a:rPr lang="en-US" b="1" dirty="0" smtClean="0"/>
              <a:t> .</a:t>
            </a:r>
            <a:endParaRPr lang="en-US" dirty="0" smtClean="0"/>
          </a:p>
          <a:p>
            <a:pPr algn="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1435608" y="228600"/>
            <a:ext cx="7498080" cy="46038"/>
          </a:xfrm>
        </p:spPr>
        <p:txBody>
          <a:bodyPr>
            <a:normAutofit fontScale="90000"/>
          </a:bodyPr>
          <a:lstStyle/>
          <a:p>
            <a:endParaRPr lang="en-US" dirty="0"/>
          </a:p>
        </p:txBody>
      </p:sp>
      <p:sp>
        <p:nvSpPr>
          <p:cNvPr id="3" name="Content Placeholder 2"/>
          <p:cNvSpPr>
            <a:spLocks noGrp="1"/>
          </p:cNvSpPr>
          <p:nvPr>
            <p:ph idx="1"/>
          </p:nvPr>
        </p:nvSpPr>
        <p:spPr>
          <a:xfrm>
            <a:off x="228600" y="304800"/>
            <a:ext cx="8705088" cy="6248400"/>
          </a:xfrm>
        </p:spPr>
        <p:txBody>
          <a:bodyPr>
            <a:normAutofit fontScale="77500" lnSpcReduction="20000"/>
          </a:bodyPr>
          <a:lstStyle/>
          <a:p>
            <a:pPr marL="0" indent="0" algn="r" rtl="1">
              <a:buNone/>
            </a:pPr>
            <a:r>
              <a:rPr lang="en-US" sz="4000" b="1" dirty="0" smtClean="0">
                <a:solidFill>
                  <a:srgbClr val="00B050"/>
                </a:solidFill>
              </a:rPr>
              <a:t>2 : </a:t>
            </a:r>
            <a:r>
              <a:rPr lang="ar-SA" sz="4000" b="1" dirty="0" smtClean="0">
                <a:solidFill>
                  <a:srgbClr val="00B050"/>
                </a:solidFill>
              </a:rPr>
              <a:t>شروط التجديد الضمني هي نفس شروط ال</a:t>
            </a:r>
            <a:r>
              <a:rPr lang="ar-IQ" sz="4000" b="1" dirty="0" smtClean="0">
                <a:solidFill>
                  <a:srgbClr val="00B050"/>
                </a:solidFill>
              </a:rPr>
              <a:t>ا</a:t>
            </a:r>
            <a:r>
              <a:rPr lang="ar-SA" sz="4000" b="1" dirty="0" smtClean="0">
                <a:solidFill>
                  <a:srgbClr val="00B050"/>
                </a:solidFill>
              </a:rPr>
              <a:t>يجار السابق</a:t>
            </a:r>
            <a:endParaRPr lang="en-US" sz="4000" dirty="0" smtClean="0">
              <a:solidFill>
                <a:srgbClr val="00B050"/>
              </a:solidFill>
            </a:endParaRPr>
          </a:p>
          <a:p>
            <a:pPr marL="0" indent="0" algn="r" rtl="1">
              <a:buNone/>
            </a:pPr>
            <a:r>
              <a:rPr lang="ar-SA" b="1" dirty="0" smtClean="0">
                <a:solidFill>
                  <a:srgbClr val="FF0000"/>
                </a:solidFill>
              </a:rPr>
              <a:t>ينعقد التجديد الضمني بنفس الشروط التي انعقد بها عقد الايجار القديم </a:t>
            </a:r>
            <a:r>
              <a:rPr lang="ar-SA" sz="3400" b="1" u="sng" dirty="0" smtClean="0">
                <a:solidFill>
                  <a:srgbClr val="FF0000"/>
                </a:solidFill>
              </a:rPr>
              <a:t>عدا فيما</a:t>
            </a:r>
            <a:endParaRPr lang="en-US" sz="3400" u="sng" dirty="0" smtClean="0">
              <a:solidFill>
                <a:srgbClr val="FF0000"/>
              </a:solidFill>
            </a:endParaRPr>
          </a:p>
          <a:p>
            <a:pPr marL="0" indent="0" algn="r" rtl="1">
              <a:buNone/>
            </a:pPr>
            <a:r>
              <a:rPr lang="ar-SA" sz="3400" b="1" u="sng" dirty="0" smtClean="0">
                <a:solidFill>
                  <a:srgbClr val="FF0000"/>
                </a:solidFill>
              </a:rPr>
              <a:t>يتعلق بالمدة</a:t>
            </a:r>
            <a:r>
              <a:rPr lang="en-US" sz="3400" b="1" u="sng" dirty="0" smtClean="0">
                <a:solidFill>
                  <a:srgbClr val="FF0000"/>
                </a:solidFill>
              </a:rPr>
              <a:t> </a:t>
            </a:r>
            <a:r>
              <a:rPr lang="en-US" b="1" dirty="0" smtClean="0"/>
              <a:t>. </a:t>
            </a:r>
            <a:r>
              <a:rPr lang="ar-SA" b="1" dirty="0" smtClean="0"/>
              <a:t>فيكون التجديد الضمني بنفس مقدار الاجرة وبنفس طريقة دفعها</a:t>
            </a:r>
            <a:endParaRPr lang="en-US" dirty="0" smtClean="0"/>
          </a:p>
          <a:p>
            <a:pPr marL="0" indent="0" algn="r" rtl="1">
              <a:buNone/>
            </a:pPr>
            <a:r>
              <a:rPr lang="ar-SA" b="1" dirty="0" smtClean="0"/>
              <a:t>وبكل الشروط التي اتفق عليها المتعاقدين في العقد القديم</a:t>
            </a:r>
            <a:r>
              <a:rPr lang="en-US" b="1" dirty="0" smtClean="0"/>
              <a:t> . </a:t>
            </a:r>
            <a:r>
              <a:rPr lang="ar-SA" b="1" dirty="0" smtClean="0"/>
              <a:t>وكل هذا الكلام مالم</a:t>
            </a:r>
            <a:endParaRPr lang="en-US" dirty="0" smtClean="0"/>
          </a:p>
          <a:p>
            <a:pPr marL="0" indent="0" algn="r" rtl="1">
              <a:buNone/>
            </a:pPr>
            <a:r>
              <a:rPr lang="ar-SA" b="1" dirty="0" smtClean="0"/>
              <a:t>يوجد اتفاق يفيد عكس ذلك في التجديد الضمني</a:t>
            </a:r>
            <a:r>
              <a:rPr lang="en-US" b="1" dirty="0" smtClean="0"/>
              <a:t>....</a:t>
            </a:r>
            <a:endParaRPr lang="en-US" dirty="0" smtClean="0"/>
          </a:p>
          <a:p>
            <a:pPr marL="0" indent="0" algn="r" rtl="1">
              <a:buNone/>
            </a:pPr>
            <a:r>
              <a:rPr lang="ar-SA" b="1" dirty="0" smtClean="0">
                <a:solidFill>
                  <a:srgbClr val="FF0000"/>
                </a:solidFill>
              </a:rPr>
              <a:t>وأستثنى القانون العراقي المدة من هذه الشروط فالتجديد الضمني لايعقد بنفس مدة</a:t>
            </a:r>
            <a:endParaRPr lang="en-US" dirty="0" smtClean="0">
              <a:solidFill>
                <a:srgbClr val="FF0000"/>
              </a:solidFill>
            </a:endParaRPr>
          </a:p>
          <a:p>
            <a:pPr marL="0" indent="0" algn="r" rtl="1">
              <a:buNone/>
            </a:pPr>
            <a:r>
              <a:rPr lang="ar-SA" b="1" dirty="0" smtClean="0">
                <a:solidFill>
                  <a:srgbClr val="FF0000"/>
                </a:solidFill>
              </a:rPr>
              <a:t>العقد القديم حيث </a:t>
            </a:r>
            <a:r>
              <a:rPr lang="ar-SA" b="1" dirty="0" smtClean="0">
                <a:solidFill>
                  <a:srgbClr val="002060"/>
                </a:solidFill>
              </a:rPr>
              <a:t>ينعقد التجديد الضمني لمدة دفع الاجرة </a:t>
            </a:r>
            <a:r>
              <a:rPr lang="ar-SA" b="1" dirty="0" smtClean="0">
                <a:solidFill>
                  <a:srgbClr val="FF0000"/>
                </a:solidFill>
              </a:rPr>
              <a:t>وينتهي بأنتهاء هذه المدة</a:t>
            </a:r>
            <a:endParaRPr lang="en-US" dirty="0" smtClean="0">
              <a:solidFill>
                <a:srgbClr val="FF0000"/>
              </a:solidFill>
            </a:endParaRPr>
          </a:p>
          <a:p>
            <a:pPr marL="0" indent="0" algn="r" rtl="1">
              <a:buNone/>
            </a:pPr>
            <a:r>
              <a:rPr lang="ar-SA" b="1" dirty="0" smtClean="0">
                <a:solidFill>
                  <a:srgbClr val="FF0000"/>
                </a:solidFill>
              </a:rPr>
              <a:t>بناءاً على طلب أحد المتعاقدين</a:t>
            </a:r>
            <a:endParaRPr lang="en-US" dirty="0" smtClean="0">
              <a:solidFill>
                <a:srgbClr val="FF0000"/>
              </a:solidFill>
            </a:endParaRPr>
          </a:p>
          <a:p>
            <a:pPr marL="0" indent="0" algn="r" rtl="1">
              <a:buNone/>
            </a:pPr>
            <a:r>
              <a:rPr lang="en-US" sz="4000" b="1" dirty="0" smtClean="0">
                <a:solidFill>
                  <a:srgbClr val="00B050"/>
                </a:solidFill>
              </a:rPr>
              <a:t>3 : </a:t>
            </a:r>
            <a:r>
              <a:rPr lang="ar-SA" sz="4000" b="1" dirty="0" smtClean="0">
                <a:solidFill>
                  <a:srgbClr val="00B050"/>
                </a:solidFill>
              </a:rPr>
              <a:t>أنتقال التأمينات العينية التي قدمها المستأجر</a:t>
            </a:r>
            <a:r>
              <a:rPr lang="en-US" sz="4000" b="1" dirty="0" smtClean="0">
                <a:solidFill>
                  <a:srgbClr val="00B050"/>
                </a:solidFill>
              </a:rPr>
              <a:t>.</a:t>
            </a:r>
            <a:endParaRPr lang="en-US" sz="4000" dirty="0" smtClean="0">
              <a:solidFill>
                <a:srgbClr val="00B050"/>
              </a:solidFill>
            </a:endParaRPr>
          </a:p>
          <a:p>
            <a:pPr marL="0" indent="0" algn="r" rtl="1">
              <a:buNone/>
            </a:pPr>
            <a:r>
              <a:rPr lang="ar-SA" b="1" dirty="0" smtClean="0"/>
              <a:t>أذا كان المستاجر قد قدم في الايجار القديم رهناً تأمينياً أو رهناً حيازياً لضمان</a:t>
            </a:r>
            <a:endParaRPr lang="en-US" dirty="0" smtClean="0"/>
          </a:p>
          <a:p>
            <a:pPr marL="0" indent="0" algn="r" rtl="1">
              <a:buNone/>
            </a:pPr>
            <a:r>
              <a:rPr lang="ar-SA" b="1" dirty="0" smtClean="0"/>
              <a:t>التزاماته الناشئة من العقد</a:t>
            </a:r>
            <a:r>
              <a:rPr lang="en-US" b="1" dirty="0" smtClean="0"/>
              <a:t> . </a:t>
            </a:r>
            <a:r>
              <a:rPr lang="ar-SA" b="1" dirty="0" smtClean="0"/>
              <a:t>فان هذه التأمينات العينية تنتقل في التجديد الضمني</a:t>
            </a:r>
            <a:endParaRPr lang="en-US" dirty="0" smtClean="0"/>
          </a:p>
          <a:p>
            <a:pPr marL="0" indent="0" algn="r" rtl="1">
              <a:buNone/>
            </a:pPr>
            <a:r>
              <a:rPr lang="ar-SA" b="1" dirty="0" smtClean="0"/>
              <a:t>دون حاجة الى أتفاق جديد</a:t>
            </a:r>
            <a:r>
              <a:rPr lang="en-US" b="1" dirty="0" smtClean="0"/>
              <a:t>.. </a:t>
            </a:r>
            <a:r>
              <a:rPr lang="ar-SA" b="1" dirty="0" smtClean="0"/>
              <a:t>أما أذا كان </a:t>
            </a:r>
            <a:r>
              <a:rPr lang="ar-SA" b="1" dirty="0" smtClean="0">
                <a:solidFill>
                  <a:srgbClr val="FF0000"/>
                </a:solidFill>
              </a:rPr>
              <a:t>الغير هو الذي قدم التأمين كأن يكون كفيلاً</a:t>
            </a:r>
            <a:endParaRPr lang="en-US" dirty="0" smtClean="0">
              <a:solidFill>
                <a:srgbClr val="FF0000"/>
              </a:solidFill>
            </a:endParaRPr>
          </a:p>
          <a:p>
            <a:pPr marL="0" indent="0" algn="r" rtl="1">
              <a:buNone/>
            </a:pPr>
            <a:r>
              <a:rPr lang="ar-SA" b="1" dirty="0" smtClean="0">
                <a:solidFill>
                  <a:srgbClr val="FF0000"/>
                </a:solidFill>
              </a:rPr>
              <a:t>عينياً أو شخصياً </a:t>
            </a:r>
            <a:r>
              <a:rPr lang="ar-SA" b="1" dirty="0" smtClean="0"/>
              <a:t>فان هذا التأمين لا ينتقل الى التجديد الضمني </a:t>
            </a:r>
            <a:r>
              <a:rPr lang="ar-SA" b="1" dirty="0" smtClean="0">
                <a:solidFill>
                  <a:srgbClr val="FF0000"/>
                </a:solidFill>
              </a:rPr>
              <a:t>الابموافقة الكفيل</a:t>
            </a:r>
            <a:endParaRPr lang="en-US" dirty="0" smtClean="0">
              <a:solidFill>
                <a:srgbClr val="FF0000"/>
              </a:solidFill>
            </a:endParaRPr>
          </a:p>
          <a:p>
            <a:pPr marL="0" indent="0" algn="r" rtl="1">
              <a:buNone/>
            </a:pPr>
            <a:r>
              <a:rPr lang="ar-SA" b="1" dirty="0" smtClean="0">
                <a:solidFill>
                  <a:srgbClr val="FF0000"/>
                </a:solidFill>
              </a:rPr>
              <a:t>بأنتقاله</a:t>
            </a:r>
            <a:r>
              <a:rPr lang="en-US" b="1" dirty="0" smtClean="0"/>
              <a:t>. </a:t>
            </a:r>
            <a:r>
              <a:rPr lang="ar-SA" sz="3400" b="1" u="sng" dirty="0" smtClean="0"/>
              <a:t>لان الغير لم يكن طرفاً في التجديد الضمني</a:t>
            </a:r>
            <a:r>
              <a:rPr lang="en-US" sz="3400" b="1" u="sng" dirty="0" smtClean="0"/>
              <a:t> </a:t>
            </a:r>
            <a:r>
              <a:rPr lang="en-US" b="1" dirty="0" smtClean="0"/>
              <a:t>.</a:t>
            </a:r>
            <a:r>
              <a:rPr lang="ar-SA" b="1" dirty="0" smtClean="0"/>
              <a:t>وأذا وافق على انتقاله يجب ان</a:t>
            </a:r>
            <a:endParaRPr lang="en-US" dirty="0" smtClean="0"/>
          </a:p>
          <a:p>
            <a:pPr marL="0" indent="0" algn="r" rtl="1">
              <a:buNone/>
            </a:pPr>
            <a:r>
              <a:rPr lang="ar-SA" b="1" dirty="0" smtClean="0"/>
              <a:t>يسجل قبوله في دائرة التسجيل العقاري</a:t>
            </a:r>
            <a:r>
              <a:rPr lang="en-US" b="1" dirty="0" smtClean="0"/>
              <a:t> .</a:t>
            </a:r>
            <a:endParaRPr lang="en-US" dirty="0" smtClean="0"/>
          </a:p>
          <a:p>
            <a:pPr marL="0" indent="0" algn="r">
              <a:buNone/>
            </a:pP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1435608" y="228600"/>
            <a:ext cx="7498080" cy="46038"/>
          </a:xfrm>
        </p:spPr>
        <p:txBody>
          <a:bodyPr>
            <a:normAutofit fontScale="90000"/>
          </a:bodyPr>
          <a:lstStyle/>
          <a:p>
            <a:endParaRPr lang="en-US" dirty="0"/>
          </a:p>
        </p:txBody>
      </p:sp>
      <p:sp>
        <p:nvSpPr>
          <p:cNvPr id="3" name="Content Placeholder 2"/>
          <p:cNvSpPr>
            <a:spLocks noGrp="1"/>
          </p:cNvSpPr>
          <p:nvPr>
            <p:ph idx="1"/>
          </p:nvPr>
        </p:nvSpPr>
        <p:spPr>
          <a:xfrm>
            <a:off x="228600" y="304800"/>
            <a:ext cx="8705088" cy="6400800"/>
          </a:xfrm>
        </p:spPr>
        <p:txBody>
          <a:bodyPr/>
          <a:lstStyle/>
          <a:p>
            <a:pPr algn="r" rtl="1"/>
            <a:r>
              <a:rPr lang="ar-SA" b="1" dirty="0" smtClean="0"/>
              <a:t>أمتداد ال</a:t>
            </a:r>
            <a:r>
              <a:rPr lang="ar-IQ" b="1" dirty="0" smtClean="0"/>
              <a:t>ا</a:t>
            </a:r>
            <a:r>
              <a:rPr lang="ar-SA" b="1" dirty="0" smtClean="0"/>
              <a:t>يجار بحكم قانون ايجار العقار</a:t>
            </a:r>
            <a:endParaRPr lang="en-US" dirty="0" smtClean="0"/>
          </a:p>
          <a:p>
            <a:pPr algn="r" rtl="1"/>
            <a:r>
              <a:rPr lang="ar-SA" b="1" dirty="0" smtClean="0"/>
              <a:t>ليس للمؤجر حق في طلب أخلاء المأجور عند أنقضاء مدة الايجار الا بعد</a:t>
            </a:r>
            <a:endParaRPr lang="en-US" dirty="0" smtClean="0"/>
          </a:p>
          <a:p>
            <a:pPr algn="r" rtl="1"/>
            <a:r>
              <a:rPr lang="ar-SA" b="1" dirty="0" smtClean="0"/>
              <a:t>مرور مدة</a:t>
            </a:r>
            <a:r>
              <a:rPr lang="en-US" b="1" dirty="0" smtClean="0"/>
              <a:t> 12 </a:t>
            </a:r>
            <a:r>
              <a:rPr lang="ar-SA" b="1" dirty="0" smtClean="0"/>
              <a:t>سنة</a:t>
            </a:r>
            <a:r>
              <a:rPr lang="en-US" b="1" dirty="0" smtClean="0"/>
              <a:t>. </a:t>
            </a:r>
            <a:r>
              <a:rPr lang="ar-SA" b="1" dirty="0" smtClean="0"/>
              <a:t>أي أن مدة امتداد الايجار في قانون ايجار العقار هي</a:t>
            </a:r>
            <a:r>
              <a:rPr lang="en-US" b="1" dirty="0" smtClean="0"/>
              <a:t> 12 </a:t>
            </a:r>
            <a:r>
              <a:rPr lang="ar-SA" b="1" dirty="0" smtClean="0"/>
              <a:t>سنة</a:t>
            </a:r>
            <a:endParaRPr lang="en-US" dirty="0" smtClean="0"/>
          </a:p>
          <a:p>
            <a:pPr algn="r"/>
            <a:endParaRPr lang="ar-JO" b="1" dirty="0" smtClean="0"/>
          </a:p>
          <a:p>
            <a:pPr marL="0" indent="0" algn="r">
              <a:buNone/>
            </a:pPr>
            <a:r>
              <a:rPr lang="ar-SA" b="1" dirty="0" smtClean="0"/>
              <a:t>استناد اً الى نص المادة</a:t>
            </a:r>
            <a:r>
              <a:rPr lang="en-US" b="1" dirty="0" smtClean="0"/>
              <a:t> 17 </a:t>
            </a:r>
            <a:r>
              <a:rPr lang="ar-SA" b="1" dirty="0" smtClean="0"/>
              <a:t>الفقرة</a:t>
            </a:r>
            <a:r>
              <a:rPr lang="en-US" b="1" dirty="0" smtClean="0"/>
              <a:t> 14 </a:t>
            </a:r>
            <a:r>
              <a:rPr lang="ar-SA" b="1" dirty="0" smtClean="0"/>
              <a:t>من قانون ايجار العقار</a:t>
            </a:r>
            <a:r>
              <a:rPr lang="en-US" b="1" dirty="0" smtClean="0"/>
              <a:t> .</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pPr algn="r"/>
            <a:r>
              <a:rPr lang="ar-JO" sz="2400" dirty="0">
                <a:solidFill>
                  <a:srgbClr val="FF0000"/>
                </a:solidFill>
                <a:cs typeface="Ali-A-Sahifa Bold" pitchFamily="2" charset="-78"/>
              </a:rPr>
              <a:t>قرار رقم (17) لسنة </a:t>
            </a:r>
            <a:r>
              <a:rPr lang="ar-JO" sz="2400" dirty="0" smtClean="0">
                <a:solidFill>
                  <a:srgbClr val="FF0000"/>
                </a:solidFill>
                <a:cs typeface="Ali-A-Sahifa Bold" pitchFamily="2" charset="-78"/>
              </a:rPr>
              <a:t>2008 قانون </a:t>
            </a:r>
            <a:r>
              <a:rPr lang="ar-JO" sz="2400" dirty="0">
                <a:solidFill>
                  <a:srgbClr val="FF0000"/>
                </a:solidFill>
                <a:cs typeface="Ali-A-Sahifa Bold" pitchFamily="2" charset="-78"/>
              </a:rPr>
              <a:t>تعديل تطبيق قانون إيجار العقار رقم(87) لسنة 1979 </a:t>
            </a:r>
            <a:r>
              <a:rPr lang="ar-JO" sz="2400" dirty="0" smtClean="0">
                <a:solidFill>
                  <a:srgbClr val="FF0000"/>
                </a:solidFill>
                <a:cs typeface="Ali-A-Sahifa Bold" pitchFamily="2" charset="-78"/>
              </a:rPr>
              <a:t>المعدل في </a:t>
            </a:r>
            <a:r>
              <a:rPr lang="ar-JO" sz="2400" dirty="0">
                <a:solidFill>
                  <a:srgbClr val="FF0000"/>
                </a:solidFill>
                <a:cs typeface="Ali-A-Sahifa Bold" pitchFamily="2" charset="-78"/>
              </a:rPr>
              <a:t>إقليم كوردستان ـ العراق</a:t>
            </a:r>
            <a:br>
              <a:rPr lang="ar-JO" sz="2400" dirty="0">
                <a:solidFill>
                  <a:srgbClr val="FF0000"/>
                </a:solidFill>
                <a:cs typeface="Ali-A-Sahifa Bold" pitchFamily="2" charset="-78"/>
              </a:rPr>
            </a:br>
            <a:r>
              <a:rPr lang="ar-JO" sz="2000" dirty="0">
                <a:cs typeface="Ali-A-Sahifa Bold" pitchFamily="2" charset="-78"/>
              </a:rPr>
              <a:t>المادة 1</a:t>
            </a:r>
            <a:br>
              <a:rPr lang="ar-JO" sz="2000" dirty="0">
                <a:cs typeface="Ali-A-Sahifa Bold" pitchFamily="2" charset="-78"/>
              </a:rPr>
            </a:br>
            <a:r>
              <a:rPr lang="ar-JO" sz="2000" dirty="0">
                <a:cs typeface="Ali-A-Sahifa Bold" pitchFamily="2" charset="-78"/>
              </a:rPr>
              <a:t>يــوقف نفاذ المادة (الثالثة) من  قانون إيجار العقـــار رقم 87 لســــــنة 1979 المعدل في إقليم كوردستان – العراق.</a:t>
            </a:r>
            <a:br>
              <a:rPr lang="ar-JO" sz="2000" dirty="0">
                <a:cs typeface="Ali-A-Sahifa Bold" pitchFamily="2" charset="-78"/>
              </a:rPr>
            </a:br>
            <a:r>
              <a:rPr lang="ar-JO" sz="2000" dirty="0">
                <a:cs typeface="Ali-A-Sahifa Bold" pitchFamily="2" charset="-78"/>
              </a:rPr>
              <a:t>المادة 2</a:t>
            </a:r>
            <a:br>
              <a:rPr lang="ar-JO" sz="2000" dirty="0">
                <a:cs typeface="Ali-A-Sahifa Bold" pitchFamily="2" charset="-78"/>
              </a:rPr>
            </a:br>
            <a:r>
              <a:rPr lang="ar-JO" sz="2000" dirty="0">
                <a:cs typeface="Ali-A-Sahifa Bold" pitchFamily="2" charset="-78"/>
              </a:rPr>
              <a:t>يستمر العمل بأحكام  قانون إيجار العقار رقم 87 لسنة 1979 المعدل والنافذ في الإقليم بالنسبة إلى العقارات المؤجرة لأغراض السكنى لمدة أربع سنوات اعتبارا من تاريخ نفاذ هذا القانون و تخضع بعد مضي المدة المذكورة لأحكام القانون المدني رقم 40 لسنة 1951 المعدل</a:t>
            </a:r>
            <a:r>
              <a:rPr lang="ar-JO" sz="2000" dirty="0" smtClean="0">
                <a:cs typeface="Ali-A-Sahifa Bold" pitchFamily="2" charset="-78"/>
              </a:rPr>
              <a:t>.</a:t>
            </a:r>
            <a:r>
              <a:rPr lang="ar-JO" sz="2000" dirty="0">
                <a:cs typeface="Ali-A-Sahifa Bold" pitchFamily="2" charset="-78"/>
              </a:rPr>
              <a:t/>
            </a:r>
            <a:br>
              <a:rPr lang="ar-JO" sz="2000" dirty="0">
                <a:cs typeface="Ali-A-Sahifa Bold" pitchFamily="2" charset="-78"/>
              </a:rPr>
            </a:br>
            <a:r>
              <a:rPr lang="ar-JO" sz="2000" dirty="0">
                <a:cs typeface="Ali-A-Sahifa Bold" pitchFamily="2" charset="-78"/>
              </a:rPr>
              <a:t/>
            </a:r>
            <a:br>
              <a:rPr lang="ar-JO" sz="2000" dirty="0">
                <a:cs typeface="Ali-A-Sahifa Bold" pitchFamily="2" charset="-78"/>
              </a:rPr>
            </a:br>
            <a:r>
              <a:rPr lang="ar-JO" sz="2000" dirty="0">
                <a:cs typeface="Ali-A-Sahifa Bold" pitchFamily="2" charset="-78"/>
              </a:rPr>
              <a:t>المادة 3</a:t>
            </a:r>
            <a:br>
              <a:rPr lang="ar-JO" sz="2000" dirty="0">
                <a:cs typeface="Ali-A-Sahifa Bold" pitchFamily="2" charset="-78"/>
              </a:rPr>
            </a:br>
            <a:r>
              <a:rPr lang="ar-JO" sz="2000" dirty="0">
                <a:cs typeface="Ali-A-Sahifa Bold" pitchFamily="2" charset="-78"/>
              </a:rPr>
              <a:t>اولاً: تخضع عقود إيجار العقار التي تؤجر لغير أغراض السكن بعد نفاذ هذا القانون لأحكام القانون المدني رقم 40 لسنة 1951 المعدل.</a:t>
            </a:r>
            <a:br>
              <a:rPr lang="ar-JO" sz="2000" dirty="0">
                <a:cs typeface="Ali-A-Sahifa Bold" pitchFamily="2" charset="-78"/>
              </a:rPr>
            </a:br>
            <a:r>
              <a:rPr lang="ar-JO" sz="2000" dirty="0">
                <a:cs typeface="Ali-A-Sahifa Bold" pitchFamily="2" charset="-78"/>
              </a:rPr>
              <a:t>ثانياً: تمتد عقود إيجار العقار المؤجر لغير أغراض السكن المبرم قبل نفاذ هذا القانون لمدة سنتين اعتباراَ من تأريخ انتهاء مدة العقد وتخضع في إيجاره لأحكام القانون المدني بعد انتهاء المدة المذكورة.</a:t>
            </a:r>
          </a:p>
        </p:txBody>
      </p:sp>
      <p:sp>
        <p:nvSpPr>
          <p:cNvPr id="3" name="Subtitle 2"/>
          <p:cNvSpPr>
            <a:spLocks noGrp="1"/>
          </p:cNvSpPr>
          <p:nvPr>
            <p:ph type="subTitle" idx="1"/>
          </p:nvPr>
        </p:nvSpPr>
        <p:spPr/>
        <p:txBody>
          <a:bodyPr/>
          <a:lstStyle/>
          <a:p>
            <a:endParaRPr lang="en-GB" dirty="0"/>
          </a:p>
        </p:txBody>
      </p:sp>
    </p:spTree>
    <p:extLst>
      <p:ext uri="{BB962C8B-B14F-4D97-AF65-F5344CB8AC3E}">
        <p14:creationId xmlns:p14="http://schemas.microsoft.com/office/powerpoint/2010/main" val="1220718569"/>
      </p:ext>
    </p:extLst>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1435608" y="228600"/>
            <a:ext cx="7498080" cy="46038"/>
          </a:xfrm>
        </p:spPr>
        <p:txBody>
          <a:bodyPr>
            <a:normAutofit fontScale="90000"/>
          </a:bodyPr>
          <a:lstStyle/>
          <a:p>
            <a:endParaRPr lang="en-US" dirty="0"/>
          </a:p>
        </p:txBody>
      </p:sp>
      <p:sp>
        <p:nvSpPr>
          <p:cNvPr id="3" name="Content Placeholder 2"/>
          <p:cNvSpPr>
            <a:spLocks noGrp="1"/>
          </p:cNvSpPr>
          <p:nvPr>
            <p:ph idx="1"/>
          </p:nvPr>
        </p:nvSpPr>
        <p:spPr>
          <a:xfrm>
            <a:off x="152400" y="304800"/>
            <a:ext cx="8781288" cy="6248400"/>
          </a:xfrm>
        </p:spPr>
        <p:txBody>
          <a:bodyPr>
            <a:normAutofit fontScale="70000" lnSpcReduction="20000"/>
          </a:bodyPr>
          <a:lstStyle/>
          <a:p>
            <a:pPr algn="r" rtl="1"/>
            <a:r>
              <a:rPr lang="ar-SA" sz="3600" b="1" dirty="0" smtClean="0">
                <a:solidFill>
                  <a:srgbClr val="FF0000"/>
                </a:solidFill>
              </a:rPr>
              <a:t>أنتهاء ال</a:t>
            </a:r>
            <a:r>
              <a:rPr lang="ar-IQ" sz="3600" b="1" dirty="0" smtClean="0">
                <a:solidFill>
                  <a:srgbClr val="FF0000"/>
                </a:solidFill>
              </a:rPr>
              <a:t>ا</a:t>
            </a:r>
            <a:r>
              <a:rPr lang="ar-SA" sz="3600" b="1" dirty="0" smtClean="0">
                <a:solidFill>
                  <a:srgbClr val="FF0000"/>
                </a:solidFill>
              </a:rPr>
              <a:t>يجار قبل أنقضاء مدته</a:t>
            </a:r>
            <a:endParaRPr lang="en-US" sz="3600" dirty="0" smtClean="0">
              <a:solidFill>
                <a:srgbClr val="FF0000"/>
              </a:solidFill>
            </a:endParaRPr>
          </a:p>
          <a:p>
            <a:pPr algn="r" rtl="1"/>
            <a:r>
              <a:rPr lang="ar-SA" b="1" dirty="0" smtClean="0"/>
              <a:t>ينتهي عقد الايجار قبل انتهاء مدته </a:t>
            </a:r>
            <a:r>
              <a:rPr lang="ar-SA" b="1" dirty="0" smtClean="0">
                <a:solidFill>
                  <a:srgbClr val="FF0000"/>
                </a:solidFill>
              </a:rPr>
              <a:t>بانتقال الملكية وبالعذر الطارئ</a:t>
            </a:r>
            <a:r>
              <a:rPr lang="en-US" b="1" dirty="0" smtClean="0">
                <a:solidFill>
                  <a:srgbClr val="FF0000"/>
                </a:solidFill>
              </a:rPr>
              <a:t> . </a:t>
            </a:r>
            <a:r>
              <a:rPr lang="ar-SA" b="1" dirty="0" smtClean="0"/>
              <a:t>وقد سلطنا</a:t>
            </a:r>
            <a:endParaRPr lang="en-US" dirty="0" smtClean="0"/>
          </a:p>
          <a:p>
            <a:pPr algn="r" rtl="1"/>
            <a:r>
              <a:rPr lang="ar-SA" b="1" dirty="0" smtClean="0"/>
              <a:t>الضوء على انتقال ملكية الماجور لذلك سنسلط الضوء في هذه الموضوع على</a:t>
            </a:r>
            <a:endParaRPr lang="en-US" dirty="0" smtClean="0"/>
          </a:p>
          <a:p>
            <a:pPr algn="r" rtl="1"/>
            <a:r>
              <a:rPr lang="ar-SA" b="1" dirty="0" smtClean="0"/>
              <a:t>العذر الطارئ</a:t>
            </a:r>
            <a:r>
              <a:rPr lang="en-US" b="1" dirty="0" smtClean="0"/>
              <a:t>.</a:t>
            </a:r>
            <a:endParaRPr lang="en-US" dirty="0" smtClean="0"/>
          </a:p>
          <a:p>
            <a:pPr algn="r" rtl="1"/>
            <a:r>
              <a:rPr lang="ar-SA" b="1" dirty="0" smtClean="0">
                <a:solidFill>
                  <a:srgbClr val="FF0000"/>
                </a:solidFill>
              </a:rPr>
              <a:t>فينتهي الايجار بالعذر الطارئ </a:t>
            </a:r>
            <a:r>
              <a:rPr lang="ar-SA" b="1" dirty="0" smtClean="0"/>
              <a:t>اذا توافر شرطان</a:t>
            </a:r>
            <a:endParaRPr lang="en-US" dirty="0" smtClean="0"/>
          </a:p>
          <a:p>
            <a:pPr algn="r" rtl="1"/>
            <a:r>
              <a:rPr lang="en-US" b="1" dirty="0" smtClean="0"/>
              <a:t>1 : </a:t>
            </a:r>
            <a:r>
              <a:rPr lang="ar-SA" b="1" dirty="0" smtClean="0"/>
              <a:t>أن يكون عقد الايجار معين المدة</a:t>
            </a:r>
            <a:endParaRPr lang="en-US" dirty="0" smtClean="0"/>
          </a:p>
          <a:p>
            <a:pPr algn="r" rtl="1"/>
            <a:r>
              <a:rPr lang="en-US" b="1" dirty="0" smtClean="0"/>
              <a:t>2 : </a:t>
            </a:r>
            <a:r>
              <a:rPr lang="ar-SA" b="1" dirty="0" smtClean="0"/>
              <a:t>حدوث ظرف من شأنه أن يجعل تنفيذ الايجار مرهقاً</a:t>
            </a:r>
            <a:endParaRPr lang="en-US" dirty="0" smtClean="0"/>
          </a:p>
          <a:p>
            <a:pPr algn="r" rtl="1"/>
            <a:r>
              <a:rPr lang="ar-SA" b="1" dirty="0" smtClean="0"/>
              <a:t>فأذا </a:t>
            </a:r>
            <a:r>
              <a:rPr lang="ar-SA" b="1" dirty="0" smtClean="0">
                <a:solidFill>
                  <a:srgbClr val="FF0000"/>
                </a:solidFill>
              </a:rPr>
              <a:t>أستأجر طبيب </a:t>
            </a:r>
            <a:r>
              <a:rPr lang="ar-SA" b="1" dirty="0" smtClean="0"/>
              <a:t>عيادة لمدة سنة وبعد شهر اصيب بمرض اقعده عن العمل</a:t>
            </a:r>
            <a:r>
              <a:rPr lang="en-US" b="1" dirty="0" smtClean="0"/>
              <a:t> . </a:t>
            </a:r>
            <a:r>
              <a:rPr lang="ar-SA" b="1" dirty="0" smtClean="0"/>
              <a:t>فهذا</a:t>
            </a:r>
            <a:endParaRPr lang="en-US" dirty="0" smtClean="0"/>
          </a:p>
          <a:p>
            <a:pPr algn="r" rtl="1"/>
            <a:r>
              <a:rPr lang="ar-SA" b="1" dirty="0" smtClean="0"/>
              <a:t>المرض يعتبر عذر طارئ يستطيع من خلاله ان ينهي عقد الايجار</a:t>
            </a:r>
            <a:r>
              <a:rPr lang="en-US" b="1" dirty="0" smtClean="0"/>
              <a:t>.</a:t>
            </a:r>
            <a:endParaRPr lang="en-US" dirty="0" smtClean="0"/>
          </a:p>
          <a:p>
            <a:pPr algn="r" rtl="1"/>
            <a:r>
              <a:rPr lang="ar-SA" b="1" dirty="0" smtClean="0"/>
              <a:t>فأذا توافر الشرطان اعلاه قام العذر الطارئ</a:t>
            </a:r>
            <a:r>
              <a:rPr lang="en-US" b="1" dirty="0" smtClean="0"/>
              <a:t>. </a:t>
            </a:r>
            <a:r>
              <a:rPr lang="ar-SA" b="1" dirty="0" smtClean="0">
                <a:solidFill>
                  <a:srgbClr val="FF0000"/>
                </a:solidFill>
              </a:rPr>
              <a:t>ولكن ليس بمجرد قيام العذر الطارئ</a:t>
            </a:r>
            <a:endParaRPr lang="en-US" dirty="0" smtClean="0">
              <a:solidFill>
                <a:srgbClr val="FF0000"/>
              </a:solidFill>
            </a:endParaRPr>
          </a:p>
          <a:p>
            <a:pPr algn="r" rtl="1"/>
            <a:r>
              <a:rPr lang="ar-SA" b="1" dirty="0" smtClean="0"/>
              <a:t>ينتهي الايجار </a:t>
            </a:r>
            <a:r>
              <a:rPr lang="ar-SA" b="1" dirty="0" smtClean="0">
                <a:solidFill>
                  <a:srgbClr val="0070C0"/>
                </a:solidFill>
              </a:rPr>
              <a:t>فأعطى المشرع للطرف الاخر ضمانين</a:t>
            </a:r>
            <a:r>
              <a:rPr lang="en-US" b="1" dirty="0" smtClean="0">
                <a:solidFill>
                  <a:srgbClr val="0070C0"/>
                </a:solidFill>
              </a:rPr>
              <a:t> :</a:t>
            </a:r>
            <a:endParaRPr lang="en-US" dirty="0" smtClean="0">
              <a:solidFill>
                <a:srgbClr val="0070C0"/>
              </a:solidFill>
            </a:endParaRPr>
          </a:p>
          <a:p>
            <a:pPr algn="r" rtl="1"/>
            <a:r>
              <a:rPr lang="ar-SA" b="1" dirty="0" smtClean="0">
                <a:solidFill>
                  <a:srgbClr val="0070C0"/>
                </a:solidFill>
              </a:rPr>
              <a:t>الاول</a:t>
            </a:r>
            <a:r>
              <a:rPr lang="en-US" b="1" dirty="0" smtClean="0">
                <a:solidFill>
                  <a:srgbClr val="0070C0"/>
                </a:solidFill>
              </a:rPr>
              <a:t> </a:t>
            </a:r>
            <a:r>
              <a:rPr lang="en-US" b="1" dirty="0" smtClean="0"/>
              <a:t>: </a:t>
            </a:r>
            <a:r>
              <a:rPr lang="ar-SA" b="1" dirty="0" smtClean="0"/>
              <a:t>أن ينبه طالب الفسخ الطرف الاخر بالاخلاء </a:t>
            </a:r>
            <a:r>
              <a:rPr lang="ar-SA" b="1" dirty="0" smtClean="0">
                <a:solidFill>
                  <a:srgbClr val="FF0000"/>
                </a:solidFill>
              </a:rPr>
              <a:t>طبقاً للمواعيد المبينة في</a:t>
            </a:r>
            <a:endParaRPr lang="en-US" dirty="0" smtClean="0">
              <a:solidFill>
                <a:srgbClr val="FF0000"/>
              </a:solidFill>
            </a:endParaRPr>
          </a:p>
          <a:p>
            <a:pPr algn="r" rtl="1"/>
            <a:r>
              <a:rPr lang="ar-SA" b="1" dirty="0" smtClean="0">
                <a:solidFill>
                  <a:srgbClr val="FF0000"/>
                </a:solidFill>
              </a:rPr>
              <a:t>القانون المدني</a:t>
            </a:r>
            <a:r>
              <a:rPr lang="en-US" b="1" dirty="0" smtClean="0"/>
              <a:t> .</a:t>
            </a:r>
            <a:endParaRPr lang="en-US" dirty="0" smtClean="0"/>
          </a:p>
          <a:p>
            <a:pPr algn="r" rtl="1"/>
            <a:r>
              <a:rPr lang="ar-SA" b="1" dirty="0" smtClean="0">
                <a:solidFill>
                  <a:srgbClr val="0070C0"/>
                </a:solidFill>
              </a:rPr>
              <a:t>الثاني</a:t>
            </a:r>
            <a:r>
              <a:rPr lang="en-US" b="1" dirty="0" smtClean="0">
                <a:solidFill>
                  <a:srgbClr val="0070C0"/>
                </a:solidFill>
              </a:rPr>
              <a:t> : </a:t>
            </a:r>
            <a:r>
              <a:rPr lang="ar-SA" b="1" dirty="0" smtClean="0">
                <a:solidFill>
                  <a:srgbClr val="FF0000"/>
                </a:solidFill>
              </a:rPr>
              <a:t>تعويض الطرف الاخر تعويضاً عادلا</a:t>
            </a:r>
            <a:r>
              <a:rPr lang="en-US" b="1" dirty="0" smtClean="0">
                <a:solidFill>
                  <a:srgbClr val="FF0000"/>
                </a:solidFill>
              </a:rPr>
              <a:t> </a:t>
            </a:r>
            <a:r>
              <a:rPr lang="en-US" b="1" dirty="0" smtClean="0"/>
              <a:t>. </a:t>
            </a:r>
            <a:r>
              <a:rPr lang="ar-SA" b="1" dirty="0" smtClean="0"/>
              <a:t>ويجب ان تراعي المحكمة في هذا</a:t>
            </a:r>
            <a:endParaRPr lang="en-US" dirty="0" smtClean="0"/>
          </a:p>
          <a:p>
            <a:pPr algn="r" rtl="1"/>
            <a:r>
              <a:rPr lang="ar-SA" b="1" dirty="0" smtClean="0"/>
              <a:t>التعويض تقسيم الخسارة الناجمه عن انهاء الايجار قبل انقضاء مدته بين الطرفين</a:t>
            </a:r>
            <a:r>
              <a:rPr lang="en-US" b="1" dirty="0" smtClean="0"/>
              <a:t>.</a:t>
            </a:r>
            <a:endParaRPr lang="en-US" dirty="0" smtClean="0"/>
          </a:p>
          <a:p>
            <a:pPr algn="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a:r>
              <a:rPr lang="ar-IQ" dirty="0" smtClean="0">
                <a:solidFill>
                  <a:srgbClr val="FF0000"/>
                </a:solidFill>
              </a:rPr>
              <a:t>تطبيقات التشريعية للمبدأ العام في انتهاء عقد الايجار بعذر الطاريء</a:t>
            </a:r>
            <a:endParaRPr lang="en-US" dirty="0">
              <a:solidFill>
                <a:srgbClr val="FF0000"/>
              </a:solidFill>
            </a:endParaRPr>
          </a:p>
        </p:txBody>
      </p:sp>
      <p:sp>
        <p:nvSpPr>
          <p:cNvPr id="3" name="Content Placeholder 2"/>
          <p:cNvSpPr>
            <a:spLocks noGrp="1"/>
          </p:cNvSpPr>
          <p:nvPr>
            <p:ph idx="1"/>
          </p:nvPr>
        </p:nvSpPr>
        <p:spPr/>
        <p:txBody>
          <a:bodyPr>
            <a:normAutofit fontScale="85000" lnSpcReduction="10000"/>
          </a:bodyPr>
          <a:lstStyle/>
          <a:p>
            <a:pPr algn="r"/>
            <a:r>
              <a:rPr lang="ar-IQ" dirty="0" smtClean="0">
                <a:solidFill>
                  <a:srgbClr val="0070C0"/>
                </a:solidFill>
              </a:rPr>
              <a:t>1.موت المستاجر </a:t>
            </a:r>
          </a:p>
          <a:p>
            <a:pPr algn="r"/>
            <a:r>
              <a:rPr lang="ar-IQ" dirty="0" smtClean="0"/>
              <a:t>الاصل ان عقد الايجار لاينتهي بموت المستاجر  ولكن هذه القاعدة ليست امرة ويمكن اتفاق على خلافها.</a:t>
            </a:r>
          </a:p>
          <a:p>
            <a:pPr algn="r"/>
            <a:r>
              <a:rPr lang="ar-IQ" dirty="0" smtClean="0">
                <a:solidFill>
                  <a:srgbClr val="0070C0"/>
                </a:solidFill>
              </a:rPr>
              <a:t>س // هل ينتهي عقد الايجار بوفاة المؤجر؟</a:t>
            </a:r>
          </a:p>
          <a:p>
            <a:pPr algn="r"/>
            <a:r>
              <a:rPr lang="ar-IQ" dirty="0" smtClean="0">
                <a:solidFill>
                  <a:srgbClr val="FF0000"/>
                </a:solidFill>
              </a:rPr>
              <a:t>هناك حالتين تنتهي فيها عقد الايجار بموت ال</a:t>
            </a:r>
            <a:r>
              <a:rPr lang="ar-JO" dirty="0" smtClean="0">
                <a:solidFill>
                  <a:srgbClr val="FF0000"/>
                </a:solidFill>
              </a:rPr>
              <a:t>م</a:t>
            </a:r>
            <a:r>
              <a:rPr lang="ar-IQ" dirty="0" smtClean="0">
                <a:solidFill>
                  <a:srgbClr val="FF0000"/>
                </a:solidFill>
              </a:rPr>
              <a:t>ستاجر وهما</a:t>
            </a:r>
            <a:r>
              <a:rPr lang="ar-IQ" dirty="0" smtClean="0"/>
              <a:t>:</a:t>
            </a:r>
          </a:p>
          <a:p>
            <a:pPr algn="r"/>
            <a:r>
              <a:rPr lang="ar-IQ" dirty="0" smtClean="0">
                <a:solidFill>
                  <a:srgbClr val="00B050"/>
                </a:solidFill>
              </a:rPr>
              <a:t>اولاً: </a:t>
            </a:r>
            <a:r>
              <a:rPr lang="ar-IQ" dirty="0" smtClean="0"/>
              <a:t>اذا اثبتت الورثة ان أعباء العقد اصبحت اثقل من ان تتحملها مواردهم او اصبح الايجار مجاوزا لحدود حاجاتهم. المادة (783) من ق.م.ع. ويشترط في ذلك ان يقدموا </a:t>
            </a:r>
            <a:r>
              <a:rPr lang="ar-IQ" dirty="0" smtClean="0">
                <a:solidFill>
                  <a:srgbClr val="FF0000"/>
                </a:solidFill>
              </a:rPr>
              <a:t>الطلب للفسخ العقد خلال ستة اشهر </a:t>
            </a:r>
            <a:r>
              <a:rPr lang="ar-IQ" dirty="0" smtClean="0"/>
              <a:t>على الاكثر من  وقت موت المستاجر ، و كما ان هذا الحق مقرر لورثة المستاجر </a:t>
            </a:r>
            <a:r>
              <a:rPr lang="ar-IQ" dirty="0" smtClean="0">
                <a:solidFill>
                  <a:srgbClr val="FF0000"/>
                </a:solidFill>
              </a:rPr>
              <a:t>ولايجوز للمؤجر التمسك بها</a:t>
            </a:r>
            <a:r>
              <a:rPr lang="ar-IQ" dirty="0" smtClean="0"/>
              <a:t>.وعليهم ان ينبهو المؤجر بها وفق المادة 741 الخاص بمواعيد التنبيه.</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1435608" y="228600"/>
            <a:ext cx="7498080" cy="46038"/>
          </a:xfrm>
        </p:spPr>
        <p:txBody>
          <a:bodyPr>
            <a:normAutofit fontScale="90000"/>
          </a:bodyPr>
          <a:lstStyle/>
          <a:p>
            <a:endParaRPr lang="en-US" dirty="0"/>
          </a:p>
        </p:txBody>
      </p:sp>
      <p:sp>
        <p:nvSpPr>
          <p:cNvPr id="3" name="Content Placeholder 2"/>
          <p:cNvSpPr>
            <a:spLocks noGrp="1"/>
          </p:cNvSpPr>
          <p:nvPr>
            <p:ph idx="1"/>
          </p:nvPr>
        </p:nvSpPr>
        <p:spPr>
          <a:xfrm>
            <a:off x="228600" y="304800"/>
            <a:ext cx="8705088" cy="6324600"/>
          </a:xfrm>
        </p:spPr>
        <p:txBody>
          <a:bodyPr>
            <a:normAutofit lnSpcReduction="10000"/>
          </a:bodyPr>
          <a:lstStyle/>
          <a:p>
            <a:pPr algn="r">
              <a:buNone/>
            </a:pPr>
            <a:r>
              <a:rPr lang="ar-IQ" dirty="0" smtClean="0">
                <a:solidFill>
                  <a:srgbClr val="00B050"/>
                </a:solidFill>
              </a:rPr>
              <a:t>ثانياً: </a:t>
            </a:r>
            <a:r>
              <a:rPr lang="ar-IQ" dirty="0" smtClean="0"/>
              <a:t>اذا لم يعقد الايجار الا </a:t>
            </a:r>
            <a:r>
              <a:rPr lang="ar-IQ" dirty="0" smtClean="0">
                <a:solidFill>
                  <a:srgbClr val="FF0000"/>
                </a:solidFill>
              </a:rPr>
              <a:t>بسبب حرفة المستاجر </a:t>
            </a:r>
            <a:r>
              <a:rPr lang="ar-IQ" dirty="0" smtClean="0"/>
              <a:t>او لأعتبارات الاخرى تتعلق </a:t>
            </a:r>
            <a:r>
              <a:rPr lang="ar-IQ" dirty="0" smtClean="0">
                <a:solidFill>
                  <a:srgbClr val="FF0000"/>
                </a:solidFill>
              </a:rPr>
              <a:t>بشخصيته</a:t>
            </a:r>
            <a:r>
              <a:rPr lang="ar-IQ" dirty="0" smtClean="0"/>
              <a:t>. المادة (784 ق.م.ع.) ولايحتاج الى التنبيه في هذه الحالة وتقديم طلب الفسخ خلال 6 اشهر.</a:t>
            </a:r>
          </a:p>
          <a:p>
            <a:pPr algn="r">
              <a:buNone/>
            </a:pPr>
            <a:endParaRPr lang="ar-IQ" dirty="0" smtClean="0">
              <a:solidFill>
                <a:srgbClr val="00B050"/>
              </a:solidFill>
            </a:endParaRPr>
          </a:p>
          <a:p>
            <a:pPr algn="r">
              <a:buNone/>
            </a:pPr>
            <a:r>
              <a:rPr lang="ar-IQ" dirty="0" smtClean="0">
                <a:solidFill>
                  <a:srgbClr val="0070C0"/>
                </a:solidFill>
              </a:rPr>
              <a:t>2.اعسار المستاجر </a:t>
            </a:r>
          </a:p>
          <a:p>
            <a:pPr algn="r">
              <a:buNone/>
            </a:pPr>
            <a:r>
              <a:rPr lang="ar-IQ" dirty="0" smtClean="0">
                <a:solidFill>
                  <a:srgbClr val="00B050"/>
                </a:solidFill>
              </a:rPr>
              <a:t>هل طلب الفسخ هو حق للمؤجر او المستاجر في حالة اعسار المستاجر؟</a:t>
            </a:r>
            <a:endParaRPr lang="ar-IQ" dirty="0" smtClean="0">
              <a:solidFill>
                <a:srgbClr val="FF0000"/>
              </a:solidFill>
            </a:endParaRPr>
          </a:p>
          <a:p>
            <a:pPr algn="r">
              <a:buNone/>
            </a:pPr>
            <a:r>
              <a:rPr lang="ar-IQ" dirty="0" smtClean="0">
                <a:solidFill>
                  <a:srgbClr val="FF0000"/>
                </a:solidFill>
              </a:rPr>
              <a:t>حق المؤجر </a:t>
            </a:r>
            <a:r>
              <a:rPr lang="ar-IQ" dirty="0" smtClean="0"/>
              <a:t>في طلب الفسخ( لايترتب على اعسار المستاجر ان تحل الاجرة لم تستحق) غير ان ذلك قد يؤدي الى الاضرار بالمؤجر لذلك تقرر له </a:t>
            </a:r>
            <a:r>
              <a:rPr lang="ar-IQ" dirty="0" smtClean="0">
                <a:solidFill>
                  <a:srgbClr val="FF0000"/>
                </a:solidFill>
              </a:rPr>
              <a:t>حق في طلب الفسخ اذا لم تقدم المستاجر له تامينات تكفل الوفاء بالاجرة </a:t>
            </a:r>
            <a:r>
              <a:rPr lang="ar-IQ" dirty="0" smtClean="0"/>
              <a:t>التي لم تحل والمحكمة هي التي تقدر الوقت المناسب لتقديم الكفالة ومدى كفاية التامينات.</a:t>
            </a:r>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IQ" dirty="0" smtClean="0"/>
              <a:t>حق المستاجر في طلب الفسخ</a:t>
            </a:r>
            <a:endParaRPr lang="en-US" dirty="0"/>
          </a:p>
        </p:txBody>
      </p:sp>
      <p:sp>
        <p:nvSpPr>
          <p:cNvPr id="3" name="Content Placeholder 2"/>
          <p:cNvSpPr>
            <a:spLocks noGrp="1"/>
          </p:cNvSpPr>
          <p:nvPr>
            <p:ph idx="1"/>
          </p:nvPr>
        </p:nvSpPr>
        <p:spPr/>
        <p:txBody>
          <a:bodyPr>
            <a:normAutofit fontScale="92500" lnSpcReduction="10000"/>
          </a:bodyPr>
          <a:lstStyle/>
          <a:p>
            <a:pPr algn="r"/>
            <a:r>
              <a:rPr lang="ar-IQ" dirty="0" smtClean="0"/>
              <a:t>هناك الفرق بين :</a:t>
            </a:r>
          </a:p>
          <a:p>
            <a:pPr algn="r"/>
            <a:r>
              <a:rPr lang="ar-IQ" dirty="0" smtClean="0">
                <a:solidFill>
                  <a:srgbClr val="FF0000"/>
                </a:solidFill>
              </a:rPr>
              <a:t>المستاجر المعسر المخول بالايجار من </a:t>
            </a:r>
            <a:r>
              <a:rPr lang="ar-IQ" b="1" u="sng" dirty="0" smtClean="0">
                <a:solidFill>
                  <a:srgbClr val="FF0000"/>
                </a:solidFill>
              </a:rPr>
              <a:t>الباطن والتنازل عن الايجار</a:t>
            </a:r>
            <a:r>
              <a:rPr lang="ar-IQ" dirty="0" smtClean="0">
                <a:solidFill>
                  <a:srgbClr val="FF0000"/>
                </a:solidFill>
              </a:rPr>
              <a:t>   فلايكون له حق في طلب الفسخ لأنه يمكن </a:t>
            </a:r>
          </a:p>
          <a:p>
            <a:pPr algn="r">
              <a:buNone/>
            </a:pPr>
            <a:r>
              <a:rPr lang="ar-IQ" dirty="0" smtClean="0">
                <a:solidFill>
                  <a:srgbClr val="FF0000"/>
                </a:solidFill>
              </a:rPr>
              <a:t>قيام بالتنازل او الايجار من الباطن.</a:t>
            </a:r>
          </a:p>
          <a:p>
            <a:pPr algn="r">
              <a:buNone/>
            </a:pPr>
            <a:r>
              <a:rPr lang="ar-IQ" dirty="0" smtClean="0"/>
              <a:t>اما المستاجر الذي ليس له حق الايجار من الباطن او التنازل عنه فيمكن له طلب الفسخ على </a:t>
            </a:r>
            <a:r>
              <a:rPr lang="ar-IQ" sz="3600" b="1" u="sng" dirty="0" smtClean="0">
                <a:solidFill>
                  <a:srgbClr val="FF0000"/>
                </a:solidFill>
              </a:rPr>
              <a:t>ان يدفع للمؤج</a:t>
            </a:r>
            <a:r>
              <a:rPr lang="ar-JO" sz="3600" b="1" u="sng" dirty="0" smtClean="0">
                <a:solidFill>
                  <a:srgbClr val="FF0000"/>
                </a:solidFill>
              </a:rPr>
              <a:t>ر</a:t>
            </a:r>
            <a:r>
              <a:rPr lang="ar-IQ" sz="3600" b="1" u="sng" dirty="0" smtClean="0">
                <a:solidFill>
                  <a:srgbClr val="FF0000"/>
                </a:solidFill>
              </a:rPr>
              <a:t> تعويض العادل ويراعي المحكمة في ذلك حالة المالية للمستاجر</a:t>
            </a:r>
            <a:r>
              <a:rPr lang="ar-IQ" dirty="0" smtClean="0"/>
              <a:t> ، كما ان المؤجر من اجل حصول على هذا التعويض له </a:t>
            </a:r>
            <a:r>
              <a:rPr lang="ar-IQ" u="sng" dirty="0" smtClean="0">
                <a:solidFill>
                  <a:srgbClr val="FF0000"/>
                </a:solidFill>
              </a:rPr>
              <a:t>حق امتياز </a:t>
            </a:r>
            <a:r>
              <a:rPr lang="ar-IQ" dirty="0" smtClean="0"/>
              <a:t>على المنقولات المستاجر الموجودة في الماجور.</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IQ" dirty="0" smtClean="0">
                <a:solidFill>
                  <a:srgbClr val="FF0000"/>
                </a:solidFill>
              </a:rPr>
              <a:t>3. تغيير الموظف لموطنه</a:t>
            </a:r>
            <a:r>
              <a:rPr lang="ar-JO" smtClean="0">
                <a:solidFill>
                  <a:srgbClr val="FF0000"/>
                </a:solidFill>
              </a:rPr>
              <a:t>(م 793)</a:t>
            </a:r>
            <a:endParaRPr lang="en-US" dirty="0">
              <a:solidFill>
                <a:srgbClr val="FF0000"/>
              </a:solidFill>
            </a:endParaRPr>
          </a:p>
        </p:txBody>
      </p:sp>
      <p:sp>
        <p:nvSpPr>
          <p:cNvPr id="3" name="Content Placeholder 2"/>
          <p:cNvSpPr>
            <a:spLocks noGrp="1"/>
          </p:cNvSpPr>
          <p:nvPr>
            <p:ph idx="1"/>
          </p:nvPr>
        </p:nvSpPr>
        <p:spPr/>
        <p:txBody>
          <a:bodyPr/>
          <a:lstStyle/>
          <a:p>
            <a:pPr algn="r"/>
            <a:r>
              <a:rPr lang="ar-IQ" dirty="0" smtClean="0"/>
              <a:t>يشترط في ذلك :</a:t>
            </a:r>
          </a:p>
          <a:p>
            <a:pPr algn="r"/>
            <a:r>
              <a:rPr lang="ar-IQ" dirty="0" smtClean="0"/>
              <a:t>1.ان يكون المستاجر موظفاً.</a:t>
            </a:r>
          </a:p>
          <a:p>
            <a:pPr algn="r"/>
            <a:r>
              <a:rPr lang="ar-IQ" dirty="0" smtClean="0"/>
              <a:t>2. ان يكون الماجور مسكناً.</a:t>
            </a:r>
          </a:p>
          <a:p>
            <a:pPr algn="r"/>
            <a:r>
              <a:rPr lang="ar-IQ" dirty="0" smtClean="0"/>
              <a:t>3.ان يكون الايجار محدد المددة</a:t>
            </a:r>
          </a:p>
          <a:p>
            <a:pPr algn="r"/>
            <a:r>
              <a:rPr lang="ar-IQ" dirty="0" smtClean="0"/>
              <a:t>4.ان يقتضي عمل الموظف تغيير موطنه.</a:t>
            </a:r>
          </a:p>
          <a:p>
            <a:pPr algn="r"/>
            <a:r>
              <a:rPr lang="ar-IQ" dirty="0" smtClean="0"/>
              <a:t>5. ان يلتزم المستاجر بالمواعيد التنبيه المنصوص عليه في المادة (741).</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304800" y="304800"/>
            <a:ext cx="8628888" cy="5943600"/>
          </a:xfrm>
        </p:spPr>
        <p:txBody>
          <a:bodyPr>
            <a:normAutofit fontScale="92500" lnSpcReduction="10000"/>
          </a:bodyPr>
          <a:lstStyle/>
          <a:p>
            <a:pPr marL="0" indent="0" algn="r" rtl="1">
              <a:buNone/>
            </a:pPr>
            <a:r>
              <a:rPr lang="ar-SA" b="1" dirty="0" smtClean="0">
                <a:solidFill>
                  <a:srgbClr val="FF0000"/>
                </a:solidFill>
              </a:rPr>
              <a:t>الشخاص الذين لهم حق التأجير</a:t>
            </a:r>
            <a:endParaRPr lang="en-US" dirty="0" smtClean="0">
              <a:solidFill>
                <a:srgbClr val="FF0000"/>
              </a:solidFill>
            </a:endParaRPr>
          </a:p>
          <a:p>
            <a:pPr marL="0" indent="0" algn="r" rtl="1">
              <a:buNone/>
            </a:pPr>
            <a:r>
              <a:rPr lang="en-US" b="1" dirty="0" smtClean="0">
                <a:solidFill>
                  <a:srgbClr val="002060"/>
                </a:solidFill>
              </a:rPr>
              <a:t>1 : </a:t>
            </a:r>
            <a:r>
              <a:rPr lang="ar-SA" b="1" dirty="0" smtClean="0">
                <a:solidFill>
                  <a:srgbClr val="002060"/>
                </a:solidFill>
              </a:rPr>
              <a:t>مالك الشيء</a:t>
            </a:r>
            <a:endParaRPr lang="en-US" dirty="0" smtClean="0">
              <a:solidFill>
                <a:srgbClr val="002060"/>
              </a:solidFill>
            </a:endParaRPr>
          </a:p>
          <a:p>
            <a:pPr marL="0" indent="0" algn="r" rtl="1">
              <a:buNone/>
            </a:pPr>
            <a:r>
              <a:rPr lang="ar-SA" dirty="0" smtClean="0"/>
              <a:t>يحق له ان يؤجر العين </a:t>
            </a:r>
            <a:r>
              <a:rPr lang="ar-IQ" dirty="0" smtClean="0"/>
              <a:t>لأن مالك اما ان ينتفع بالشيء بنفسه او يستثمره بواسطة غيره بأن يؤجره</a:t>
            </a:r>
            <a:endParaRPr lang="en-US" dirty="0" smtClean="0"/>
          </a:p>
          <a:p>
            <a:pPr marL="0" indent="0" algn="r" rtl="1">
              <a:buNone/>
            </a:pPr>
            <a:r>
              <a:rPr lang="en-US" b="1" dirty="0" smtClean="0"/>
              <a:t>2</a:t>
            </a:r>
            <a:r>
              <a:rPr lang="en-US" b="1" dirty="0" smtClean="0">
                <a:solidFill>
                  <a:srgbClr val="002060"/>
                </a:solidFill>
              </a:rPr>
              <a:t> : </a:t>
            </a:r>
            <a:r>
              <a:rPr lang="ar-SA" b="1" dirty="0" smtClean="0">
                <a:solidFill>
                  <a:srgbClr val="002060"/>
                </a:solidFill>
              </a:rPr>
              <a:t>المالك على الشيوع</a:t>
            </a:r>
            <a:endParaRPr lang="en-US" dirty="0" smtClean="0">
              <a:solidFill>
                <a:srgbClr val="002060"/>
              </a:solidFill>
            </a:endParaRPr>
          </a:p>
          <a:p>
            <a:pPr marL="0" indent="0" algn="r" rtl="1">
              <a:buNone/>
            </a:pPr>
            <a:r>
              <a:rPr lang="ar-SA" dirty="0" smtClean="0"/>
              <a:t>يجوز ايضاً لمالك الشيء على الشيوع ان يؤجر حصته حتى وان كان لا يملكهاعلى وجهه الاستقلال </a:t>
            </a:r>
            <a:r>
              <a:rPr lang="ar-IQ" dirty="0" smtClean="0"/>
              <a:t>*</a:t>
            </a:r>
            <a:endParaRPr lang="ar-JO" dirty="0" smtClean="0"/>
          </a:p>
          <a:p>
            <a:pPr marL="0" indent="0" algn="r" rtl="1">
              <a:buNone/>
            </a:pPr>
            <a:r>
              <a:rPr lang="ar-JO" dirty="0" smtClean="0"/>
              <a:t>م(1061)</a:t>
            </a:r>
            <a:r>
              <a:rPr lang="ar-IQ" dirty="0" smtClean="0"/>
              <a:t> </a:t>
            </a:r>
            <a:r>
              <a:rPr lang="ar-SA" u="sng" dirty="0" smtClean="0">
                <a:solidFill>
                  <a:srgbClr val="C00000"/>
                </a:solidFill>
              </a:rPr>
              <a:t>بشرط عدم الاضرار بالشركاء الاخرين</a:t>
            </a:r>
            <a:r>
              <a:rPr lang="en-US" u="sng" dirty="0" smtClean="0">
                <a:solidFill>
                  <a:srgbClr val="C00000"/>
                </a:solidFill>
              </a:rPr>
              <a:t> </a:t>
            </a:r>
            <a:endParaRPr lang="ar-IQ" u="sng" dirty="0" smtClean="0">
              <a:solidFill>
                <a:srgbClr val="C00000"/>
              </a:solidFill>
            </a:endParaRPr>
          </a:p>
          <a:p>
            <a:pPr marL="0" indent="0" algn="r" rtl="1">
              <a:buNone/>
            </a:pPr>
            <a:r>
              <a:rPr lang="ar-IQ" dirty="0" smtClean="0"/>
              <a:t>سواء اجره للشريك او للغير*</a:t>
            </a:r>
            <a:r>
              <a:rPr lang="en-US" dirty="0" smtClean="0"/>
              <a:t>. </a:t>
            </a:r>
            <a:r>
              <a:rPr lang="ar-IQ" dirty="0" smtClean="0"/>
              <a:t>ولكنه مقيد بنص المادة (1064-1</a:t>
            </a:r>
            <a:r>
              <a:rPr lang="ar-IQ" u="sng" dirty="0" smtClean="0"/>
              <a:t>) (تكون ادارة مال الشائع من كل الشركاء مجتمعين مالم يوجد اتفاق يخالف ذلك)</a:t>
            </a:r>
            <a:r>
              <a:rPr lang="ar-SA" dirty="0" smtClean="0"/>
              <a:t>ويبقى رأي</a:t>
            </a:r>
            <a:endParaRPr lang="en-US" dirty="0" smtClean="0"/>
          </a:p>
          <a:p>
            <a:pPr marL="0" indent="0" algn="r">
              <a:buNone/>
            </a:pPr>
            <a:r>
              <a:rPr lang="ar-SA" dirty="0" smtClean="0"/>
              <a:t>أصحاب القدر الاكبر من الحصص ملزماً للجمي</a:t>
            </a:r>
            <a:r>
              <a:rPr lang="ar-JO" dirty="0" smtClean="0"/>
              <a:t>ع</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45719"/>
          </a:xfrm>
        </p:spPr>
        <p:txBody>
          <a:bodyPr>
            <a:normAutofit fontScale="90000"/>
          </a:bodyPr>
          <a:lstStyle/>
          <a:p>
            <a:endParaRPr lang="en-US" dirty="0"/>
          </a:p>
        </p:txBody>
      </p:sp>
      <p:sp>
        <p:nvSpPr>
          <p:cNvPr id="3" name="Content Placeholder 2"/>
          <p:cNvSpPr>
            <a:spLocks noGrp="1"/>
          </p:cNvSpPr>
          <p:nvPr>
            <p:ph idx="1"/>
          </p:nvPr>
        </p:nvSpPr>
        <p:spPr>
          <a:xfrm>
            <a:off x="228600" y="381000"/>
            <a:ext cx="8705088" cy="6172200"/>
          </a:xfrm>
        </p:spPr>
        <p:txBody>
          <a:bodyPr>
            <a:normAutofit fontScale="70000" lnSpcReduction="20000"/>
          </a:bodyPr>
          <a:lstStyle/>
          <a:p>
            <a:pPr algn="r" rtl="1"/>
            <a:r>
              <a:rPr lang="ar-SA" sz="4000" b="1" dirty="0" smtClean="0">
                <a:solidFill>
                  <a:srgbClr val="FF0000"/>
                </a:solidFill>
              </a:rPr>
              <a:t>ال</a:t>
            </a:r>
            <a:r>
              <a:rPr lang="ar-IQ" sz="4000" b="1" dirty="0" smtClean="0">
                <a:solidFill>
                  <a:srgbClr val="FF0000"/>
                </a:solidFill>
              </a:rPr>
              <a:t>ا</a:t>
            </a:r>
            <a:r>
              <a:rPr lang="ar-SA" sz="4000" b="1" dirty="0" smtClean="0">
                <a:solidFill>
                  <a:srgbClr val="FF0000"/>
                </a:solidFill>
              </a:rPr>
              <a:t>سباب القانونية للتخلية في قانون ايجار العقار</a:t>
            </a:r>
            <a:endParaRPr lang="en-US" sz="4000" dirty="0" smtClean="0">
              <a:solidFill>
                <a:srgbClr val="FF0000"/>
              </a:solidFill>
            </a:endParaRPr>
          </a:p>
          <a:p>
            <a:pPr algn="r" rtl="1"/>
            <a:r>
              <a:rPr lang="ar-SA" b="1" dirty="0" smtClean="0"/>
              <a:t>هذا الموضوع من أهم المواضيع الذي ستجدونه كثيراً في المحاكم لذلك عندما يأتي</a:t>
            </a:r>
            <a:endParaRPr lang="en-US" dirty="0" smtClean="0"/>
          </a:p>
          <a:p>
            <a:pPr algn="r" rtl="1"/>
            <a:r>
              <a:rPr lang="ar-SA" b="1" dirty="0" smtClean="0"/>
              <a:t>اليك شخص يطلب منك انت كمحامي تخلية عقاره الذي أجره الى شخص أخر فما</a:t>
            </a:r>
            <a:endParaRPr lang="en-US" dirty="0" smtClean="0"/>
          </a:p>
          <a:p>
            <a:pPr algn="r" rtl="1"/>
            <a:r>
              <a:rPr lang="ar-SA" b="1" dirty="0" smtClean="0"/>
              <a:t>عليك أنت سوى تطبيق المادة</a:t>
            </a:r>
            <a:r>
              <a:rPr lang="en-US" b="1" dirty="0" smtClean="0"/>
              <a:t> </a:t>
            </a:r>
            <a:r>
              <a:rPr lang="en-US" b="1" dirty="0" smtClean="0">
                <a:solidFill>
                  <a:srgbClr val="00B050"/>
                </a:solidFill>
              </a:rPr>
              <a:t>17</a:t>
            </a:r>
            <a:r>
              <a:rPr lang="en-US" b="1" dirty="0" smtClean="0"/>
              <a:t> </a:t>
            </a:r>
            <a:r>
              <a:rPr lang="ar-SA" b="1" dirty="0" smtClean="0"/>
              <a:t>من قانون ايجار العقار المعدل والتي تنص على</a:t>
            </a:r>
            <a:r>
              <a:rPr lang="en-US" b="1" dirty="0" smtClean="0"/>
              <a:t>:</a:t>
            </a:r>
            <a:endParaRPr lang="en-US" dirty="0" smtClean="0"/>
          </a:p>
          <a:p>
            <a:pPr algn="r" rtl="1"/>
            <a:r>
              <a:rPr lang="en-US" b="1" dirty="0" smtClean="0"/>
              <a:t>)</a:t>
            </a:r>
            <a:r>
              <a:rPr lang="ar-SA" b="1" dirty="0" smtClean="0">
                <a:solidFill>
                  <a:srgbClr val="00B050"/>
                </a:solidFill>
              </a:rPr>
              <a:t>لا يجوز للمؤجر ان يطلب تخلية العقار الخاضع لاحكام القانون الا لاحد الاسباب</a:t>
            </a:r>
            <a:endParaRPr lang="en-US" dirty="0" smtClean="0">
              <a:solidFill>
                <a:srgbClr val="00B050"/>
              </a:solidFill>
            </a:endParaRPr>
          </a:p>
          <a:p>
            <a:pPr algn="r" rtl="1"/>
            <a:r>
              <a:rPr lang="ar-SA" b="1" dirty="0" smtClean="0">
                <a:solidFill>
                  <a:srgbClr val="00B050"/>
                </a:solidFill>
              </a:rPr>
              <a:t>الاتية</a:t>
            </a:r>
            <a:r>
              <a:rPr lang="en-US" b="1" dirty="0" smtClean="0">
                <a:solidFill>
                  <a:srgbClr val="00B050"/>
                </a:solidFill>
              </a:rPr>
              <a:t> :</a:t>
            </a:r>
            <a:endParaRPr lang="en-US" dirty="0" smtClean="0">
              <a:solidFill>
                <a:srgbClr val="00B050"/>
              </a:solidFill>
            </a:endParaRPr>
          </a:p>
          <a:p>
            <a:pPr algn="r" rtl="1"/>
            <a:r>
              <a:rPr lang="en-US" sz="4600" b="1" dirty="0" smtClean="0">
                <a:solidFill>
                  <a:schemeClr val="accent1"/>
                </a:solidFill>
              </a:rPr>
              <a:t>1</a:t>
            </a:r>
            <a:r>
              <a:rPr lang="en-US" sz="4600" b="1" dirty="0" smtClean="0"/>
              <a:t> </a:t>
            </a:r>
            <a:r>
              <a:rPr lang="en-US" b="1" dirty="0" smtClean="0"/>
              <a:t>: </a:t>
            </a:r>
            <a:r>
              <a:rPr lang="ar-SA" b="1" dirty="0" smtClean="0"/>
              <a:t>اذا </a:t>
            </a:r>
            <a:r>
              <a:rPr lang="ar-SA" b="1" dirty="0" smtClean="0">
                <a:solidFill>
                  <a:srgbClr val="FF0000"/>
                </a:solidFill>
              </a:rPr>
              <a:t>لم يدفع المستاجر قسط الايجار </a:t>
            </a:r>
            <a:r>
              <a:rPr lang="ar-SA" b="1" dirty="0" smtClean="0"/>
              <a:t>رغم مرور</a:t>
            </a:r>
            <a:r>
              <a:rPr lang="en-US" b="1" dirty="0" smtClean="0"/>
              <a:t> 7 </a:t>
            </a:r>
            <a:r>
              <a:rPr lang="ar-SA" b="1" dirty="0" smtClean="0"/>
              <a:t>سبعة ايام على استحقاقه</a:t>
            </a:r>
            <a:endParaRPr lang="en-US" dirty="0" smtClean="0"/>
          </a:p>
          <a:p>
            <a:pPr algn="r" rtl="1"/>
            <a:r>
              <a:rPr lang="ar-SA" b="1" dirty="0" smtClean="0"/>
              <a:t>وانذار المؤجر له بعد انقضائها بوساطة الكاتب العدل بوجوب دفعة خلال</a:t>
            </a:r>
            <a:r>
              <a:rPr lang="en-US" b="1" dirty="0" smtClean="0"/>
              <a:t> </a:t>
            </a:r>
            <a:r>
              <a:rPr lang="ar-JO" b="1" dirty="0" smtClean="0"/>
              <a:t>8</a:t>
            </a:r>
            <a:r>
              <a:rPr lang="en-US" b="1" dirty="0" smtClean="0"/>
              <a:t> </a:t>
            </a:r>
            <a:r>
              <a:rPr lang="ar-SA" b="1" dirty="0" smtClean="0"/>
              <a:t>ثمانية</a:t>
            </a:r>
            <a:endParaRPr lang="en-US" dirty="0" smtClean="0"/>
          </a:p>
          <a:p>
            <a:pPr algn="r" rtl="1"/>
            <a:r>
              <a:rPr lang="ar-SA" b="1" dirty="0" smtClean="0"/>
              <a:t>ايام من تاريخ تبليغه بالانذار، وتكون مصاريف الانذار وافي داع في هذه الحالة</a:t>
            </a:r>
            <a:endParaRPr lang="en-US" dirty="0" smtClean="0"/>
          </a:p>
          <a:p>
            <a:pPr algn="r" rtl="1"/>
            <a:r>
              <a:rPr lang="ar-SA" b="1" dirty="0" smtClean="0"/>
              <a:t>على المستاجر</a:t>
            </a:r>
            <a:r>
              <a:rPr lang="en-US" b="1" dirty="0" smtClean="0"/>
              <a:t> . </a:t>
            </a:r>
            <a:r>
              <a:rPr lang="ar-SA" b="1" dirty="0" smtClean="0"/>
              <a:t>ولا يستفيد المستاجر من هذه الحماية الا مرة واحدة في السنة</a:t>
            </a:r>
            <a:endParaRPr lang="en-US" dirty="0" smtClean="0"/>
          </a:p>
          <a:p>
            <a:pPr algn="r" rtl="1"/>
            <a:r>
              <a:rPr lang="ar-SA" b="1" dirty="0" smtClean="0"/>
              <a:t>والواحدة التي تبدا من الانذار الاخير، يجوز للمؤجر بعدها ان يطلب التخلية اذا لم</a:t>
            </a:r>
            <a:endParaRPr lang="en-US" dirty="0" smtClean="0"/>
          </a:p>
          <a:p>
            <a:pPr algn="r" rtl="1"/>
            <a:r>
              <a:rPr lang="ar-SA" b="1" dirty="0" smtClean="0"/>
              <a:t>يدفع المستاجر القسط المستحق خلال</a:t>
            </a:r>
            <a:r>
              <a:rPr lang="en-US" b="1" dirty="0" smtClean="0"/>
              <a:t> 15 </a:t>
            </a:r>
            <a:r>
              <a:rPr lang="ar-SA" b="1" dirty="0" smtClean="0"/>
              <a:t>خمسة عشر يوما من تاريخ استحقاقه</a:t>
            </a:r>
            <a:r>
              <a:rPr lang="en-US" b="1" dirty="0" smtClean="0"/>
              <a:t> .</a:t>
            </a:r>
            <a:endParaRPr lang="en-US" dirty="0" smtClean="0"/>
          </a:p>
          <a:p>
            <a:pPr algn="r" rtl="1"/>
            <a:r>
              <a:rPr lang="en-US" sz="4000" b="1" dirty="0" smtClean="0">
                <a:solidFill>
                  <a:schemeClr val="accent1"/>
                </a:solidFill>
              </a:rPr>
              <a:t>2</a:t>
            </a:r>
            <a:r>
              <a:rPr lang="en-US" b="1" dirty="0" smtClean="0"/>
              <a:t> : </a:t>
            </a:r>
            <a:r>
              <a:rPr lang="ar-SA" b="1" dirty="0" smtClean="0"/>
              <a:t>اذا </a:t>
            </a:r>
            <a:r>
              <a:rPr lang="ar-SA" b="1" dirty="0" smtClean="0">
                <a:solidFill>
                  <a:srgbClr val="FF0000"/>
                </a:solidFill>
              </a:rPr>
              <a:t>اجر المستاجر الماجور او تنازل عن الايجار كلا او جزءا </a:t>
            </a:r>
            <a:r>
              <a:rPr lang="ar-SA" b="1" dirty="0" smtClean="0"/>
              <a:t>دون موافقة</a:t>
            </a:r>
            <a:endParaRPr lang="en-US" dirty="0" smtClean="0"/>
          </a:p>
          <a:p>
            <a:pPr algn="r" rtl="1"/>
            <a:r>
              <a:rPr lang="ar-SA" b="1" dirty="0" smtClean="0"/>
              <a:t>تحريرية من المؤجر، او </a:t>
            </a:r>
            <a:r>
              <a:rPr lang="ar-SA" b="1" dirty="0" smtClean="0">
                <a:solidFill>
                  <a:srgbClr val="FF0000"/>
                </a:solidFill>
              </a:rPr>
              <a:t>اسكن معه </a:t>
            </a:r>
            <a:r>
              <a:rPr lang="ar-SA" b="1" dirty="0" smtClean="0"/>
              <a:t>في الماجور غير من ذكروا في المادة الثالثة</a:t>
            </a:r>
            <a:endParaRPr lang="en-US" dirty="0" smtClean="0"/>
          </a:p>
          <a:p>
            <a:pPr algn="r" rtl="1"/>
            <a:r>
              <a:rPr lang="ar-SA" b="1" dirty="0" smtClean="0"/>
              <a:t>عشرة من القانون</a:t>
            </a:r>
            <a:r>
              <a:rPr lang="en-US" b="1" dirty="0" smtClean="0"/>
              <a:t> .</a:t>
            </a:r>
            <a:endParaRPr lang="en-US" dirty="0" smtClean="0"/>
          </a:p>
          <a:p>
            <a:pPr algn="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a:r>
              <a:rPr lang="ar-IQ" dirty="0" smtClean="0"/>
              <a:t> </a:t>
            </a:r>
            <a:r>
              <a:rPr lang="ar-IQ" dirty="0" smtClean="0">
                <a:solidFill>
                  <a:srgbClr val="FF0000"/>
                </a:solidFill>
              </a:rPr>
              <a:t>اولاً : الضرورة الملجئة للسكن(التخلية بسبب المؤجر)</a:t>
            </a:r>
            <a:endParaRPr lang="en-US" dirty="0">
              <a:solidFill>
                <a:srgbClr val="FF0000"/>
              </a:solidFill>
            </a:endParaRPr>
          </a:p>
        </p:txBody>
      </p:sp>
      <p:sp>
        <p:nvSpPr>
          <p:cNvPr id="3" name="Content Placeholder 2"/>
          <p:cNvSpPr>
            <a:spLocks noGrp="1"/>
          </p:cNvSpPr>
          <p:nvPr>
            <p:ph idx="1"/>
          </p:nvPr>
        </p:nvSpPr>
        <p:spPr/>
        <p:txBody>
          <a:bodyPr>
            <a:normAutofit fontScale="85000" lnSpcReduction="20000"/>
          </a:bodyPr>
          <a:lstStyle/>
          <a:p>
            <a:pPr algn="r"/>
            <a:r>
              <a:rPr lang="ar-IQ" dirty="0" smtClean="0"/>
              <a:t>اضافتا الى حالات السابقة الذكراعطى المشرع </a:t>
            </a:r>
            <a:r>
              <a:rPr lang="ar-IQ" dirty="0" smtClean="0">
                <a:solidFill>
                  <a:srgbClr val="FF0000"/>
                </a:solidFill>
              </a:rPr>
              <a:t>حق للمؤجر </a:t>
            </a:r>
            <a:r>
              <a:rPr lang="ar-IQ" dirty="0" smtClean="0"/>
              <a:t>في انهاء عقد الايجار قبل انتهاء مدته اذا اثبتت المؤجر ضرورة تلجئه للسكن. وهذه الحالات جاء </a:t>
            </a:r>
            <a:r>
              <a:rPr lang="ar-IQ" dirty="0" smtClean="0">
                <a:solidFill>
                  <a:srgbClr val="FF0000"/>
                </a:solidFill>
              </a:rPr>
              <a:t>على سبيل المثال </a:t>
            </a:r>
            <a:r>
              <a:rPr lang="ar-IQ" dirty="0" smtClean="0"/>
              <a:t>ويمكن ان تقاس عليها حالات الاخرى. </a:t>
            </a:r>
          </a:p>
          <a:p>
            <a:pPr algn="r"/>
            <a:r>
              <a:rPr lang="ar-IQ" dirty="0" smtClean="0"/>
              <a:t>ويقع عبْ ا</a:t>
            </a:r>
            <a:r>
              <a:rPr lang="ar-IQ" dirty="0" smtClean="0">
                <a:solidFill>
                  <a:srgbClr val="FF0000"/>
                </a:solidFill>
              </a:rPr>
              <a:t>ثبات</a:t>
            </a:r>
            <a:r>
              <a:rPr lang="ar-IQ" dirty="0" smtClean="0"/>
              <a:t> وجود الضرورة على عاتق </a:t>
            </a:r>
            <a:r>
              <a:rPr lang="ar-IQ" dirty="0" smtClean="0">
                <a:solidFill>
                  <a:srgbClr val="FF0000"/>
                </a:solidFill>
              </a:rPr>
              <a:t>المؤجر</a:t>
            </a:r>
            <a:r>
              <a:rPr lang="ar-IQ" dirty="0" smtClean="0"/>
              <a:t> .</a:t>
            </a:r>
          </a:p>
          <a:p>
            <a:pPr algn="r"/>
            <a:r>
              <a:rPr lang="ar-IQ" dirty="0" smtClean="0"/>
              <a:t>ومن شروطها :</a:t>
            </a:r>
          </a:p>
          <a:p>
            <a:pPr algn="r"/>
            <a:r>
              <a:rPr lang="ar-IQ" dirty="0" smtClean="0"/>
              <a:t>1.ان يكون هنالك ضرورة مستجدة بعد الايجار وتستمر هذه الضرورة الى حين اصدار القرار التخلية.</a:t>
            </a:r>
          </a:p>
          <a:p>
            <a:pPr algn="r"/>
            <a:r>
              <a:rPr lang="ar-IQ" dirty="0" smtClean="0"/>
              <a:t>2.ان تلجيء الضرورة المؤجر او احد اولاده</a:t>
            </a:r>
          </a:p>
          <a:p>
            <a:pPr algn="r"/>
            <a:r>
              <a:rPr lang="ar-IQ" dirty="0" smtClean="0"/>
              <a:t>3.عدم امتلاك المؤجر عقار السكني على وجه الاستقلال</a:t>
            </a:r>
            <a:r>
              <a:rPr lang="ar-JO" dirty="0" smtClean="0"/>
              <a:t> </a:t>
            </a:r>
            <a:r>
              <a:rPr lang="ar-IQ" dirty="0" smtClean="0"/>
              <a:t>في حدود المدينة التي يسكنها.</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solidFill>
                  <a:srgbClr val="FF0000"/>
                </a:solidFill>
              </a:rPr>
              <a:t>تطبيقات التشريعية للضرورة الملجئة </a:t>
            </a:r>
            <a:endParaRPr lang="en-US" dirty="0">
              <a:solidFill>
                <a:srgbClr val="FF0000"/>
              </a:solidFill>
            </a:endParaRPr>
          </a:p>
        </p:txBody>
      </p:sp>
      <p:sp>
        <p:nvSpPr>
          <p:cNvPr id="3" name="Content Placeholder 2"/>
          <p:cNvSpPr>
            <a:spLocks noGrp="1"/>
          </p:cNvSpPr>
          <p:nvPr>
            <p:ph idx="1"/>
          </p:nvPr>
        </p:nvSpPr>
        <p:spPr/>
        <p:txBody>
          <a:bodyPr>
            <a:normAutofit fontScale="92500" lnSpcReduction="20000"/>
          </a:bodyPr>
          <a:lstStyle/>
          <a:p>
            <a:pPr algn="r"/>
            <a:r>
              <a:rPr lang="ar-IQ" dirty="0" smtClean="0"/>
              <a:t> 1. النقل لمقتضيات المصلحة العامة او انتهاء الخدمة</a:t>
            </a:r>
          </a:p>
          <a:p>
            <a:pPr algn="r"/>
            <a:r>
              <a:rPr lang="ar-IQ" dirty="0" smtClean="0"/>
              <a:t>2.عودة المؤجر من الخارج بعد انتهاء دراسته او تدريبه.</a:t>
            </a:r>
          </a:p>
          <a:p>
            <a:pPr algn="r"/>
            <a:r>
              <a:rPr lang="ar-IQ" dirty="0" smtClean="0"/>
              <a:t>3.عودة المؤجر الى مدينته لانتهاء وظيفته.</a:t>
            </a:r>
          </a:p>
          <a:p>
            <a:pPr algn="r"/>
            <a:r>
              <a:rPr lang="ar-IQ" dirty="0" smtClean="0"/>
              <a:t>4.اخطار المؤجر من منتسبي الدولة بالاخلاء الدار الحكمي التي يسكنها.</a:t>
            </a:r>
          </a:p>
          <a:p>
            <a:pPr algn="r"/>
            <a:r>
              <a:rPr lang="ar-IQ" dirty="0" smtClean="0"/>
              <a:t>5. صدور الحكم بالتخلية على المؤجر</a:t>
            </a:r>
          </a:p>
          <a:p>
            <a:pPr algn="r"/>
            <a:r>
              <a:rPr lang="ar-IQ" dirty="0" smtClean="0"/>
              <a:t>6. عودة الاسير او المفقود</a:t>
            </a:r>
          </a:p>
          <a:p>
            <a:pPr algn="r"/>
            <a:r>
              <a:rPr lang="ar-IQ" dirty="0" smtClean="0"/>
              <a:t>7.من استملكت عقاره للنفع العام</a:t>
            </a:r>
          </a:p>
          <a:p>
            <a:pPr algn="r"/>
            <a:r>
              <a:rPr lang="ar-IQ" dirty="0" smtClean="0"/>
              <a:t>8.لزوجة المفقود او الشهيد طلب التخلية</a:t>
            </a:r>
          </a:p>
          <a:p>
            <a:pPr algn="r"/>
            <a:r>
              <a:rPr lang="ar-IQ" dirty="0" smtClean="0"/>
              <a:t>9. </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106362"/>
          </a:xfrm>
        </p:spPr>
        <p:txBody>
          <a:bodyPr>
            <a:normAutofit fontScale="90000"/>
          </a:bodyPr>
          <a:lstStyle/>
          <a:p>
            <a:endParaRPr lang="en-US" dirty="0"/>
          </a:p>
        </p:txBody>
      </p:sp>
      <p:sp>
        <p:nvSpPr>
          <p:cNvPr id="3" name="Content Placeholder 2"/>
          <p:cNvSpPr>
            <a:spLocks noGrp="1"/>
          </p:cNvSpPr>
          <p:nvPr>
            <p:ph idx="1"/>
          </p:nvPr>
        </p:nvSpPr>
        <p:spPr>
          <a:xfrm>
            <a:off x="228600" y="457200"/>
            <a:ext cx="8705088" cy="6019800"/>
          </a:xfrm>
        </p:spPr>
        <p:txBody>
          <a:bodyPr>
            <a:normAutofit fontScale="92500" lnSpcReduction="10000"/>
          </a:bodyPr>
          <a:lstStyle/>
          <a:p>
            <a:pPr algn="r" rtl="1"/>
            <a:r>
              <a:rPr lang="en-US" b="1" dirty="0" smtClean="0"/>
              <a:t>:</a:t>
            </a:r>
            <a:r>
              <a:rPr lang="ar-IQ" sz="4100" b="1" dirty="0" smtClean="0">
                <a:solidFill>
                  <a:schemeClr val="accent1"/>
                </a:solidFill>
              </a:rPr>
              <a:t>3</a:t>
            </a:r>
            <a:r>
              <a:rPr lang="en-US" b="1" dirty="0" smtClean="0"/>
              <a:t> </a:t>
            </a:r>
            <a:r>
              <a:rPr lang="ar-SA" b="1" dirty="0" smtClean="0"/>
              <a:t>اذا احدث المستاجر بالماجور ضررا جسيما عمدا او اهمالا</a:t>
            </a:r>
            <a:r>
              <a:rPr lang="en-US" b="1" dirty="0" smtClean="0"/>
              <a:t> .</a:t>
            </a:r>
            <a:endParaRPr lang="en-US" dirty="0" smtClean="0"/>
          </a:p>
          <a:p>
            <a:pPr algn="r" rtl="1"/>
            <a:r>
              <a:rPr lang="en-US" sz="4100" b="1" dirty="0" smtClean="0">
                <a:solidFill>
                  <a:schemeClr val="accent1"/>
                </a:solidFill>
              </a:rPr>
              <a:t>4</a:t>
            </a:r>
            <a:r>
              <a:rPr lang="en-US" b="1" dirty="0" smtClean="0"/>
              <a:t> : </a:t>
            </a:r>
            <a:r>
              <a:rPr lang="ar-SA" b="1" dirty="0" smtClean="0"/>
              <a:t>اذا احدث المستاجر تغييرا جوهريا في الماجور دون موافقة المؤجر التحريرية</a:t>
            </a:r>
            <a:endParaRPr lang="en-US" dirty="0" smtClean="0"/>
          </a:p>
          <a:p>
            <a:pPr algn="r" rtl="1"/>
            <a:r>
              <a:rPr lang="en-US" sz="4100" b="1" dirty="0" smtClean="0">
                <a:solidFill>
                  <a:schemeClr val="accent1"/>
                </a:solidFill>
              </a:rPr>
              <a:t>5 : </a:t>
            </a:r>
            <a:r>
              <a:rPr lang="ar-SA" b="1" dirty="0" smtClean="0"/>
              <a:t>اذا استعمل المستاجر الماجور خلافا للغرض المبين في عقد الايجار</a:t>
            </a:r>
            <a:r>
              <a:rPr lang="en-US" b="1" dirty="0" smtClean="0"/>
              <a:t> .</a:t>
            </a:r>
            <a:endParaRPr lang="en-US" dirty="0" smtClean="0"/>
          </a:p>
          <a:p>
            <a:pPr algn="r" rtl="1"/>
            <a:r>
              <a:rPr lang="en-US" b="1" dirty="0" smtClean="0">
                <a:solidFill>
                  <a:schemeClr val="accent1"/>
                </a:solidFill>
              </a:rPr>
              <a:t>6</a:t>
            </a:r>
            <a:r>
              <a:rPr lang="en-US" b="1" dirty="0" smtClean="0"/>
              <a:t> : </a:t>
            </a:r>
            <a:r>
              <a:rPr lang="ar-SA" b="1" dirty="0" smtClean="0"/>
              <a:t>اذا ترتب على استعمال المستاجر للماجور اساءة الى سمعة المؤجر</a:t>
            </a:r>
            <a:r>
              <a:rPr lang="en-US" b="1" dirty="0" smtClean="0"/>
              <a:t> .</a:t>
            </a:r>
            <a:endParaRPr lang="en-US" dirty="0" smtClean="0"/>
          </a:p>
          <a:p>
            <a:pPr algn="r" rtl="1"/>
            <a:r>
              <a:rPr lang="en-US" b="1" dirty="0" smtClean="0">
                <a:solidFill>
                  <a:schemeClr val="accent1"/>
                </a:solidFill>
              </a:rPr>
              <a:t>7</a:t>
            </a:r>
            <a:r>
              <a:rPr lang="en-US" b="1" dirty="0" smtClean="0"/>
              <a:t> : </a:t>
            </a:r>
            <a:r>
              <a:rPr lang="ar-SA" b="1" dirty="0" smtClean="0"/>
              <a:t>اذا اصبح العقار الماجور غير مسكون مدة تزيد على</a:t>
            </a:r>
            <a:r>
              <a:rPr lang="en-US" b="1" dirty="0" smtClean="0"/>
              <a:t> 45 </a:t>
            </a:r>
            <a:r>
              <a:rPr lang="ar-SA" b="1" dirty="0" smtClean="0"/>
              <a:t>خمسة واربعين يوما</a:t>
            </a:r>
            <a:endParaRPr lang="en-US" dirty="0" smtClean="0"/>
          </a:p>
          <a:p>
            <a:pPr algn="r" rtl="1"/>
            <a:r>
              <a:rPr lang="ar-SA" b="1" dirty="0" smtClean="0"/>
              <a:t>دون عذر مشروع</a:t>
            </a:r>
            <a:endParaRPr lang="ar-IQ" b="1" dirty="0" smtClean="0"/>
          </a:p>
          <a:p>
            <a:pPr algn="r" rtl="1"/>
            <a:r>
              <a:rPr lang="ar-IQ" b="1" dirty="0" smtClean="0"/>
              <a:t> فهذه هي  الحالات العامة في اخلال المستاجر بالتزاماته العقدية.</a:t>
            </a:r>
            <a:endParaRPr lang="en-US" dirty="0" smtClean="0"/>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solidFill>
                  <a:srgbClr val="FF0000"/>
                </a:solidFill>
              </a:rPr>
              <a:t>تطبيقات القضائية للضرورة الملجئة</a:t>
            </a:r>
            <a:endParaRPr lang="en-US" dirty="0">
              <a:solidFill>
                <a:srgbClr val="FF0000"/>
              </a:solidFill>
            </a:endParaRPr>
          </a:p>
        </p:txBody>
      </p:sp>
      <p:sp>
        <p:nvSpPr>
          <p:cNvPr id="3" name="Content Placeholder 2"/>
          <p:cNvSpPr>
            <a:spLocks noGrp="1"/>
          </p:cNvSpPr>
          <p:nvPr>
            <p:ph idx="1"/>
          </p:nvPr>
        </p:nvSpPr>
        <p:spPr/>
        <p:txBody>
          <a:bodyPr>
            <a:normAutofit lnSpcReduction="10000"/>
          </a:bodyPr>
          <a:lstStyle/>
          <a:p>
            <a:pPr algn="r"/>
            <a:r>
              <a:rPr lang="ar-IQ" dirty="0" smtClean="0"/>
              <a:t>1. الزواج</a:t>
            </a:r>
          </a:p>
          <a:p>
            <a:pPr algn="r"/>
            <a:r>
              <a:rPr lang="ar-IQ" dirty="0" smtClean="0"/>
              <a:t>2.الطلاق</a:t>
            </a:r>
          </a:p>
          <a:p>
            <a:pPr algn="r"/>
            <a:r>
              <a:rPr lang="ar-IQ" dirty="0" smtClean="0"/>
              <a:t>3. المرض</a:t>
            </a:r>
          </a:p>
          <a:p>
            <a:pPr algn="r"/>
            <a:r>
              <a:rPr lang="ar-IQ" dirty="0" smtClean="0"/>
              <a:t>4.الوفاة</a:t>
            </a:r>
          </a:p>
          <a:p>
            <a:pPr algn="r"/>
            <a:r>
              <a:rPr lang="ar-IQ" dirty="0" smtClean="0"/>
              <a:t>5. تغيير تكوين الاسرة</a:t>
            </a:r>
          </a:p>
          <a:p>
            <a:pPr algn="r"/>
            <a:r>
              <a:rPr lang="ar-IQ" dirty="0" smtClean="0"/>
              <a:t>6.تعذر معيشة المؤجر في مسكنه</a:t>
            </a:r>
          </a:p>
          <a:p>
            <a:pPr algn="r"/>
            <a:r>
              <a:rPr lang="ar-IQ" dirty="0" smtClean="0"/>
              <a:t>7.اضطرار المؤجر للانتقال الى المدينة التي يوجد فيها داره</a:t>
            </a:r>
          </a:p>
          <a:p>
            <a:pPr algn="r"/>
            <a:r>
              <a:rPr lang="ar-IQ" dirty="0" smtClean="0"/>
              <a:t>8.عدم صلاحية العقار</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a:r>
              <a:rPr lang="ar-IQ" dirty="0" smtClean="0">
                <a:solidFill>
                  <a:srgbClr val="FF0000"/>
                </a:solidFill>
              </a:rPr>
              <a:t>ثانيا: انتفاء حاجة المستاجر ( التخلية بسبب المستاجر)</a:t>
            </a:r>
            <a:endParaRPr lang="en-US" dirty="0">
              <a:solidFill>
                <a:srgbClr val="FF0000"/>
              </a:solidFill>
            </a:endParaRPr>
          </a:p>
        </p:txBody>
      </p:sp>
      <p:sp>
        <p:nvSpPr>
          <p:cNvPr id="3" name="Content Placeholder 2"/>
          <p:cNvSpPr>
            <a:spLocks noGrp="1"/>
          </p:cNvSpPr>
          <p:nvPr>
            <p:ph idx="1"/>
          </p:nvPr>
        </p:nvSpPr>
        <p:spPr/>
        <p:txBody>
          <a:bodyPr/>
          <a:lstStyle/>
          <a:p>
            <a:pPr algn="r" rtl="1"/>
            <a:r>
              <a:rPr lang="en-US" b="1" dirty="0" smtClean="0">
                <a:solidFill>
                  <a:schemeClr val="accent1"/>
                </a:solidFill>
              </a:rPr>
              <a:t> :</a:t>
            </a:r>
            <a:r>
              <a:rPr lang="ar-IQ" b="1" dirty="0" smtClean="0">
                <a:solidFill>
                  <a:schemeClr val="accent1"/>
                </a:solidFill>
              </a:rPr>
              <a:t>1</a:t>
            </a:r>
            <a:r>
              <a:rPr lang="en-US" b="1" dirty="0" smtClean="0">
                <a:solidFill>
                  <a:schemeClr val="accent1"/>
                </a:solidFill>
              </a:rPr>
              <a:t> </a:t>
            </a:r>
            <a:r>
              <a:rPr lang="ar-SA" b="1" dirty="0" smtClean="0"/>
              <a:t>اذا بنى المستاجر او زوجه او احد اولاده القاصرين عقارا للسكنى في حدود</a:t>
            </a:r>
            <a:r>
              <a:rPr lang="ar-JO" dirty="0"/>
              <a:t> </a:t>
            </a:r>
            <a:r>
              <a:rPr lang="ar-SA" b="1" dirty="0" smtClean="0"/>
              <a:t>المدينة التي يقيمون فيها عادة</a:t>
            </a:r>
            <a:endParaRPr lang="en-US" dirty="0" smtClean="0"/>
          </a:p>
          <a:p>
            <a:pPr algn="r" rtl="1"/>
            <a:r>
              <a:rPr lang="ar-IQ" b="1" dirty="0" smtClean="0">
                <a:solidFill>
                  <a:schemeClr val="accent1"/>
                </a:solidFill>
              </a:rPr>
              <a:t>2</a:t>
            </a:r>
            <a:r>
              <a:rPr lang="en-US" b="1" dirty="0" smtClean="0">
                <a:solidFill>
                  <a:schemeClr val="accent1"/>
                </a:solidFill>
              </a:rPr>
              <a:t> : </a:t>
            </a:r>
            <a:r>
              <a:rPr lang="ar-SA" b="1" dirty="0" smtClean="0"/>
              <a:t>اذا تملك المستاجر او زوجه او احد اولاده القاصرين، او كان يملك اي منهم في</a:t>
            </a:r>
            <a:r>
              <a:rPr lang="ar-JO" dirty="0"/>
              <a:t> </a:t>
            </a:r>
            <a:r>
              <a:rPr lang="ar-SA" b="1" dirty="0" smtClean="0"/>
              <a:t>حدود المدينة التي يقيمون فيها عادة عقارا صالحا للسكنى يمكن تخليته قانونا </a:t>
            </a:r>
            <a:endParaRPr lang="ar-IQ" b="1" dirty="0" smtClean="0"/>
          </a:p>
          <a:p>
            <a:pPr algn="r" rtl="1"/>
            <a:r>
              <a:rPr lang="ar-IQ" b="1" dirty="0" smtClean="0"/>
              <a:t>3.خلو الماجور بسبب عدم الاستعمال</a:t>
            </a:r>
            <a:r>
              <a:rPr lang="en-US" b="1" dirty="0" smtClean="0"/>
              <a:t>.</a:t>
            </a:r>
            <a:endParaRPr lang="en-US" dirty="0" smtClean="0"/>
          </a:p>
          <a:p>
            <a:endParaRPr lang="en-US" dirty="0"/>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106362"/>
          </a:xfrm>
        </p:spPr>
        <p:txBody>
          <a:bodyPr>
            <a:normAutofit fontScale="90000"/>
          </a:bodyPr>
          <a:lstStyle/>
          <a:p>
            <a:endParaRPr lang="en-US" dirty="0"/>
          </a:p>
        </p:txBody>
      </p:sp>
      <p:sp>
        <p:nvSpPr>
          <p:cNvPr id="3" name="Content Placeholder 2"/>
          <p:cNvSpPr>
            <a:spLocks noGrp="1"/>
          </p:cNvSpPr>
          <p:nvPr>
            <p:ph idx="1"/>
          </p:nvPr>
        </p:nvSpPr>
        <p:spPr>
          <a:xfrm>
            <a:off x="381000" y="685800"/>
            <a:ext cx="8458200" cy="5791200"/>
          </a:xfrm>
        </p:spPr>
        <p:txBody>
          <a:bodyPr>
            <a:normAutofit/>
          </a:bodyPr>
          <a:lstStyle/>
          <a:p>
            <a:pPr algn="r" rtl="1"/>
            <a:r>
              <a:rPr lang="ar-IQ" b="1" dirty="0" smtClean="0">
                <a:solidFill>
                  <a:schemeClr val="accent1"/>
                </a:solidFill>
              </a:rPr>
              <a:t>ثالثاً: التخلية بسبب الماجور</a:t>
            </a:r>
          </a:p>
          <a:p>
            <a:pPr algn="r" rtl="1"/>
            <a:endParaRPr lang="ar-IQ" b="1" dirty="0" smtClean="0">
              <a:solidFill>
                <a:schemeClr val="accent1"/>
              </a:solidFill>
            </a:endParaRPr>
          </a:p>
          <a:p>
            <a:pPr algn="r" rtl="1"/>
            <a:r>
              <a:rPr lang="ar-IQ" b="1" dirty="0" smtClean="0">
                <a:solidFill>
                  <a:schemeClr val="accent1"/>
                </a:solidFill>
              </a:rPr>
              <a:t>1</a:t>
            </a:r>
            <a:r>
              <a:rPr lang="en-US" b="1" dirty="0" smtClean="0"/>
              <a:t> </a:t>
            </a:r>
            <a:r>
              <a:rPr lang="ar-SA" b="1" dirty="0" smtClean="0"/>
              <a:t>اذا اراد المالك هدم العقار لاعادة بنائه بشكل يشتمل على وحدتين سكنيتين</a:t>
            </a:r>
            <a:endParaRPr lang="en-US" dirty="0" smtClean="0"/>
          </a:p>
          <a:p>
            <a:pPr algn="r" rtl="1"/>
            <a:r>
              <a:rPr lang="ar-SA" b="1" dirty="0" smtClean="0"/>
              <a:t>فاكثر او بشكل عمارة وفق التصميم الاساسي للمنطقة التي يقع فيها العقار</a:t>
            </a:r>
            <a:r>
              <a:rPr lang="en-US" b="1" dirty="0" smtClean="0"/>
              <a:t> .</a:t>
            </a:r>
            <a:endParaRPr lang="en-US" dirty="0" smtClean="0"/>
          </a:p>
          <a:p>
            <a:pPr algn="r" rtl="1"/>
            <a:r>
              <a:rPr lang="ar-IQ" b="1" dirty="0" smtClean="0">
                <a:solidFill>
                  <a:schemeClr val="accent1"/>
                </a:solidFill>
              </a:rPr>
              <a:t>2</a:t>
            </a:r>
            <a:r>
              <a:rPr lang="en-US" b="1" dirty="0" smtClean="0"/>
              <a:t> : </a:t>
            </a:r>
            <a:r>
              <a:rPr lang="ar-SA" b="1" dirty="0" smtClean="0"/>
              <a:t>اذا اراد المالك اضافة طوابق جديدة الى بناء قائم وكانت تخلية الماجور كلا او</a:t>
            </a:r>
            <a:r>
              <a:rPr lang="ar-IQ" dirty="0" smtClean="0"/>
              <a:t> </a:t>
            </a:r>
            <a:r>
              <a:rPr lang="ar-SA" b="1" dirty="0" smtClean="0"/>
              <a:t>جزءا ضرورية بالقدر الذي تقتضيه طبيعة العمل</a:t>
            </a:r>
            <a:r>
              <a:rPr lang="en-US" b="1" dirty="0" smtClean="0"/>
              <a:t> </a:t>
            </a:r>
            <a:endParaRPr lang="ar-IQ" b="1" dirty="0" smtClean="0"/>
          </a:p>
          <a:p>
            <a:pPr algn="r" rtl="1"/>
            <a:r>
              <a:rPr lang="ar-IQ" b="1" dirty="0" smtClean="0">
                <a:solidFill>
                  <a:schemeClr val="accent1"/>
                </a:solidFill>
              </a:rPr>
              <a:t>3</a:t>
            </a:r>
            <a:r>
              <a:rPr lang="ar-IQ" b="1" dirty="0" smtClean="0"/>
              <a:t>.ايلولة الماجور من السقوط</a:t>
            </a:r>
            <a:r>
              <a:rPr lang="en-US" b="1" dirty="0" smtClean="0"/>
              <a:t>.</a:t>
            </a:r>
            <a:endParaRPr lang="en-US" dirty="0" smtClean="0"/>
          </a:p>
          <a:p>
            <a:pPr algn="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715962"/>
          </a:xfrm>
        </p:spPr>
        <p:txBody>
          <a:bodyPr>
            <a:normAutofit fontScale="90000"/>
          </a:bodyPr>
          <a:lstStyle/>
          <a:p>
            <a:pPr algn="ctr"/>
            <a:r>
              <a:rPr lang="ar-IQ" dirty="0" smtClean="0"/>
              <a:t>عقد المقاولة</a:t>
            </a:r>
            <a:endParaRPr lang="en-US" dirty="0"/>
          </a:p>
        </p:txBody>
      </p:sp>
      <p:sp>
        <p:nvSpPr>
          <p:cNvPr id="3" name="Content Placeholder 2"/>
          <p:cNvSpPr>
            <a:spLocks noGrp="1"/>
          </p:cNvSpPr>
          <p:nvPr>
            <p:ph idx="1"/>
          </p:nvPr>
        </p:nvSpPr>
        <p:spPr>
          <a:xfrm>
            <a:off x="228600" y="838200"/>
            <a:ext cx="8705088" cy="5867400"/>
          </a:xfrm>
        </p:spPr>
        <p:txBody>
          <a:bodyPr>
            <a:normAutofit lnSpcReduction="10000"/>
          </a:bodyPr>
          <a:lstStyle/>
          <a:p>
            <a:pPr algn="r"/>
            <a:r>
              <a:rPr lang="ar-IQ" dirty="0" smtClean="0"/>
              <a:t>ا</a:t>
            </a:r>
            <a:r>
              <a:rPr lang="ar-IQ" dirty="0" smtClean="0">
                <a:solidFill>
                  <a:srgbClr val="FF0000"/>
                </a:solidFill>
              </a:rPr>
              <a:t>لمقاولة </a:t>
            </a:r>
            <a:r>
              <a:rPr lang="ar-IQ" dirty="0" smtClean="0"/>
              <a:t>: عقد يتعهد به أحد الطرفين أن </a:t>
            </a:r>
            <a:r>
              <a:rPr lang="ar-IQ" dirty="0" smtClean="0">
                <a:solidFill>
                  <a:srgbClr val="FF0000"/>
                </a:solidFill>
              </a:rPr>
              <a:t>يصنع شيئاً أو يؤدي م864).</a:t>
            </a:r>
            <a:r>
              <a:rPr lang="en-GB" dirty="0" smtClean="0">
                <a:solidFill>
                  <a:srgbClr val="FF0000"/>
                </a:solidFill>
              </a:rPr>
              <a:t>)</a:t>
            </a:r>
            <a:r>
              <a:rPr lang="ar-IQ" dirty="0" smtClean="0">
                <a:solidFill>
                  <a:srgbClr val="FF0000"/>
                </a:solidFill>
              </a:rPr>
              <a:t>عملا</a:t>
            </a:r>
            <a:r>
              <a:rPr lang="ar-IQ" dirty="0" smtClean="0"/>
              <a:t> لقاء اجر يتعهد</a:t>
            </a:r>
            <a:r>
              <a:rPr lang="ar-JO" dirty="0" smtClean="0"/>
              <a:t> </a:t>
            </a:r>
            <a:r>
              <a:rPr lang="ar-IQ" dirty="0" smtClean="0"/>
              <a:t>به الطرف الاخر.</a:t>
            </a:r>
          </a:p>
          <a:p>
            <a:pPr algn="r"/>
            <a:r>
              <a:rPr lang="ar-IQ" dirty="0" smtClean="0">
                <a:solidFill>
                  <a:srgbClr val="FF0000"/>
                </a:solidFill>
              </a:rPr>
              <a:t>خصائص المقاولة :</a:t>
            </a:r>
          </a:p>
          <a:p>
            <a:pPr algn="r"/>
            <a:r>
              <a:rPr lang="ar-IQ" dirty="0" smtClean="0">
                <a:solidFill>
                  <a:srgbClr val="00B050"/>
                </a:solidFill>
              </a:rPr>
              <a:t>1 : عقد رضائي : </a:t>
            </a:r>
            <a:r>
              <a:rPr lang="ar-IQ" dirty="0" smtClean="0"/>
              <a:t>فهو ينعقد بمجرد ارتباط الايجاب والقبول وتطابقهما. </a:t>
            </a:r>
            <a:r>
              <a:rPr lang="ar-IQ" u="sng" dirty="0" smtClean="0">
                <a:solidFill>
                  <a:srgbClr val="FF0000"/>
                </a:solidFill>
              </a:rPr>
              <a:t>ولا يوجد</a:t>
            </a:r>
            <a:r>
              <a:rPr lang="ar-JO" u="sng" dirty="0" smtClean="0">
                <a:solidFill>
                  <a:srgbClr val="FF0000"/>
                </a:solidFill>
              </a:rPr>
              <a:t> </a:t>
            </a:r>
            <a:r>
              <a:rPr lang="ar-IQ" u="sng" dirty="0" smtClean="0">
                <a:solidFill>
                  <a:srgbClr val="FF0000"/>
                </a:solidFill>
              </a:rPr>
              <a:t>ما يمنع المتعاقدين من الاتفاق على وجود شكلية معينة لا ينعقد العقد الا باستيفائها كالكتابة مثل</a:t>
            </a:r>
            <a:r>
              <a:rPr lang="ar-IQ" dirty="0" smtClean="0"/>
              <a:t>اً.</a:t>
            </a:r>
          </a:p>
          <a:p>
            <a:pPr algn="r"/>
            <a:r>
              <a:rPr lang="ar-IQ" dirty="0" smtClean="0"/>
              <a:t>يقع التراضي على العمل المطلوب تأديته وعلى الاجر</a:t>
            </a:r>
          </a:p>
          <a:p>
            <a:pPr algn="r"/>
            <a:r>
              <a:rPr lang="ar-IQ" dirty="0" smtClean="0"/>
              <a:t>2 : </a:t>
            </a:r>
            <a:r>
              <a:rPr lang="ar-IQ" dirty="0" smtClean="0">
                <a:solidFill>
                  <a:srgbClr val="00B050"/>
                </a:solidFill>
              </a:rPr>
              <a:t>عقد من عقود المعاوضة</a:t>
            </a:r>
            <a:r>
              <a:rPr lang="ar-IQ" dirty="0" smtClean="0"/>
              <a:t>. لانه كل طرف يأخذ مقابلاً لما يعطي</a:t>
            </a:r>
          </a:p>
          <a:p>
            <a:pPr algn="r"/>
            <a:r>
              <a:rPr lang="ar-IQ" dirty="0" smtClean="0"/>
              <a:t>3 : </a:t>
            </a:r>
            <a:r>
              <a:rPr lang="ar-IQ" dirty="0" smtClean="0">
                <a:solidFill>
                  <a:srgbClr val="00B050"/>
                </a:solidFill>
              </a:rPr>
              <a:t>عقد ملزم للجانبين</a:t>
            </a:r>
            <a:r>
              <a:rPr lang="ar-IQ" dirty="0" smtClean="0"/>
              <a:t>. فهناك التزامات في ذمة المقاول والتزامات في ذمة رب العمل</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a:xfrm>
            <a:off x="457200" y="304800"/>
            <a:ext cx="8229600" cy="5821363"/>
          </a:xfrm>
        </p:spPr>
        <p:txBody>
          <a:bodyPr>
            <a:normAutofit fontScale="85000" lnSpcReduction="20000"/>
          </a:bodyPr>
          <a:lstStyle/>
          <a:p>
            <a:pPr marL="0" indent="0" algn="r">
              <a:buNone/>
            </a:pPr>
            <a:r>
              <a:rPr lang="ar-IQ" sz="4000" dirty="0" smtClean="0">
                <a:solidFill>
                  <a:srgbClr val="FF0000"/>
                </a:solidFill>
                <a:cs typeface="Ali-A-Sahifa Bold" pitchFamily="2" charset="-78"/>
              </a:rPr>
              <a:t>تمييز عقد المقاولة عما يشيبه به من عقود اخرى</a:t>
            </a:r>
          </a:p>
          <a:p>
            <a:pPr marL="0" indent="0" algn="r">
              <a:buNone/>
            </a:pPr>
            <a:r>
              <a:rPr lang="ar-IQ" dirty="0" smtClean="0">
                <a:solidFill>
                  <a:srgbClr val="00B050"/>
                </a:solidFill>
                <a:cs typeface="Ali-A-Sahifa Bold" pitchFamily="2" charset="-78"/>
              </a:rPr>
              <a:t>1- تمييز عقد المقاولة عن عقد العمل</a:t>
            </a:r>
          </a:p>
          <a:p>
            <a:pPr marL="0" indent="0" algn="r">
              <a:buNone/>
            </a:pPr>
            <a:r>
              <a:rPr lang="ar-IQ" dirty="0" smtClean="0">
                <a:cs typeface="Ali-A-Sahifa Bold" pitchFamily="2" charset="-78"/>
              </a:rPr>
              <a:t>كلا العقدين يردان على العمل ولكن تختلف عن القواعد التي يخضع لها العقدين وبشكل خاص في تحمل التبعة (مسؤولية المتبوع عن التابع).</a:t>
            </a:r>
          </a:p>
          <a:p>
            <a:pPr marL="0" indent="0" algn="r">
              <a:buNone/>
            </a:pPr>
            <a:r>
              <a:rPr lang="ar-IQ" dirty="0" smtClean="0">
                <a:solidFill>
                  <a:srgbClr val="00B050"/>
                </a:solidFill>
                <a:cs typeface="Ali-A-Sahifa Bold" pitchFamily="2" charset="-78"/>
              </a:rPr>
              <a:t>2-تمييز عقد المقاولة عن عقد البيع</a:t>
            </a:r>
          </a:p>
          <a:p>
            <a:pPr marL="0" indent="0" algn="r">
              <a:buNone/>
            </a:pPr>
            <a:r>
              <a:rPr lang="ar-IQ" dirty="0" smtClean="0">
                <a:cs typeface="Ali-A-Sahifa Bold" pitchFamily="2" charset="-78"/>
              </a:rPr>
              <a:t>يصعب التمييز بين عقد البيع والمقاولة في حالة اذا قدم المقاول عمله والمادة(م865)</a:t>
            </a:r>
          </a:p>
          <a:p>
            <a:pPr marL="0" indent="0" algn="r">
              <a:buNone/>
            </a:pPr>
            <a:r>
              <a:rPr lang="ar-IQ" dirty="0" smtClean="0">
                <a:solidFill>
                  <a:srgbClr val="00B050"/>
                </a:solidFill>
                <a:cs typeface="Ali-A-Sahifa Bold" pitchFamily="2" charset="-78"/>
              </a:rPr>
              <a:t>3- تمييز عقد المقاولة عن عقد الوكالة</a:t>
            </a:r>
          </a:p>
          <a:p>
            <a:pPr marL="0" indent="0" algn="r">
              <a:buNone/>
            </a:pPr>
            <a:r>
              <a:rPr lang="ar-IQ" dirty="0" smtClean="0">
                <a:cs typeface="Ali-A-Sahifa Bold" pitchFamily="2" charset="-78"/>
              </a:rPr>
              <a:t>عمل المادي= المقاولة</a:t>
            </a:r>
          </a:p>
          <a:p>
            <a:pPr marL="0" indent="0" algn="r">
              <a:buNone/>
            </a:pPr>
            <a:r>
              <a:rPr lang="ar-IQ" dirty="0" smtClean="0">
                <a:cs typeface="Ali-A-Sahifa Bold" pitchFamily="2" charset="-78"/>
              </a:rPr>
              <a:t>تصرف قانوني=عقد الوكالة</a:t>
            </a:r>
          </a:p>
          <a:p>
            <a:pPr marL="0" indent="0" algn="r">
              <a:buNone/>
            </a:pPr>
            <a:r>
              <a:rPr lang="ar-IQ" dirty="0" smtClean="0">
                <a:cs typeface="Ali-A-Sahifa Bold" pitchFamily="2" charset="-78"/>
              </a:rPr>
              <a:t>تعريف عق الوكالة في القانون المدني العراقي (م927)</a:t>
            </a:r>
          </a:p>
          <a:p>
            <a:pPr marL="0" indent="0" algn="r">
              <a:buNone/>
            </a:pPr>
            <a:r>
              <a:rPr lang="ar-IQ" dirty="0" smtClean="0">
                <a:solidFill>
                  <a:srgbClr val="00B050"/>
                </a:solidFill>
                <a:cs typeface="Ali-A-Sahifa Bold" pitchFamily="2" charset="-78"/>
              </a:rPr>
              <a:t>4- تمييز عقد المقاولة عن عقد الايجار</a:t>
            </a:r>
          </a:p>
          <a:p>
            <a:pPr marL="0" indent="0" algn="r">
              <a:buNone/>
            </a:pPr>
            <a:r>
              <a:rPr lang="ar-IQ" dirty="0" smtClean="0">
                <a:cs typeface="Ali-A-Sahifa Bold" pitchFamily="2" charset="-78"/>
              </a:rPr>
              <a:t>ايجار السيارة وسائقها </a:t>
            </a:r>
          </a:p>
          <a:p>
            <a:pPr marL="0" indent="0" algn="r">
              <a:buNone/>
            </a:pPr>
            <a:endParaRPr lang="en-GB" dirty="0">
              <a:cs typeface="Ali-A-Sahifa Bold" pitchFamily="2" charset="-78"/>
            </a:endParaRPr>
          </a:p>
        </p:txBody>
      </p:sp>
    </p:spTree>
    <p:extLst>
      <p:ext uri="{BB962C8B-B14F-4D97-AF65-F5344CB8AC3E}">
        <p14:creationId xmlns:p14="http://schemas.microsoft.com/office/powerpoint/2010/main" val="1689637169"/>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1435608" y="228600"/>
            <a:ext cx="7498080" cy="46038"/>
          </a:xfrm>
        </p:spPr>
        <p:txBody>
          <a:bodyPr>
            <a:normAutofit fontScale="90000"/>
          </a:bodyPr>
          <a:lstStyle/>
          <a:p>
            <a:endParaRPr lang="en-US" dirty="0"/>
          </a:p>
        </p:txBody>
      </p:sp>
      <p:sp>
        <p:nvSpPr>
          <p:cNvPr id="3" name="Content Placeholder 2"/>
          <p:cNvSpPr>
            <a:spLocks noGrp="1"/>
          </p:cNvSpPr>
          <p:nvPr>
            <p:ph idx="1"/>
          </p:nvPr>
        </p:nvSpPr>
        <p:spPr>
          <a:xfrm>
            <a:off x="0" y="304800"/>
            <a:ext cx="8933688" cy="5943600"/>
          </a:xfrm>
        </p:spPr>
        <p:txBody>
          <a:bodyPr>
            <a:normAutofit fontScale="85000" lnSpcReduction="10000"/>
          </a:bodyPr>
          <a:lstStyle/>
          <a:p>
            <a:pPr algn="r"/>
            <a:r>
              <a:rPr lang="ar-IQ" dirty="0" smtClean="0">
                <a:solidFill>
                  <a:srgbClr val="00B050"/>
                </a:solidFill>
              </a:rPr>
              <a:t>اركان عقد المقاوله</a:t>
            </a:r>
          </a:p>
          <a:p>
            <a:pPr algn="r"/>
            <a:r>
              <a:rPr lang="ar-IQ" dirty="0" smtClean="0"/>
              <a:t> هي التراضي والمحل والسبب . وسنسلط الضوء على التراضي</a:t>
            </a:r>
          </a:p>
          <a:p>
            <a:pPr algn="r"/>
            <a:r>
              <a:rPr lang="ar-IQ" dirty="0" smtClean="0"/>
              <a:t>والمحل فقط.</a:t>
            </a:r>
          </a:p>
          <a:p>
            <a:pPr algn="r"/>
            <a:r>
              <a:rPr lang="ar-IQ" dirty="0" smtClean="0">
                <a:solidFill>
                  <a:srgbClr val="FF0000"/>
                </a:solidFill>
              </a:rPr>
              <a:t>1 : التراضي</a:t>
            </a:r>
          </a:p>
          <a:p>
            <a:pPr algn="r"/>
            <a:r>
              <a:rPr lang="ar-IQ" dirty="0" smtClean="0"/>
              <a:t>يجب لانعقاد عقد المقاولة ان يتم التطابق بين الايجاب والقبول على </a:t>
            </a:r>
            <a:r>
              <a:rPr lang="ar-IQ" dirty="0" smtClean="0">
                <a:solidFill>
                  <a:srgbClr val="FF0000"/>
                </a:solidFill>
              </a:rPr>
              <a:t>ماهية العقد</a:t>
            </a:r>
          </a:p>
          <a:p>
            <a:pPr algn="r"/>
            <a:r>
              <a:rPr lang="ar-IQ" dirty="0" smtClean="0">
                <a:solidFill>
                  <a:srgbClr val="FF0000"/>
                </a:solidFill>
              </a:rPr>
              <a:t>وعلى العمل </a:t>
            </a:r>
            <a:r>
              <a:rPr lang="ar-IQ" dirty="0" smtClean="0"/>
              <a:t>وعلى </a:t>
            </a:r>
            <a:r>
              <a:rPr lang="ar-IQ" dirty="0" smtClean="0">
                <a:solidFill>
                  <a:srgbClr val="FF0000"/>
                </a:solidFill>
              </a:rPr>
              <a:t>الاجرة </a:t>
            </a:r>
            <a:r>
              <a:rPr lang="ar-IQ" dirty="0" smtClean="0"/>
              <a:t>. فأذا اختلف الطرفين على اي عنصر من هذه العناصر لا ينعقد العقد.</a:t>
            </a:r>
          </a:p>
          <a:p>
            <a:pPr algn="r"/>
            <a:r>
              <a:rPr lang="ar-IQ" dirty="0" smtClean="0"/>
              <a:t>فيجب لانعقاد المقاولة وجود التراضي وان يكون هذا </a:t>
            </a:r>
            <a:r>
              <a:rPr lang="ar-IQ" dirty="0" smtClean="0">
                <a:solidFill>
                  <a:srgbClr val="FF0000"/>
                </a:solidFill>
              </a:rPr>
              <a:t>التراضي صحيحاً </a:t>
            </a:r>
            <a:r>
              <a:rPr lang="ar-IQ" dirty="0" smtClean="0"/>
              <a:t>وحتى</a:t>
            </a:r>
          </a:p>
          <a:p>
            <a:pPr algn="r"/>
            <a:r>
              <a:rPr lang="ar-IQ" dirty="0" smtClean="0"/>
              <a:t>يكون التراضي صحيحاً لابد من توافر</a:t>
            </a:r>
            <a:r>
              <a:rPr lang="ar-IQ" dirty="0" smtClean="0">
                <a:solidFill>
                  <a:srgbClr val="FF0000"/>
                </a:solidFill>
              </a:rPr>
              <a:t> الاهلية </a:t>
            </a:r>
            <a:r>
              <a:rPr lang="ar-IQ" dirty="0" smtClean="0"/>
              <a:t>اللازمة لكل من المقاول و رب</a:t>
            </a:r>
          </a:p>
          <a:p>
            <a:pPr algn="r"/>
            <a:r>
              <a:rPr lang="ar-IQ" dirty="0" smtClean="0"/>
              <a:t>العمل ويجب ان تكون ارادتيهما </a:t>
            </a:r>
            <a:r>
              <a:rPr lang="ar-IQ" dirty="0" smtClean="0">
                <a:solidFill>
                  <a:srgbClr val="FF0000"/>
                </a:solidFill>
              </a:rPr>
              <a:t>خاليه من عيوب الارادة .</a:t>
            </a:r>
          </a:p>
          <a:p>
            <a:pPr algn="r"/>
            <a:r>
              <a:rPr lang="ar-IQ" dirty="0" smtClean="0"/>
              <a:t>ومن الجدير بالذكر بانه اذا حدث </a:t>
            </a:r>
            <a:r>
              <a:rPr lang="ar-IQ" dirty="0" smtClean="0">
                <a:solidFill>
                  <a:srgbClr val="FF0000"/>
                </a:solidFill>
              </a:rPr>
              <a:t>غلط في شخص المقاول </a:t>
            </a:r>
            <a:r>
              <a:rPr lang="ar-IQ" dirty="0" smtClean="0"/>
              <a:t>فلا يؤثر على العقد الا اذا كانت شخصية المقاول محل اعتبار .</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28600" y="304800"/>
            <a:ext cx="8705088" cy="5943600"/>
          </a:xfrm>
        </p:spPr>
        <p:style>
          <a:lnRef idx="2">
            <a:schemeClr val="dk1"/>
          </a:lnRef>
          <a:fillRef idx="1">
            <a:schemeClr val="lt1"/>
          </a:fillRef>
          <a:effectRef idx="0">
            <a:schemeClr val="dk1"/>
          </a:effectRef>
          <a:fontRef idx="minor">
            <a:schemeClr val="dk1"/>
          </a:fontRef>
        </p:style>
        <p:txBody>
          <a:bodyPr>
            <a:normAutofit/>
          </a:bodyPr>
          <a:lstStyle/>
          <a:p>
            <a:pPr marL="0" indent="0" algn="r" rtl="1">
              <a:buNone/>
            </a:pPr>
            <a:r>
              <a:rPr lang="en-US" b="1" dirty="0" smtClean="0">
                <a:solidFill>
                  <a:srgbClr val="FF0000"/>
                </a:solidFill>
              </a:rPr>
              <a:t>3 : </a:t>
            </a:r>
            <a:r>
              <a:rPr lang="ar-SA" b="1" dirty="0" smtClean="0">
                <a:solidFill>
                  <a:srgbClr val="FF0000"/>
                </a:solidFill>
              </a:rPr>
              <a:t>صاحب حق المنفعة</a:t>
            </a:r>
            <a:endParaRPr lang="en-US" dirty="0" smtClean="0">
              <a:solidFill>
                <a:srgbClr val="FF0000"/>
              </a:solidFill>
            </a:endParaRPr>
          </a:p>
          <a:p>
            <a:pPr marL="0" indent="0" algn="r" rtl="1">
              <a:buNone/>
            </a:pPr>
            <a:r>
              <a:rPr lang="ar-SA" dirty="0" smtClean="0"/>
              <a:t>يجوز لصاحب حق المنفعة ان يؤجر العين لكن </a:t>
            </a:r>
            <a:r>
              <a:rPr lang="ar-SA" dirty="0" smtClean="0">
                <a:solidFill>
                  <a:srgbClr val="002060"/>
                </a:solidFill>
              </a:rPr>
              <a:t>يجب ان لا تزيد مدة الايجار على</a:t>
            </a:r>
            <a:r>
              <a:rPr lang="ar-JO" dirty="0">
                <a:solidFill>
                  <a:srgbClr val="002060"/>
                </a:solidFill>
              </a:rPr>
              <a:t> </a:t>
            </a:r>
            <a:r>
              <a:rPr lang="ar-SA" dirty="0" smtClean="0">
                <a:solidFill>
                  <a:srgbClr val="002060"/>
                </a:solidFill>
              </a:rPr>
              <a:t>مدة حق المنفعة نفسه</a:t>
            </a:r>
            <a:r>
              <a:rPr lang="en-US" dirty="0" smtClean="0">
                <a:solidFill>
                  <a:srgbClr val="002060"/>
                </a:solidFill>
              </a:rPr>
              <a:t> . </a:t>
            </a:r>
            <a:r>
              <a:rPr lang="ar-SA" dirty="0" smtClean="0"/>
              <a:t>فإذا زادت</a:t>
            </a:r>
            <a:r>
              <a:rPr lang="en-US" dirty="0" smtClean="0"/>
              <a:t> . </a:t>
            </a:r>
            <a:r>
              <a:rPr lang="ar-SA" dirty="0" smtClean="0"/>
              <a:t>فأن الايجار عن المدة الزائدة يكون موقوفا على</a:t>
            </a:r>
            <a:r>
              <a:rPr lang="ar-JO" dirty="0"/>
              <a:t> </a:t>
            </a:r>
            <a:r>
              <a:rPr lang="ar-SA" dirty="0" smtClean="0"/>
              <a:t>اجازة مالك العين</a:t>
            </a:r>
            <a:r>
              <a:rPr lang="en-US" dirty="0" smtClean="0"/>
              <a:t> .</a:t>
            </a:r>
          </a:p>
          <a:p>
            <a:pPr marL="0" indent="0" algn="r" rtl="1">
              <a:buNone/>
            </a:pPr>
            <a:r>
              <a:rPr lang="en-US" b="1" dirty="0" smtClean="0">
                <a:solidFill>
                  <a:srgbClr val="FF0000"/>
                </a:solidFill>
              </a:rPr>
              <a:t>4 : </a:t>
            </a:r>
            <a:r>
              <a:rPr lang="ar-SA" b="1" dirty="0" smtClean="0">
                <a:solidFill>
                  <a:srgbClr val="FF0000"/>
                </a:solidFill>
              </a:rPr>
              <a:t>صاحب حق الستعمال</a:t>
            </a:r>
            <a:r>
              <a:rPr lang="ar-IQ" b="1" dirty="0" smtClean="0">
                <a:solidFill>
                  <a:srgbClr val="FF0000"/>
                </a:solidFill>
              </a:rPr>
              <a:t> و السكنى </a:t>
            </a:r>
          </a:p>
          <a:p>
            <a:pPr marL="0" indent="0" algn="r" rtl="1">
              <a:buNone/>
            </a:pPr>
            <a:r>
              <a:rPr lang="ar-IQ" dirty="0" smtClean="0"/>
              <a:t>لايجوز لصاحبها ايجار حق استعمال وسكنى الا في حالة وجود شرط صريح او مبرر قوي والتي يقدرها القاضي</a:t>
            </a:r>
            <a:endParaRPr lang="en-US" dirty="0" smtClean="0"/>
          </a:p>
          <a:p>
            <a:pPr marL="0" indent="0" algn="r" rtl="1">
              <a:buNone/>
            </a:pPr>
            <a:r>
              <a:rPr lang="en-US" b="1" dirty="0" smtClean="0">
                <a:solidFill>
                  <a:srgbClr val="FF0000"/>
                </a:solidFill>
              </a:rPr>
              <a:t>5 : </a:t>
            </a:r>
            <a:r>
              <a:rPr lang="ar-SA" b="1" dirty="0" smtClean="0">
                <a:solidFill>
                  <a:srgbClr val="FF0000"/>
                </a:solidFill>
              </a:rPr>
              <a:t>المتصرف في ال</a:t>
            </a:r>
            <a:r>
              <a:rPr lang="ar-IQ" b="1" dirty="0" smtClean="0">
                <a:solidFill>
                  <a:srgbClr val="FF0000"/>
                </a:solidFill>
              </a:rPr>
              <a:t>ا</a:t>
            </a:r>
            <a:r>
              <a:rPr lang="ar-SA" b="1" dirty="0" smtClean="0">
                <a:solidFill>
                  <a:srgbClr val="FF0000"/>
                </a:solidFill>
              </a:rPr>
              <a:t>ر</a:t>
            </a:r>
            <a:r>
              <a:rPr lang="ar-IQ" b="1" dirty="0" smtClean="0">
                <a:solidFill>
                  <a:srgbClr val="FF0000"/>
                </a:solidFill>
              </a:rPr>
              <a:t>ا</a:t>
            </a:r>
            <a:r>
              <a:rPr lang="ar-SA" b="1" dirty="0" smtClean="0">
                <a:solidFill>
                  <a:srgbClr val="FF0000"/>
                </a:solidFill>
              </a:rPr>
              <a:t>ض</a:t>
            </a:r>
            <a:r>
              <a:rPr lang="ar-IQ" b="1" dirty="0" smtClean="0">
                <a:solidFill>
                  <a:srgbClr val="FF0000"/>
                </a:solidFill>
              </a:rPr>
              <a:t>ي</a:t>
            </a:r>
            <a:r>
              <a:rPr lang="ar-SA" b="1" dirty="0" smtClean="0">
                <a:solidFill>
                  <a:srgbClr val="FF0000"/>
                </a:solidFill>
              </a:rPr>
              <a:t> ال</a:t>
            </a:r>
            <a:r>
              <a:rPr lang="ar-IQ" b="1" dirty="0" smtClean="0">
                <a:solidFill>
                  <a:srgbClr val="FF0000"/>
                </a:solidFill>
              </a:rPr>
              <a:t>ا</a:t>
            </a:r>
            <a:r>
              <a:rPr lang="ar-SA" b="1" dirty="0" smtClean="0">
                <a:solidFill>
                  <a:srgbClr val="FF0000"/>
                </a:solidFill>
              </a:rPr>
              <a:t>ميرية</a:t>
            </a:r>
            <a:endParaRPr lang="en-US" dirty="0" smtClean="0">
              <a:solidFill>
                <a:srgbClr val="FF0000"/>
              </a:solidFill>
            </a:endParaRPr>
          </a:p>
          <a:p>
            <a:pPr marL="0" indent="0" algn="r" rtl="1">
              <a:buNone/>
            </a:pPr>
            <a:r>
              <a:rPr lang="ar-SA" dirty="0" smtClean="0"/>
              <a:t>يحق للمتصرف بالأرض الاميرية الانتفاع بها وبزوائدها وان يزرعها ويغرسها</a:t>
            </a:r>
            <a:r>
              <a:rPr lang="ar-JO" dirty="0"/>
              <a:t> </a:t>
            </a:r>
            <a:r>
              <a:rPr lang="ar-SA" dirty="0" smtClean="0"/>
              <a:t>ويتخذها حديقة او يؤجرها</a:t>
            </a:r>
            <a:r>
              <a:rPr lang="en-US" dirty="0" smtClean="0"/>
              <a:t> .</a:t>
            </a:r>
          </a:p>
          <a:p>
            <a:pPr marL="0" indent="0">
              <a:buNone/>
            </a:pP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45719"/>
          </a:xfrm>
        </p:spPr>
        <p:txBody>
          <a:bodyPr>
            <a:normAutofit fontScale="90000"/>
          </a:bodyPr>
          <a:lstStyle/>
          <a:p>
            <a:endParaRPr lang="en-US" dirty="0"/>
          </a:p>
        </p:txBody>
      </p:sp>
      <p:sp>
        <p:nvSpPr>
          <p:cNvPr id="3" name="Content Placeholder 2"/>
          <p:cNvSpPr>
            <a:spLocks noGrp="1"/>
          </p:cNvSpPr>
          <p:nvPr>
            <p:ph idx="1"/>
          </p:nvPr>
        </p:nvSpPr>
        <p:spPr>
          <a:xfrm>
            <a:off x="0" y="381000"/>
            <a:ext cx="8933688" cy="6324600"/>
          </a:xfrm>
        </p:spPr>
        <p:txBody>
          <a:bodyPr>
            <a:normAutofit fontScale="62500" lnSpcReduction="20000"/>
          </a:bodyPr>
          <a:lstStyle/>
          <a:p>
            <a:pPr algn="r"/>
            <a:r>
              <a:rPr lang="ar-IQ" dirty="0" smtClean="0">
                <a:solidFill>
                  <a:srgbClr val="00B050"/>
                </a:solidFill>
              </a:rPr>
              <a:t>2 : المحل</a:t>
            </a:r>
          </a:p>
          <a:p>
            <a:pPr algn="r"/>
            <a:r>
              <a:rPr lang="ar-IQ" dirty="0" smtClean="0"/>
              <a:t>أن المحل في عقد المقاولة </a:t>
            </a:r>
            <a:r>
              <a:rPr lang="ar-IQ" dirty="0" smtClean="0">
                <a:solidFill>
                  <a:srgbClr val="FF0000"/>
                </a:solidFill>
              </a:rPr>
              <a:t>له وجهان </a:t>
            </a:r>
            <a:r>
              <a:rPr lang="ar-IQ" dirty="0" smtClean="0"/>
              <a:t>فهو بالنسبة الى التزامات المقاول العمل</a:t>
            </a:r>
          </a:p>
          <a:p>
            <a:pPr algn="r"/>
            <a:r>
              <a:rPr lang="ar-IQ" dirty="0" smtClean="0"/>
              <a:t>المتعاقد على تأديته. وبالنسبة الى التزامات رب العمل الاجر .</a:t>
            </a:r>
          </a:p>
          <a:p>
            <a:pPr algn="r"/>
            <a:r>
              <a:rPr lang="ar-IQ" dirty="0" smtClean="0">
                <a:solidFill>
                  <a:srgbClr val="00B050"/>
                </a:solidFill>
              </a:rPr>
              <a:t>أ : العمل في المقاولة</a:t>
            </a:r>
          </a:p>
          <a:p>
            <a:pPr algn="r"/>
            <a:r>
              <a:rPr lang="ar-IQ" dirty="0" smtClean="0"/>
              <a:t>أذا قدم المقاول العمل والمادة فأن العقد يسمى </a:t>
            </a:r>
            <a:r>
              <a:rPr lang="ar-IQ" dirty="0" smtClean="0">
                <a:solidFill>
                  <a:srgbClr val="FF0000"/>
                </a:solidFill>
              </a:rPr>
              <a:t>أستصناعاً </a:t>
            </a:r>
            <a:r>
              <a:rPr lang="ar-JO" dirty="0" smtClean="0">
                <a:solidFill>
                  <a:srgbClr val="FF0000"/>
                </a:solidFill>
              </a:rPr>
              <a:t>(865)</a:t>
            </a:r>
            <a:r>
              <a:rPr lang="ar-IQ" dirty="0" smtClean="0"/>
              <a:t>. أما أذا أقتصر دور</a:t>
            </a:r>
          </a:p>
          <a:p>
            <a:pPr algn="r"/>
            <a:r>
              <a:rPr lang="ar-IQ" dirty="0" smtClean="0"/>
              <a:t>المقاول على تقديم العمل بينما قدم رب العمل المادة فان المقاول يعتبر </a:t>
            </a:r>
            <a:r>
              <a:rPr lang="ar-IQ" dirty="0" smtClean="0">
                <a:solidFill>
                  <a:srgbClr val="FF0000"/>
                </a:solidFill>
              </a:rPr>
              <a:t>أجيراً</a:t>
            </a:r>
          </a:p>
          <a:p>
            <a:pPr algn="r"/>
            <a:r>
              <a:rPr lang="ar-IQ" dirty="0" smtClean="0">
                <a:solidFill>
                  <a:srgbClr val="FF0000"/>
                </a:solidFill>
              </a:rPr>
              <a:t>مشتركاً </a:t>
            </a:r>
            <a:r>
              <a:rPr lang="ar-IQ" dirty="0" smtClean="0"/>
              <a:t>.</a:t>
            </a:r>
          </a:p>
          <a:p>
            <a:pPr algn="r"/>
            <a:r>
              <a:rPr lang="ar-IQ" dirty="0" smtClean="0"/>
              <a:t>و</a:t>
            </a:r>
            <a:r>
              <a:rPr lang="ar-IQ" dirty="0" smtClean="0">
                <a:solidFill>
                  <a:srgbClr val="00B050"/>
                </a:solidFill>
              </a:rPr>
              <a:t>يشترط </a:t>
            </a:r>
            <a:r>
              <a:rPr lang="ar-IQ" dirty="0" smtClean="0"/>
              <a:t>في العمل حتى يكون محلاً لعقد المقاولة ما يأتي :</a:t>
            </a:r>
          </a:p>
          <a:p>
            <a:pPr algn="r"/>
            <a:r>
              <a:rPr lang="ar-IQ" dirty="0" smtClean="0">
                <a:solidFill>
                  <a:srgbClr val="FF0000"/>
                </a:solidFill>
              </a:rPr>
              <a:t>أن يكون العمل ممكناً </a:t>
            </a:r>
            <a:r>
              <a:rPr lang="ar-IQ" dirty="0" smtClean="0"/>
              <a:t>: فلا التزام بمستحيل والا كان العقد باطل. والمقصود</a:t>
            </a:r>
          </a:p>
          <a:p>
            <a:pPr algn="r"/>
            <a:r>
              <a:rPr lang="ar-IQ" dirty="0" smtClean="0"/>
              <a:t>هنا بالاستحالة هي </a:t>
            </a:r>
            <a:r>
              <a:rPr lang="ar-IQ" dirty="0" smtClean="0">
                <a:solidFill>
                  <a:srgbClr val="FF0000"/>
                </a:solidFill>
              </a:rPr>
              <a:t>الاستحالة المطلقة </a:t>
            </a:r>
            <a:r>
              <a:rPr lang="ar-IQ" dirty="0" smtClean="0"/>
              <a:t>وهي ان يكون العمل مستحيلاً على اي</a:t>
            </a:r>
          </a:p>
          <a:p>
            <a:pPr algn="r"/>
            <a:r>
              <a:rPr lang="ar-IQ" dirty="0" smtClean="0"/>
              <a:t>شخص اخر غير المقاول. كمن يتعهد بان يطير الى السماء بدون أستخدام أي</a:t>
            </a:r>
          </a:p>
          <a:p>
            <a:pPr marL="0" indent="0" algn="r">
              <a:buNone/>
            </a:pPr>
            <a:r>
              <a:rPr lang="ar-IQ" dirty="0" smtClean="0"/>
              <a:t>وسيلة للطيران.</a:t>
            </a:r>
            <a:endParaRPr lang="ar-JO" dirty="0" smtClean="0"/>
          </a:p>
          <a:p>
            <a:pPr marL="0" indent="0" algn="r">
              <a:buNone/>
            </a:pPr>
            <a:r>
              <a:rPr lang="ar-JO" dirty="0" smtClean="0">
                <a:solidFill>
                  <a:srgbClr val="00B050"/>
                </a:solidFill>
              </a:rPr>
              <a:t>استحالة مادي1-مطلق 2- نسبي</a:t>
            </a:r>
          </a:p>
          <a:p>
            <a:pPr marL="0" indent="0" algn="r">
              <a:buNone/>
            </a:pPr>
            <a:r>
              <a:rPr lang="ar-JO" dirty="0" smtClean="0">
                <a:solidFill>
                  <a:srgbClr val="00B050"/>
                </a:solidFill>
              </a:rPr>
              <a:t>استحالة قانوني 1-مطلق 2- نسبي</a:t>
            </a:r>
            <a:r>
              <a:rPr lang="ar-IQ" dirty="0" smtClean="0">
                <a:solidFill>
                  <a:srgbClr val="00B050"/>
                </a:solidFill>
              </a:rPr>
              <a:t> </a:t>
            </a:r>
            <a:endParaRPr lang="ar-JO" dirty="0" smtClean="0">
              <a:solidFill>
                <a:srgbClr val="00B050"/>
              </a:solidFill>
            </a:endParaRPr>
          </a:p>
          <a:p>
            <a:pPr algn="r"/>
            <a:r>
              <a:rPr lang="ar-IQ" dirty="0" smtClean="0">
                <a:solidFill>
                  <a:srgbClr val="FF0000"/>
                </a:solidFill>
              </a:rPr>
              <a:t>أن يكون العمل معيناً أو قابلاً للتعيين </a:t>
            </a:r>
            <a:r>
              <a:rPr lang="ar-IQ" dirty="0" smtClean="0"/>
              <a:t>: فأذا لم يكن العمل كذلك كان العقد</a:t>
            </a:r>
          </a:p>
          <a:p>
            <a:pPr algn="r"/>
            <a:r>
              <a:rPr lang="ar-IQ" dirty="0" smtClean="0"/>
              <a:t>باطلاً كما لو اتفق الطرفان على قيام المقاول بعمل دون ذكر طبيعته و</a:t>
            </a:r>
          </a:p>
          <a:p>
            <a:pPr algn="r"/>
            <a:r>
              <a:rPr lang="ar-IQ" dirty="0" smtClean="0"/>
              <a:t>اوصافه.</a:t>
            </a:r>
          </a:p>
          <a:p>
            <a:pPr algn="r"/>
            <a:r>
              <a:rPr lang="ar-IQ" dirty="0" smtClean="0"/>
              <a:t> </a:t>
            </a:r>
            <a:r>
              <a:rPr lang="ar-IQ" dirty="0" smtClean="0">
                <a:solidFill>
                  <a:srgbClr val="FF0000"/>
                </a:solidFill>
              </a:rPr>
              <a:t>يجب ان يكن العمل مشروعاً </a:t>
            </a:r>
            <a:r>
              <a:rPr lang="ar-IQ" dirty="0" smtClean="0"/>
              <a:t>: فأذا كان مخالفاً للقانون وللنظام العام كانت</a:t>
            </a:r>
          </a:p>
          <a:p>
            <a:pPr algn="r"/>
            <a:r>
              <a:rPr lang="ar-IQ" dirty="0" smtClean="0"/>
              <a:t>المقاولة باطلة</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45719"/>
          </a:xfrm>
        </p:spPr>
        <p:txBody>
          <a:bodyPr>
            <a:normAutofit fontScale="90000"/>
          </a:bodyPr>
          <a:lstStyle/>
          <a:p>
            <a:endParaRPr lang="en-US" dirty="0"/>
          </a:p>
        </p:txBody>
      </p:sp>
      <p:sp>
        <p:nvSpPr>
          <p:cNvPr id="3" name="Content Placeholder 2"/>
          <p:cNvSpPr>
            <a:spLocks noGrp="1"/>
          </p:cNvSpPr>
          <p:nvPr>
            <p:ph idx="1"/>
          </p:nvPr>
        </p:nvSpPr>
        <p:spPr>
          <a:xfrm>
            <a:off x="228600" y="381000"/>
            <a:ext cx="8705088" cy="6477000"/>
          </a:xfrm>
        </p:spPr>
        <p:txBody>
          <a:bodyPr>
            <a:normAutofit fontScale="85000" lnSpcReduction="20000"/>
          </a:bodyPr>
          <a:lstStyle/>
          <a:p>
            <a:pPr algn="r"/>
            <a:r>
              <a:rPr lang="ar-IQ" dirty="0" smtClean="0">
                <a:solidFill>
                  <a:srgbClr val="FF0000"/>
                </a:solidFill>
              </a:rPr>
              <a:t>ب : الاجر في المقاولة</a:t>
            </a:r>
          </a:p>
          <a:p>
            <a:pPr algn="r"/>
            <a:r>
              <a:rPr lang="ar-IQ" dirty="0" smtClean="0"/>
              <a:t>هو الوجه الثاني للمحل في عقد المقاولة وهو المال الذي يلتزم به رب العمل</a:t>
            </a:r>
          </a:p>
          <a:p>
            <a:pPr algn="r"/>
            <a:r>
              <a:rPr lang="ar-IQ" dirty="0" smtClean="0"/>
              <a:t>بأعطائه للمقاول في مقابل قيام الاخير بالعمل المعهود اليه.</a:t>
            </a:r>
          </a:p>
          <a:p>
            <a:pPr algn="r"/>
            <a:r>
              <a:rPr lang="ar-IQ" dirty="0" smtClean="0"/>
              <a:t>ويشترط في الاجر نفس شروط العمل</a:t>
            </a:r>
          </a:p>
          <a:p>
            <a:pPr algn="r"/>
            <a:r>
              <a:rPr lang="ar-IQ" dirty="0" smtClean="0">
                <a:solidFill>
                  <a:srgbClr val="FF0000"/>
                </a:solidFill>
              </a:rPr>
              <a:t> أن يكون موجود اً</a:t>
            </a:r>
          </a:p>
          <a:p>
            <a:pPr algn="r"/>
            <a:r>
              <a:rPr lang="ar-IQ" dirty="0" smtClean="0"/>
              <a:t>فأذا لك يكن الاجر موجوداً كان العقد من عقود التبرع فلا يعتبر مقاولة بل عقد</a:t>
            </a:r>
          </a:p>
          <a:p>
            <a:pPr algn="r"/>
            <a:r>
              <a:rPr lang="ar-IQ" dirty="0" smtClean="0"/>
              <a:t>غير مسمى . </a:t>
            </a:r>
            <a:r>
              <a:rPr lang="ar-IQ" dirty="0" smtClean="0">
                <a:solidFill>
                  <a:srgbClr val="0070C0"/>
                </a:solidFill>
              </a:rPr>
              <a:t>والاصل أنه متى دلت الظروف على ان العمل ما كان ينجز بدون أجر فأن رب العمل يكون ملزماً بدفعه وذلك حتى لو جاء العقد خالياً من أية اشارة اليه</a:t>
            </a:r>
            <a:r>
              <a:rPr lang="ar-IQ" dirty="0" smtClean="0"/>
              <a:t>.</a:t>
            </a:r>
          </a:p>
          <a:p>
            <a:pPr algn="r"/>
            <a:r>
              <a:rPr lang="ar-IQ" dirty="0" smtClean="0"/>
              <a:t>ويجب ان يكون </a:t>
            </a:r>
            <a:r>
              <a:rPr lang="ar-IQ" dirty="0" smtClean="0">
                <a:solidFill>
                  <a:srgbClr val="FF0000"/>
                </a:solidFill>
              </a:rPr>
              <a:t>الاجر جدياً </a:t>
            </a:r>
            <a:r>
              <a:rPr lang="ar-IQ" dirty="0" smtClean="0"/>
              <a:t>أي مقارباً للحقيقة و ان تتجه أرادة رب العمل</a:t>
            </a:r>
          </a:p>
          <a:p>
            <a:pPr algn="r"/>
            <a:r>
              <a:rPr lang="ar-IQ" dirty="0" smtClean="0"/>
              <a:t>الى دفعه وان تتجه ارادة المقاول الى أستيفائه .</a:t>
            </a:r>
          </a:p>
          <a:p>
            <a:pPr algn="r"/>
            <a:r>
              <a:rPr lang="ar-IQ" dirty="0" smtClean="0">
                <a:solidFill>
                  <a:srgbClr val="FF0000"/>
                </a:solidFill>
              </a:rPr>
              <a:t>أن يكون الاجر معيناً أو قابلا للتعيين</a:t>
            </a:r>
          </a:p>
          <a:p>
            <a:pPr algn="r"/>
            <a:r>
              <a:rPr lang="ar-IQ" dirty="0" smtClean="0"/>
              <a:t>فيكون الاجر معين عندما يتفق الطرفان عليه في العقد . وقد يحدد من قبل</a:t>
            </a:r>
          </a:p>
          <a:p>
            <a:pPr algn="r"/>
            <a:r>
              <a:rPr lang="ar-JO" dirty="0" smtClean="0"/>
              <a:t> </a:t>
            </a:r>
            <a:r>
              <a:rPr lang="ar-IQ" dirty="0" smtClean="0"/>
              <a:t>المتعاقدين بعدة صور</a:t>
            </a:r>
            <a:r>
              <a:rPr lang="ar-JO" dirty="0" smtClean="0"/>
              <a:t>(م880) اذا لم </a:t>
            </a:r>
            <a:r>
              <a:rPr lang="ar-IQ" dirty="0"/>
              <a:t>ت</a:t>
            </a:r>
            <a:r>
              <a:rPr lang="ar-IQ" dirty="0" smtClean="0"/>
              <a:t>حدد</a:t>
            </a:r>
            <a:r>
              <a:rPr lang="ar-JO" dirty="0" smtClean="0"/>
              <a:t> اجرة في عقد المقاولة</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algn="r"/>
            <a:r>
              <a:rPr lang="ar-JO" dirty="0">
                <a:cs typeface="Ali-A-Sahifa Bold" pitchFamily="2" charset="-78"/>
              </a:rPr>
              <a:t>٨٨٠ ﻤﺎﺩﺓ </a:t>
            </a:r>
            <a:r>
              <a:rPr lang="ar-JO" dirty="0" smtClean="0">
                <a:cs typeface="Ali-A-Sahifa Bold" pitchFamily="2" charset="-78"/>
              </a:rPr>
              <a:t>١–ﺍﺫﺍ </a:t>
            </a:r>
            <a:r>
              <a:rPr lang="ar-JO" dirty="0">
                <a:cs typeface="Ali-A-Sahifa Bold" pitchFamily="2" charset="-78"/>
              </a:rPr>
              <a:t>ﻟﻡ ﺘﺤﺩﺩ ﺍﻻﺠﺭﺓ ﺴﻠﻔﺎﹰ ﺍﻭ ﺤﺩﺩﺕ ﻋﻠﻰ ﻭﺠﻪ ﺘﻘﺭﻴﺒﻲ، ﻭﺠﺏ ﺍﻟﺭﺠﻭﻉ ﻓﻲ ﺘﺤﺩﻴﺩﻫﺎ ﺍﻟﻰ ﻗﻴﻤﺔ ﺍﻟﻌﻤـل ﻭﻨﻔﻘـﺎﺕ ﺍﻟﻤﻘﺎﻭل. </a:t>
            </a:r>
            <a:r>
              <a:rPr lang="ar-IQ" dirty="0" smtClean="0">
                <a:cs typeface="Ali-A-Sahifa Bold" pitchFamily="2" charset="-78"/>
              </a:rPr>
              <a:t/>
            </a:r>
            <a:br>
              <a:rPr lang="ar-IQ" dirty="0" smtClean="0">
                <a:cs typeface="Ali-A-Sahifa Bold" pitchFamily="2" charset="-78"/>
              </a:rPr>
            </a:br>
            <a:r>
              <a:rPr lang="ar-JO" dirty="0" smtClean="0">
                <a:cs typeface="Ali-A-Sahifa Bold" pitchFamily="2" charset="-78"/>
              </a:rPr>
              <a:t> ٢–ﻭﻴﺠﺏ </a:t>
            </a:r>
            <a:r>
              <a:rPr lang="ar-JO" dirty="0">
                <a:cs typeface="Ali-A-Sahifa Bold" pitchFamily="2" charset="-78"/>
              </a:rPr>
              <a:t>ﺍﻋﺘﺒﺎﺭ ﺍﻥ ﻫﻨﺎﻙ ﺍﺘﻔﺎﻗﺎﹰ ﻀﻤﻨﻴﺎﹰ ﻋﻠﻰ ﻭﺠﻭﺏ </a:t>
            </a:r>
            <a:r>
              <a:rPr lang="ar-JO" dirty="0" smtClean="0">
                <a:cs typeface="Ali-A-Sahifa Bold" pitchFamily="2" charset="-78"/>
              </a:rPr>
              <a:t>ﺍﻻﺠﺭ </a:t>
            </a:r>
            <a:r>
              <a:rPr lang="ar-JO" dirty="0">
                <a:cs typeface="Ali-A-Sahifa Bold" pitchFamily="2" charset="-78"/>
              </a:rPr>
              <a:t>ﺍﺫﺍ ﺘﺒﻴﻥ ﻤﻥ ﺍﻟﻅﺭﻑ ﺍﻥ ﺍﻟﺸﻲﺀ ﺍﻭ ﺍﻟﻌﻤل ﺍﻟﻤﻭﺼﻲ ﺒﻪ ﻤﺎ ﻜﺎﻥ ﻟﻴﺅﺩﻱ ﺍﻻ ﻟﻘﺎﺀ ﺍﺠﺭ ﻴﻘﺎﺒﻠﻪ.</a:t>
            </a:r>
            <a:endParaRPr lang="en-GB" dirty="0">
              <a:cs typeface="Ali-A-Sahifa Bold" pitchFamily="2" charset="-78"/>
            </a:endParaRPr>
          </a:p>
        </p:txBody>
      </p:sp>
      <p:sp>
        <p:nvSpPr>
          <p:cNvPr id="3" name="Subtitle 2"/>
          <p:cNvSpPr>
            <a:spLocks noGrp="1"/>
          </p:cNvSpPr>
          <p:nvPr>
            <p:ph type="subTitle" idx="1"/>
          </p:nvPr>
        </p:nvSpPr>
        <p:spPr/>
        <p:txBody>
          <a:bodyPr/>
          <a:lstStyle/>
          <a:p>
            <a:endParaRPr lang="en-GB"/>
          </a:p>
        </p:txBody>
      </p:sp>
    </p:spTree>
    <p:extLst>
      <p:ext uri="{BB962C8B-B14F-4D97-AF65-F5344CB8AC3E}">
        <p14:creationId xmlns:p14="http://schemas.microsoft.com/office/powerpoint/2010/main" val="2083584050"/>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45719"/>
          </a:xfrm>
        </p:spPr>
        <p:txBody>
          <a:bodyPr>
            <a:normAutofit fontScale="90000"/>
          </a:bodyPr>
          <a:lstStyle/>
          <a:p>
            <a:endParaRPr lang="en-US" dirty="0"/>
          </a:p>
        </p:txBody>
      </p:sp>
      <p:sp>
        <p:nvSpPr>
          <p:cNvPr id="3" name="Content Placeholder 2"/>
          <p:cNvSpPr>
            <a:spLocks noGrp="1"/>
          </p:cNvSpPr>
          <p:nvPr>
            <p:ph idx="1"/>
          </p:nvPr>
        </p:nvSpPr>
        <p:spPr>
          <a:xfrm>
            <a:off x="0" y="304800"/>
            <a:ext cx="8933688" cy="6553200"/>
          </a:xfrm>
        </p:spPr>
        <p:txBody>
          <a:bodyPr>
            <a:normAutofit fontScale="92500" lnSpcReduction="20000"/>
          </a:bodyPr>
          <a:lstStyle/>
          <a:p>
            <a:pPr algn="r"/>
            <a:r>
              <a:rPr lang="ar-IQ" dirty="0" smtClean="0">
                <a:solidFill>
                  <a:srgbClr val="0070C0"/>
                </a:solidFill>
              </a:rPr>
              <a:t>صور دفع الاجرة</a:t>
            </a:r>
          </a:p>
          <a:p>
            <a:pPr algn="r"/>
            <a:r>
              <a:rPr lang="ar-IQ" dirty="0" smtClean="0">
                <a:solidFill>
                  <a:srgbClr val="0070C0"/>
                </a:solidFill>
              </a:rPr>
              <a:t>الصورة الاولى : </a:t>
            </a:r>
            <a:r>
              <a:rPr lang="ar-IQ" dirty="0" smtClean="0"/>
              <a:t>أن يتم تحديد الاجر أجمالياً فيتفق رب العمل مع المقاول على</a:t>
            </a:r>
          </a:p>
          <a:p>
            <a:pPr algn="r"/>
            <a:r>
              <a:rPr lang="ar-IQ" dirty="0" smtClean="0">
                <a:solidFill>
                  <a:srgbClr val="FF0000"/>
                </a:solidFill>
              </a:rPr>
              <a:t>مبلغ اجمالي </a:t>
            </a:r>
            <a:r>
              <a:rPr lang="ar-IQ" dirty="0" smtClean="0"/>
              <a:t>يقدر مقدماً عند ابرام عقد المقاولة. فمثلاً لو طلب رب العمل بناء داريتكون من طابق واحد وفي غرفتين بمساحة معينة ويتفقان على مبلغ </a:t>
            </a:r>
            <a:r>
              <a:rPr lang="ar-IQ" b="1" dirty="0" smtClean="0"/>
              <a:t>.</a:t>
            </a:r>
          </a:p>
          <a:p>
            <a:pPr algn="r"/>
            <a:r>
              <a:rPr lang="ar-IQ" dirty="0" smtClean="0">
                <a:solidFill>
                  <a:srgbClr val="0070C0"/>
                </a:solidFill>
              </a:rPr>
              <a:t>الصورة الثانية </a:t>
            </a:r>
            <a:r>
              <a:rPr lang="ar-IQ" dirty="0" smtClean="0"/>
              <a:t>: قد يحدد الاجر على </a:t>
            </a:r>
            <a:r>
              <a:rPr lang="ar-IQ" dirty="0" smtClean="0">
                <a:solidFill>
                  <a:srgbClr val="FF0000"/>
                </a:solidFill>
              </a:rPr>
              <a:t>أساس ثمن القائمة </a:t>
            </a:r>
            <a:r>
              <a:rPr lang="ar-IQ" dirty="0" smtClean="0"/>
              <a:t>حيث توجد قائمة تتضمن </a:t>
            </a:r>
            <a:r>
              <a:rPr lang="ar-IQ" dirty="0" smtClean="0">
                <a:solidFill>
                  <a:srgbClr val="FF0000"/>
                </a:solidFill>
              </a:rPr>
              <a:t>سعراً لكل وحدة </a:t>
            </a:r>
            <a:r>
              <a:rPr lang="ar-IQ" dirty="0" smtClean="0"/>
              <a:t>من وحدات البناء كسعر المتر الواحد من الحديد او سعر المترالواحد من البناء .</a:t>
            </a:r>
          </a:p>
          <a:p>
            <a:pPr algn="r"/>
            <a:r>
              <a:rPr lang="ar-IQ" dirty="0" smtClean="0">
                <a:solidFill>
                  <a:srgbClr val="0070C0"/>
                </a:solidFill>
              </a:rPr>
              <a:t>الصورة الثالثة </a:t>
            </a:r>
            <a:r>
              <a:rPr lang="ar-IQ" dirty="0" smtClean="0"/>
              <a:t>: قد يحدد الاجر على </a:t>
            </a:r>
            <a:r>
              <a:rPr lang="ar-IQ" dirty="0" smtClean="0">
                <a:solidFill>
                  <a:srgbClr val="FF0000"/>
                </a:solidFill>
              </a:rPr>
              <a:t>اساس وحدة القياس </a:t>
            </a:r>
            <a:r>
              <a:rPr lang="ar-IQ" dirty="0" smtClean="0"/>
              <a:t>حيث يجري عمل مقايسه مقدماً وتكون مكتوبة تحتوي على بيان مفصل للاعمال الواجب القيام بها والمواد الواجب أستخدامها والاجر الواجب دفعه</a:t>
            </a:r>
          </a:p>
          <a:p>
            <a:pPr algn="r"/>
            <a:r>
              <a:rPr lang="ar-IQ" dirty="0" smtClean="0">
                <a:solidFill>
                  <a:srgbClr val="FF0000"/>
                </a:solidFill>
              </a:rPr>
              <a:t> أن يكون الاجر مما يجوز التعامل فيه</a:t>
            </a:r>
          </a:p>
          <a:p>
            <a:pPr algn="r"/>
            <a:r>
              <a:rPr lang="ar-IQ" dirty="0" smtClean="0"/>
              <a:t>فيجب أن يكون الاجر غير مخالف للنظام العام و الاداب العامة او لنص قانوني</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1435608" y="228600"/>
            <a:ext cx="7498080" cy="46038"/>
          </a:xfrm>
        </p:spPr>
        <p:txBody>
          <a:bodyPr>
            <a:normAutofit fontScale="90000"/>
          </a:bodyPr>
          <a:lstStyle/>
          <a:p>
            <a:endParaRPr lang="en-US" dirty="0"/>
          </a:p>
        </p:txBody>
      </p:sp>
      <p:sp>
        <p:nvSpPr>
          <p:cNvPr id="3" name="Content Placeholder 2"/>
          <p:cNvSpPr>
            <a:spLocks noGrp="1"/>
          </p:cNvSpPr>
          <p:nvPr>
            <p:ph idx="1"/>
          </p:nvPr>
        </p:nvSpPr>
        <p:spPr>
          <a:xfrm>
            <a:off x="457200" y="304800"/>
            <a:ext cx="8476488" cy="5943600"/>
          </a:xfrm>
        </p:spPr>
        <p:txBody>
          <a:bodyPr/>
          <a:lstStyle/>
          <a:p>
            <a:pPr algn="r"/>
            <a:r>
              <a:rPr lang="ar-IQ" b="1" dirty="0" smtClean="0"/>
              <a:t>أثار المقاولة</a:t>
            </a:r>
          </a:p>
          <a:p>
            <a:pPr algn="r"/>
            <a:r>
              <a:rPr lang="ar-IQ" b="1" dirty="0" smtClean="0"/>
              <a:t>أولا : التزامات المقاول</a:t>
            </a:r>
          </a:p>
          <a:p>
            <a:pPr algn="r"/>
            <a:r>
              <a:rPr lang="ar-IQ" dirty="0" smtClean="0"/>
              <a:t>يلتزم المقاول نحو رب العمل بالالتزامات التالية :</a:t>
            </a:r>
          </a:p>
          <a:p>
            <a:pPr algn="r"/>
            <a:r>
              <a:rPr lang="ar-IQ" dirty="0" smtClean="0"/>
              <a:t>1 : التزامه بأنجاز العمل المتفق عليه</a:t>
            </a:r>
          </a:p>
          <a:p>
            <a:pPr algn="r"/>
            <a:r>
              <a:rPr lang="ar-IQ" dirty="0" smtClean="0"/>
              <a:t>2 : التزامه بتسليم العمل بعد أكماله</a:t>
            </a:r>
          </a:p>
          <a:p>
            <a:pPr algn="r"/>
            <a:r>
              <a:rPr lang="ar-IQ" dirty="0" smtClean="0"/>
              <a:t>3 : التزامه بضمان العمل بعد التسليم</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45719"/>
          </a:xfrm>
        </p:spPr>
        <p:txBody>
          <a:bodyPr>
            <a:normAutofit fontScale="90000"/>
          </a:bodyPr>
          <a:lstStyle/>
          <a:p>
            <a:endParaRPr lang="en-US" dirty="0"/>
          </a:p>
        </p:txBody>
      </p:sp>
      <p:sp>
        <p:nvSpPr>
          <p:cNvPr id="3" name="Content Placeholder 2"/>
          <p:cNvSpPr>
            <a:spLocks noGrp="1"/>
          </p:cNvSpPr>
          <p:nvPr>
            <p:ph idx="1"/>
          </p:nvPr>
        </p:nvSpPr>
        <p:spPr>
          <a:xfrm>
            <a:off x="152400" y="304800"/>
            <a:ext cx="8781288" cy="6324600"/>
          </a:xfrm>
        </p:spPr>
        <p:txBody>
          <a:bodyPr>
            <a:normAutofit fontScale="77500" lnSpcReduction="20000"/>
          </a:bodyPr>
          <a:lstStyle/>
          <a:p>
            <a:pPr algn="r"/>
            <a:r>
              <a:rPr lang="ar-IQ" dirty="0" smtClean="0">
                <a:solidFill>
                  <a:srgbClr val="FF0000"/>
                </a:solidFill>
              </a:rPr>
              <a:t>: التزامه بأنجاز العمل المتفق عليه</a:t>
            </a:r>
          </a:p>
          <a:p>
            <a:pPr algn="r"/>
            <a:r>
              <a:rPr lang="ar-IQ" dirty="0" smtClean="0"/>
              <a:t>وهذا الالتزام ينطوي على عدة واجبات يتعين على المقاول أن يقوم بها وهي :</a:t>
            </a:r>
          </a:p>
          <a:p>
            <a:pPr algn="r"/>
            <a:r>
              <a:rPr lang="ar-IQ" dirty="0" smtClean="0">
                <a:solidFill>
                  <a:srgbClr val="FF0000"/>
                </a:solidFill>
              </a:rPr>
              <a:t>أ : الطريقة الواجبة</a:t>
            </a:r>
          </a:p>
          <a:p>
            <a:pPr algn="r"/>
            <a:r>
              <a:rPr lang="ar-IQ" dirty="0" smtClean="0"/>
              <a:t>يجب على المقاول ان ينجز العمل بالطريقة الواجبة سواء قدم المادة من عنده ام</a:t>
            </a:r>
          </a:p>
          <a:p>
            <a:pPr algn="r"/>
            <a:r>
              <a:rPr lang="ar-IQ" dirty="0" smtClean="0"/>
              <a:t>كانت المادة من رب العمل .فيكون </a:t>
            </a:r>
            <a:r>
              <a:rPr lang="ar-IQ" dirty="0" smtClean="0">
                <a:solidFill>
                  <a:srgbClr val="FF0000"/>
                </a:solidFill>
              </a:rPr>
              <a:t>مسؤولا عن خطئه وعن خطأ تابيعه </a:t>
            </a:r>
            <a:r>
              <a:rPr lang="ar-IQ" dirty="0" smtClean="0"/>
              <a:t>وعليه</a:t>
            </a:r>
          </a:p>
          <a:p>
            <a:pPr algn="r"/>
            <a:r>
              <a:rPr lang="ar-IQ" dirty="0" smtClean="0">
                <a:solidFill>
                  <a:srgbClr val="FF0000"/>
                </a:solidFill>
              </a:rPr>
              <a:t>ينجز العمل في المدة المتفق عليها أو المد القانونية </a:t>
            </a:r>
            <a:r>
              <a:rPr lang="ar-IQ" dirty="0" smtClean="0"/>
              <a:t>وذلك بأتباع الطريقة المتفق</a:t>
            </a:r>
          </a:p>
          <a:p>
            <a:pPr algn="r"/>
            <a:r>
              <a:rPr lang="ar-IQ" dirty="0" smtClean="0"/>
              <a:t>عليها في انجاز العمل</a:t>
            </a:r>
          </a:p>
          <a:p>
            <a:pPr algn="r"/>
            <a:r>
              <a:rPr lang="ar-IQ" dirty="0" smtClean="0">
                <a:solidFill>
                  <a:srgbClr val="FF0000"/>
                </a:solidFill>
              </a:rPr>
              <a:t>ب : العناية اللازمة في انجاز العمل</a:t>
            </a:r>
          </a:p>
          <a:p>
            <a:pPr algn="r"/>
            <a:r>
              <a:rPr lang="ar-IQ" dirty="0" smtClean="0"/>
              <a:t>الالتزام بأنجاز العمل أما أن يكون التزاماً </a:t>
            </a:r>
            <a:r>
              <a:rPr lang="ar-IQ" dirty="0" smtClean="0">
                <a:solidFill>
                  <a:srgbClr val="FF0000"/>
                </a:solidFill>
              </a:rPr>
              <a:t>بتحقيق غاية </a:t>
            </a:r>
            <a:r>
              <a:rPr lang="ar-IQ" dirty="0" smtClean="0"/>
              <a:t>واما أن يكون </a:t>
            </a:r>
            <a:r>
              <a:rPr lang="ar-IQ" dirty="0" smtClean="0">
                <a:solidFill>
                  <a:srgbClr val="FF0000"/>
                </a:solidFill>
              </a:rPr>
              <a:t>التزاماً ببذل</a:t>
            </a:r>
          </a:p>
          <a:p>
            <a:pPr algn="r"/>
            <a:r>
              <a:rPr lang="ar-IQ" dirty="0" smtClean="0">
                <a:solidFill>
                  <a:srgbClr val="FF0000"/>
                </a:solidFill>
              </a:rPr>
              <a:t>عناية. </a:t>
            </a:r>
            <a:r>
              <a:rPr lang="ar-IQ" dirty="0" smtClean="0"/>
              <a:t>فأذا كان التزاماً بتحقيق غاية كتشييد بناء او ترميمه. فلا يبرأ المقاول من</a:t>
            </a:r>
          </a:p>
          <a:p>
            <a:pPr algn="r"/>
            <a:r>
              <a:rPr lang="ar-IQ" dirty="0" smtClean="0"/>
              <a:t>التزامه الا ا</a:t>
            </a:r>
            <a:r>
              <a:rPr lang="ar-IQ" dirty="0" smtClean="0">
                <a:solidFill>
                  <a:srgbClr val="FF0000"/>
                </a:solidFill>
              </a:rPr>
              <a:t>ذا تحققت الغاية </a:t>
            </a:r>
            <a:r>
              <a:rPr lang="ar-IQ" dirty="0" smtClean="0"/>
              <a:t>و أنجز العمل </a:t>
            </a:r>
            <a:r>
              <a:rPr lang="ar-IQ" dirty="0" smtClean="0">
                <a:solidFill>
                  <a:srgbClr val="FF0000"/>
                </a:solidFill>
              </a:rPr>
              <a:t>المطلوبولا تنتفي مسؤوليته الا اذا</a:t>
            </a:r>
          </a:p>
          <a:p>
            <a:pPr algn="r"/>
            <a:r>
              <a:rPr lang="ar-IQ" dirty="0" smtClean="0">
                <a:solidFill>
                  <a:srgbClr val="FF0000"/>
                </a:solidFill>
              </a:rPr>
              <a:t>اثبت السبب الاجنبي</a:t>
            </a:r>
            <a:r>
              <a:rPr lang="ar-IQ" dirty="0" smtClean="0"/>
              <a:t>. . أما اذا كان </a:t>
            </a:r>
            <a:r>
              <a:rPr lang="ar-IQ" dirty="0" smtClean="0">
                <a:solidFill>
                  <a:srgbClr val="FF0000"/>
                </a:solidFill>
              </a:rPr>
              <a:t>الالتزام ببذل عناية</a:t>
            </a:r>
            <a:r>
              <a:rPr lang="ar-IQ" dirty="0" smtClean="0"/>
              <a:t> كعلاج مريض أو اداء</a:t>
            </a:r>
          </a:p>
          <a:p>
            <a:pPr algn="r"/>
            <a:r>
              <a:rPr lang="ar-IQ" dirty="0" smtClean="0"/>
              <a:t>عمل فأن المطلوب من المقاول في هذه الحالة أن </a:t>
            </a:r>
            <a:r>
              <a:rPr lang="ar-IQ" dirty="0" smtClean="0">
                <a:solidFill>
                  <a:srgbClr val="FF0000"/>
                </a:solidFill>
              </a:rPr>
              <a:t>يبذل عناية الشخص المعتاد </a:t>
            </a:r>
            <a:r>
              <a:rPr lang="ar-IQ" dirty="0" smtClean="0"/>
              <a:t>في</a:t>
            </a:r>
          </a:p>
          <a:p>
            <a:pPr algn="r"/>
            <a:r>
              <a:rPr lang="ar-IQ" dirty="0" smtClean="0"/>
              <a:t>انجاز العمل المعهود اليه.</a:t>
            </a:r>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106362"/>
          </a:xfrm>
        </p:spPr>
        <p:txBody>
          <a:bodyPr>
            <a:normAutofit fontScale="90000"/>
          </a:bodyPr>
          <a:lstStyle/>
          <a:p>
            <a:endParaRPr lang="en-US" dirty="0"/>
          </a:p>
        </p:txBody>
      </p:sp>
      <p:sp>
        <p:nvSpPr>
          <p:cNvPr id="3" name="Content Placeholder 2"/>
          <p:cNvSpPr>
            <a:spLocks noGrp="1"/>
          </p:cNvSpPr>
          <p:nvPr>
            <p:ph idx="1"/>
          </p:nvPr>
        </p:nvSpPr>
        <p:spPr>
          <a:xfrm>
            <a:off x="304800" y="457200"/>
            <a:ext cx="8628888" cy="6172200"/>
          </a:xfrm>
        </p:spPr>
        <p:txBody>
          <a:bodyPr>
            <a:normAutofit/>
          </a:bodyPr>
          <a:lstStyle/>
          <a:p>
            <a:pPr algn="r"/>
            <a:r>
              <a:rPr lang="ar-IQ" dirty="0" smtClean="0"/>
              <a:t>وأيضاً يلتزم المقاول بالاضافة الى عمله تقديم كل ما يحتاج اليه انجاز العمل</a:t>
            </a:r>
            <a:r>
              <a:rPr lang="ar-JO" dirty="0" smtClean="0"/>
              <a:t> </a:t>
            </a:r>
            <a:r>
              <a:rPr lang="ar-IQ" smtClean="0"/>
              <a:t>من </a:t>
            </a:r>
            <a:r>
              <a:rPr lang="ar-IQ" dirty="0" smtClean="0"/>
              <a:t>ادوات ومهمات فلو اتفق على انشاء دار مثلاً واقتصر دور </a:t>
            </a:r>
            <a:r>
              <a:rPr lang="ar-IQ" smtClean="0"/>
              <a:t>المقاول كما قلنا </a:t>
            </a:r>
            <a:r>
              <a:rPr lang="ar-IQ" dirty="0" smtClean="0"/>
              <a:t>على تقديم العمل فقط فأن المقاول يكون ملزماً بتجهيز العربات اليدوية</a:t>
            </a:r>
          </a:p>
          <a:p>
            <a:pPr algn="r">
              <a:buNone/>
            </a:pPr>
            <a:r>
              <a:rPr lang="ar-IQ" dirty="0" smtClean="0"/>
              <a:t>نقل مواد البناء في ساحة العمل .</a:t>
            </a:r>
          </a:p>
          <a:p>
            <a:pPr algn="r">
              <a:buNone/>
            </a:pPr>
            <a:r>
              <a:rPr lang="ar-IQ" dirty="0" smtClean="0"/>
              <a:t>ويرد على هذا استثناءئين</a:t>
            </a:r>
            <a:endParaRPr lang="en-US" dirty="0" smtClean="0"/>
          </a:p>
          <a:p>
            <a:pPr algn="r"/>
            <a:r>
              <a:rPr lang="ar-IQ" dirty="0" smtClean="0"/>
              <a:t>الاول : قد يوجد عرف يقضي خلاف ذلك</a:t>
            </a:r>
          </a:p>
          <a:p>
            <a:pPr algn="r"/>
            <a:r>
              <a:rPr lang="ar-IQ" dirty="0" smtClean="0"/>
              <a:t>الثاني : يجوز الاتفاق على مخالفة الكلام اعلاه لانه ليس من النظام العام</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2057400"/>
            <a:ext cx="7772400" cy="1470025"/>
          </a:xfrm>
        </p:spPr>
        <p:txBody>
          <a:bodyPr>
            <a:normAutofit fontScale="90000"/>
          </a:bodyPr>
          <a:lstStyle/>
          <a:p>
            <a:r>
              <a:rPr lang="ar-IQ" dirty="0" smtClean="0">
                <a:solidFill>
                  <a:srgbClr val="FF0000"/>
                </a:solidFill>
              </a:rPr>
              <a:t>التزامات رب العمل</a:t>
            </a:r>
            <a:r>
              <a:rPr lang="ar-IQ" dirty="0" smtClean="0"/>
              <a:t/>
            </a:r>
            <a:br>
              <a:rPr lang="ar-IQ" dirty="0" smtClean="0"/>
            </a:br>
            <a:r>
              <a:rPr lang="ar-IQ" dirty="0" smtClean="0"/>
              <a:t>1- تمكين المقاول من انجاز العمل</a:t>
            </a:r>
            <a:br>
              <a:rPr lang="ar-IQ" dirty="0" smtClean="0"/>
            </a:br>
            <a:r>
              <a:rPr lang="ar-IQ" dirty="0" smtClean="0"/>
              <a:t>2- تسلم العمل بعد انجازه</a:t>
            </a:r>
            <a:br>
              <a:rPr lang="ar-IQ" dirty="0" smtClean="0"/>
            </a:br>
            <a:r>
              <a:rPr lang="ar-IQ" dirty="0" smtClean="0"/>
              <a:t>3- دفع الاجرة</a:t>
            </a:r>
            <a:endParaRPr lang="en-GB" dirty="0"/>
          </a:p>
        </p:txBody>
      </p:sp>
      <p:sp>
        <p:nvSpPr>
          <p:cNvPr id="3" name="Subtitle 2"/>
          <p:cNvSpPr>
            <a:spLocks noGrp="1"/>
          </p:cNvSpPr>
          <p:nvPr>
            <p:ph type="subTitle" idx="1"/>
          </p:nvPr>
        </p:nvSpPr>
        <p:spPr/>
        <p:txBody>
          <a:bodyPr/>
          <a:lstStyle/>
          <a:p>
            <a:endParaRPr lang="en-GB"/>
          </a:p>
        </p:txBody>
      </p:sp>
    </p:spTree>
    <p:extLst>
      <p:ext uri="{BB962C8B-B14F-4D97-AF65-F5344CB8AC3E}">
        <p14:creationId xmlns:p14="http://schemas.microsoft.com/office/powerpoint/2010/main" val="27846492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52400" y="228600"/>
            <a:ext cx="8781288" cy="6019800"/>
          </a:xfrm>
        </p:spPr>
        <p:txBody>
          <a:bodyPr>
            <a:normAutofit/>
          </a:bodyPr>
          <a:lstStyle/>
          <a:p>
            <a:pPr marL="0" indent="0" algn="r" rtl="1">
              <a:buNone/>
            </a:pPr>
            <a:r>
              <a:rPr lang="en-US" b="1" dirty="0" smtClean="0">
                <a:solidFill>
                  <a:srgbClr val="FF0000"/>
                </a:solidFill>
              </a:rPr>
              <a:t>6 : </a:t>
            </a:r>
            <a:r>
              <a:rPr lang="ar-SA" b="1" dirty="0" smtClean="0">
                <a:solidFill>
                  <a:srgbClr val="FF0000"/>
                </a:solidFill>
              </a:rPr>
              <a:t>الدائن المرتهن رهنا حيازيا</a:t>
            </a:r>
            <a:endParaRPr lang="en-US" dirty="0" smtClean="0">
              <a:solidFill>
                <a:srgbClr val="FF0000"/>
              </a:solidFill>
            </a:endParaRPr>
          </a:p>
          <a:p>
            <a:pPr marL="0" indent="0" algn="r" rtl="1">
              <a:buNone/>
            </a:pPr>
            <a:r>
              <a:rPr lang="ar-SA" dirty="0" smtClean="0"/>
              <a:t>يجوز لل</a:t>
            </a:r>
            <a:r>
              <a:rPr lang="ar-IQ" dirty="0" smtClean="0"/>
              <a:t>مرتهن له  </a:t>
            </a:r>
            <a:r>
              <a:rPr lang="ar-SA" dirty="0" smtClean="0"/>
              <a:t>ان يؤجر المرهون لأي شخص حتى وأن كان المستأجر هو الراهن</a:t>
            </a:r>
            <a:r>
              <a:rPr lang="ar-IQ" dirty="0" smtClean="0"/>
              <a:t>(1337)</a:t>
            </a:r>
            <a:endParaRPr lang="en-US" dirty="0" smtClean="0"/>
          </a:p>
          <a:p>
            <a:pPr marL="0" indent="0" algn="r" rtl="1">
              <a:buNone/>
            </a:pPr>
            <a:r>
              <a:rPr lang="en-US" b="1" dirty="0" smtClean="0">
                <a:solidFill>
                  <a:srgbClr val="FF0000"/>
                </a:solidFill>
              </a:rPr>
              <a:t>7 : </a:t>
            </a:r>
            <a:r>
              <a:rPr lang="ar-SA" b="1" dirty="0" smtClean="0">
                <a:solidFill>
                  <a:srgbClr val="FF0000"/>
                </a:solidFill>
              </a:rPr>
              <a:t>المستأجر</a:t>
            </a:r>
            <a:endParaRPr lang="en-US" dirty="0" smtClean="0">
              <a:solidFill>
                <a:srgbClr val="FF0000"/>
              </a:solidFill>
            </a:endParaRPr>
          </a:p>
          <a:p>
            <a:pPr marL="0" indent="0" algn="r" rtl="1">
              <a:buNone/>
            </a:pPr>
            <a:r>
              <a:rPr lang="ar-SA" dirty="0" smtClean="0"/>
              <a:t>يجوز للمستأجر أن يؤجر الشيء الى الغير وهذا ما يسمى بالإيجار من الباطن </a:t>
            </a:r>
            <a:r>
              <a:rPr lang="ar-IQ" dirty="0" smtClean="0"/>
              <a:t> او ان يتنازل عن الايجار</a:t>
            </a:r>
            <a:r>
              <a:rPr lang="ar-SA" dirty="0" smtClean="0"/>
              <a:t>الا</a:t>
            </a:r>
            <a:r>
              <a:rPr lang="ar-JO" dirty="0"/>
              <a:t> </a:t>
            </a:r>
            <a:r>
              <a:rPr lang="ar-SA" dirty="0" smtClean="0"/>
              <a:t>أذا أتفق المتعاقدين على عدم جواز مثل هذا تصرف</a:t>
            </a:r>
            <a:r>
              <a:rPr lang="ar-IQ" dirty="0" smtClean="0"/>
              <a:t> اوهنالك عرف يمنع ذلك.(حسب المادة </a:t>
            </a:r>
            <a:r>
              <a:rPr lang="ar-IQ" dirty="0" smtClean="0"/>
              <a:t>(</a:t>
            </a:r>
            <a:r>
              <a:rPr lang="en-US" dirty="0" smtClean="0"/>
              <a:t>775</a:t>
            </a:r>
            <a:r>
              <a:rPr lang="ar-IQ" dirty="0" smtClean="0"/>
              <a:t>-1 </a:t>
            </a:r>
            <a:r>
              <a:rPr lang="ar-IQ" dirty="0" smtClean="0"/>
              <a:t>مدني)</a:t>
            </a:r>
          </a:p>
          <a:p>
            <a:pPr marL="0" indent="0" algn="r" rtl="1">
              <a:buNone/>
            </a:pPr>
            <a:r>
              <a:rPr lang="ar-IQ" dirty="0" smtClean="0"/>
              <a:t>اما قانون ايجار العقار رقم (87) لسنة 1979 قبل التعديل كانت يمنع ذلك اما قانون ايجار العقار بعد </a:t>
            </a:r>
            <a:r>
              <a:rPr lang="ar-IQ" dirty="0" smtClean="0"/>
              <a:t>التعديل</a:t>
            </a:r>
            <a:r>
              <a:rPr lang="en-US" dirty="0" smtClean="0"/>
              <a:t> </a:t>
            </a:r>
            <a:r>
              <a:rPr lang="ar-IQ" dirty="0" smtClean="0"/>
              <a:t>رقم (56) لسنة 2000 </a:t>
            </a:r>
            <a:r>
              <a:rPr lang="ar-IQ" dirty="0" smtClean="0"/>
              <a:t>اجازة ذلك بموافقة التحريرية للمؤجر</a:t>
            </a:r>
            <a:endParaRPr lang="en-US" dirty="0" smtClean="0"/>
          </a:p>
          <a:p>
            <a:pPr marL="0" indent="0">
              <a:buNone/>
            </a:pP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28600" y="304800"/>
            <a:ext cx="8705088" cy="5943600"/>
          </a:xfrm>
        </p:spPr>
        <p:txBody>
          <a:bodyPr>
            <a:normAutofit fontScale="77500" lnSpcReduction="20000"/>
          </a:bodyPr>
          <a:lstStyle/>
          <a:p>
            <a:pPr marL="0" indent="0" algn="r" rtl="1">
              <a:buNone/>
            </a:pPr>
            <a:r>
              <a:rPr lang="ar-JO" sz="3600" b="1" dirty="0" smtClean="0">
                <a:solidFill>
                  <a:srgbClr val="FF0000"/>
                </a:solidFill>
              </a:rPr>
              <a:t>8- </a:t>
            </a:r>
            <a:r>
              <a:rPr lang="ar-SA" sz="3600" b="1" dirty="0" smtClean="0">
                <a:solidFill>
                  <a:srgbClr val="FF0000"/>
                </a:solidFill>
              </a:rPr>
              <a:t>الوكالة في ال</a:t>
            </a:r>
            <a:r>
              <a:rPr lang="ar-IQ" sz="3600" b="1" dirty="0" smtClean="0">
                <a:solidFill>
                  <a:srgbClr val="FF0000"/>
                </a:solidFill>
              </a:rPr>
              <a:t>ا</a:t>
            </a:r>
            <a:r>
              <a:rPr lang="ar-SA" sz="3600" b="1" dirty="0" smtClean="0">
                <a:solidFill>
                  <a:srgbClr val="FF0000"/>
                </a:solidFill>
              </a:rPr>
              <a:t>يجار</a:t>
            </a:r>
            <a:endParaRPr lang="en-US" sz="3600" dirty="0" smtClean="0">
              <a:solidFill>
                <a:srgbClr val="FF0000"/>
              </a:solidFill>
            </a:endParaRPr>
          </a:p>
          <a:p>
            <a:pPr marL="0" indent="0" algn="r" rtl="1">
              <a:buNone/>
            </a:pPr>
            <a:r>
              <a:rPr lang="ar-SA" sz="3600" dirty="0" smtClean="0"/>
              <a:t>يجوز للمالك أن يوكل غيره بإدارة امواله</a:t>
            </a:r>
            <a:r>
              <a:rPr lang="en-US" sz="3600" dirty="0" smtClean="0"/>
              <a:t> . </a:t>
            </a:r>
            <a:r>
              <a:rPr lang="ar-SA" sz="3600" dirty="0" smtClean="0"/>
              <a:t>ويجب على الوكيل ان لا يتجاوز حدود</a:t>
            </a:r>
            <a:r>
              <a:rPr lang="ar-IQ" sz="3600" dirty="0" smtClean="0"/>
              <a:t>، سواء كانت وكالة مطلقة او مقيدة </a:t>
            </a:r>
            <a:endParaRPr lang="en-US" sz="3600" dirty="0" smtClean="0"/>
          </a:p>
          <a:p>
            <a:pPr marL="0" indent="0" algn="r" rtl="1">
              <a:buNone/>
            </a:pPr>
            <a:r>
              <a:rPr lang="ar-SA" sz="3600" dirty="0" smtClean="0"/>
              <a:t>الوكالة</a:t>
            </a:r>
            <a:endParaRPr lang="en-US" sz="3600" dirty="0" smtClean="0"/>
          </a:p>
          <a:p>
            <a:pPr marL="0" indent="0" algn="r" rtl="1">
              <a:buNone/>
            </a:pPr>
            <a:r>
              <a:rPr lang="ar-JO" sz="3600" b="1" dirty="0" smtClean="0">
                <a:solidFill>
                  <a:srgbClr val="FF0000"/>
                </a:solidFill>
              </a:rPr>
              <a:t>9- </a:t>
            </a:r>
            <a:r>
              <a:rPr lang="ar-SA" sz="3600" b="1" dirty="0" smtClean="0">
                <a:solidFill>
                  <a:srgbClr val="FF0000"/>
                </a:solidFill>
              </a:rPr>
              <a:t>الول</a:t>
            </a:r>
            <a:r>
              <a:rPr lang="ar-IQ" sz="3600" b="1" dirty="0" smtClean="0">
                <a:solidFill>
                  <a:srgbClr val="FF0000"/>
                </a:solidFill>
              </a:rPr>
              <a:t>ا</a:t>
            </a:r>
            <a:r>
              <a:rPr lang="ar-SA" sz="3600" b="1" dirty="0" smtClean="0">
                <a:solidFill>
                  <a:srgbClr val="FF0000"/>
                </a:solidFill>
              </a:rPr>
              <a:t>ية في ال</a:t>
            </a:r>
            <a:r>
              <a:rPr lang="ar-IQ" sz="3600" b="1" dirty="0" smtClean="0">
                <a:solidFill>
                  <a:srgbClr val="FF0000"/>
                </a:solidFill>
              </a:rPr>
              <a:t>ا</a:t>
            </a:r>
            <a:r>
              <a:rPr lang="ar-SA" sz="3600" b="1" dirty="0" smtClean="0">
                <a:solidFill>
                  <a:srgbClr val="FF0000"/>
                </a:solidFill>
              </a:rPr>
              <a:t>يجار</a:t>
            </a:r>
            <a:endParaRPr lang="en-US" sz="3600" dirty="0" smtClean="0">
              <a:solidFill>
                <a:srgbClr val="FF0000"/>
              </a:solidFill>
            </a:endParaRPr>
          </a:p>
          <a:p>
            <a:pPr marL="0" indent="0" algn="r" rtl="1">
              <a:buNone/>
            </a:pPr>
            <a:r>
              <a:rPr lang="ar-SA" sz="3600" dirty="0" smtClean="0"/>
              <a:t>أذا كان الشخص فاقد الاهلية فيجوز لوليه او وصيه أن يقوم بتأجير ملكه</a:t>
            </a:r>
            <a:r>
              <a:rPr lang="en-US" sz="3600" dirty="0" smtClean="0">
                <a:solidFill>
                  <a:srgbClr val="002060"/>
                </a:solidFill>
              </a:rPr>
              <a:t>. </a:t>
            </a:r>
            <a:r>
              <a:rPr lang="ar-SA" sz="3600" dirty="0" smtClean="0">
                <a:solidFill>
                  <a:srgbClr val="002060"/>
                </a:solidFill>
              </a:rPr>
              <a:t>وقد حدد</a:t>
            </a:r>
            <a:r>
              <a:rPr lang="ar-IQ" sz="3600" dirty="0" smtClean="0">
                <a:solidFill>
                  <a:srgbClr val="002060"/>
                </a:solidFill>
              </a:rPr>
              <a:t> </a:t>
            </a:r>
            <a:r>
              <a:rPr lang="ar-SA" sz="3600" dirty="0" smtClean="0">
                <a:solidFill>
                  <a:srgbClr val="002060"/>
                </a:solidFill>
              </a:rPr>
              <a:t>قانون رعاية القاصرين عدة </a:t>
            </a:r>
            <a:r>
              <a:rPr lang="ar-SA" sz="3600" dirty="0" smtClean="0">
                <a:solidFill>
                  <a:srgbClr val="C00000"/>
                </a:solidFill>
              </a:rPr>
              <a:t>اعما</a:t>
            </a:r>
            <a:r>
              <a:rPr lang="ar-IQ" sz="3600" dirty="0" smtClean="0">
                <a:solidFill>
                  <a:srgbClr val="C00000"/>
                </a:solidFill>
              </a:rPr>
              <a:t>ل</a:t>
            </a:r>
            <a:r>
              <a:rPr lang="ar-SA" sz="3600" dirty="0" smtClean="0">
                <a:solidFill>
                  <a:srgbClr val="C00000"/>
                </a:solidFill>
              </a:rPr>
              <a:t> لا يجوز لولي الصغير او وصيه القيام بها الا</a:t>
            </a:r>
            <a:r>
              <a:rPr lang="ar-JO" sz="3600" dirty="0">
                <a:solidFill>
                  <a:srgbClr val="C00000"/>
                </a:solidFill>
              </a:rPr>
              <a:t> </a:t>
            </a:r>
            <a:r>
              <a:rPr lang="ar-SA" sz="3600" dirty="0" smtClean="0">
                <a:solidFill>
                  <a:srgbClr val="C00000"/>
                </a:solidFill>
              </a:rPr>
              <a:t>بعد أن يأخذ الاذن من دائرة رعاية القاصرين</a:t>
            </a:r>
            <a:r>
              <a:rPr lang="en-US" sz="3600" dirty="0" smtClean="0">
                <a:solidFill>
                  <a:srgbClr val="002060"/>
                </a:solidFill>
              </a:rPr>
              <a:t>. </a:t>
            </a:r>
            <a:r>
              <a:rPr lang="ar-SA" sz="3600" dirty="0" smtClean="0">
                <a:solidFill>
                  <a:srgbClr val="002060"/>
                </a:solidFill>
              </a:rPr>
              <a:t>ومن ضمنها ايجار العقارات لأكثر</a:t>
            </a:r>
            <a:r>
              <a:rPr lang="ar-IQ" sz="3600" dirty="0" smtClean="0">
                <a:solidFill>
                  <a:srgbClr val="002060"/>
                </a:solidFill>
              </a:rPr>
              <a:t> </a:t>
            </a:r>
            <a:r>
              <a:rPr lang="ar-SA" sz="3600" dirty="0" smtClean="0">
                <a:solidFill>
                  <a:srgbClr val="002060"/>
                </a:solidFill>
              </a:rPr>
              <a:t>من سنة وايجار الاراضي الزراعية لأكثر من ثلاث سنوات</a:t>
            </a:r>
            <a:endParaRPr lang="en-US" sz="3600" dirty="0" smtClean="0">
              <a:solidFill>
                <a:srgbClr val="002060"/>
              </a:solidFill>
            </a:endParaRPr>
          </a:p>
          <a:p>
            <a:pPr marL="0" indent="0" algn="r" rtl="1">
              <a:buNone/>
            </a:pPr>
            <a:r>
              <a:rPr lang="ar-JO" sz="3600" b="1" dirty="0" smtClean="0">
                <a:solidFill>
                  <a:srgbClr val="FF0000"/>
                </a:solidFill>
              </a:rPr>
              <a:t>10- </a:t>
            </a:r>
            <a:r>
              <a:rPr lang="ar-SA" sz="3600" b="1" dirty="0" smtClean="0">
                <a:solidFill>
                  <a:srgbClr val="FF0000"/>
                </a:solidFill>
              </a:rPr>
              <a:t>ال</a:t>
            </a:r>
            <a:r>
              <a:rPr lang="ar-IQ" sz="3600" b="1" dirty="0" smtClean="0">
                <a:solidFill>
                  <a:srgbClr val="FF0000"/>
                </a:solidFill>
              </a:rPr>
              <a:t>ا</a:t>
            </a:r>
            <a:r>
              <a:rPr lang="ar-SA" sz="3600" b="1" dirty="0" smtClean="0">
                <a:solidFill>
                  <a:srgbClr val="FF0000"/>
                </a:solidFill>
              </a:rPr>
              <a:t>يجار الصادر من الفضولي</a:t>
            </a:r>
            <a:endParaRPr lang="en-US" sz="3600" dirty="0" smtClean="0">
              <a:solidFill>
                <a:srgbClr val="FF0000"/>
              </a:solidFill>
            </a:endParaRPr>
          </a:p>
          <a:p>
            <a:pPr marL="0" indent="0" algn="r" rtl="1">
              <a:buNone/>
            </a:pPr>
            <a:r>
              <a:rPr lang="ar-SA" sz="3600" dirty="0" smtClean="0"/>
              <a:t>ينعقد صحيحاً الايجار الصادر من الشخص الفضولي لكنه يبقى موقوفاً على اجازة</a:t>
            </a:r>
            <a:r>
              <a:rPr lang="ar-JO" sz="3600" dirty="0"/>
              <a:t> </a:t>
            </a:r>
            <a:r>
              <a:rPr lang="ar-SA" sz="3600" dirty="0" smtClean="0"/>
              <a:t>المالك الحقيقي للشيء</a:t>
            </a:r>
            <a:endParaRPr lang="en-US" sz="3600" dirty="0" smtClean="0"/>
          </a:p>
          <a:p>
            <a:pPr marL="0" indent="0" rtl="1">
              <a:buNone/>
            </a:pPr>
            <a:r>
              <a:rPr lang="en-US" dirty="0" smtClean="0"/>
              <a:t> </a:t>
            </a:r>
          </a:p>
          <a:p>
            <a:pPr marL="0" indent="0">
              <a:buNone/>
            </a:pP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1"/>
            <a:ext cx="7772400" cy="1676399"/>
          </a:xfrm>
        </p:spPr>
        <p:txBody>
          <a:bodyPr/>
          <a:lstStyle/>
          <a:p>
            <a:r>
              <a:rPr lang="ar-JO" dirty="0" smtClean="0">
                <a:solidFill>
                  <a:srgbClr val="FF0000"/>
                </a:solidFill>
              </a:rPr>
              <a:t>الايجار المقترن بأجل واقف والايجار المعلق على شرط</a:t>
            </a:r>
            <a:endParaRPr lang="en-GB" dirty="0">
              <a:solidFill>
                <a:srgbClr val="FF0000"/>
              </a:solidFill>
            </a:endParaRPr>
          </a:p>
        </p:txBody>
      </p:sp>
      <p:sp>
        <p:nvSpPr>
          <p:cNvPr id="3" name="Subtitle 2"/>
          <p:cNvSpPr>
            <a:spLocks noGrp="1"/>
          </p:cNvSpPr>
          <p:nvPr>
            <p:ph type="subTitle" idx="1"/>
          </p:nvPr>
        </p:nvSpPr>
        <p:spPr>
          <a:xfrm>
            <a:off x="228600" y="1905000"/>
            <a:ext cx="8686800" cy="3733800"/>
          </a:xfrm>
        </p:spPr>
        <p:txBody>
          <a:bodyPr>
            <a:noAutofit/>
          </a:bodyPr>
          <a:lstStyle/>
          <a:p>
            <a:pPr marL="457200" indent="-457200" algn="r">
              <a:buFontTx/>
              <a:buChar char="-"/>
            </a:pPr>
            <a:r>
              <a:rPr lang="ar-JO" sz="2800" dirty="0" smtClean="0">
                <a:solidFill>
                  <a:schemeClr val="tx1"/>
                </a:solidFill>
                <a:cs typeface="Ali-A-Sahifa Bold" pitchFamily="2" charset="-78"/>
              </a:rPr>
              <a:t>عقد الايجار يكون دائما مقترنا بأجل فاسخ لأنه عقد مؤقت ينتهي بانقضاء مدته.</a:t>
            </a:r>
          </a:p>
          <a:p>
            <a:pPr marL="457200" indent="-457200" algn="r">
              <a:buFontTx/>
              <a:buChar char="-"/>
            </a:pPr>
            <a:r>
              <a:rPr lang="ar-JO" sz="2800" dirty="0" smtClean="0">
                <a:solidFill>
                  <a:schemeClr val="tx1"/>
                </a:solidFill>
                <a:cs typeface="Ali-A-Sahifa Bold" pitchFamily="2" charset="-78"/>
              </a:rPr>
              <a:t>-</a:t>
            </a:r>
            <a:r>
              <a:rPr lang="ar-JO" sz="2800" dirty="0" smtClean="0">
                <a:solidFill>
                  <a:srgbClr val="C00000"/>
                </a:solidFill>
                <a:cs typeface="Ali-A-Sahifa Bold" pitchFamily="2" charset="-78"/>
              </a:rPr>
              <a:t>الايجار المقترن بأجل واقف</a:t>
            </a:r>
            <a:r>
              <a:rPr lang="ar-JO" sz="2800" dirty="0" smtClean="0">
                <a:solidFill>
                  <a:schemeClr val="tx1"/>
                </a:solidFill>
                <a:cs typeface="Ali-A-Sahifa Bold" pitchFamily="2" charset="-78"/>
              </a:rPr>
              <a:t>: كان يتفق المتعاقدان على ان يبداء نفاذ العقد بعد تمامه بمدة معينة </a:t>
            </a:r>
          </a:p>
          <a:p>
            <a:pPr marL="457200" indent="-457200" algn="r">
              <a:buFontTx/>
              <a:buChar char="-"/>
            </a:pPr>
            <a:r>
              <a:rPr lang="ar-JO" sz="2800" dirty="0" smtClean="0">
                <a:solidFill>
                  <a:schemeClr val="tx1"/>
                </a:solidFill>
                <a:cs typeface="Ali-A-Sahifa Bold" pitchFamily="2" charset="-78"/>
              </a:rPr>
              <a:t>-</a:t>
            </a:r>
            <a:r>
              <a:rPr lang="ar-JO" sz="2800" dirty="0" smtClean="0">
                <a:solidFill>
                  <a:srgbClr val="C00000"/>
                </a:solidFill>
                <a:cs typeface="Ali-A-Sahifa Bold" pitchFamily="2" charset="-78"/>
              </a:rPr>
              <a:t>وقد يعلق الايجار على شرط واقف أو فاسخ</a:t>
            </a:r>
            <a:r>
              <a:rPr lang="ar-JO" sz="2800" dirty="0" smtClean="0">
                <a:solidFill>
                  <a:schemeClr val="tx1"/>
                </a:solidFill>
                <a:cs typeface="Ali-A-Sahifa Bold" pitchFamily="2" charset="-78"/>
              </a:rPr>
              <a:t>، سواء كان شرط واقفا أو </a:t>
            </a:r>
          </a:p>
          <a:p>
            <a:pPr algn="r"/>
            <a:r>
              <a:rPr lang="ar-JO" sz="2800" dirty="0" smtClean="0">
                <a:solidFill>
                  <a:schemeClr val="tx1"/>
                </a:solidFill>
                <a:cs typeface="Ali-A-Sahifa Bold" pitchFamily="2" charset="-78"/>
              </a:rPr>
              <a:t> فاسخاً فإنه لا يكون له أثر رجعي خلافا للقواعد العامة الشرط</a:t>
            </a:r>
            <a:endParaRPr lang="en-GB" sz="2800" dirty="0">
              <a:solidFill>
                <a:schemeClr val="tx1"/>
              </a:solidFill>
              <a:cs typeface="Ali-A-Sahifa Bold" pitchFamily="2" charset="-78"/>
            </a:endParaRPr>
          </a:p>
        </p:txBody>
      </p:sp>
    </p:spTree>
    <p:extLst>
      <p:ext uri="{BB962C8B-B14F-4D97-AF65-F5344CB8AC3E}">
        <p14:creationId xmlns:p14="http://schemas.microsoft.com/office/powerpoint/2010/main" val="256243370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28600" y="304800"/>
            <a:ext cx="8705088" cy="6324600"/>
          </a:xfrm>
        </p:spPr>
        <p:txBody>
          <a:bodyPr>
            <a:normAutofit fontScale="62500" lnSpcReduction="20000"/>
          </a:bodyPr>
          <a:lstStyle/>
          <a:p>
            <a:pPr marL="0" indent="0" algn="r" rtl="1">
              <a:buNone/>
            </a:pPr>
            <a:r>
              <a:rPr lang="ar-SA" sz="5100" b="1" dirty="0" smtClean="0">
                <a:solidFill>
                  <a:srgbClr val="FF0000"/>
                </a:solidFill>
              </a:rPr>
              <a:t>القيود الواردة على الرضا في عقد ال</a:t>
            </a:r>
            <a:r>
              <a:rPr lang="ar-IQ" sz="5100" b="1" dirty="0" smtClean="0">
                <a:solidFill>
                  <a:srgbClr val="FF0000"/>
                </a:solidFill>
              </a:rPr>
              <a:t>ا</a:t>
            </a:r>
            <a:r>
              <a:rPr lang="ar-SA" sz="5100" b="1" dirty="0" smtClean="0">
                <a:solidFill>
                  <a:srgbClr val="FF0000"/>
                </a:solidFill>
              </a:rPr>
              <a:t>يجار</a:t>
            </a:r>
            <a:endParaRPr lang="en-US" sz="5100" dirty="0" smtClean="0">
              <a:solidFill>
                <a:srgbClr val="FF0000"/>
              </a:solidFill>
            </a:endParaRPr>
          </a:p>
          <a:p>
            <a:pPr marL="0" indent="0" algn="r" rtl="1">
              <a:buNone/>
            </a:pPr>
            <a:r>
              <a:rPr lang="ar-SA" sz="3800" dirty="0" smtClean="0"/>
              <a:t>الاصل ان عقد الايجار من العقود الرضائية التي تنعقد بمجرد ارتباط الايجاب</a:t>
            </a:r>
            <a:endParaRPr lang="en-US" sz="3800" dirty="0" smtClean="0"/>
          </a:p>
          <a:p>
            <a:pPr marL="0" indent="0" algn="r" rtl="1">
              <a:buNone/>
            </a:pPr>
            <a:r>
              <a:rPr lang="ar-SA" sz="3800" dirty="0" smtClean="0"/>
              <a:t>بالقبول أي لا تحتاج الى شكلية معينة ومع ذلك وردت بعض القيود ترد على</a:t>
            </a:r>
            <a:endParaRPr lang="en-US" sz="3800" dirty="0" smtClean="0"/>
          </a:p>
          <a:p>
            <a:pPr marL="0" indent="0" algn="r" rtl="1">
              <a:buNone/>
            </a:pPr>
            <a:r>
              <a:rPr lang="ar-SA" sz="3800" dirty="0" smtClean="0"/>
              <a:t>الرضا</a:t>
            </a:r>
            <a:r>
              <a:rPr lang="en-US" sz="3800" dirty="0" smtClean="0"/>
              <a:t>:</a:t>
            </a:r>
            <a:endParaRPr lang="ar-IQ" sz="3800" dirty="0" smtClean="0"/>
          </a:p>
          <a:p>
            <a:pPr marL="0" indent="0" algn="r" rtl="1">
              <a:buNone/>
            </a:pPr>
            <a:r>
              <a:rPr lang="ar-JO" sz="3800" dirty="0" smtClean="0">
                <a:solidFill>
                  <a:srgbClr val="FF0000"/>
                </a:solidFill>
              </a:rPr>
              <a:t>-حالات يجبر فيها الشخص على التأجير وهذا ما نصت عليه المادة (20) من ق.أ.ع</a:t>
            </a:r>
            <a:endParaRPr lang="en-US" sz="3800" dirty="0" smtClean="0">
              <a:solidFill>
                <a:srgbClr val="FF0000"/>
              </a:solidFill>
            </a:endParaRPr>
          </a:p>
          <a:p>
            <a:pPr marL="0" indent="0" algn="r" rtl="1">
              <a:buNone/>
            </a:pPr>
            <a:r>
              <a:rPr lang="en-US" sz="3800" dirty="0" smtClean="0">
                <a:solidFill>
                  <a:srgbClr val="C00000"/>
                </a:solidFill>
              </a:rPr>
              <a:t>1 : </a:t>
            </a:r>
            <a:r>
              <a:rPr lang="ar-SA" sz="3800" dirty="0" smtClean="0">
                <a:solidFill>
                  <a:srgbClr val="C00000"/>
                </a:solidFill>
              </a:rPr>
              <a:t>فهناك حالات يجبر فيها المؤجر على تأجير داره ولكن بالشروط الاتية</a:t>
            </a:r>
            <a:r>
              <a:rPr lang="en-US" sz="3800" dirty="0" smtClean="0">
                <a:solidFill>
                  <a:srgbClr val="C00000"/>
                </a:solidFill>
              </a:rPr>
              <a:t> </a:t>
            </a:r>
            <a:r>
              <a:rPr lang="en-US" sz="3800" dirty="0" smtClean="0"/>
              <a:t>:</a:t>
            </a:r>
          </a:p>
          <a:p>
            <a:pPr marL="0" indent="0" algn="r" rtl="1">
              <a:buNone/>
            </a:pPr>
            <a:r>
              <a:rPr lang="ar-SA" sz="3800" dirty="0" smtClean="0"/>
              <a:t>أ</a:t>
            </a:r>
            <a:r>
              <a:rPr lang="en-US" sz="3800" dirty="0" smtClean="0"/>
              <a:t> : </a:t>
            </a:r>
            <a:r>
              <a:rPr lang="ar-SA" sz="3800" dirty="0" smtClean="0"/>
              <a:t>أخبار دائرة الضريبة بخلو العقار خلال خمسة عشر يوماً من تاريخ الخلو</a:t>
            </a:r>
            <a:endParaRPr lang="en-US" sz="3800" dirty="0" smtClean="0"/>
          </a:p>
          <a:p>
            <a:pPr marL="0" indent="0" algn="r" rtl="1">
              <a:buNone/>
            </a:pPr>
            <a:r>
              <a:rPr lang="ar-SA" sz="3800" dirty="0" smtClean="0"/>
              <a:t>ب</a:t>
            </a:r>
            <a:r>
              <a:rPr lang="en-US" sz="3800" dirty="0" smtClean="0"/>
              <a:t> : </a:t>
            </a:r>
            <a:r>
              <a:rPr lang="ar-SA" sz="3800" dirty="0" smtClean="0"/>
              <a:t>عدم جواز أبقاء الدار دون عذر مشروع مدة</a:t>
            </a:r>
            <a:r>
              <a:rPr lang="en-US" sz="3800" dirty="0" smtClean="0"/>
              <a:t> </a:t>
            </a:r>
            <a:r>
              <a:rPr lang="ar-IQ" sz="3800" dirty="0" smtClean="0"/>
              <a:t>90</a:t>
            </a:r>
            <a:r>
              <a:rPr lang="en-US" sz="3800" dirty="0" smtClean="0"/>
              <a:t> </a:t>
            </a:r>
            <a:r>
              <a:rPr lang="ar-SA" sz="3800" dirty="0" smtClean="0"/>
              <a:t>يوم من تاريخ</a:t>
            </a:r>
            <a:r>
              <a:rPr lang="ar-IQ" sz="3800" dirty="0" smtClean="0"/>
              <a:t> </a:t>
            </a:r>
            <a:r>
              <a:rPr lang="ar-JO" sz="3800" dirty="0" smtClean="0"/>
              <a:t>اكمال بنائه أو </a:t>
            </a:r>
            <a:r>
              <a:rPr lang="ar-SA" sz="3800" dirty="0" smtClean="0"/>
              <a:t>خلوه</a:t>
            </a:r>
            <a:endParaRPr lang="en-US" sz="3800" dirty="0" smtClean="0"/>
          </a:p>
          <a:p>
            <a:pPr marL="0" indent="0" algn="r" rtl="1">
              <a:buNone/>
            </a:pPr>
            <a:r>
              <a:rPr lang="ar-SA" sz="3800" dirty="0" smtClean="0"/>
              <a:t>ج</a:t>
            </a:r>
            <a:r>
              <a:rPr lang="en-US" sz="3800" dirty="0" smtClean="0"/>
              <a:t> : </a:t>
            </a:r>
            <a:r>
              <a:rPr lang="ar-SA" sz="3800" dirty="0" smtClean="0"/>
              <a:t>تولي السلطات المالية أيجار العقار في حالة امتناع المالك عن ايجاره خلال</a:t>
            </a:r>
            <a:endParaRPr lang="en-US" sz="3800" dirty="0" smtClean="0"/>
          </a:p>
          <a:p>
            <a:pPr marL="0" indent="0" algn="r" rtl="1">
              <a:buNone/>
            </a:pPr>
            <a:r>
              <a:rPr lang="ar-SA" sz="3800" dirty="0" smtClean="0"/>
              <a:t>المدة المذكورة</a:t>
            </a:r>
            <a:endParaRPr lang="en-US" sz="3800" dirty="0" smtClean="0"/>
          </a:p>
          <a:p>
            <a:pPr marL="0" indent="0" algn="r" rtl="1">
              <a:buNone/>
            </a:pPr>
            <a:r>
              <a:rPr lang="en-US" sz="3800" dirty="0" smtClean="0">
                <a:solidFill>
                  <a:srgbClr val="C00000"/>
                </a:solidFill>
              </a:rPr>
              <a:t>2 : </a:t>
            </a:r>
            <a:r>
              <a:rPr lang="ar-SA" sz="3800" dirty="0" smtClean="0">
                <a:solidFill>
                  <a:srgbClr val="C00000"/>
                </a:solidFill>
              </a:rPr>
              <a:t>تكون الاولوية في أيجار دار الموظف الذي أخلاه للموظف الجديد الذي حل</a:t>
            </a:r>
            <a:endParaRPr lang="en-US" sz="3800" dirty="0" smtClean="0">
              <a:solidFill>
                <a:srgbClr val="C00000"/>
              </a:solidFill>
            </a:endParaRPr>
          </a:p>
          <a:p>
            <a:pPr marL="0" indent="0" algn="r" rtl="1">
              <a:buNone/>
            </a:pPr>
            <a:r>
              <a:rPr lang="ar-SA" sz="3800" dirty="0" smtClean="0">
                <a:solidFill>
                  <a:srgbClr val="C00000"/>
                </a:solidFill>
              </a:rPr>
              <a:t>محله وبالشروط الاتية</a:t>
            </a:r>
            <a:r>
              <a:rPr lang="en-US" sz="3800" dirty="0" smtClean="0">
                <a:solidFill>
                  <a:srgbClr val="C00000"/>
                </a:solidFill>
              </a:rPr>
              <a:t> </a:t>
            </a:r>
            <a:r>
              <a:rPr lang="en-US" sz="3800" dirty="0" smtClean="0"/>
              <a:t>:</a:t>
            </a:r>
          </a:p>
          <a:p>
            <a:pPr marL="0" indent="0" algn="r" rtl="1">
              <a:buNone/>
            </a:pPr>
            <a:r>
              <a:rPr lang="ar-SA" sz="3800" dirty="0" smtClean="0"/>
              <a:t>أ</a:t>
            </a:r>
            <a:r>
              <a:rPr lang="en-US" sz="3800" dirty="0" smtClean="0"/>
              <a:t> : </a:t>
            </a:r>
            <a:r>
              <a:rPr lang="ar-SA" sz="3800" dirty="0" smtClean="0"/>
              <a:t>أن يكون الشخص المنقول موظفاً في الدولة</a:t>
            </a:r>
            <a:endParaRPr lang="en-US" sz="3800" dirty="0" smtClean="0"/>
          </a:p>
          <a:p>
            <a:pPr marL="0" indent="0" algn="r" rtl="1">
              <a:buNone/>
            </a:pPr>
            <a:r>
              <a:rPr lang="ar-SA" sz="3800" dirty="0" smtClean="0"/>
              <a:t>ب</a:t>
            </a:r>
            <a:r>
              <a:rPr lang="en-US" sz="3800" dirty="0" smtClean="0"/>
              <a:t> : </a:t>
            </a:r>
            <a:r>
              <a:rPr lang="ar-SA" sz="3800" dirty="0" smtClean="0"/>
              <a:t>أن يكون المراد استئجاره مسكناً سواء كان دار أم شقة</a:t>
            </a:r>
            <a:endParaRPr lang="en-US" sz="3800" dirty="0" smtClean="0"/>
          </a:p>
          <a:p>
            <a:pPr marL="0" indent="0" algn="r" rtl="1">
              <a:buNone/>
            </a:pPr>
            <a:r>
              <a:rPr lang="ar-SA" sz="3800" dirty="0" smtClean="0"/>
              <a:t>ج</a:t>
            </a:r>
            <a:r>
              <a:rPr lang="en-US" sz="3800" dirty="0" smtClean="0"/>
              <a:t> : </a:t>
            </a:r>
            <a:r>
              <a:rPr lang="ar-SA" sz="3800" dirty="0" smtClean="0"/>
              <a:t>أن يكون هذا المسكن قد شغله موظفاً ثم أخلاه بسبب نقله من المدينة التي يعمل</a:t>
            </a:r>
            <a:r>
              <a:rPr lang="ar-IQ" sz="3800" dirty="0" smtClean="0"/>
              <a:t> </a:t>
            </a:r>
            <a:r>
              <a:rPr lang="ar-SA" sz="3800" dirty="0" smtClean="0"/>
              <a:t>بها</a:t>
            </a:r>
            <a:endParaRPr lang="ar-IQ" sz="3800" dirty="0" smtClean="0"/>
          </a:p>
          <a:p>
            <a:pPr marL="0" indent="0" algn="r" rtl="1">
              <a:buNone/>
            </a:pPr>
            <a:r>
              <a:rPr lang="ar-IQ" sz="3800" dirty="0" smtClean="0"/>
              <a:t>ويستاجره بنفس شروط عقد الايجار السابق على ان يتحمل الاجرة من تاريخ اخلاء الماجور</a:t>
            </a:r>
            <a:endParaRPr lang="en-US" sz="3800" dirty="0" smtClean="0"/>
          </a:p>
          <a:p>
            <a:pPr marL="0" indent="0">
              <a:buNone/>
            </a:pP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rtl="1"/>
            <a:r>
              <a:rPr lang="ar-JO" dirty="0" smtClean="0">
                <a:solidFill>
                  <a:srgbClr val="C00000"/>
                </a:solidFill>
              </a:rPr>
              <a:t>يلاحظ أن نص المادة (16) يعتبر خرقاً واضحاً لقاعدة نسبية اثر العقد.</a:t>
            </a:r>
            <a:endParaRPr lang="en-US" dirty="0">
              <a:solidFill>
                <a:srgbClr val="C00000"/>
              </a:solidFill>
            </a:endParaRPr>
          </a:p>
        </p:txBody>
      </p:sp>
      <p:sp>
        <p:nvSpPr>
          <p:cNvPr id="3" name="Content Placeholder 2"/>
          <p:cNvSpPr>
            <a:spLocks noGrp="1"/>
          </p:cNvSpPr>
          <p:nvPr>
            <p:ph idx="1"/>
          </p:nvPr>
        </p:nvSpPr>
        <p:spPr/>
        <p:txBody>
          <a:bodyPr/>
          <a:lstStyle/>
          <a:p>
            <a:pPr marL="0" indent="0" algn="r" rtl="1">
              <a:buNone/>
            </a:pPr>
            <a:r>
              <a:rPr lang="ar-SA" b="1" dirty="0" smtClean="0">
                <a:solidFill>
                  <a:srgbClr val="FF0000"/>
                </a:solidFill>
              </a:rPr>
              <a:t>ثانيا</a:t>
            </a:r>
            <a:r>
              <a:rPr lang="en-US" b="1" dirty="0" smtClean="0">
                <a:solidFill>
                  <a:srgbClr val="FF0000"/>
                </a:solidFill>
              </a:rPr>
              <a:t> : </a:t>
            </a:r>
            <a:r>
              <a:rPr lang="ar-SA" b="1" dirty="0" smtClean="0">
                <a:solidFill>
                  <a:srgbClr val="FF0000"/>
                </a:solidFill>
              </a:rPr>
              <a:t>المحل في عقد ال</a:t>
            </a:r>
            <a:r>
              <a:rPr lang="ar-IQ" b="1" dirty="0" smtClean="0">
                <a:solidFill>
                  <a:srgbClr val="FF0000"/>
                </a:solidFill>
              </a:rPr>
              <a:t>ا</a:t>
            </a:r>
            <a:r>
              <a:rPr lang="ar-SA" b="1" dirty="0" smtClean="0">
                <a:solidFill>
                  <a:srgbClr val="FF0000"/>
                </a:solidFill>
              </a:rPr>
              <a:t>يجار</a:t>
            </a:r>
            <a:endParaRPr lang="en-US" dirty="0" smtClean="0">
              <a:solidFill>
                <a:srgbClr val="FF0000"/>
              </a:solidFill>
            </a:endParaRPr>
          </a:p>
          <a:p>
            <a:pPr marL="0" indent="0" algn="r" rtl="1">
              <a:buNone/>
            </a:pPr>
            <a:r>
              <a:rPr lang="ar-SA" dirty="0" smtClean="0"/>
              <a:t>أن المحل في عقد الايجار هو محل مزدوج فبالنسبة الى التزامات المؤجر يكون في</a:t>
            </a:r>
            <a:r>
              <a:rPr lang="ar-JO" dirty="0"/>
              <a:t> </a:t>
            </a:r>
            <a:r>
              <a:rPr lang="ar-SA" dirty="0" smtClean="0"/>
              <a:t>تمكين المستأجر من الانتفاع بالعين المؤجرة وهذه المنفعة تقاس بالمدة وهوبالنسبة للمستأجر يكون في الاجرة</a:t>
            </a:r>
            <a:r>
              <a:rPr lang="en-US" dirty="0" smtClean="0"/>
              <a:t> . </a:t>
            </a:r>
            <a:r>
              <a:rPr lang="ar-SA" dirty="0" smtClean="0"/>
              <a:t>فهنا </a:t>
            </a:r>
            <a:r>
              <a:rPr lang="ar-JO" dirty="0" smtClean="0"/>
              <a:t>يتعين البحث</a:t>
            </a:r>
            <a:r>
              <a:rPr lang="ar-SA" dirty="0" smtClean="0"/>
              <a:t> </a:t>
            </a:r>
            <a:r>
              <a:rPr lang="ar-JO" dirty="0" smtClean="0"/>
              <a:t>في</a:t>
            </a:r>
            <a:r>
              <a:rPr lang="ar-SA" dirty="0" smtClean="0"/>
              <a:t> الماجور والاجرة</a:t>
            </a:r>
            <a:r>
              <a:rPr lang="ar-JO" dirty="0"/>
              <a:t> </a:t>
            </a:r>
            <a:r>
              <a:rPr lang="ar-SA" dirty="0" smtClean="0"/>
              <a:t>والمدة</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0"/>
            <a:ext cx="7498080" cy="685800"/>
          </a:xfrm>
        </p:spPr>
        <p:txBody>
          <a:bodyPr>
            <a:normAutofit fontScale="90000"/>
          </a:bodyPr>
          <a:lstStyle/>
          <a:p>
            <a:pPr algn="ctr"/>
            <a:r>
              <a:rPr lang="ar-SA" b="1" dirty="0" smtClean="0">
                <a:solidFill>
                  <a:srgbClr val="FF0000"/>
                </a:solidFill>
              </a:rPr>
              <a:t>المأجور</a:t>
            </a:r>
            <a:endParaRPr lang="en-US" dirty="0">
              <a:solidFill>
                <a:srgbClr val="FF0000"/>
              </a:solidFill>
            </a:endParaRPr>
          </a:p>
        </p:txBody>
      </p:sp>
      <p:sp>
        <p:nvSpPr>
          <p:cNvPr id="3" name="Content Placeholder 2"/>
          <p:cNvSpPr>
            <a:spLocks noGrp="1"/>
          </p:cNvSpPr>
          <p:nvPr>
            <p:ph idx="1"/>
          </p:nvPr>
        </p:nvSpPr>
        <p:spPr>
          <a:xfrm>
            <a:off x="228600" y="762000"/>
            <a:ext cx="8705088" cy="5486400"/>
          </a:xfrm>
        </p:spPr>
        <p:txBody>
          <a:bodyPr/>
          <a:lstStyle/>
          <a:p>
            <a:pPr marL="0" indent="0" algn="r" rtl="1">
              <a:buNone/>
            </a:pPr>
            <a:r>
              <a:rPr lang="ar-SA" sz="4000" dirty="0" smtClean="0"/>
              <a:t>ويقصد بالشيء الماجور من الناحية القانونية</a:t>
            </a:r>
            <a:r>
              <a:rPr lang="ar-JO" sz="4000" dirty="0" smtClean="0"/>
              <a:t> </a:t>
            </a:r>
            <a:r>
              <a:rPr lang="ar-SA" sz="4000" dirty="0" smtClean="0"/>
              <a:t>ليس هو ذات العين المؤجرة بل هوالحق الذي كون للمؤجر على هذه العين</a:t>
            </a:r>
            <a:r>
              <a:rPr lang="en-US" sz="4000" dirty="0" smtClean="0"/>
              <a:t>.</a:t>
            </a:r>
            <a:r>
              <a:rPr lang="ar-IQ" sz="4000" dirty="0" smtClean="0"/>
              <a:t>قد يكون حقاً عينياً كحق الملكية أو  كحق المنغعة او حقا شخصياً كحق المستأجر من الايجار من الباطن</a:t>
            </a:r>
            <a:endParaRPr lang="en-US" sz="4000" dirty="0" smtClean="0"/>
          </a:p>
          <a:p>
            <a:pPr marL="0" indent="0" algn="r">
              <a:buNone/>
            </a:pPr>
            <a:r>
              <a:rPr lang="ar-SA" sz="4000" dirty="0" smtClean="0">
                <a:solidFill>
                  <a:srgbClr val="FF0000"/>
                </a:solidFill>
              </a:rPr>
              <a:t>ويشترط بالشيء الم</a:t>
            </a:r>
            <a:r>
              <a:rPr lang="ar-IQ" sz="4000" dirty="0" smtClean="0">
                <a:solidFill>
                  <a:srgbClr val="FF0000"/>
                </a:solidFill>
              </a:rPr>
              <a:t>أ</a:t>
            </a:r>
            <a:r>
              <a:rPr lang="ar-SA" sz="4000" dirty="0" smtClean="0">
                <a:solidFill>
                  <a:srgbClr val="FF0000"/>
                </a:solidFill>
              </a:rPr>
              <a:t>ج</a:t>
            </a:r>
            <a:r>
              <a:rPr lang="ar-IQ" sz="4000" dirty="0" smtClean="0">
                <a:solidFill>
                  <a:srgbClr val="FF0000"/>
                </a:solidFill>
              </a:rPr>
              <a:t>و</a:t>
            </a:r>
            <a:r>
              <a:rPr lang="ar-SA" sz="4000" dirty="0" smtClean="0">
                <a:solidFill>
                  <a:srgbClr val="FF0000"/>
                </a:solidFill>
              </a:rPr>
              <a:t>ر</a:t>
            </a:r>
            <a:endParaRPr lang="ar-IQ" sz="4000" dirty="0" smtClean="0">
              <a:solidFill>
                <a:srgbClr val="FF0000"/>
              </a:solidFill>
            </a:endParaRPr>
          </a:p>
          <a:p>
            <a:pPr marL="0" indent="0" algn="r" rtl="1">
              <a:buNone/>
            </a:pPr>
            <a:r>
              <a:rPr lang="ar-JO" sz="4000" dirty="0" smtClean="0"/>
              <a:t>أ- </a:t>
            </a:r>
            <a:r>
              <a:rPr lang="ar-SA" sz="4000" dirty="0" smtClean="0"/>
              <a:t>يجب أن يكون الشيء الم</a:t>
            </a:r>
            <a:r>
              <a:rPr lang="ar-IQ" sz="4000" dirty="0" smtClean="0"/>
              <a:t>أ</a:t>
            </a:r>
            <a:r>
              <a:rPr lang="ar-SA" sz="4000" dirty="0" smtClean="0"/>
              <a:t>ج</a:t>
            </a:r>
            <a:r>
              <a:rPr lang="ar-IQ" sz="4000" dirty="0" smtClean="0"/>
              <a:t>و</a:t>
            </a:r>
            <a:r>
              <a:rPr lang="ar-SA" sz="4000" dirty="0" smtClean="0"/>
              <a:t>ر موجودا فإذا لم يكن كذلك اعتبر العقد باطلاً لانعدام</a:t>
            </a:r>
            <a:r>
              <a:rPr lang="ar-JO" sz="4000" dirty="0"/>
              <a:t> </a:t>
            </a:r>
            <a:r>
              <a:rPr lang="ar-SA" sz="4000" dirty="0" smtClean="0"/>
              <a:t>محل العقد</a:t>
            </a:r>
            <a:r>
              <a:rPr lang="en-US" dirty="0" smtClean="0"/>
              <a:t>.</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45719"/>
          </a:xfrm>
        </p:spPr>
        <p:txBody>
          <a:bodyPr>
            <a:normAutofit fontScale="90000"/>
          </a:bodyPr>
          <a:lstStyle/>
          <a:p>
            <a:endParaRPr lang="en-US" dirty="0"/>
          </a:p>
        </p:txBody>
      </p:sp>
      <p:sp>
        <p:nvSpPr>
          <p:cNvPr id="3" name="Content Placeholder 2"/>
          <p:cNvSpPr>
            <a:spLocks noGrp="1"/>
          </p:cNvSpPr>
          <p:nvPr>
            <p:ph idx="1"/>
          </p:nvPr>
        </p:nvSpPr>
        <p:spPr>
          <a:xfrm>
            <a:off x="457200" y="457200"/>
            <a:ext cx="8476488" cy="5791200"/>
          </a:xfrm>
        </p:spPr>
        <p:txBody>
          <a:bodyPr/>
          <a:lstStyle/>
          <a:p>
            <a:pPr marL="0" indent="0" algn="r" rtl="1">
              <a:buNone/>
            </a:pPr>
            <a:r>
              <a:rPr lang="ar-SA" b="1" dirty="0" smtClean="0">
                <a:solidFill>
                  <a:srgbClr val="FF0000"/>
                </a:solidFill>
              </a:rPr>
              <a:t>ب</a:t>
            </a:r>
            <a:r>
              <a:rPr lang="en-US" b="1" dirty="0" smtClean="0">
                <a:solidFill>
                  <a:srgbClr val="FF0000"/>
                </a:solidFill>
              </a:rPr>
              <a:t> : </a:t>
            </a:r>
            <a:r>
              <a:rPr lang="ar-SA" b="1" dirty="0" smtClean="0">
                <a:solidFill>
                  <a:srgbClr val="FF0000"/>
                </a:solidFill>
              </a:rPr>
              <a:t>تعيين الشيء المؤجر</a:t>
            </a:r>
            <a:r>
              <a:rPr lang="ar-IQ" b="1" dirty="0" smtClean="0">
                <a:solidFill>
                  <a:srgbClr val="FF0000"/>
                </a:solidFill>
              </a:rPr>
              <a:t>ة</a:t>
            </a:r>
            <a:endParaRPr lang="en-US" dirty="0" smtClean="0">
              <a:solidFill>
                <a:srgbClr val="FF0000"/>
              </a:solidFill>
            </a:endParaRPr>
          </a:p>
          <a:p>
            <a:pPr marL="0" indent="0" algn="r" rtl="1">
              <a:buNone/>
            </a:pPr>
            <a:r>
              <a:rPr lang="ar-SA" dirty="0" smtClean="0"/>
              <a:t>يجب أن يكون الشيء المؤجر معييناً تعييناً نافياً للجهالة او قابل للتعيين</a:t>
            </a:r>
            <a:r>
              <a:rPr lang="en-US" dirty="0" smtClean="0"/>
              <a:t> . </a:t>
            </a:r>
            <a:endParaRPr lang="ar-JO" dirty="0" smtClean="0"/>
          </a:p>
          <a:p>
            <a:pPr marL="0" indent="0" algn="r" rtl="1">
              <a:buNone/>
            </a:pPr>
            <a:r>
              <a:rPr lang="ar-SA" dirty="0" smtClean="0"/>
              <a:t>فإذا اجرشخص ارضاً يجب أن يحدد حدودها ومساحتها</a:t>
            </a:r>
            <a:r>
              <a:rPr lang="en-US" dirty="0" smtClean="0"/>
              <a:t> . </a:t>
            </a:r>
            <a:r>
              <a:rPr lang="ar-SA" dirty="0" smtClean="0"/>
              <a:t>أو اذا تعاقدت ادارة فندق معين مع</a:t>
            </a:r>
            <a:r>
              <a:rPr lang="ar-JO" dirty="0"/>
              <a:t> </a:t>
            </a:r>
            <a:r>
              <a:rPr lang="ar-SA" dirty="0" smtClean="0"/>
              <a:t>سائق باص لنقل الموظفين وبينت الادارة ان عدد الموظفين</a:t>
            </a:r>
            <a:r>
              <a:rPr lang="en-US" dirty="0" smtClean="0"/>
              <a:t> 21 </a:t>
            </a:r>
            <a:r>
              <a:rPr lang="ar-SA" dirty="0" smtClean="0"/>
              <a:t>شخص</a:t>
            </a:r>
            <a:r>
              <a:rPr lang="en-US" dirty="0" smtClean="0"/>
              <a:t> . </a:t>
            </a:r>
            <a:r>
              <a:rPr lang="ar-SA" dirty="0" smtClean="0"/>
              <a:t>فبالتالي</a:t>
            </a:r>
            <a:r>
              <a:rPr lang="ar-JO" dirty="0"/>
              <a:t> </a:t>
            </a:r>
            <a:r>
              <a:rPr lang="ar-SA" dirty="0" smtClean="0"/>
              <a:t>يجب على السائق ان يأتي بسيارة قابلة لنقل هذا العدد</a:t>
            </a:r>
            <a:r>
              <a:rPr lang="en-US" dirty="0" smtClean="0"/>
              <a:t>.</a:t>
            </a:r>
          </a:p>
          <a:p>
            <a:pPr marL="0" indent="0">
              <a:buNone/>
            </a:pP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435608" y="304800"/>
            <a:ext cx="7498080" cy="5943600"/>
          </a:xfrm>
        </p:spPr>
        <p:txBody>
          <a:bodyPr>
            <a:normAutofit fontScale="92500" lnSpcReduction="10000"/>
          </a:bodyPr>
          <a:lstStyle/>
          <a:p>
            <a:pPr algn="ctr" rtl="1"/>
            <a:r>
              <a:rPr lang="ar-SA" sz="3900" b="1" dirty="0" smtClean="0"/>
              <a:t>عقد الايجار</a:t>
            </a:r>
            <a:endParaRPr lang="en-US" sz="3900" dirty="0" smtClean="0"/>
          </a:p>
          <a:p>
            <a:pPr algn="r" rtl="1"/>
            <a:r>
              <a:rPr lang="ar-IQ" dirty="0" smtClean="0"/>
              <a:t>ت</a:t>
            </a:r>
            <a:r>
              <a:rPr lang="ar-SA" dirty="0" smtClean="0"/>
              <a:t>عر</a:t>
            </a:r>
            <a:r>
              <a:rPr lang="ar-IQ" dirty="0" smtClean="0"/>
              <a:t>ي</a:t>
            </a:r>
            <a:r>
              <a:rPr lang="ar-SA" dirty="0" smtClean="0"/>
              <a:t>ف عقد الايجار </a:t>
            </a:r>
            <a:r>
              <a:rPr lang="ar-IQ" dirty="0" smtClean="0"/>
              <a:t>:المادة (722) من القانون المدني تعرف الايجار بانه: </a:t>
            </a:r>
            <a:r>
              <a:rPr lang="ar-SA" dirty="0" smtClean="0">
                <a:solidFill>
                  <a:srgbClr val="FF0000"/>
                </a:solidFill>
              </a:rPr>
              <a:t>تمليك منفعة معلومة بعوض معلوم لمدة معلومة </a:t>
            </a:r>
            <a:r>
              <a:rPr lang="ar-SA" dirty="0" smtClean="0">
                <a:solidFill>
                  <a:schemeClr val="accent4"/>
                </a:solidFill>
              </a:rPr>
              <a:t>وبه</a:t>
            </a:r>
            <a:r>
              <a:rPr lang="ar-IQ" dirty="0" smtClean="0">
                <a:solidFill>
                  <a:schemeClr val="accent4"/>
                </a:solidFill>
              </a:rPr>
              <a:t> </a:t>
            </a:r>
            <a:r>
              <a:rPr lang="ar-SA" dirty="0" smtClean="0">
                <a:solidFill>
                  <a:schemeClr val="accent4"/>
                </a:solidFill>
              </a:rPr>
              <a:t>يلتزم المؤجر أن يمكن المستأجر من الانتفاع بالمأجور</a:t>
            </a:r>
            <a:endParaRPr lang="ar-IQ" dirty="0" smtClean="0">
              <a:solidFill>
                <a:schemeClr val="accent4"/>
              </a:solidFill>
            </a:endParaRPr>
          </a:p>
          <a:p>
            <a:pPr algn="r" rtl="1"/>
            <a:r>
              <a:rPr lang="ar-IQ" dirty="0" smtClean="0"/>
              <a:t>يتضح من التعريف في </a:t>
            </a:r>
            <a:r>
              <a:rPr lang="ar-IQ" dirty="0" smtClean="0">
                <a:solidFill>
                  <a:schemeClr val="accent3"/>
                </a:solidFill>
              </a:rPr>
              <a:t>جزءه الاول </a:t>
            </a:r>
            <a:r>
              <a:rPr lang="ar-IQ" dirty="0" smtClean="0"/>
              <a:t>بانه تمليك منفعة وهذا هو التزام سلبي وهو ترك المستاجر ينتفع بالعين المؤجرة</a:t>
            </a:r>
          </a:p>
          <a:p>
            <a:pPr algn="r" rtl="1"/>
            <a:r>
              <a:rPr lang="ar-IQ" dirty="0" smtClean="0"/>
              <a:t>اما </a:t>
            </a:r>
            <a:r>
              <a:rPr lang="en-US" dirty="0" smtClean="0"/>
              <a:t> </a:t>
            </a:r>
            <a:r>
              <a:rPr lang="ar-IQ" dirty="0" smtClean="0">
                <a:solidFill>
                  <a:schemeClr val="accent4"/>
                </a:solidFill>
              </a:rPr>
              <a:t>الجزء الثاني </a:t>
            </a:r>
            <a:r>
              <a:rPr lang="ar-IQ" dirty="0" smtClean="0"/>
              <a:t>فحول التزام المؤجر الى التزام الايجابي وهو تمكين المستاجر من الانتفاع بالماجور</a:t>
            </a:r>
          </a:p>
          <a:p>
            <a:pPr algn="r" rtl="1"/>
            <a:r>
              <a:rPr lang="ar-IQ" dirty="0" smtClean="0">
                <a:solidFill>
                  <a:srgbClr val="C00000"/>
                </a:solidFill>
              </a:rPr>
              <a:t>الهدف</a:t>
            </a:r>
            <a:r>
              <a:rPr lang="ar-IQ" dirty="0" smtClean="0"/>
              <a:t> من ذلك هو لازالة كل شك حول </a:t>
            </a:r>
            <a:r>
              <a:rPr lang="ar-IQ" dirty="0" smtClean="0">
                <a:solidFill>
                  <a:srgbClr val="FF0000"/>
                </a:solidFill>
              </a:rPr>
              <a:t>طبيعة حق المستاجر</a:t>
            </a:r>
            <a:r>
              <a:rPr lang="ar-IQ" dirty="0" smtClean="0"/>
              <a:t> بانه حق شخصي ،ومن اجل بيان الغرض الذي يهدف العقد تحقيقه.</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45719"/>
          </a:xfrm>
        </p:spPr>
        <p:txBody>
          <a:bodyPr>
            <a:normAutofit fontScale="90000"/>
          </a:bodyPr>
          <a:lstStyle/>
          <a:p>
            <a:endParaRPr lang="en-US" dirty="0"/>
          </a:p>
        </p:txBody>
      </p:sp>
      <p:sp>
        <p:nvSpPr>
          <p:cNvPr id="3" name="Content Placeholder 2"/>
          <p:cNvSpPr>
            <a:spLocks noGrp="1"/>
          </p:cNvSpPr>
          <p:nvPr>
            <p:ph idx="1"/>
          </p:nvPr>
        </p:nvSpPr>
        <p:spPr>
          <a:xfrm>
            <a:off x="152400" y="304800"/>
            <a:ext cx="8781288" cy="5943600"/>
          </a:xfrm>
        </p:spPr>
        <p:txBody>
          <a:bodyPr>
            <a:normAutofit/>
          </a:bodyPr>
          <a:lstStyle/>
          <a:p>
            <a:pPr marL="0" indent="0" algn="r" rtl="1">
              <a:buNone/>
            </a:pPr>
            <a:r>
              <a:rPr lang="ar-SA" b="1" dirty="0" smtClean="0">
                <a:solidFill>
                  <a:srgbClr val="FF0000"/>
                </a:solidFill>
              </a:rPr>
              <a:t>ج</a:t>
            </a:r>
            <a:r>
              <a:rPr lang="en-US" b="1" dirty="0" smtClean="0">
                <a:solidFill>
                  <a:srgbClr val="FF0000"/>
                </a:solidFill>
              </a:rPr>
              <a:t> : </a:t>
            </a:r>
            <a:r>
              <a:rPr lang="ar-SA" b="1" dirty="0" smtClean="0">
                <a:solidFill>
                  <a:srgbClr val="FF0000"/>
                </a:solidFill>
              </a:rPr>
              <a:t>يجب ان يكون الشيء الم</a:t>
            </a:r>
            <a:r>
              <a:rPr lang="ar-IQ" b="1" dirty="0" smtClean="0">
                <a:solidFill>
                  <a:srgbClr val="FF0000"/>
                </a:solidFill>
              </a:rPr>
              <a:t>أ</a:t>
            </a:r>
            <a:r>
              <a:rPr lang="ar-SA" b="1" dirty="0" smtClean="0">
                <a:solidFill>
                  <a:srgbClr val="FF0000"/>
                </a:solidFill>
              </a:rPr>
              <a:t>ج</a:t>
            </a:r>
            <a:r>
              <a:rPr lang="ar-IQ" b="1" dirty="0" smtClean="0">
                <a:solidFill>
                  <a:srgbClr val="FF0000"/>
                </a:solidFill>
              </a:rPr>
              <a:t>و</a:t>
            </a:r>
            <a:r>
              <a:rPr lang="ar-SA" b="1" dirty="0" smtClean="0">
                <a:solidFill>
                  <a:srgbClr val="FF0000"/>
                </a:solidFill>
              </a:rPr>
              <a:t>ر مشروعا </a:t>
            </a:r>
            <a:r>
              <a:rPr lang="en-US" dirty="0" smtClean="0"/>
              <a:t>.</a:t>
            </a:r>
          </a:p>
          <a:p>
            <a:pPr marL="0" indent="0" algn="r" rtl="1">
              <a:buNone/>
            </a:pPr>
            <a:r>
              <a:rPr lang="ar-SA" dirty="0" smtClean="0"/>
              <a:t>فأذا كان المؤجر مما يخرج عن التعامل بطبيعته اوبمقتضى نص القانون او كان</a:t>
            </a:r>
            <a:r>
              <a:rPr lang="ar-JO" dirty="0"/>
              <a:t> </a:t>
            </a:r>
            <a:r>
              <a:rPr lang="ar-SA" dirty="0" smtClean="0"/>
              <a:t>التعامل فيه غير مشروع وقع العقد باطلاً</a:t>
            </a:r>
            <a:r>
              <a:rPr lang="en-US" dirty="0" smtClean="0"/>
              <a:t> .</a:t>
            </a:r>
          </a:p>
          <a:p>
            <a:pPr marL="0" indent="0" algn="r" rtl="1">
              <a:buNone/>
            </a:pPr>
            <a:r>
              <a:rPr lang="ar-SA" b="1" dirty="0" smtClean="0">
                <a:solidFill>
                  <a:srgbClr val="FF0000"/>
                </a:solidFill>
              </a:rPr>
              <a:t>د</a:t>
            </a:r>
            <a:r>
              <a:rPr lang="en-US" b="1" dirty="0" smtClean="0">
                <a:solidFill>
                  <a:srgbClr val="FF0000"/>
                </a:solidFill>
              </a:rPr>
              <a:t> : </a:t>
            </a:r>
            <a:r>
              <a:rPr lang="ar-SA" b="1" dirty="0" smtClean="0">
                <a:solidFill>
                  <a:srgbClr val="FF0000"/>
                </a:solidFill>
              </a:rPr>
              <a:t>أن يكون الشيء الم</a:t>
            </a:r>
            <a:r>
              <a:rPr lang="ar-IQ" b="1" dirty="0" smtClean="0">
                <a:solidFill>
                  <a:srgbClr val="FF0000"/>
                </a:solidFill>
              </a:rPr>
              <a:t>أ</a:t>
            </a:r>
            <a:r>
              <a:rPr lang="ar-SA" b="1" dirty="0" smtClean="0">
                <a:solidFill>
                  <a:srgbClr val="FF0000"/>
                </a:solidFill>
              </a:rPr>
              <a:t>ج</a:t>
            </a:r>
            <a:r>
              <a:rPr lang="ar-IQ" b="1" dirty="0" smtClean="0">
                <a:solidFill>
                  <a:srgbClr val="FF0000"/>
                </a:solidFill>
              </a:rPr>
              <a:t>و</a:t>
            </a:r>
            <a:r>
              <a:rPr lang="ar-SA" b="1" dirty="0" smtClean="0">
                <a:solidFill>
                  <a:srgbClr val="FF0000"/>
                </a:solidFill>
              </a:rPr>
              <a:t>ر </a:t>
            </a:r>
            <a:r>
              <a:rPr lang="ar-IQ" b="1" dirty="0" smtClean="0">
                <a:solidFill>
                  <a:srgbClr val="FF0000"/>
                </a:solidFill>
              </a:rPr>
              <a:t>غير </a:t>
            </a:r>
            <a:r>
              <a:rPr lang="ar-SA" b="1" dirty="0" smtClean="0">
                <a:solidFill>
                  <a:srgbClr val="FF0000"/>
                </a:solidFill>
              </a:rPr>
              <a:t>قابل للستهل</a:t>
            </a:r>
            <a:r>
              <a:rPr lang="ar-IQ" b="1" dirty="0" smtClean="0">
                <a:solidFill>
                  <a:srgbClr val="FF0000"/>
                </a:solidFill>
              </a:rPr>
              <a:t>ا</a:t>
            </a:r>
            <a:r>
              <a:rPr lang="ar-SA" b="1" dirty="0" smtClean="0">
                <a:solidFill>
                  <a:srgbClr val="FF0000"/>
                </a:solidFill>
              </a:rPr>
              <a:t>ك</a:t>
            </a:r>
            <a:endParaRPr lang="en-US" dirty="0" smtClean="0">
              <a:solidFill>
                <a:srgbClr val="FF0000"/>
              </a:solidFill>
            </a:endParaRPr>
          </a:p>
          <a:p>
            <a:pPr marL="0" indent="0" algn="r" rtl="1">
              <a:buNone/>
            </a:pPr>
            <a:r>
              <a:rPr lang="ar-SA" dirty="0" smtClean="0"/>
              <a:t>أن عقد الايجار يخول المستأجر ان ينتفع بالعين المؤجرة على ان يردها بذاتها بعد</a:t>
            </a:r>
            <a:r>
              <a:rPr lang="ar-JO" dirty="0"/>
              <a:t> </a:t>
            </a:r>
            <a:r>
              <a:rPr lang="ar-SA" dirty="0" smtClean="0"/>
              <a:t>انقضاء المدة</a:t>
            </a:r>
            <a:r>
              <a:rPr lang="en-US" dirty="0" smtClean="0"/>
              <a:t> .</a:t>
            </a:r>
          </a:p>
          <a:p>
            <a:pPr marL="0" indent="0" algn="r" rtl="1">
              <a:buNone/>
            </a:pPr>
            <a:r>
              <a:rPr lang="ar-SA" dirty="0" smtClean="0">
                <a:solidFill>
                  <a:srgbClr val="FF0000"/>
                </a:solidFill>
              </a:rPr>
              <a:t>فإذا توافرت هذه الشروط في المأجور يصح أن يقع عقد الايجار عليه ولا فرق بين</a:t>
            </a:r>
            <a:r>
              <a:rPr lang="ar-JO" dirty="0">
                <a:solidFill>
                  <a:srgbClr val="FF0000"/>
                </a:solidFill>
              </a:rPr>
              <a:t> </a:t>
            </a:r>
            <a:r>
              <a:rPr lang="ar-SA" dirty="0" smtClean="0">
                <a:solidFill>
                  <a:srgbClr val="FF0000"/>
                </a:solidFill>
              </a:rPr>
              <a:t>العقارات والمنقول</a:t>
            </a:r>
            <a:r>
              <a:rPr lang="ar-IQ" dirty="0" smtClean="0">
                <a:solidFill>
                  <a:srgbClr val="FF0000"/>
                </a:solidFill>
              </a:rPr>
              <a:t>.</a:t>
            </a:r>
            <a:endParaRPr lang="en-US" dirty="0">
              <a:solidFill>
                <a:srgbClr val="FF0000"/>
              </a:solidFill>
            </a:endParaRPr>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ar-IQ" dirty="0" smtClean="0"/>
              <a:t>خيار الرؤية</a:t>
            </a:r>
            <a:br>
              <a:rPr lang="ar-IQ" dirty="0" smtClean="0"/>
            </a:br>
            <a:r>
              <a:rPr lang="ar-IQ" dirty="0" smtClean="0"/>
              <a:t>المواد 733-735</a:t>
            </a:r>
            <a:endParaRPr lang="en-GB" dirty="0"/>
          </a:p>
        </p:txBody>
      </p:sp>
      <p:sp>
        <p:nvSpPr>
          <p:cNvPr id="3" name="Subtitle 2"/>
          <p:cNvSpPr>
            <a:spLocks noGrp="1"/>
          </p:cNvSpPr>
          <p:nvPr>
            <p:ph type="subTitle" idx="1"/>
          </p:nvPr>
        </p:nvSpPr>
        <p:spPr/>
        <p:txBody>
          <a:bodyPr/>
          <a:lstStyle/>
          <a:p>
            <a:endParaRPr lang="en-GB"/>
          </a:p>
        </p:txBody>
      </p:sp>
    </p:spTree>
    <p:extLst>
      <p:ext uri="{BB962C8B-B14F-4D97-AF65-F5344CB8AC3E}">
        <p14:creationId xmlns:p14="http://schemas.microsoft.com/office/powerpoint/2010/main" val="181228964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1435608" y="228600"/>
            <a:ext cx="7498080" cy="46038"/>
          </a:xfrm>
        </p:spPr>
        <p:txBody>
          <a:bodyPr>
            <a:normAutofit fontScale="90000"/>
          </a:bodyPr>
          <a:lstStyle/>
          <a:p>
            <a:endParaRPr lang="en-US" dirty="0"/>
          </a:p>
        </p:txBody>
      </p:sp>
      <p:sp>
        <p:nvSpPr>
          <p:cNvPr id="3" name="Content Placeholder 2"/>
          <p:cNvSpPr>
            <a:spLocks noGrp="1"/>
          </p:cNvSpPr>
          <p:nvPr>
            <p:ph idx="1"/>
          </p:nvPr>
        </p:nvSpPr>
        <p:spPr>
          <a:xfrm>
            <a:off x="228600" y="381000"/>
            <a:ext cx="8705088" cy="5867400"/>
          </a:xfrm>
        </p:spPr>
        <p:txBody>
          <a:bodyPr>
            <a:normAutofit/>
          </a:bodyPr>
          <a:lstStyle/>
          <a:p>
            <a:pPr marL="0" indent="0" algn="r" rtl="1">
              <a:buNone/>
            </a:pPr>
            <a:r>
              <a:rPr lang="ar-SA" dirty="0" smtClean="0">
                <a:solidFill>
                  <a:srgbClr val="FF0000"/>
                </a:solidFill>
              </a:rPr>
              <a:t>العقارات المشمولة بأحكام قانون ايجار العقار</a:t>
            </a:r>
            <a:endParaRPr lang="en-US" dirty="0" smtClean="0">
              <a:solidFill>
                <a:srgbClr val="FF0000"/>
              </a:solidFill>
            </a:endParaRPr>
          </a:p>
          <a:p>
            <a:pPr marL="0" indent="0" algn="r" rtl="1">
              <a:buNone/>
            </a:pPr>
            <a:r>
              <a:rPr lang="ar-JO" b="1" dirty="0" smtClean="0"/>
              <a:t>1-</a:t>
            </a:r>
            <a:r>
              <a:rPr lang="en-US" b="1" dirty="0" smtClean="0"/>
              <a:t> </a:t>
            </a:r>
            <a:r>
              <a:rPr lang="ar-SA" b="1" dirty="0" smtClean="0"/>
              <a:t>ما يدخل في نطاقه</a:t>
            </a:r>
            <a:endParaRPr lang="en-US" dirty="0" smtClean="0"/>
          </a:p>
          <a:p>
            <a:pPr marL="0" indent="0" algn="r" rtl="1">
              <a:buNone/>
            </a:pPr>
            <a:r>
              <a:rPr lang="ar-IQ" dirty="0" smtClean="0"/>
              <a:t>أ- </a:t>
            </a:r>
            <a:r>
              <a:rPr lang="ar-SA" dirty="0" smtClean="0"/>
              <a:t>يدخل </a:t>
            </a:r>
            <a:r>
              <a:rPr lang="ar-SA" dirty="0" smtClean="0"/>
              <a:t>في نطاق هذا القانون </a:t>
            </a:r>
            <a:r>
              <a:rPr lang="ar-SA" u="sng" dirty="0" smtClean="0"/>
              <a:t>العقارات الم</a:t>
            </a:r>
            <a:r>
              <a:rPr lang="ar-IQ" u="sng" dirty="0" smtClean="0"/>
              <a:t>بنية لأغراض</a:t>
            </a:r>
            <a:r>
              <a:rPr lang="ar-SA" u="sng" dirty="0" smtClean="0"/>
              <a:t> </a:t>
            </a:r>
            <a:r>
              <a:rPr lang="ar-IQ" u="sng" dirty="0" smtClean="0"/>
              <a:t>ا</a:t>
            </a:r>
            <a:r>
              <a:rPr lang="ar-SA" u="sng" dirty="0" smtClean="0"/>
              <a:t>لسكن</a:t>
            </a:r>
            <a:r>
              <a:rPr lang="ar-IQ" u="sng" dirty="0" smtClean="0"/>
              <a:t> للعراقيين </a:t>
            </a:r>
            <a:r>
              <a:rPr lang="ar-IQ" dirty="0" smtClean="0"/>
              <a:t>ضمن امانة بغداد والبلديات</a:t>
            </a:r>
            <a:r>
              <a:rPr lang="ar-JO" dirty="0" smtClean="0"/>
              <a:t> </a:t>
            </a:r>
            <a:r>
              <a:rPr lang="ar-IQ" dirty="0" smtClean="0"/>
              <a:t>و</a:t>
            </a:r>
            <a:endParaRPr lang="ar-JO" dirty="0" smtClean="0"/>
          </a:p>
          <a:p>
            <a:pPr marL="0" indent="0" algn="r" rtl="1">
              <a:buNone/>
            </a:pPr>
            <a:r>
              <a:rPr lang="ar-JO" dirty="0" smtClean="0"/>
              <a:t>ب- </a:t>
            </a:r>
            <a:r>
              <a:rPr lang="ar-IQ" dirty="0" smtClean="0"/>
              <a:t>يعامل الفلسطيني المقيم في العراق منذ عام 1948 وذريته معاملة العراقي.</a:t>
            </a:r>
          </a:p>
          <a:p>
            <a:pPr marL="0" indent="0" algn="r" rtl="1">
              <a:buNone/>
            </a:pPr>
            <a:r>
              <a:rPr lang="ar-SA" dirty="0" smtClean="0"/>
              <a:t>بمعنى ان هذا القانون لا تسري احكامه على</a:t>
            </a:r>
            <a:r>
              <a:rPr lang="ar-JO" dirty="0"/>
              <a:t> </a:t>
            </a:r>
            <a:r>
              <a:rPr lang="ar-SA" dirty="0" smtClean="0"/>
              <a:t>الاراضي غير المشيدة والبساتين حتى وإن كانت داخل تللك الحدود وكذلك ولا</a:t>
            </a:r>
            <a:r>
              <a:rPr lang="ar-IQ" dirty="0" smtClean="0"/>
              <a:t>يشمل عيادات الاطباء ومكاتب المحاميين</a:t>
            </a:r>
            <a:r>
              <a:rPr lang="ar-JO" dirty="0"/>
              <a:t> </a:t>
            </a:r>
            <a:r>
              <a:rPr lang="ar-IQ" dirty="0" smtClean="0"/>
              <a:t>ولا</a:t>
            </a:r>
            <a:r>
              <a:rPr lang="ar-SA" dirty="0" smtClean="0"/>
              <a:t>تسري على العقارات المشيدة الواقعة خارج تلك الحدود</a:t>
            </a:r>
            <a:endParaRPr lang="en-US" dirty="0" smtClean="0"/>
          </a:p>
          <a:p>
            <a:pPr marL="0" indent="0">
              <a:buNone/>
            </a:pP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45719"/>
          </a:xfrm>
        </p:spPr>
        <p:txBody>
          <a:bodyPr>
            <a:normAutofit fontScale="90000"/>
          </a:bodyPr>
          <a:lstStyle/>
          <a:p>
            <a:endParaRPr lang="en-US" dirty="0"/>
          </a:p>
        </p:txBody>
      </p:sp>
      <p:sp>
        <p:nvSpPr>
          <p:cNvPr id="3" name="Content Placeholder 2"/>
          <p:cNvSpPr>
            <a:spLocks noGrp="1"/>
          </p:cNvSpPr>
          <p:nvPr>
            <p:ph idx="1"/>
          </p:nvPr>
        </p:nvSpPr>
        <p:spPr>
          <a:xfrm>
            <a:off x="304800" y="381000"/>
            <a:ext cx="8628888" cy="5867400"/>
          </a:xfrm>
        </p:spPr>
        <p:txBody>
          <a:bodyPr>
            <a:normAutofit/>
          </a:bodyPr>
          <a:lstStyle/>
          <a:p>
            <a:pPr marL="0" indent="0" algn="r" rtl="1">
              <a:buNone/>
            </a:pPr>
            <a:r>
              <a:rPr lang="en-US" b="1" dirty="0" smtClean="0">
                <a:solidFill>
                  <a:srgbClr val="FF0000"/>
                </a:solidFill>
              </a:rPr>
              <a:t>: </a:t>
            </a:r>
            <a:r>
              <a:rPr lang="ar-SA" b="1" dirty="0" smtClean="0">
                <a:solidFill>
                  <a:srgbClr val="FF0000"/>
                </a:solidFill>
              </a:rPr>
              <a:t>ما يخرج من احكام القانون</a:t>
            </a:r>
            <a:r>
              <a:rPr lang="ar-IQ" b="1" dirty="0" smtClean="0">
                <a:solidFill>
                  <a:srgbClr val="FF0000"/>
                </a:solidFill>
              </a:rPr>
              <a:t> الايجار العقار</a:t>
            </a:r>
            <a:endParaRPr lang="en-US" dirty="0" smtClean="0">
              <a:solidFill>
                <a:srgbClr val="FF0000"/>
              </a:solidFill>
            </a:endParaRPr>
          </a:p>
          <a:p>
            <a:pPr marL="0" indent="0" algn="r" rtl="1">
              <a:buNone/>
            </a:pPr>
            <a:r>
              <a:rPr lang="ar-SA" dirty="0" smtClean="0"/>
              <a:t>أ</a:t>
            </a:r>
            <a:r>
              <a:rPr lang="en-US" dirty="0" smtClean="0"/>
              <a:t> : </a:t>
            </a:r>
            <a:r>
              <a:rPr lang="ar-SA" dirty="0" smtClean="0"/>
              <a:t>كل عقار غير مخصص للسكنى مثل دور السينما والملاهي والفنادق</a:t>
            </a:r>
            <a:endParaRPr lang="en-US" dirty="0" smtClean="0"/>
          </a:p>
          <a:p>
            <a:pPr marL="0" indent="0" algn="r" rtl="1">
              <a:buNone/>
            </a:pPr>
            <a:r>
              <a:rPr lang="ar-IQ" dirty="0" smtClean="0"/>
              <a:t>ب:</a:t>
            </a:r>
            <a:r>
              <a:rPr lang="ar-SA" dirty="0" smtClean="0"/>
              <a:t>العقارات المعدة للسكنى التي تؤجرها الدولة أو الاشخاص المعنوية لموظفيها</a:t>
            </a:r>
            <a:endParaRPr lang="en-US" dirty="0" smtClean="0"/>
          </a:p>
          <a:p>
            <a:pPr marL="0" indent="0" algn="r" rtl="1">
              <a:buNone/>
            </a:pPr>
            <a:r>
              <a:rPr lang="ar-IQ" dirty="0" smtClean="0"/>
              <a:t>ج</a:t>
            </a:r>
            <a:r>
              <a:rPr lang="en-US" dirty="0" smtClean="0"/>
              <a:t> : </a:t>
            </a:r>
            <a:r>
              <a:rPr lang="ar-SA" dirty="0" smtClean="0"/>
              <a:t>العقارات التي تؤجر</a:t>
            </a:r>
            <a:r>
              <a:rPr lang="ar-IQ" dirty="0" smtClean="0"/>
              <a:t>ها</a:t>
            </a:r>
            <a:r>
              <a:rPr lang="ar-SA" dirty="0" smtClean="0"/>
              <a:t> الدولة والاشخاص المعنوية العامة التي يصدر وزيرالمالية بياناً بأ</a:t>
            </a:r>
            <a:r>
              <a:rPr lang="ar-IQ" dirty="0" smtClean="0"/>
              <a:t>ستث</a:t>
            </a:r>
            <a:r>
              <a:rPr lang="ar-SA" dirty="0" smtClean="0"/>
              <a:t>ن</a:t>
            </a:r>
            <a:r>
              <a:rPr lang="ar-IQ" dirty="0" smtClean="0"/>
              <a:t>ائ</a:t>
            </a:r>
            <a:r>
              <a:rPr lang="ar-SA" dirty="0" smtClean="0"/>
              <a:t>ها</a:t>
            </a:r>
            <a:endParaRPr lang="en-US" dirty="0" smtClean="0"/>
          </a:p>
          <a:p>
            <a:pPr marL="0" indent="0" algn="r" rtl="1">
              <a:buNone/>
            </a:pPr>
            <a:r>
              <a:rPr lang="ar-IQ" dirty="0" smtClean="0"/>
              <a:t>د: </a:t>
            </a:r>
            <a:r>
              <a:rPr lang="ar-SA" dirty="0" smtClean="0"/>
              <a:t>العقارات المؤجرة للأجانب أشخاصاً او هيئات</a:t>
            </a:r>
            <a:r>
              <a:rPr lang="ar-JO" dirty="0"/>
              <a:t> </a:t>
            </a:r>
            <a:r>
              <a:rPr lang="ar-IQ" dirty="0" smtClean="0"/>
              <a:t>فتسري على هذه الايجارات القانون المدني العراقي او قوانين خاصة.</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1435608" y="228600"/>
            <a:ext cx="7498080" cy="46038"/>
          </a:xfrm>
        </p:spPr>
        <p:txBody>
          <a:bodyPr>
            <a:normAutofit fontScale="90000"/>
          </a:bodyPr>
          <a:lstStyle/>
          <a:p>
            <a:endParaRPr lang="en-US" dirty="0"/>
          </a:p>
        </p:txBody>
      </p:sp>
      <p:sp>
        <p:nvSpPr>
          <p:cNvPr id="3" name="Content Placeholder 2"/>
          <p:cNvSpPr>
            <a:spLocks noGrp="1"/>
          </p:cNvSpPr>
          <p:nvPr>
            <p:ph idx="1"/>
          </p:nvPr>
        </p:nvSpPr>
        <p:spPr>
          <a:xfrm>
            <a:off x="533400" y="381000"/>
            <a:ext cx="8400288" cy="5867400"/>
          </a:xfrm>
        </p:spPr>
        <p:txBody>
          <a:bodyPr>
            <a:noAutofit/>
          </a:bodyPr>
          <a:lstStyle/>
          <a:p>
            <a:pPr marL="0" indent="0" algn="r">
              <a:buNone/>
            </a:pPr>
            <a:r>
              <a:rPr lang="ar-IQ" sz="3600" dirty="0" smtClean="0">
                <a:solidFill>
                  <a:srgbClr val="FF0000"/>
                </a:solidFill>
              </a:rPr>
              <a:t>احكام الاجرة في القانون المدني وقانون ايجار العقار</a:t>
            </a:r>
          </a:p>
          <a:p>
            <a:pPr marL="0" indent="0" algn="r" rtl="1">
              <a:buNone/>
            </a:pPr>
            <a:r>
              <a:rPr lang="ar-SA" sz="2800" u="sng" dirty="0" smtClean="0">
                <a:solidFill>
                  <a:srgbClr val="FF0000"/>
                </a:solidFill>
              </a:rPr>
              <a:t>لابد من وجود الاجرة </a:t>
            </a:r>
            <a:r>
              <a:rPr lang="ar-SA" sz="2800" dirty="0" smtClean="0"/>
              <a:t>لاعتبار العقد أيجاراً لأنها ركن أساسي لا ينعقد الايجاربدونه</a:t>
            </a:r>
            <a:r>
              <a:rPr lang="en-US" sz="2800" dirty="0" smtClean="0"/>
              <a:t> .. </a:t>
            </a:r>
            <a:r>
              <a:rPr lang="ar-SA" sz="2800" u="sng" dirty="0" smtClean="0"/>
              <a:t>وليس من الضروري أن تكون الاجرة مبلغاً من النقود</a:t>
            </a:r>
            <a:r>
              <a:rPr lang="ar-JO" sz="2800" u="sng" dirty="0" smtClean="0"/>
              <a:t> م(736)</a:t>
            </a:r>
            <a:r>
              <a:rPr lang="en-US" sz="2800" u="sng" dirty="0" smtClean="0"/>
              <a:t> </a:t>
            </a:r>
            <a:r>
              <a:rPr lang="en-US" sz="2800" dirty="0" smtClean="0"/>
              <a:t>.</a:t>
            </a:r>
            <a:r>
              <a:rPr lang="ar-SA" sz="2800" dirty="0" smtClean="0"/>
              <a:t>فالأجرة كما</a:t>
            </a:r>
            <a:r>
              <a:rPr lang="ar-IQ" sz="2800" dirty="0" smtClean="0"/>
              <a:t> </a:t>
            </a:r>
            <a:r>
              <a:rPr lang="ar-SA" sz="2800" dirty="0" smtClean="0"/>
              <a:t>يمكن ان تكون نقوداً يمكن أن تكون أي مال اخر سواء كان المال المذكورمنقولاً أو عقاراً فقد يعطي المستأجر بضاعة معينة عوضاً عن مبلغ من النقود</a:t>
            </a:r>
            <a:r>
              <a:rPr lang="ar-JO" sz="2800" dirty="0"/>
              <a:t> </a:t>
            </a:r>
            <a:r>
              <a:rPr lang="ar-SA" sz="2800" dirty="0" smtClean="0"/>
              <a:t>كما قد تكون الاجرة ثماراً أو جزءاً من محصول</a:t>
            </a:r>
            <a:r>
              <a:rPr lang="en-US" sz="2800" dirty="0" smtClean="0"/>
              <a:t>.</a:t>
            </a:r>
          </a:p>
          <a:p>
            <a:pPr marL="0" indent="0" algn="r" rtl="1">
              <a:buNone/>
            </a:pPr>
            <a:r>
              <a:rPr lang="ar-SA" sz="2800" dirty="0" smtClean="0">
                <a:solidFill>
                  <a:srgbClr val="FF0000"/>
                </a:solidFill>
              </a:rPr>
              <a:t>ويشترط في الاجرة ان تكون </a:t>
            </a:r>
            <a:r>
              <a:rPr lang="ar-SA" sz="2800" u="sng" dirty="0" smtClean="0">
                <a:solidFill>
                  <a:srgbClr val="FF0000"/>
                </a:solidFill>
              </a:rPr>
              <a:t>حقيقة أو جدية</a:t>
            </a:r>
            <a:r>
              <a:rPr lang="en-US" sz="2800" u="sng" dirty="0" smtClean="0">
                <a:solidFill>
                  <a:srgbClr val="FF0000"/>
                </a:solidFill>
              </a:rPr>
              <a:t> </a:t>
            </a:r>
            <a:r>
              <a:rPr lang="en-US" sz="2800" u="sng" dirty="0" smtClean="0"/>
              <a:t>. </a:t>
            </a:r>
            <a:r>
              <a:rPr lang="ar-SA" sz="2800" dirty="0" smtClean="0"/>
              <a:t>أي غير صورية ولا تافهة</a:t>
            </a:r>
            <a:r>
              <a:rPr lang="en-US" sz="2800" dirty="0" smtClean="0"/>
              <a:t>. </a:t>
            </a:r>
            <a:r>
              <a:rPr lang="ar-SA" sz="2800" dirty="0" smtClean="0">
                <a:solidFill>
                  <a:srgbClr val="FF0000"/>
                </a:solidFill>
              </a:rPr>
              <a:t>والاجرة</a:t>
            </a:r>
            <a:r>
              <a:rPr lang="ar-IQ" sz="2800" dirty="0" smtClean="0">
                <a:solidFill>
                  <a:srgbClr val="FF0000"/>
                </a:solidFill>
              </a:rPr>
              <a:t> </a:t>
            </a:r>
            <a:r>
              <a:rPr lang="ar-SA" sz="2800" dirty="0" smtClean="0">
                <a:solidFill>
                  <a:srgbClr val="FF0000"/>
                </a:solidFill>
              </a:rPr>
              <a:t>الصورية</a:t>
            </a:r>
            <a:r>
              <a:rPr lang="ar-SA" sz="2800" dirty="0" smtClean="0"/>
              <a:t> هي التي تذكر في العقد للشكل فقط أما</a:t>
            </a:r>
            <a:r>
              <a:rPr lang="ar-SA" sz="2800" dirty="0" smtClean="0">
                <a:solidFill>
                  <a:srgbClr val="FF0000"/>
                </a:solidFill>
              </a:rPr>
              <a:t> التافهة </a:t>
            </a:r>
            <a:r>
              <a:rPr lang="ar-SA" sz="2800" dirty="0" smtClean="0"/>
              <a:t>فهي التي تكون غيرمتناسبة مع منفعة العين</a:t>
            </a:r>
            <a:r>
              <a:rPr lang="en-US" sz="2800" dirty="0" smtClean="0"/>
              <a:t> . </a:t>
            </a:r>
            <a:r>
              <a:rPr lang="ar-SA" sz="2800" dirty="0" smtClean="0"/>
              <a:t>أما أذا كانت </a:t>
            </a:r>
            <a:r>
              <a:rPr lang="ar-SA" sz="2800" dirty="0" smtClean="0">
                <a:solidFill>
                  <a:srgbClr val="FF0000"/>
                </a:solidFill>
              </a:rPr>
              <a:t>الاجرة بخسة </a:t>
            </a:r>
            <a:r>
              <a:rPr lang="ar-SA" sz="2800" dirty="0" smtClean="0"/>
              <a:t>وهي التي يكون فيها غبن</a:t>
            </a:r>
            <a:r>
              <a:rPr lang="ar-JO" sz="2800" dirty="0"/>
              <a:t> </a:t>
            </a:r>
            <a:r>
              <a:rPr lang="ar-SA" sz="2400" dirty="0" smtClean="0"/>
              <a:t>فاح</a:t>
            </a:r>
            <a:r>
              <a:rPr lang="ar-IQ" sz="2400" dirty="0" smtClean="0"/>
              <a:t>ش في</a:t>
            </a:r>
            <a:r>
              <a:rPr lang="ar-SA" sz="2400" dirty="0" smtClean="0"/>
              <a:t>نعقد العقد</a:t>
            </a:r>
            <a:endParaRPr lang="en-US" sz="2400" dirty="0"/>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45719"/>
          </a:xfrm>
        </p:spPr>
        <p:txBody>
          <a:bodyPr>
            <a:normAutofit fontScale="90000"/>
          </a:bodyPr>
          <a:lstStyle/>
          <a:p>
            <a:endParaRPr lang="en-US" dirty="0"/>
          </a:p>
        </p:txBody>
      </p:sp>
      <p:sp>
        <p:nvSpPr>
          <p:cNvPr id="3" name="Content Placeholder 2"/>
          <p:cNvSpPr>
            <a:spLocks noGrp="1"/>
          </p:cNvSpPr>
          <p:nvPr>
            <p:ph idx="1"/>
          </p:nvPr>
        </p:nvSpPr>
        <p:spPr>
          <a:xfrm>
            <a:off x="304800" y="457200"/>
            <a:ext cx="8628888" cy="5791200"/>
          </a:xfrm>
        </p:spPr>
        <p:txBody>
          <a:bodyPr/>
          <a:lstStyle/>
          <a:p>
            <a:pPr marL="0" indent="0" algn="r" rtl="1">
              <a:buNone/>
            </a:pPr>
            <a:r>
              <a:rPr lang="ar-SA" b="1" dirty="0" smtClean="0">
                <a:solidFill>
                  <a:srgbClr val="FF0000"/>
                </a:solidFill>
              </a:rPr>
              <a:t>تحديد ال</a:t>
            </a:r>
            <a:r>
              <a:rPr lang="ar-IQ" b="1" dirty="0" smtClean="0">
                <a:solidFill>
                  <a:srgbClr val="FF0000"/>
                </a:solidFill>
              </a:rPr>
              <a:t>ا</a:t>
            </a:r>
            <a:r>
              <a:rPr lang="ar-SA" b="1" dirty="0" smtClean="0">
                <a:solidFill>
                  <a:srgbClr val="FF0000"/>
                </a:solidFill>
              </a:rPr>
              <a:t>جرة</a:t>
            </a:r>
            <a:endParaRPr lang="en-US" dirty="0" smtClean="0">
              <a:solidFill>
                <a:srgbClr val="FF0000"/>
              </a:solidFill>
            </a:endParaRPr>
          </a:p>
          <a:p>
            <a:pPr marL="0" indent="0" algn="r" rtl="1">
              <a:buNone/>
            </a:pPr>
            <a:r>
              <a:rPr lang="ar-SA" dirty="0" smtClean="0"/>
              <a:t>الاصل ان الطرفين </a:t>
            </a:r>
            <a:r>
              <a:rPr lang="ar-SA" dirty="0" smtClean="0">
                <a:solidFill>
                  <a:srgbClr val="FF0000"/>
                </a:solidFill>
              </a:rPr>
              <a:t>يحددان الاجرة </a:t>
            </a:r>
            <a:r>
              <a:rPr lang="ar-SA" dirty="0" smtClean="0"/>
              <a:t>في العقد ويجوز لهما ان يحدداها عن مدة</a:t>
            </a:r>
            <a:r>
              <a:rPr lang="ar-JO" dirty="0"/>
              <a:t> </a:t>
            </a:r>
            <a:r>
              <a:rPr lang="ar-SA" dirty="0" smtClean="0"/>
              <a:t>الايجار ككل او لفترات متقطعة</a:t>
            </a:r>
            <a:r>
              <a:rPr lang="en-US" dirty="0" smtClean="0"/>
              <a:t> . </a:t>
            </a:r>
            <a:r>
              <a:rPr lang="ar-SA" dirty="0" smtClean="0"/>
              <a:t>ولا يشترط ان تعين الاجرة في العقد أذا اتفق</a:t>
            </a:r>
            <a:r>
              <a:rPr lang="ar-JO" dirty="0"/>
              <a:t> </a:t>
            </a:r>
            <a:r>
              <a:rPr lang="ar-SA" dirty="0" smtClean="0"/>
              <a:t>الطرفين على</a:t>
            </a:r>
            <a:r>
              <a:rPr lang="ar-SA" dirty="0" smtClean="0">
                <a:solidFill>
                  <a:srgbClr val="FF0000"/>
                </a:solidFill>
              </a:rPr>
              <a:t> اسس تعين </a:t>
            </a:r>
            <a:r>
              <a:rPr lang="ar-SA" dirty="0" smtClean="0"/>
              <a:t>من خلالها الاجرة</a:t>
            </a:r>
            <a:r>
              <a:rPr lang="en-US" dirty="0" smtClean="0"/>
              <a:t> . </a:t>
            </a:r>
            <a:r>
              <a:rPr lang="ar-SA" dirty="0" smtClean="0"/>
              <a:t>كأجر المثل أو تدخل شخص ثالث</a:t>
            </a:r>
            <a:r>
              <a:rPr lang="ar-JO" dirty="0"/>
              <a:t> </a:t>
            </a:r>
            <a:r>
              <a:rPr lang="ar-SA" dirty="0" smtClean="0"/>
              <a:t>لتحديد الاجر</a:t>
            </a:r>
            <a:r>
              <a:rPr lang="en-US" dirty="0" smtClean="0"/>
              <a:t> .</a:t>
            </a:r>
            <a:r>
              <a:rPr lang="ar-SA" dirty="0" smtClean="0">
                <a:solidFill>
                  <a:srgbClr val="FF0000"/>
                </a:solidFill>
              </a:rPr>
              <a:t>فيجب أن يتفق الطرفين عليها او على الاساس الذي يتم بموجبه</a:t>
            </a:r>
            <a:r>
              <a:rPr lang="ar-JO" dirty="0">
                <a:solidFill>
                  <a:srgbClr val="FF0000"/>
                </a:solidFill>
              </a:rPr>
              <a:t> </a:t>
            </a:r>
            <a:r>
              <a:rPr lang="ar-SA" dirty="0" smtClean="0">
                <a:solidFill>
                  <a:srgbClr val="FF0000"/>
                </a:solidFill>
              </a:rPr>
              <a:t>تحديدها</a:t>
            </a:r>
            <a:endParaRPr lang="en-US" dirty="0" smtClean="0">
              <a:solidFill>
                <a:srgbClr val="FF0000"/>
              </a:solidFill>
            </a:endParaRPr>
          </a:p>
          <a:p>
            <a:pPr marL="0" indent="0" algn="r">
              <a:buNone/>
            </a:pPr>
            <a:endParaRPr lang="en-US" dirty="0">
              <a:solidFill>
                <a:srgbClr val="FF0000"/>
              </a:solidFill>
            </a:endParaRPr>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a:r>
              <a:rPr lang="ar-IQ" dirty="0" smtClean="0">
                <a:solidFill>
                  <a:srgbClr val="FF0000"/>
                </a:solidFill>
              </a:rPr>
              <a:t>هل يجوز ترك تحديد الاجرة للمؤجر او المستاجر ولماذا؟</a:t>
            </a:r>
            <a:endParaRPr lang="en-US" dirty="0">
              <a:solidFill>
                <a:srgbClr val="FF0000"/>
              </a:solidFill>
            </a:endParaRPr>
          </a:p>
        </p:txBody>
      </p:sp>
      <p:sp>
        <p:nvSpPr>
          <p:cNvPr id="3" name="Content Placeholder 2"/>
          <p:cNvSpPr>
            <a:spLocks noGrp="1"/>
          </p:cNvSpPr>
          <p:nvPr>
            <p:ph idx="1"/>
          </p:nvPr>
        </p:nvSpPr>
        <p:spPr>
          <a:xfrm>
            <a:off x="381000" y="1447800"/>
            <a:ext cx="8552688" cy="5029200"/>
          </a:xfrm>
        </p:spPr>
        <p:txBody>
          <a:bodyPr>
            <a:normAutofit fontScale="85000" lnSpcReduction="20000"/>
          </a:bodyPr>
          <a:lstStyle/>
          <a:p>
            <a:pPr algn="r" rtl="1"/>
            <a:r>
              <a:rPr lang="ar-SA" b="1" dirty="0" smtClean="0"/>
              <a:t>الحال</a:t>
            </a:r>
            <a:r>
              <a:rPr lang="ar-IQ" b="1" dirty="0" smtClean="0"/>
              <a:t>ا</a:t>
            </a:r>
            <a:r>
              <a:rPr lang="ar-SA" b="1" dirty="0" smtClean="0"/>
              <a:t>ت التي يأخذ باجر المثل</a:t>
            </a:r>
            <a:endParaRPr lang="en-US" dirty="0" smtClean="0"/>
          </a:p>
          <a:p>
            <a:pPr algn="r" rtl="1"/>
            <a:r>
              <a:rPr lang="ar-SA" dirty="0" smtClean="0"/>
              <a:t>أذا لم يحدد الطرفين الاجرة ولا الاساس الذي تعين بموجبه فتفرض اجرة المثل</a:t>
            </a:r>
            <a:r>
              <a:rPr lang="en-US" dirty="0" smtClean="0"/>
              <a:t> .</a:t>
            </a:r>
          </a:p>
          <a:p>
            <a:pPr algn="r" rtl="1"/>
            <a:r>
              <a:rPr lang="ar-SA" dirty="0" smtClean="0"/>
              <a:t>وأن عدم تحديد الاجرة يرجع الى أحد الاسباب</a:t>
            </a:r>
            <a:r>
              <a:rPr lang="en-US" dirty="0" smtClean="0"/>
              <a:t> :</a:t>
            </a:r>
          </a:p>
          <a:p>
            <a:pPr algn="r" rtl="1"/>
            <a:r>
              <a:rPr lang="ar-SA" dirty="0" smtClean="0"/>
              <a:t>أ</a:t>
            </a:r>
            <a:r>
              <a:rPr lang="en-US" dirty="0" smtClean="0"/>
              <a:t> : </a:t>
            </a:r>
            <a:r>
              <a:rPr lang="ar-SA" dirty="0" smtClean="0"/>
              <a:t>أن المتعاقدين قد اغفلا تحدي</a:t>
            </a:r>
            <a:r>
              <a:rPr lang="ar-IQ" dirty="0" smtClean="0"/>
              <a:t>د</a:t>
            </a:r>
            <a:r>
              <a:rPr lang="ar-SA" dirty="0" smtClean="0"/>
              <a:t> الاجرة او الاسس التي تحدد بموجبها الاجرة</a:t>
            </a:r>
            <a:endParaRPr lang="en-US" dirty="0" smtClean="0"/>
          </a:p>
          <a:p>
            <a:pPr algn="r" rtl="1"/>
            <a:r>
              <a:rPr lang="ar-SA" dirty="0" smtClean="0"/>
              <a:t>ب</a:t>
            </a:r>
            <a:r>
              <a:rPr lang="en-US" dirty="0" smtClean="0"/>
              <a:t> : </a:t>
            </a:r>
            <a:r>
              <a:rPr lang="ar-SA" dirty="0" smtClean="0"/>
              <a:t>اتفقا عليها ولكن تعذر اثبات هذا الاتفاق</a:t>
            </a:r>
            <a:endParaRPr lang="en-US" dirty="0" smtClean="0"/>
          </a:p>
          <a:p>
            <a:pPr algn="r" rtl="1"/>
            <a:r>
              <a:rPr lang="ar-SA" dirty="0" smtClean="0"/>
              <a:t>فهنا في هذه الحالتين نرجع الى تطبيق أجرة المثل</a:t>
            </a:r>
            <a:r>
              <a:rPr lang="en-US" dirty="0" smtClean="0"/>
              <a:t> .</a:t>
            </a:r>
          </a:p>
          <a:p>
            <a:pPr algn="r" rtl="1"/>
            <a:r>
              <a:rPr lang="ar-SA" dirty="0" smtClean="0"/>
              <a:t>أما أذا لم يتفقا المتعاقدين على الاجرة فهنا يعتبر الايجار باطلاً لانعدام ركن الرضا</a:t>
            </a:r>
            <a:endParaRPr lang="en-US" dirty="0" smtClean="0"/>
          </a:p>
          <a:p>
            <a:pPr algn="r"/>
            <a:r>
              <a:rPr lang="ar-SA" dirty="0" smtClean="0"/>
              <a:t>و اجرة المثل تحددها المحكمة بعد ان تستعين برأي اهل الخبرة </a:t>
            </a:r>
            <a:r>
              <a:rPr lang="ar-IQ" dirty="0" smtClean="0"/>
              <a:t>في مكان الشيء المؤجر اذاكان عقاراَ او مكان تمام العقد اذاكان الماجور منقولا.</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106362"/>
          </a:xfrm>
        </p:spPr>
        <p:txBody>
          <a:bodyPr>
            <a:normAutofit fontScale="90000"/>
          </a:bodyPr>
          <a:lstStyle/>
          <a:p>
            <a:endParaRPr lang="en-US" dirty="0"/>
          </a:p>
        </p:txBody>
      </p:sp>
      <p:sp>
        <p:nvSpPr>
          <p:cNvPr id="3" name="Content Placeholder 2"/>
          <p:cNvSpPr>
            <a:spLocks noGrp="1"/>
          </p:cNvSpPr>
          <p:nvPr>
            <p:ph idx="1"/>
          </p:nvPr>
        </p:nvSpPr>
        <p:spPr>
          <a:xfrm>
            <a:off x="304800" y="457200"/>
            <a:ext cx="8628888" cy="5791200"/>
          </a:xfrm>
        </p:spPr>
        <p:txBody>
          <a:bodyPr/>
          <a:lstStyle/>
          <a:p>
            <a:pPr marL="0" indent="0" algn="r" rtl="1">
              <a:buNone/>
            </a:pPr>
            <a:r>
              <a:rPr lang="ar-SA" dirty="0" smtClean="0">
                <a:solidFill>
                  <a:srgbClr val="FF0000"/>
                </a:solidFill>
              </a:rPr>
              <a:t>أما قانون أيجار العقار فقد حدد نسب سنوية معينة لا يجوز للأطراف العقد ان يتفقوا</a:t>
            </a:r>
            <a:r>
              <a:rPr lang="ar-JO" dirty="0">
                <a:solidFill>
                  <a:srgbClr val="FF0000"/>
                </a:solidFill>
              </a:rPr>
              <a:t> </a:t>
            </a:r>
            <a:r>
              <a:rPr lang="ar-SA" dirty="0" smtClean="0">
                <a:solidFill>
                  <a:srgbClr val="FF0000"/>
                </a:solidFill>
              </a:rPr>
              <a:t>على اكثر منها</a:t>
            </a:r>
            <a:r>
              <a:rPr lang="en-US" dirty="0" smtClean="0">
                <a:solidFill>
                  <a:srgbClr val="FF0000"/>
                </a:solidFill>
              </a:rPr>
              <a:t> . </a:t>
            </a:r>
            <a:r>
              <a:rPr lang="ar-SA" dirty="0" smtClean="0">
                <a:solidFill>
                  <a:srgbClr val="FF0000"/>
                </a:solidFill>
              </a:rPr>
              <a:t>بمعنى أن الايجار السنوي يجب ان لا يزيد على هذه النسب</a:t>
            </a:r>
            <a:r>
              <a:rPr lang="en-US" dirty="0" smtClean="0">
                <a:solidFill>
                  <a:srgbClr val="FF0000"/>
                </a:solidFill>
              </a:rPr>
              <a:t>..</a:t>
            </a:r>
            <a:endParaRPr lang="ar-IQ" dirty="0" smtClean="0">
              <a:solidFill>
                <a:srgbClr val="FF0000"/>
              </a:solidFill>
            </a:endParaRPr>
          </a:p>
          <a:p>
            <a:pPr marL="0" indent="0" algn="r" rtl="1">
              <a:buNone/>
            </a:pPr>
            <a:r>
              <a:rPr lang="ar-IQ" dirty="0" smtClean="0">
                <a:solidFill>
                  <a:srgbClr val="FF0000"/>
                </a:solidFill>
              </a:rPr>
              <a:t>الفقرة (1) من المادة (4) قانون رقم (87) لسنة 1979 </a:t>
            </a:r>
            <a:endParaRPr lang="en-US" dirty="0" smtClean="0">
              <a:solidFill>
                <a:srgbClr val="FF0000"/>
              </a:solidFill>
            </a:endParaRPr>
          </a:p>
          <a:p>
            <a:pPr marL="0" indent="0" algn="r" rtl="1">
              <a:buNone/>
            </a:pPr>
            <a:r>
              <a:rPr lang="ar-SA" dirty="0" smtClean="0"/>
              <a:t>أ</a:t>
            </a:r>
            <a:r>
              <a:rPr lang="en-US" dirty="0" smtClean="0"/>
              <a:t> : 5% </a:t>
            </a:r>
            <a:r>
              <a:rPr lang="ar-SA" dirty="0" smtClean="0"/>
              <a:t>من القيمة الكلية في العقارات أو الشقق المعدة للسكنى والمؤجرة لهذاالغرض</a:t>
            </a:r>
            <a:endParaRPr lang="en-US" dirty="0" smtClean="0"/>
          </a:p>
          <a:p>
            <a:pPr marL="0" indent="0" algn="r">
              <a:buNone/>
            </a:pPr>
            <a:r>
              <a:rPr lang="ar-SA" dirty="0" smtClean="0"/>
              <a:t>ب</a:t>
            </a:r>
            <a:r>
              <a:rPr lang="en-US" dirty="0" smtClean="0"/>
              <a:t> : 7% </a:t>
            </a:r>
            <a:r>
              <a:rPr lang="ar-SA" dirty="0" smtClean="0"/>
              <a:t>من القيمة الكلية في العقارات او الشقق المؤجرة على </a:t>
            </a:r>
            <a:endParaRPr lang="ar-IQ" dirty="0" smtClean="0"/>
          </a:p>
          <a:p>
            <a:pPr marL="0" indent="0" algn="r">
              <a:buNone/>
            </a:pPr>
            <a:r>
              <a:rPr lang="ar-IQ" dirty="0" smtClean="0"/>
              <a:t> </a:t>
            </a:r>
            <a:r>
              <a:rPr lang="ar-SA" dirty="0" smtClean="0"/>
              <a:t>شكل غرف</a:t>
            </a:r>
            <a:r>
              <a:rPr lang="ar-IQ" dirty="0" smtClean="0"/>
              <a:t> ولم يشترط ان يكون العقار او الشقة معدة اصلا للسكن بل يكفي ان يتم تاجيره لغرض السكن.</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a:r>
              <a:rPr lang="ar-IQ" dirty="0" smtClean="0">
                <a:solidFill>
                  <a:srgbClr val="FF0000"/>
                </a:solidFill>
              </a:rPr>
              <a:t>وللمجلس الوزراء زيادة النسب المذكورة كلما اقتضى ذلك</a:t>
            </a:r>
            <a:endParaRPr lang="en-US" dirty="0">
              <a:solidFill>
                <a:srgbClr val="FF0000"/>
              </a:solidFill>
            </a:endParaRPr>
          </a:p>
        </p:txBody>
      </p:sp>
      <p:sp>
        <p:nvSpPr>
          <p:cNvPr id="3" name="Content Placeholder 2"/>
          <p:cNvSpPr>
            <a:spLocks noGrp="1"/>
          </p:cNvSpPr>
          <p:nvPr>
            <p:ph idx="1"/>
          </p:nvPr>
        </p:nvSpPr>
        <p:spPr>
          <a:xfrm>
            <a:off x="228600" y="1600200"/>
            <a:ext cx="8458200" cy="4525963"/>
          </a:xfrm>
        </p:spPr>
        <p:txBody>
          <a:bodyPr>
            <a:normAutofit lnSpcReduction="10000"/>
          </a:bodyPr>
          <a:lstStyle/>
          <a:p>
            <a:pPr marL="0" indent="0" algn="r">
              <a:buNone/>
            </a:pPr>
            <a:r>
              <a:rPr lang="ar-IQ" dirty="0" smtClean="0"/>
              <a:t>واستثنت قانون ايجار العقار العقارات المعدة للسكن  ومبنية حديثاَ واكمل بناءوها في 1/1/ 1998 او بعده ويخضع في تحديد الاجرة لاتفاق الاطراف </a:t>
            </a:r>
          </a:p>
          <a:p>
            <a:pPr marL="0" indent="0" algn="r">
              <a:buNone/>
            </a:pPr>
            <a:r>
              <a:rPr lang="ar-IQ" dirty="0" smtClean="0"/>
              <a:t>كما اجازت في اخر تعديل له للمؤجر والمستاجر طلب تقدير القيمة الكلية للعقار المأجور مرة كل (5) سنوات ويعدل تبعا للتقدير الجديد بدل الايجار وفق النسبتين المذكورتين.</a:t>
            </a:r>
          </a:p>
          <a:p>
            <a:pPr marL="0" indent="0" algn="r">
              <a:buNone/>
            </a:pPr>
            <a:r>
              <a:rPr lang="ar-IQ" dirty="0" smtClean="0"/>
              <a:t>كما اعطى للمستاجر الخيار في استئجار العقار المعد للسكن مؤثثا او غير مؤثث فاذا وافق على استئجاره مؤثثا يضاف الى اجرة السنوية (%20) من قيمة الاثاث </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106362"/>
          </a:xfrm>
        </p:spPr>
        <p:txBody>
          <a:bodyPr>
            <a:normAutofit fontScale="90000"/>
          </a:bodyPr>
          <a:lstStyle/>
          <a:p>
            <a:endParaRPr lang="en-US" dirty="0"/>
          </a:p>
        </p:txBody>
      </p:sp>
      <p:sp>
        <p:nvSpPr>
          <p:cNvPr id="3" name="Content Placeholder 2"/>
          <p:cNvSpPr>
            <a:spLocks noGrp="1"/>
          </p:cNvSpPr>
          <p:nvPr>
            <p:ph idx="1"/>
          </p:nvPr>
        </p:nvSpPr>
        <p:spPr>
          <a:xfrm>
            <a:off x="1435608" y="457200"/>
            <a:ext cx="7498080" cy="5791200"/>
          </a:xfrm>
        </p:spPr>
        <p:txBody>
          <a:bodyPr/>
          <a:lstStyle/>
          <a:p>
            <a:pPr algn="r"/>
            <a:r>
              <a:rPr lang="ar-IQ" dirty="0" smtClean="0"/>
              <a:t>ولمالكي النزل (البانسيونات) الحق في ايجارها مؤثثة مع مراعات (%20) من قيمة الاثاث وتتولى لجان دوائر ضريبة العقار تقدير قيمة الاثاث.</a:t>
            </a:r>
          </a:p>
          <a:p>
            <a:pPr algn="r" rtl="1"/>
            <a:r>
              <a:rPr lang="ar-SA" sz="4000" b="1" dirty="0" smtClean="0">
                <a:solidFill>
                  <a:srgbClr val="FF0000"/>
                </a:solidFill>
              </a:rPr>
              <a:t>تقدير القيمة الكلية للعقار</a:t>
            </a:r>
            <a:endParaRPr lang="ar-IQ" sz="4000" b="1" dirty="0" smtClean="0">
              <a:solidFill>
                <a:srgbClr val="FF0000"/>
              </a:solidFill>
            </a:endParaRPr>
          </a:p>
          <a:p>
            <a:pPr algn="r" rtl="1"/>
            <a:r>
              <a:rPr lang="ar-IQ" b="1" dirty="0" smtClean="0"/>
              <a:t>يقصد بالقيمة الكلية للعقار ( مجموع الارض والبناء وقت التقدير الذي تجريه السلطة المالية تنفيذا لأحكام هذا القانون)</a:t>
            </a:r>
          </a:p>
          <a:p>
            <a:pPr algn="r" rtl="1"/>
            <a:r>
              <a:rPr lang="ar-IQ" b="1" dirty="0" smtClean="0"/>
              <a:t>ويكون بناءَ على طلب المؤجر او المستاجر</a:t>
            </a:r>
            <a:endParaRPr lang="en-US" dirty="0" smtClean="0"/>
          </a:p>
          <a:p>
            <a:pPr algn="r" rtl="1"/>
            <a:r>
              <a:rPr lang="ar-SA" dirty="0" smtClean="0"/>
              <a:t>تقوم لجان ضريبة العقار بتقدير القيمة العمومية للعقار على ان تراعي في ذلك</a:t>
            </a:r>
            <a:endParaRPr lang="en-US" dirty="0" smtClean="0"/>
          </a:p>
          <a:p>
            <a:pPr algn="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45719"/>
          </a:xfrm>
        </p:spPr>
        <p:txBody>
          <a:bodyPr>
            <a:normAutofit fontScale="90000"/>
          </a:bodyPr>
          <a:lstStyle/>
          <a:p>
            <a:endParaRPr lang="en-US" dirty="0"/>
          </a:p>
        </p:txBody>
      </p:sp>
      <p:sp>
        <p:nvSpPr>
          <p:cNvPr id="3" name="Content Placeholder 2"/>
          <p:cNvSpPr>
            <a:spLocks noGrp="1"/>
          </p:cNvSpPr>
          <p:nvPr>
            <p:ph idx="1"/>
          </p:nvPr>
        </p:nvSpPr>
        <p:spPr>
          <a:xfrm>
            <a:off x="0" y="0"/>
            <a:ext cx="8933688" cy="6858000"/>
          </a:xfrm>
        </p:spPr>
        <p:txBody>
          <a:bodyPr>
            <a:noAutofit/>
          </a:bodyPr>
          <a:lstStyle/>
          <a:p>
            <a:pPr algn="r" rtl="1"/>
            <a:r>
              <a:rPr lang="ar-SA" sz="2800" b="1" dirty="0" smtClean="0">
                <a:solidFill>
                  <a:srgbClr val="FF0000"/>
                </a:solidFill>
              </a:rPr>
              <a:t>خصائص عقد اليجار</a:t>
            </a:r>
            <a:r>
              <a:rPr lang="en-US" sz="2800" b="1" dirty="0" smtClean="0">
                <a:solidFill>
                  <a:srgbClr val="FF0000"/>
                </a:solidFill>
              </a:rPr>
              <a:t> </a:t>
            </a:r>
            <a:r>
              <a:rPr lang="en-US" sz="2800" b="1" dirty="0" smtClean="0"/>
              <a:t>:</a:t>
            </a:r>
            <a:endParaRPr lang="en-US" sz="2800" dirty="0" smtClean="0"/>
          </a:p>
          <a:p>
            <a:pPr algn="r" rtl="1"/>
            <a:r>
              <a:rPr lang="en-US" sz="2800" b="1" dirty="0" smtClean="0">
                <a:solidFill>
                  <a:schemeClr val="tx2">
                    <a:lumMod val="50000"/>
                  </a:schemeClr>
                </a:solidFill>
              </a:rPr>
              <a:t>1 : </a:t>
            </a:r>
            <a:r>
              <a:rPr lang="ar-SA" sz="2800" b="1" dirty="0" smtClean="0">
                <a:solidFill>
                  <a:schemeClr val="tx2">
                    <a:lumMod val="50000"/>
                  </a:schemeClr>
                </a:solidFill>
              </a:rPr>
              <a:t>أنه عقد رضائي </a:t>
            </a:r>
            <a:r>
              <a:rPr lang="ar-JO" sz="2800" dirty="0">
                <a:solidFill>
                  <a:schemeClr val="tx2">
                    <a:lumMod val="50000"/>
                  </a:schemeClr>
                </a:solidFill>
              </a:rPr>
              <a:t>:</a:t>
            </a:r>
            <a:r>
              <a:rPr lang="en-US" sz="2800" dirty="0" smtClean="0">
                <a:solidFill>
                  <a:schemeClr val="tx2">
                    <a:lumMod val="50000"/>
                  </a:schemeClr>
                </a:solidFill>
              </a:rPr>
              <a:t> </a:t>
            </a:r>
            <a:r>
              <a:rPr lang="ar-SA" sz="2800" dirty="0" smtClean="0"/>
              <a:t>لأنه يتم بمجرد ارتباط الايجاب بالقبول ولا يحتاج في العادة</a:t>
            </a:r>
            <a:r>
              <a:rPr lang="ar-IQ" sz="2800" dirty="0" smtClean="0"/>
              <a:t> </a:t>
            </a:r>
            <a:r>
              <a:rPr lang="ar-SA" sz="2800" dirty="0" smtClean="0"/>
              <a:t>الى شكلية معينة</a:t>
            </a:r>
            <a:endParaRPr lang="en-US" sz="2800" dirty="0" smtClean="0"/>
          </a:p>
          <a:p>
            <a:pPr algn="r" rtl="1"/>
            <a:r>
              <a:rPr lang="en-US" sz="2800" b="1" dirty="0" smtClean="0">
                <a:solidFill>
                  <a:schemeClr val="tx2">
                    <a:lumMod val="50000"/>
                  </a:schemeClr>
                </a:solidFill>
              </a:rPr>
              <a:t>2 : </a:t>
            </a:r>
            <a:r>
              <a:rPr lang="ar-SA" sz="2800" b="1" dirty="0" smtClean="0">
                <a:solidFill>
                  <a:schemeClr val="tx2">
                    <a:lumMod val="50000"/>
                  </a:schemeClr>
                </a:solidFill>
              </a:rPr>
              <a:t>عقد ملزم لجانبين </a:t>
            </a:r>
            <a:r>
              <a:rPr lang="en-US" sz="2800" dirty="0" smtClean="0"/>
              <a:t>: </a:t>
            </a:r>
            <a:r>
              <a:rPr lang="ar-SA" sz="2800" dirty="0" smtClean="0"/>
              <a:t>لأنه </a:t>
            </a:r>
            <a:r>
              <a:rPr lang="ar-IQ" sz="2800" dirty="0" smtClean="0"/>
              <a:t>بمجرد انعقاده </a:t>
            </a:r>
            <a:r>
              <a:rPr lang="ar-SA" sz="2800" dirty="0" smtClean="0"/>
              <a:t>يرتب التزامات في ذمة طرفيه</a:t>
            </a:r>
            <a:r>
              <a:rPr lang="en-US" sz="2800" dirty="0" smtClean="0"/>
              <a:t>. </a:t>
            </a:r>
            <a:r>
              <a:rPr lang="ar-SA" sz="2800" dirty="0" smtClean="0"/>
              <a:t>فالمؤجر يلتزم بتمكين</a:t>
            </a:r>
            <a:r>
              <a:rPr lang="ar-IQ" sz="2800" dirty="0" smtClean="0"/>
              <a:t> </a:t>
            </a:r>
            <a:r>
              <a:rPr lang="ar-SA" sz="2800" dirty="0" smtClean="0"/>
              <a:t>المستأجر من ا</a:t>
            </a:r>
            <a:r>
              <a:rPr lang="ar-IQ" sz="2800" dirty="0" smtClean="0"/>
              <a:t>نتفاع</a:t>
            </a:r>
            <a:r>
              <a:rPr lang="ar-SA" sz="2800" dirty="0" smtClean="0"/>
              <a:t> بالشيء والمستأجر يلتزم بالأجرة</a:t>
            </a:r>
            <a:endParaRPr lang="en-US" sz="2800" dirty="0" smtClean="0"/>
          </a:p>
          <a:p>
            <a:pPr algn="r" rtl="1"/>
            <a:r>
              <a:rPr lang="en-US" sz="2800" b="1" dirty="0" smtClean="0">
                <a:solidFill>
                  <a:schemeClr val="tx2">
                    <a:lumMod val="50000"/>
                  </a:schemeClr>
                </a:solidFill>
              </a:rPr>
              <a:t>3 : </a:t>
            </a:r>
            <a:r>
              <a:rPr lang="ar-SA" sz="2800" b="1" dirty="0" smtClean="0">
                <a:solidFill>
                  <a:schemeClr val="tx2">
                    <a:lumMod val="50000"/>
                  </a:schemeClr>
                </a:solidFill>
              </a:rPr>
              <a:t>عقد معاوضة </a:t>
            </a:r>
            <a:r>
              <a:rPr lang="en-US" sz="2800" dirty="0" smtClean="0"/>
              <a:t>: </a:t>
            </a:r>
            <a:r>
              <a:rPr lang="ar-SA" sz="2800" dirty="0" smtClean="0"/>
              <a:t>لان كلا الطرفين يأخذان مقابلا لما اعطوا</a:t>
            </a:r>
            <a:endParaRPr lang="en-US" sz="2800" dirty="0" smtClean="0"/>
          </a:p>
          <a:p>
            <a:pPr algn="r" rtl="1"/>
            <a:r>
              <a:rPr lang="en-US" sz="2800" b="1" dirty="0" smtClean="0"/>
              <a:t>4</a:t>
            </a:r>
            <a:r>
              <a:rPr lang="en-US" sz="2800" b="1" dirty="0" smtClean="0">
                <a:solidFill>
                  <a:schemeClr val="tx2">
                    <a:lumMod val="50000"/>
                  </a:schemeClr>
                </a:solidFill>
              </a:rPr>
              <a:t> : </a:t>
            </a:r>
            <a:r>
              <a:rPr lang="ar-SA" sz="2800" b="1" dirty="0" smtClean="0">
                <a:solidFill>
                  <a:schemeClr val="tx2">
                    <a:lumMod val="50000"/>
                  </a:schemeClr>
                </a:solidFill>
              </a:rPr>
              <a:t>عقد من العقود المستمرة </a:t>
            </a:r>
            <a:r>
              <a:rPr lang="en-US" sz="2800" dirty="0" smtClean="0"/>
              <a:t>: </a:t>
            </a:r>
            <a:r>
              <a:rPr lang="ar-SA" sz="2800" dirty="0" smtClean="0"/>
              <a:t>وذلك لان التزامات طرفيه تمتد طوال فترة العقد</a:t>
            </a:r>
            <a:r>
              <a:rPr lang="en-US" sz="2800" dirty="0" smtClean="0"/>
              <a:t>.</a:t>
            </a:r>
          </a:p>
          <a:p>
            <a:pPr algn="r" rtl="1"/>
            <a:r>
              <a:rPr lang="ar-SA" sz="2800" dirty="0" smtClean="0"/>
              <a:t>فالمستأجر ملزما بإعطاء الاجرة طوال فترة العقد والمؤجر ملزم بتمكينه من</a:t>
            </a:r>
            <a:endParaRPr lang="en-US" sz="2800" dirty="0" smtClean="0"/>
          </a:p>
          <a:p>
            <a:pPr algn="r" rtl="1"/>
            <a:r>
              <a:rPr lang="ar-SA" sz="2800" dirty="0" smtClean="0"/>
              <a:t>الانتفاع من العين المؤجرة</a:t>
            </a:r>
            <a:endParaRPr lang="en-US" sz="2800" dirty="0" smtClean="0"/>
          </a:p>
          <a:p>
            <a:pPr algn="r" rtl="1"/>
            <a:r>
              <a:rPr lang="en-US" sz="2800" b="1" dirty="0" smtClean="0">
                <a:solidFill>
                  <a:schemeClr val="tx2">
                    <a:lumMod val="50000"/>
                  </a:schemeClr>
                </a:solidFill>
              </a:rPr>
              <a:t>5 : </a:t>
            </a:r>
            <a:r>
              <a:rPr lang="ar-SA" sz="2800" b="1" dirty="0" smtClean="0">
                <a:solidFill>
                  <a:schemeClr val="tx2">
                    <a:lumMod val="50000"/>
                  </a:schemeClr>
                </a:solidFill>
              </a:rPr>
              <a:t>عقد يرد على المنفعة </a:t>
            </a:r>
            <a:r>
              <a:rPr lang="en-US" sz="2800" dirty="0" smtClean="0"/>
              <a:t>: </a:t>
            </a:r>
            <a:r>
              <a:rPr lang="ar-SA" sz="2800" dirty="0" smtClean="0"/>
              <a:t>وهو عقد يرد على منفعة الشيء دون ملكيته</a:t>
            </a:r>
            <a:endParaRPr lang="en-US" sz="2800" dirty="0" smtClean="0"/>
          </a:p>
          <a:p>
            <a:pPr algn="r" rtl="1"/>
            <a:r>
              <a:rPr lang="en-US" sz="2800" b="1" dirty="0" smtClean="0">
                <a:solidFill>
                  <a:schemeClr val="tx2">
                    <a:lumMod val="50000"/>
                  </a:schemeClr>
                </a:solidFill>
              </a:rPr>
              <a:t>6 : </a:t>
            </a:r>
            <a:r>
              <a:rPr lang="ar-SA" sz="2800" b="1" dirty="0" smtClean="0">
                <a:solidFill>
                  <a:schemeClr val="tx2">
                    <a:lumMod val="50000"/>
                  </a:schemeClr>
                </a:solidFill>
              </a:rPr>
              <a:t>عقد من عقود ال</a:t>
            </a:r>
            <a:r>
              <a:rPr lang="ar-IQ" sz="2800" b="1" dirty="0" smtClean="0">
                <a:solidFill>
                  <a:schemeClr val="tx2">
                    <a:lumMod val="50000"/>
                  </a:schemeClr>
                </a:solidFill>
              </a:rPr>
              <a:t>أ</a:t>
            </a:r>
            <a:r>
              <a:rPr lang="ar-SA" sz="2800" b="1" dirty="0" smtClean="0">
                <a:solidFill>
                  <a:schemeClr val="tx2">
                    <a:lumMod val="50000"/>
                  </a:schemeClr>
                </a:solidFill>
              </a:rPr>
              <a:t>دارة </a:t>
            </a:r>
            <a:r>
              <a:rPr lang="en-US" sz="2800" dirty="0" smtClean="0">
                <a:solidFill>
                  <a:schemeClr val="tx2">
                    <a:lumMod val="50000"/>
                  </a:schemeClr>
                </a:solidFill>
              </a:rPr>
              <a:t>: </a:t>
            </a:r>
            <a:r>
              <a:rPr lang="ar-SA" sz="2800" dirty="0" smtClean="0"/>
              <a:t>وذلك لأنه ينشأ </a:t>
            </a:r>
            <a:r>
              <a:rPr lang="ar-IQ" sz="2800" dirty="0" smtClean="0"/>
              <a:t>حقوقاً</a:t>
            </a:r>
            <a:r>
              <a:rPr lang="ar-SA" sz="2800" dirty="0" smtClean="0"/>
              <a:t> شخصية </a:t>
            </a:r>
            <a:r>
              <a:rPr lang="ar-IQ" sz="2800" dirty="0" smtClean="0"/>
              <a:t>ل</a:t>
            </a:r>
            <a:r>
              <a:rPr lang="ar-SA" sz="2800" dirty="0" smtClean="0"/>
              <a:t>لمستأجر</a:t>
            </a:r>
            <a:endParaRPr lang="en-US" sz="2800" dirty="0"/>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solidFill>
                  <a:srgbClr val="FF0000"/>
                </a:solidFill>
              </a:rPr>
              <a:t>س/ هل للمالك العقار طلب زيادة الاجرة؟</a:t>
            </a:r>
            <a:endParaRPr lang="en-US" dirty="0">
              <a:solidFill>
                <a:srgbClr val="FF0000"/>
              </a:solidFill>
            </a:endParaRPr>
          </a:p>
        </p:txBody>
      </p:sp>
      <p:sp>
        <p:nvSpPr>
          <p:cNvPr id="3" name="Content Placeholder 2"/>
          <p:cNvSpPr>
            <a:spLocks noGrp="1"/>
          </p:cNvSpPr>
          <p:nvPr>
            <p:ph idx="1"/>
          </p:nvPr>
        </p:nvSpPr>
        <p:spPr/>
        <p:txBody>
          <a:bodyPr/>
          <a:lstStyle/>
          <a:p>
            <a:pPr algn="r"/>
            <a:r>
              <a:rPr lang="ar-IQ" dirty="0" smtClean="0"/>
              <a:t>تنص المادة (6) من ق. ا. ع. الى انه( لمالك العقار ان يطلب زيادة الاجرة، اذا قام بموافقة المستاجر ببناء محدثات في الماجور </a:t>
            </a:r>
            <a:r>
              <a:rPr lang="ar-IQ" dirty="0" smtClean="0">
                <a:solidFill>
                  <a:srgbClr val="FF0000"/>
                </a:solidFill>
              </a:rPr>
              <a:t>تزيد في قيمته او منفعته </a:t>
            </a:r>
            <a:r>
              <a:rPr lang="ar-IQ" dirty="0" smtClean="0"/>
              <a:t>على ان لاتتجاوز الزيادة النسب المنصوص عليها في البنود .....)</a:t>
            </a:r>
          </a:p>
          <a:p>
            <a:pPr algn="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smtClean="0">
                <a:solidFill>
                  <a:srgbClr val="FF0000"/>
                </a:solidFill>
              </a:rPr>
              <a:t>جزاء مخالفة الاجرة</a:t>
            </a:r>
            <a:endParaRPr lang="en-US" dirty="0">
              <a:solidFill>
                <a:srgbClr val="FF0000"/>
              </a:solidFill>
            </a:endParaRPr>
          </a:p>
        </p:txBody>
      </p:sp>
      <p:sp>
        <p:nvSpPr>
          <p:cNvPr id="3" name="Content Placeholder 2"/>
          <p:cNvSpPr>
            <a:spLocks noGrp="1"/>
          </p:cNvSpPr>
          <p:nvPr>
            <p:ph idx="1"/>
          </p:nvPr>
        </p:nvSpPr>
        <p:spPr/>
        <p:txBody>
          <a:bodyPr>
            <a:normAutofit lnSpcReduction="10000"/>
          </a:bodyPr>
          <a:lstStyle/>
          <a:p>
            <a:pPr algn="r">
              <a:buNone/>
            </a:pPr>
            <a:r>
              <a:rPr lang="ar-IQ" dirty="0" smtClean="0"/>
              <a:t>الجزاء الجنائي</a:t>
            </a:r>
          </a:p>
          <a:p>
            <a:pPr algn="r">
              <a:buNone/>
            </a:pPr>
            <a:r>
              <a:rPr lang="ar-IQ" dirty="0" smtClean="0"/>
              <a:t>1. سجن والغرامة  او احد هاتين العقوبتين لكل المؤجر والمستاجر اذا اتفقا على ايجار عقار السكني باجرة سنوية تزيد على حد الاعلى المقرر بموجب القانون.</a:t>
            </a:r>
          </a:p>
          <a:p>
            <a:pPr algn="r">
              <a:buNone/>
            </a:pPr>
            <a:r>
              <a:rPr lang="ar-IQ" dirty="0" smtClean="0"/>
              <a:t>2. عدم جواز حصول على </a:t>
            </a:r>
            <a:r>
              <a:rPr lang="ar-IQ" dirty="0" smtClean="0">
                <a:solidFill>
                  <a:srgbClr val="FF0000"/>
                </a:solidFill>
              </a:rPr>
              <a:t>المال او منفعة خارج نطاق عقد الايجار</a:t>
            </a:r>
            <a:r>
              <a:rPr lang="ar-IQ" dirty="0" smtClean="0"/>
              <a:t> المبرم وفق احكام هذا القانون ويشمل المؤجر والمستاجر والوسيط او اي شخص اخر </a:t>
            </a:r>
            <a:r>
              <a:rPr lang="ar-IQ" dirty="0" smtClean="0">
                <a:solidFill>
                  <a:srgbClr val="FF0000"/>
                </a:solidFill>
              </a:rPr>
              <a:t>باستثناء الدلال</a:t>
            </a:r>
            <a:r>
              <a:rPr lang="ar-IQ" dirty="0" smtClean="0"/>
              <a:t>. ويعاقب بالحبس والغرامة او احد هاتين العقوبتين من يخالف ذلك </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1435608" y="0"/>
            <a:ext cx="7498080" cy="274638"/>
          </a:xfrm>
        </p:spPr>
        <p:txBody>
          <a:bodyPr>
            <a:normAutofit fontScale="90000"/>
          </a:bodyPr>
          <a:lstStyle/>
          <a:p>
            <a:endParaRPr lang="en-US" dirty="0"/>
          </a:p>
        </p:txBody>
      </p:sp>
      <p:sp>
        <p:nvSpPr>
          <p:cNvPr id="3" name="Content Placeholder 2"/>
          <p:cNvSpPr>
            <a:spLocks noGrp="1"/>
          </p:cNvSpPr>
          <p:nvPr>
            <p:ph idx="1"/>
          </p:nvPr>
        </p:nvSpPr>
        <p:spPr>
          <a:xfrm>
            <a:off x="609600" y="304800"/>
            <a:ext cx="8324088" cy="5943600"/>
          </a:xfrm>
        </p:spPr>
        <p:txBody>
          <a:bodyPr>
            <a:normAutofit lnSpcReduction="10000"/>
          </a:bodyPr>
          <a:lstStyle/>
          <a:p>
            <a:pPr algn="r"/>
            <a:r>
              <a:rPr lang="ar-IQ" dirty="0" smtClean="0"/>
              <a:t>3. يعاقب بالحبس والغرامة او احد هاتين العقوبتين كل من لم يقوم بايجار العقار الخالي لمدة اكثر من (90) يوما.</a:t>
            </a:r>
          </a:p>
          <a:p>
            <a:pPr algn="r"/>
            <a:r>
              <a:rPr lang="ar-IQ" dirty="0" smtClean="0"/>
              <a:t>4. يعاقب بالحبس والغرامة او احد هاتين العقوبتين كل من المؤجر او المستاجر اذا امتنعوا عن تحرير او ايداع نسخة من عقد لدى ضريبة العقار او مكتب المعلومات او مركز الشرطة</a:t>
            </a:r>
          </a:p>
          <a:p>
            <a:pPr algn="r"/>
            <a:r>
              <a:rPr lang="ar-IQ" dirty="0" smtClean="0"/>
              <a:t>ويعفي كلاهما اذا قام ايهما بايداع العقد لدى هذه الجهات  .</a:t>
            </a:r>
          </a:p>
          <a:p>
            <a:pPr algn="r"/>
            <a:r>
              <a:rPr lang="ar-IQ" dirty="0" smtClean="0"/>
              <a:t>الجزاء المدني </a:t>
            </a:r>
          </a:p>
          <a:p>
            <a:pPr algn="r"/>
            <a:r>
              <a:rPr lang="ar-IQ" dirty="0" smtClean="0">
                <a:solidFill>
                  <a:srgbClr val="FF0000"/>
                </a:solidFill>
              </a:rPr>
              <a:t>يذهب البعض </a:t>
            </a:r>
            <a:r>
              <a:rPr lang="ar-IQ" dirty="0" smtClean="0"/>
              <a:t>الى انه اذا كان العقد في شق منه باطلا فهذا الشق وحده هو الذي يبطل اما الباقي من العقد فيظل صحيحا باعتباره عقدا مستقلا الا اذا تبين ان العقد ماكان يتم بغير الشق الذي يقع باطلا اي انه تخفض الاجرة الى حد المقرر.</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45719"/>
          </a:xfrm>
        </p:spPr>
        <p:txBody>
          <a:bodyPr>
            <a:normAutofit fontScale="90000"/>
          </a:bodyPr>
          <a:lstStyle/>
          <a:p>
            <a:endParaRPr lang="en-US" dirty="0"/>
          </a:p>
        </p:txBody>
      </p:sp>
      <p:sp>
        <p:nvSpPr>
          <p:cNvPr id="3" name="Content Placeholder 2"/>
          <p:cNvSpPr>
            <a:spLocks noGrp="1"/>
          </p:cNvSpPr>
          <p:nvPr>
            <p:ph idx="1"/>
          </p:nvPr>
        </p:nvSpPr>
        <p:spPr>
          <a:xfrm>
            <a:off x="228600" y="0"/>
            <a:ext cx="8705088" cy="6858000"/>
          </a:xfrm>
        </p:spPr>
        <p:txBody>
          <a:bodyPr>
            <a:normAutofit fontScale="85000" lnSpcReduction="10000"/>
          </a:bodyPr>
          <a:lstStyle/>
          <a:p>
            <a:pPr algn="r" rtl="1"/>
            <a:r>
              <a:rPr lang="ar-IQ" b="1" dirty="0" smtClean="0">
                <a:solidFill>
                  <a:srgbClr val="FF0000"/>
                </a:solidFill>
              </a:rPr>
              <a:t>3</a:t>
            </a:r>
            <a:r>
              <a:rPr lang="en-US" b="1" dirty="0" smtClean="0">
                <a:solidFill>
                  <a:srgbClr val="FF0000"/>
                </a:solidFill>
              </a:rPr>
              <a:t>: </a:t>
            </a:r>
            <a:r>
              <a:rPr lang="ar-SA" b="1" dirty="0" smtClean="0">
                <a:solidFill>
                  <a:srgbClr val="FF0000"/>
                </a:solidFill>
              </a:rPr>
              <a:t>مدة ال</a:t>
            </a:r>
            <a:r>
              <a:rPr lang="ar-IQ" b="1" dirty="0" smtClean="0">
                <a:solidFill>
                  <a:srgbClr val="FF0000"/>
                </a:solidFill>
              </a:rPr>
              <a:t>ا</a:t>
            </a:r>
            <a:r>
              <a:rPr lang="ar-SA" b="1" dirty="0" smtClean="0">
                <a:solidFill>
                  <a:srgbClr val="FF0000"/>
                </a:solidFill>
              </a:rPr>
              <a:t>يجار</a:t>
            </a:r>
            <a:endParaRPr lang="en-US" dirty="0" smtClean="0">
              <a:solidFill>
                <a:srgbClr val="FF0000"/>
              </a:solidFill>
            </a:endParaRPr>
          </a:p>
          <a:p>
            <a:pPr algn="r" rtl="1"/>
            <a:r>
              <a:rPr lang="ar-SA" dirty="0" smtClean="0"/>
              <a:t>أن تأبيد انتفاع المستأجر بالعين المؤجرة أمر يتنافى مع طبيعة عقد الايجار لأنه</a:t>
            </a:r>
            <a:r>
              <a:rPr lang="ar-IQ" dirty="0" smtClean="0"/>
              <a:t> </a:t>
            </a:r>
            <a:r>
              <a:rPr lang="ar-SA" dirty="0" smtClean="0"/>
              <a:t>عقد زمني</a:t>
            </a:r>
            <a:r>
              <a:rPr lang="en-US" dirty="0" smtClean="0"/>
              <a:t> . </a:t>
            </a:r>
            <a:r>
              <a:rPr lang="ar-SA" dirty="0" smtClean="0"/>
              <a:t>ولهذا يجب أن يتفق المتعاقدان على المدة لأنها ركن لا يتم الايجار</a:t>
            </a:r>
            <a:r>
              <a:rPr lang="ar-IQ" dirty="0" smtClean="0"/>
              <a:t> </a:t>
            </a:r>
            <a:r>
              <a:rPr lang="ar-SA" dirty="0" smtClean="0"/>
              <a:t>بدونها</a:t>
            </a:r>
            <a:r>
              <a:rPr lang="en-US" dirty="0" smtClean="0"/>
              <a:t>. </a:t>
            </a:r>
            <a:r>
              <a:rPr lang="ar-SA" dirty="0" smtClean="0">
                <a:solidFill>
                  <a:srgbClr val="FF0000"/>
                </a:solidFill>
              </a:rPr>
              <a:t>فإذا حصل خلاف عليها فان عقد الايجار لا ينعقد لعدم وجود رض</a:t>
            </a:r>
            <a:r>
              <a:rPr lang="ar-IQ" dirty="0" smtClean="0">
                <a:solidFill>
                  <a:srgbClr val="FF0000"/>
                </a:solidFill>
              </a:rPr>
              <a:t> </a:t>
            </a:r>
            <a:r>
              <a:rPr lang="ar-SA" dirty="0" smtClean="0">
                <a:solidFill>
                  <a:srgbClr val="FF0000"/>
                </a:solidFill>
              </a:rPr>
              <a:t>الاطراف</a:t>
            </a:r>
            <a:endParaRPr lang="ar-IQ" dirty="0" smtClean="0">
              <a:solidFill>
                <a:srgbClr val="FF0000"/>
              </a:solidFill>
            </a:endParaRPr>
          </a:p>
          <a:p>
            <a:pPr algn="r" rtl="1"/>
            <a:r>
              <a:rPr lang="en-US" dirty="0" smtClean="0"/>
              <a:t> . </a:t>
            </a:r>
            <a:r>
              <a:rPr lang="ar-SA" dirty="0" smtClean="0"/>
              <a:t>والمدة في عقد الايجار يمكن ان تكون ساعة او يوم او اسبوع او شهر</a:t>
            </a:r>
            <a:endParaRPr lang="en-US" dirty="0" smtClean="0"/>
          </a:p>
          <a:p>
            <a:pPr algn="r" rtl="1"/>
            <a:r>
              <a:rPr lang="ar-SA" dirty="0" smtClean="0"/>
              <a:t>او أي فترة زمنية اخرى</a:t>
            </a:r>
            <a:r>
              <a:rPr lang="en-US" dirty="0" smtClean="0"/>
              <a:t> . </a:t>
            </a:r>
            <a:r>
              <a:rPr lang="ar-SA" dirty="0" smtClean="0"/>
              <a:t>بشرط الا يكون الايجار مؤبد</a:t>
            </a:r>
            <a:r>
              <a:rPr lang="ar-IQ" dirty="0" smtClean="0"/>
              <a:t> </a:t>
            </a:r>
            <a:r>
              <a:rPr lang="ar-SA" dirty="0" smtClean="0">
                <a:solidFill>
                  <a:srgbClr val="FF0000"/>
                </a:solidFill>
              </a:rPr>
              <a:t>وتختلف مدة الايجار في القانون المدني عن قانون ايجار العقار</a:t>
            </a:r>
            <a:r>
              <a:rPr lang="en-US" dirty="0" smtClean="0">
                <a:solidFill>
                  <a:srgbClr val="FF0000"/>
                </a:solidFill>
              </a:rPr>
              <a:t> .</a:t>
            </a:r>
          </a:p>
          <a:p>
            <a:pPr algn="r" rtl="1"/>
            <a:r>
              <a:rPr lang="ar-SA" sz="3800" dirty="0" smtClean="0">
                <a:effectLst>
                  <a:outerShdw blurRad="38100" dist="38100" dir="2700000" algn="tl">
                    <a:srgbClr val="000000">
                      <a:alpha val="43137"/>
                    </a:srgbClr>
                  </a:outerShdw>
                </a:effectLst>
              </a:rPr>
              <a:t>أ</a:t>
            </a:r>
            <a:r>
              <a:rPr lang="en-US" sz="3800" dirty="0" smtClean="0">
                <a:effectLst>
                  <a:outerShdw blurRad="38100" dist="38100" dir="2700000" algn="tl">
                    <a:srgbClr val="000000">
                      <a:alpha val="43137"/>
                    </a:srgbClr>
                  </a:outerShdw>
                </a:effectLst>
              </a:rPr>
              <a:t> : </a:t>
            </a:r>
            <a:r>
              <a:rPr lang="ar-SA" sz="3800" dirty="0" smtClean="0">
                <a:effectLst>
                  <a:outerShdw blurRad="38100" dist="38100" dir="2700000" algn="tl">
                    <a:srgbClr val="000000">
                      <a:alpha val="43137"/>
                    </a:srgbClr>
                  </a:outerShdw>
                </a:effectLst>
              </a:rPr>
              <a:t>المدة في القانون المدني</a:t>
            </a:r>
            <a:endParaRPr lang="en-US" sz="3800" dirty="0" smtClean="0">
              <a:effectLst>
                <a:outerShdw blurRad="38100" dist="38100" dir="2700000" algn="tl">
                  <a:srgbClr val="000000">
                    <a:alpha val="43137"/>
                  </a:srgbClr>
                </a:outerShdw>
              </a:effectLst>
            </a:endParaRPr>
          </a:p>
          <a:p>
            <a:pPr algn="r" rtl="1"/>
            <a:r>
              <a:rPr lang="en-US" dirty="0" smtClean="0"/>
              <a:t>· </a:t>
            </a:r>
            <a:r>
              <a:rPr lang="ar-SA" dirty="0" smtClean="0"/>
              <a:t>لا يجوز للمؤجر أو المستأجر أذا كانت مدة الايجار </a:t>
            </a:r>
            <a:r>
              <a:rPr lang="ar-SA" dirty="0" smtClean="0">
                <a:solidFill>
                  <a:srgbClr val="FF0000"/>
                </a:solidFill>
              </a:rPr>
              <a:t>ثلاثين سنة او اقل </a:t>
            </a:r>
            <a:r>
              <a:rPr lang="ar-SA" dirty="0" smtClean="0"/>
              <a:t>طلب</a:t>
            </a:r>
            <a:endParaRPr lang="en-US" dirty="0" smtClean="0"/>
          </a:p>
          <a:p>
            <a:pPr algn="r" rtl="1"/>
            <a:r>
              <a:rPr lang="ar-SA" dirty="0" smtClean="0"/>
              <a:t>انهاء الايجار الا اذا توافر سبب من الاسباب التي ينص عليها القانون</a:t>
            </a:r>
            <a:endParaRPr lang="en-US" dirty="0" smtClean="0"/>
          </a:p>
          <a:p>
            <a:pPr algn="r" rtl="1"/>
            <a:r>
              <a:rPr lang="ar-SA" dirty="0" smtClean="0"/>
              <a:t>لانقضاء الايجار</a:t>
            </a:r>
            <a:endParaRPr lang="en-US" dirty="0" smtClean="0"/>
          </a:p>
          <a:p>
            <a:pPr algn="r" rtl="1"/>
            <a:r>
              <a:rPr lang="en-US" dirty="0" smtClean="0"/>
              <a:t>· </a:t>
            </a:r>
            <a:r>
              <a:rPr lang="ar-SA" dirty="0" smtClean="0"/>
              <a:t>أذا تم الاتفاق على جعل مدة الايجار </a:t>
            </a:r>
            <a:r>
              <a:rPr lang="ar-SA" dirty="0" smtClean="0">
                <a:solidFill>
                  <a:srgbClr val="FF0000"/>
                </a:solidFill>
              </a:rPr>
              <a:t>أكثر من ثلاثين سنة </a:t>
            </a:r>
            <a:r>
              <a:rPr lang="ar-SA" dirty="0" smtClean="0"/>
              <a:t>أو الاتفاق على</a:t>
            </a:r>
            <a:endParaRPr lang="en-US" dirty="0" smtClean="0"/>
          </a:p>
          <a:p>
            <a:pPr algn="r" rtl="1"/>
            <a:r>
              <a:rPr lang="ar-SA" dirty="0" smtClean="0"/>
              <a:t>جعله </a:t>
            </a:r>
            <a:r>
              <a:rPr lang="ar-SA" dirty="0" smtClean="0">
                <a:solidFill>
                  <a:srgbClr val="FF0000"/>
                </a:solidFill>
              </a:rPr>
              <a:t>مؤبد اً</a:t>
            </a:r>
            <a:r>
              <a:rPr lang="en-US" dirty="0" smtClean="0"/>
              <a:t>. </a:t>
            </a:r>
            <a:r>
              <a:rPr lang="ar-SA" dirty="0" smtClean="0"/>
              <a:t>ففي هذه الحالة </a:t>
            </a:r>
            <a:r>
              <a:rPr lang="ar-SA" dirty="0" smtClean="0">
                <a:solidFill>
                  <a:srgbClr val="FF0000"/>
                </a:solidFill>
              </a:rPr>
              <a:t>يحق لكل من المؤجر و المستأجر طلب انهائه</a:t>
            </a:r>
            <a:endParaRPr lang="en-US" dirty="0" smtClean="0">
              <a:solidFill>
                <a:srgbClr val="FF0000"/>
              </a:solidFill>
            </a:endParaRPr>
          </a:p>
          <a:p>
            <a:pPr algn="r" rtl="1"/>
            <a:r>
              <a:rPr lang="ar-SA" dirty="0" smtClean="0">
                <a:solidFill>
                  <a:srgbClr val="FF0000"/>
                </a:solidFill>
              </a:rPr>
              <a:t>بعد مضي مدة ثلاثين سنة عليه</a:t>
            </a:r>
            <a:r>
              <a:rPr lang="en-US" dirty="0" smtClean="0">
                <a:solidFill>
                  <a:srgbClr val="FF0000"/>
                </a:solidFill>
              </a:rPr>
              <a:t>.</a:t>
            </a:r>
          </a:p>
          <a:p>
            <a:pPr algn="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1435608" y="228600"/>
            <a:ext cx="7498080" cy="46038"/>
          </a:xfrm>
        </p:spPr>
        <p:txBody>
          <a:bodyPr>
            <a:normAutofit fontScale="90000"/>
          </a:bodyPr>
          <a:lstStyle/>
          <a:p>
            <a:endParaRPr lang="en-US" dirty="0"/>
          </a:p>
        </p:txBody>
      </p:sp>
      <p:sp>
        <p:nvSpPr>
          <p:cNvPr id="3" name="Content Placeholder 2"/>
          <p:cNvSpPr>
            <a:spLocks noGrp="1"/>
          </p:cNvSpPr>
          <p:nvPr>
            <p:ph idx="1"/>
          </p:nvPr>
        </p:nvSpPr>
        <p:spPr>
          <a:xfrm>
            <a:off x="228600" y="304800"/>
            <a:ext cx="8705088" cy="5943600"/>
          </a:xfrm>
        </p:spPr>
        <p:txBody>
          <a:bodyPr>
            <a:noAutofit/>
          </a:bodyPr>
          <a:lstStyle/>
          <a:p>
            <a:pPr algn="r" rtl="1"/>
            <a:r>
              <a:rPr lang="en-US" sz="2800" dirty="0" smtClean="0"/>
              <a:t>·· </a:t>
            </a:r>
            <a:r>
              <a:rPr lang="ar-SA" sz="2800" dirty="0" smtClean="0"/>
              <a:t>اذا حدد الطرفين مدة ايجار اكثر من ثلاثين سنة </a:t>
            </a:r>
            <a:r>
              <a:rPr lang="ar-SA" sz="2800" u="sng" dirty="0" smtClean="0">
                <a:solidFill>
                  <a:srgbClr val="FF0000"/>
                </a:solidFill>
              </a:rPr>
              <a:t>واشترطا على انه لا يجوزلأي طرف ان ينهي العقد بعد مضي ثلاثين سنة</a:t>
            </a:r>
            <a:r>
              <a:rPr lang="en-US" sz="2800" u="sng" dirty="0" smtClean="0">
                <a:solidFill>
                  <a:srgbClr val="FF0000"/>
                </a:solidFill>
              </a:rPr>
              <a:t> . </a:t>
            </a:r>
            <a:r>
              <a:rPr lang="ar-SA" sz="2800" u="sng" dirty="0" smtClean="0">
                <a:solidFill>
                  <a:srgbClr val="FF0000"/>
                </a:solidFill>
              </a:rPr>
              <a:t>فلا يؤخذ بهذا الشرط</a:t>
            </a:r>
            <a:r>
              <a:rPr lang="ar-JO" sz="2800" u="sng" dirty="0" smtClean="0">
                <a:solidFill>
                  <a:srgbClr val="FF0000"/>
                </a:solidFill>
              </a:rPr>
              <a:t> لمخالفته لنظام العام.</a:t>
            </a:r>
            <a:r>
              <a:rPr lang="ar-IQ" sz="2800" u="sng" dirty="0" smtClean="0">
                <a:solidFill>
                  <a:srgbClr val="FF0000"/>
                </a:solidFill>
              </a:rPr>
              <a:t> اما عقد الايجاريعتبر صحيح ولكن غير لازم بعد مضي مدة ثلاثين سنة على العقد. </a:t>
            </a:r>
            <a:endParaRPr lang="en-US" sz="2800" u="sng" dirty="0" smtClean="0">
              <a:solidFill>
                <a:srgbClr val="FF0000"/>
              </a:solidFill>
            </a:endParaRPr>
          </a:p>
          <a:p>
            <a:pPr algn="r" rtl="1"/>
            <a:r>
              <a:rPr lang="ar-SA" sz="2800" dirty="0" smtClean="0"/>
              <a:t>فبمجرد مرور ثلاثين سنة على الايجار يحق لأي طرف انهاء العقد</a:t>
            </a:r>
            <a:endParaRPr lang="en-US" sz="2800" dirty="0" smtClean="0"/>
          </a:p>
          <a:p>
            <a:pPr algn="r" rtl="1">
              <a:buNone/>
            </a:pPr>
            <a:endParaRPr lang="ar-IQ" sz="2800" dirty="0" smtClean="0"/>
          </a:p>
          <a:p>
            <a:pPr algn="r" rtl="1"/>
            <a:r>
              <a:rPr lang="en-US" sz="2800" dirty="0" smtClean="0"/>
              <a:t> </a:t>
            </a:r>
            <a:r>
              <a:rPr lang="ar-SA" sz="2800" dirty="0" smtClean="0"/>
              <a:t>ويجوز الاتفاق على ان الايجار يبقى </a:t>
            </a:r>
            <a:r>
              <a:rPr lang="ar-SA" sz="2800" dirty="0" smtClean="0">
                <a:solidFill>
                  <a:srgbClr val="FF0000"/>
                </a:solidFill>
              </a:rPr>
              <a:t>طيلة حياة المستأجر أو المؤجر</a:t>
            </a:r>
            <a:r>
              <a:rPr lang="en-US" sz="2800" dirty="0" smtClean="0">
                <a:solidFill>
                  <a:srgbClr val="FF0000"/>
                </a:solidFill>
              </a:rPr>
              <a:t> </a:t>
            </a:r>
            <a:r>
              <a:rPr lang="en-US" sz="2800" dirty="0" smtClean="0"/>
              <a:t>.</a:t>
            </a:r>
            <a:r>
              <a:rPr lang="ar-SA" sz="2800" dirty="0" smtClean="0"/>
              <a:t>فمهما</a:t>
            </a:r>
            <a:r>
              <a:rPr lang="ar-IQ" sz="2800" dirty="0" smtClean="0"/>
              <a:t> </a:t>
            </a:r>
            <a:r>
              <a:rPr lang="ar-SA" sz="2800" dirty="0" smtClean="0"/>
              <a:t>تطول المدة يبقى </a:t>
            </a:r>
            <a:r>
              <a:rPr lang="ar-SA" sz="2800" dirty="0" smtClean="0">
                <a:solidFill>
                  <a:srgbClr val="FF0000"/>
                </a:solidFill>
              </a:rPr>
              <a:t>العقد مؤقت</a:t>
            </a:r>
            <a:r>
              <a:rPr lang="en-US" sz="2800" dirty="0" smtClean="0">
                <a:solidFill>
                  <a:srgbClr val="FF0000"/>
                </a:solidFill>
              </a:rPr>
              <a:t>. </a:t>
            </a:r>
            <a:r>
              <a:rPr lang="ar-SA" sz="2800" dirty="0" smtClean="0"/>
              <a:t>فهنا ينتهي العقد بموت المستأجر او المؤجرحسب الاتفاق</a:t>
            </a:r>
            <a:r>
              <a:rPr lang="en-US" sz="2800" dirty="0" smtClean="0"/>
              <a:t> . </a:t>
            </a:r>
            <a:r>
              <a:rPr lang="ar-SA" sz="2800" dirty="0" smtClean="0"/>
              <a:t>اما اذا مات الشخص الاخر يعني اتفق</a:t>
            </a:r>
            <a:r>
              <a:rPr lang="en-US" sz="2800" dirty="0" smtClean="0"/>
              <a:t> )</a:t>
            </a:r>
            <a:r>
              <a:rPr lang="ar-SA" sz="2800" dirty="0" smtClean="0"/>
              <a:t>سمير مع احمد على</a:t>
            </a:r>
            <a:r>
              <a:rPr lang="ar-JO" sz="2800" dirty="0"/>
              <a:t> </a:t>
            </a:r>
            <a:r>
              <a:rPr lang="ar-SA" sz="2800" dirty="0" smtClean="0"/>
              <a:t>ايجار داره وحدد المدة بطيلة حياة المستأجر سمير فهنا اذا مات سمير انتهى</a:t>
            </a:r>
            <a:r>
              <a:rPr lang="ar-IQ" sz="2800" dirty="0" smtClean="0"/>
              <a:t> </a:t>
            </a:r>
            <a:r>
              <a:rPr lang="ar-SA" sz="2800" dirty="0" smtClean="0"/>
              <a:t>العقد ولا ينتقل الى الورثة أما اذا مات احمد فهنا العقد يبقى ساريا وينتقل الى</a:t>
            </a:r>
            <a:r>
              <a:rPr lang="ar-IQ" sz="2800" dirty="0" smtClean="0"/>
              <a:t> </a:t>
            </a:r>
            <a:r>
              <a:rPr lang="ar-SA" sz="2800" dirty="0" smtClean="0"/>
              <a:t>ورثته </a:t>
            </a:r>
            <a:r>
              <a:rPr lang="ar-IQ" sz="2800" dirty="0" smtClean="0"/>
              <a:t>.</a:t>
            </a:r>
            <a:endParaRPr lang="en-US" sz="2800" dirty="0"/>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45719"/>
          </a:xfrm>
        </p:spPr>
        <p:txBody>
          <a:bodyPr>
            <a:normAutofit fontScale="90000"/>
          </a:bodyPr>
          <a:lstStyle/>
          <a:p>
            <a:endParaRPr lang="en-US" dirty="0"/>
          </a:p>
        </p:txBody>
      </p:sp>
      <p:sp>
        <p:nvSpPr>
          <p:cNvPr id="3" name="Content Placeholder 2"/>
          <p:cNvSpPr>
            <a:spLocks noGrp="1"/>
          </p:cNvSpPr>
          <p:nvPr>
            <p:ph idx="1"/>
          </p:nvPr>
        </p:nvSpPr>
        <p:spPr>
          <a:xfrm>
            <a:off x="228600" y="381000"/>
            <a:ext cx="8705088" cy="5867400"/>
          </a:xfrm>
        </p:spPr>
        <p:txBody>
          <a:bodyPr>
            <a:normAutofit/>
          </a:bodyPr>
          <a:lstStyle/>
          <a:p>
            <a:pPr algn="r" rtl="1"/>
            <a:r>
              <a:rPr lang="en-US" sz="4000" dirty="0" smtClean="0"/>
              <a:t>· </a:t>
            </a:r>
            <a:r>
              <a:rPr lang="ar-SA" sz="4000" dirty="0" smtClean="0"/>
              <a:t>اما اذا اتفق الطرفين على ان </a:t>
            </a:r>
            <a:r>
              <a:rPr lang="ar-SA" sz="4000" dirty="0" smtClean="0">
                <a:solidFill>
                  <a:srgbClr val="FF0000"/>
                </a:solidFill>
              </a:rPr>
              <a:t>الايجار باقٍ طيلة بقاء الماجور فهنا </a:t>
            </a:r>
            <a:r>
              <a:rPr lang="ar-SA" sz="4000" u="sng" dirty="0" smtClean="0">
                <a:solidFill>
                  <a:srgbClr val="FF0000"/>
                </a:solidFill>
              </a:rPr>
              <a:t>يعتبرالايجار مؤبد</a:t>
            </a:r>
            <a:r>
              <a:rPr lang="ar-SA" sz="4000" u="sng" dirty="0" smtClean="0"/>
              <a:t> </a:t>
            </a:r>
            <a:r>
              <a:rPr lang="ar-SA" sz="4000" dirty="0" smtClean="0"/>
              <a:t>وهذا لا يجوز</a:t>
            </a:r>
            <a:r>
              <a:rPr lang="en-US" sz="4000" dirty="0" smtClean="0"/>
              <a:t>·</a:t>
            </a:r>
            <a:endParaRPr lang="ar-JO" sz="4000" dirty="0" smtClean="0"/>
          </a:p>
          <a:p>
            <a:pPr algn="r" rtl="1"/>
            <a:r>
              <a:rPr lang="ar-IQ" sz="4000" dirty="0" smtClean="0"/>
              <a:t>واعتبر المشرع العراقي عقد الايجار الذي يتفق فيه على ان يبقى نافذا </a:t>
            </a:r>
            <a:r>
              <a:rPr lang="ar-IQ" sz="4000" dirty="0" smtClean="0">
                <a:solidFill>
                  <a:srgbClr val="FF0000"/>
                </a:solidFill>
              </a:rPr>
              <a:t>مادام المستاجر يدفع الاجرة انه معقود لمدة حياة المستاجر</a:t>
            </a:r>
            <a:r>
              <a:rPr lang="ar-IQ" sz="4000" dirty="0" smtClean="0"/>
              <a:t> ان يريد المستاجر انهاءه فينبه المؤجر الى ذلك فينتهي.</a:t>
            </a:r>
            <a:endParaRPr lang="en-US" sz="4000" dirty="0" smtClean="0"/>
          </a:p>
          <a:p>
            <a:pPr algn="r"/>
            <a:endParaRPr lang="en-US" sz="4000" dirty="0"/>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610600" cy="2620962"/>
          </a:xfrm>
        </p:spPr>
        <p:txBody>
          <a:bodyPr>
            <a:normAutofit/>
          </a:bodyPr>
          <a:lstStyle/>
          <a:p>
            <a:pPr algn="r"/>
            <a:r>
              <a:rPr lang="ar-JO" sz="3200" dirty="0"/>
              <a:t>اما </a:t>
            </a:r>
            <a:r>
              <a:rPr lang="ar-JO" sz="3200" dirty="0">
                <a:solidFill>
                  <a:srgbClr val="FF0000"/>
                </a:solidFill>
              </a:rPr>
              <a:t>أذا لم تحدد المدة في العقد اوتعذر اثبات المدة فيعتبر الايجار منعقداً للمدة المحددة لدفع الايجار </a:t>
            </a:r>
            <a:r>
              <a:rPr lang="ar-JO" sz="3200" dirty="0"/>
              <a:t>وينقضي بانقضاء هذه المدة بناءً على طلب أحد المتعاقدين.</a:t>
            </a:r>
            <a:br>
              <a:rPr lang="ar-JO" sz="3200" dirty="0"/>
            </a:br>
            <a:endParaRPr lang="en-GB" sz="3200" dirty="0"/>
          </a:p>
        </p:txBody>
      </p:sp>
      <p:sp>
        <p:nvSpPr>
          <p:cNvPr id="3" name="Content Placeholder 2"/>
          <p:cNvSpPr>
            <a:spLocks noGrp="1"/>
          </p:cNvSpPr>
          <p:nvPr>
            <p:ph idx="1"/>
          </p:nvPr>
        </p:nvSpPr>
        <p:spPr>
          <a:xfrm>
            <a:off x="457200" y="2057400"/>
            <a:ext cx="8229600" cy="4068763"/>
          </a:xfrm>
        </p:spPr>
        <p:txBody>
          <a:bodyPr>
            <a:noAutofit/>
          </a:bodyPr>
          <a:lstStyle/>
          <a:p>
            <a:pPr algn="r"/>
            <a:r>
              <a:rPr lang="ar-JO" sz="2000" b="1" dirty="0"/>
              <a:t>ﻤﺎﺩﺓ </a:t>
            </a:r>
            <a:r>
              <a:rPr lang="ar-IQ" sz="2000" b="1" dirty="0" smtClean="0"/>
              <a:t>741</a:t>
            </a:r>
          </a:p>
          <a:p>
            <a:pPr algn="r"/>
            <a:r>
              <a:rPr lang="ar-JO" sz="2000" b="1" dirty="0" smtClean="0"/>
              <a:t>ﺍﺫﺍ </a:t>
            </a:r>
            <a:r>
              <a:rPr lang="ar-JO" sz="2000" b="1" dirty="0"/>
              <a:t>ﻋﻘﺩ ﺍﻻﻴﺠﺎﺭ ﺩﻭﻥ ﺍﺘﻔﺎﻕ ﻋﻠﻰ ﻤﺩﺓ ﺍﻭ ﻋﻘﺩ ﻟﻤﺩﺓ ﻏﻴﺭ ﻤﺤﺩﺩﺓ ﺍﻭ ﺍﺫﺍ ﺘﻌﺫﺭ ﺍﺜﺒﺎﺕ ﺍﻟﻤـﺩﺓ ﺍﻟﻤـﺩﻋﻰ ﺒﻬـﺎ </a:t>
            </a:r>
            <a:r>
              <a:rPr lang="ar-JO" sz="2000" b="1" dirty="0" smtClean="0"/>
              <a:t>ﻓﻴﻌﺘﺒ</a:t>
            </a:r>
            <a:r>
              <a:rPr lang="ar-IQ" sz="2000" b="1" dirty="0" smtClean="0"/>
              <a:t>ر</a:t>
            </a:r>
            <a:r>
              <a:rPr lang="ar-JO" sz="2000" b="1" dirty="0" smtClean="0"/>
              <a:t> </a:t>
            </a:r>
            <a:r>
              <a:rPr lang="ar-JO" sz="2000" b="1" dirty="0"/>
              <a:t>ﺍﻻﻴﺠﺎﺭ ﻤﻨﻌﻘﺩﺍﹰ ﻟﻠﻤﺩﺓ ﺍﻟﻤﺤﺩﺩﺓ ﻟﺩﻓﻊ ﺍﻻﺠﺭﺓ ﻭﻴﻨﺘﻬﻲ ﺒﺎﻨﻘﻀﺎﺀ ﻫﺫﻩ ﺍﻟﻤﺩﺓ ﺒﻨﺎﺀ ﻋﻠﻰ ﻁﻠﺏ ﺍﺤﺩ ﺍﻟﻤﺘﻌﺎﻗﺩﻴﻥ </a:t>
            </a:r>
            <a:r>
              <a:rPr lang="ar-JO" sz="2000" b="1" dirty="0" smtClean="0"/>
              <a:t>ﺍﺫﺍ </a:t>
            </a:r>
            <a:r>
              <a:rPr lang="ar-JO" sz="2000" b="1" dirty="0"/>
              <a:t>ﻫﻭ ﻨﺒـﻪ ﺍﻟﻤﺘﻌﺎﻗﺩ ﺍﻵﺨﺭ ﺒﺎﻻﺨﻼﺀ ﻓﻲ ﺍﻟﻤﻭﺍﻋﻴﺩ ﺍﻵﺘﻲ ﺒﻴﺎﻨﻬﺎ:                      </a:t>
            </a:r>
            <a:endParaRPr lang="ar-IQ" sz="2000" b="1" dirty="0" smtClean="0"/>
          </a:p>
          <a:p>
            <a:pPr algn="r"/>
            <a:r>
              <a:rPr lang="ar-JO" sz="2000" b="1" dirty="0" smtClean="0"/>
              <a:t> </a:t>
            </a:r>
            <a:r>
              <a:rPr lang="ar-JO" sz="2000" b="1" dirty="0"/>
              <a:t>–  ﺃ ﻓﻲ ﺍﻻﺭﺍﻀﻲ ﺍﺫﺍ ﻜﺎﻨﺕ ﺍﻟﻤﺩﺓ ﺍﻟﻤﺤﺩﺩﺓ ﻟﺩﻓﻊ ﺍﻻﺠﺭﺓ ﺴﺘﺔ ﺍﺸﻬﺭ ﺍﻭ ﺍﻜﺜﺭ ﻴﻜﻭﻥ ﺍﻟﺘﻨﺒﻴﻪ ﺒﺜﻼﺜﺔ ﺍﺸﻬﺭ ﻓـﺈﺫﺍ ﻜﺎﻨـﺕ </a:t>
            </a:r>
            <a:r>
              <a:rPr lang="ar-IQ" sz="2000" b="1" dirty="0"/>
              <a:t>ا</a:t>
            </a:r>
            <a:r>
              <a:rPr lang="ar-JO" sz="2000" b="1" dirty="0" smtClean="0"/>
              <a:t>ﻟﻤﺩﺓ </a:t>
            </a:r>
            <a:r>
              <a:rPr lang="ar-JO" sz="2000" b="1" dirty="0"/>
              <a:t>ﺍﻗل ﻤﻥ ﺫﻟﻙ ﻜﺎﻥ ﺍﻟﺘﻨﺒﻴﻪ ﻗﺒل ﻨﺼﻔﻬﺎ ﺍﻻﺨﻴﺭ، ﻜل ﻫﺫﺍ ﻤﻊ ﻤﺭﺍﻋﺎﺓ ﺤﻕ ﺍﻟﻤﺴﺘﺄﺠﺭ ﻓﻲ ﺍﻟﻤﺤﺼﻭل ﻭﻓﻘﺎﹰ ﻟﻠﻌﺭﻑ .          </a:t>
            </a:r>
            <a:endParaRPr lang="ar-IQ" sz="2000" b="1" dirty="0" smtClean="0"/>
          </a:p>
          <a:p>
            <a:pPr algn="r"/>
            <a:r>
              <a:rPr lang="ar-JO" sz="2000" b="1" dirty="0" smtClean="0"/>
              <a:t>–  </a:t>
            </a:r>
            <a:r>
              <a:rPr lang="ar-JO" sz="2000" b="1" dirty="0"/>
              <a:t>ﺏ ﻓﻲ ﺍﻟﻤﻨﺎﺯل ﻭﺍﻟﺤﻭﺍﻨﻴﺕ ﻭﺍﻟﻤﻜﺎﺘﺏ ﻭﺍﻟﻤﺘﺎﺠﺭ ﻭﺍﻟﻤﺼﺎﻨﻊ ﻭﺍﻟﻤﺨﺎﺯﻥ ﻭﻤﺎ ﺍﻟﻰ ﺫﻟﻙ، ﺍﺫﺍ ﻜﺎﻨﺕ ﺍﻟﻤﺩﺓ ﺍﻟﻤﺤﺩﺩﺓ ﻟﺩﻓﻊ ﺍﻻﺠﺭﺓ ﺍﺭﺒﻌﺔ ﺍﺸﻬﺭ ﺍﻭ ﺍﻜﺜﺭ، ﻴﻜﻭﻥ ﺍﻟﺘﻨﺒﻴﻪ ﻗﺒل ﺍﻨﺘﻬﺎﺌﻬﺎ ﺒﺸﻬﺭﻴﻥ، ﻓﺈﺫﺍ ﻜﺎﻨﺕ ﺍﻟﻤﺩﺓ ﺍﻗل ﻤﻥ ﺫﻟﻙ ﻜﺎﻥ ﺍﻟﺘﻨﺒﻴـﻪ </a:t>
            </a:r>
            <a:r>
              <a:rPr lang="ar-JO" sz="2000" b="1" dirty="0" smtClean="0"/>
              <a:t>ﻗﺒـل </a:t>
            </a:r>
            <a:r>
              <a:rPr lang="ar-JO" sz="2000" b="1" dirty="0"/>
              <a:t>ﻨﺼﻔﻬﺎ ﺍﻻﺨﻴﺭ.     </a:t>
            </a:r>
            <a:endParaRPr lang="ar-IQ" sz="2000" b="1" dirty="0" smtClean="0"/>
          </a:p>
          <a:p>
            <a:pPr algn="r"/>
            <a:r>
              <a:rPr lang="ar-JO" sz="2000" b="1" dirty="0" smtClean="0"/>
              <a:t> </a:t>
            </a:r>
            <a:r>
              <a:rPr lang="ar-JO" sz="2000" b="1" dirty="0"/>
              <a:t>–  ﺝ ﻓﻲ ﺍﻟﻤﺴﺎﻜﻥ ﻭﺍﻟﻐﺭﻑ </a:t>
            </a:r>
            <a:r>
              <a:rPr lang="ar-JO" sz="2000" b="1" dirty="0" smtClean="0"/>
              <a:t>ﺍﻟﻤﺅﺜﺜﺔ </a:t>
            </a:r>
            <a:r>
              <a:rPr lang="ar-JO" sz="2000" b="1" dirty="0"/>
              <a:t>ﻭﻓﻲ ﺃﻱ ﺸﻲﺀ ﻏﻴﺭ ﻤﺎ ﺘﻘﺩﻡ، ﺍﺫﺍ ﻜﺎﻨﺕ ﺍﻟﻤﺩﺓ ﺍﻟﻤﺤﺩﺩﺓ ﻟﺩﻓﻊ ﺍﻻﺠﺭﺓ ﺸـﻬﺭﻴﻥ ﺍﻭ ﺍﻜﺜﺭ ﻴﻜﻭﻥ ﺍﻟﺘﻨﺒﻴﻪ ﻗﺒل ﻨﻬﺎﻴﺘﻬﺎ ﺒﺸﻬﺭ ﻭﺍﺤﺩ ﻓﺈﺫﺍ ﻜﺎﻨﺕ ﺍﻟﻤﺩﺓ ﺍﻗل ﻤﻥ ﺫﻟﻙ ﻜﺎﻥ ﺍﻟﺘﻨﺒﻴﻪ ﻗﺒل ﻨﺼﻔﻬﺎ ﺍﻻﺨﻴﺭ. </a:t>
            </a:r>
            <a:endParaRPr lang="en-GB" sz="2000" b="1" dirty="0"/>
          </a:p>
        </p:txBody>
      </p:sp>
    </p:spTree>
    <p:extLst>
      <p:ext uri="{BB962C8B-B14F-4D97-AF65-F5344CB8AC3E}">
        <p14:creationId xmlns:p14="http://schemas.microsoft.com/office/powerpoint/2010/main" val="255090365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45719"/>
          </a:xfrm>
        </p:spPr>
        <p:txBody>
          <a:bodyPr>
            <a:normAutofit fontScale="90000"/>
          </a:bodyPr>
          <a:lstStyle/>
          <a:p>
            <a:endParaRPr lang="en-US" dirty="0"/>
          </a:p>
        </p:txBody>
      </p:sp>
      <p:sp>
        <p:nvSpPr>
          <p:cNvPr id="3" name="Content Placeholder 2"/>
          <p:cNvSpPr>
            <a:spLocks noGrp="1"/>
          </p:cNvSpPr>
          <p:nvPr>
            <p:ph idx="1"/>
          </p:nvPr>
        </p:nvSpPr>
        <p:spPr>
          <a:xfrm>
            <a:off x="533400" y="381000"/>
            <a:ext cx="8400288" cy="5867400"/>
          </a:xfrm>
        </p:spPr>
        <p:txBody>
          <a:bodyPr/>
          <a:lstStyle/>
          <a:p>
            <a:pPr algn="r" rtl="1"/>
            <a:r>
              <a:rPr lang="ar-SA" dirty="0" smtClean="0">
                <a:solidFill>
                  <a:srgbClr val="FF0000"/>
                </a:solidFill>
              </a:rPr>
              <a:t>ب</a:t>
            </a:r>
            <a:r>
              <a:rPr lang="en-US" dirty="0" smtClean="0">
                <a:solidFill>
                  <a:srgbClr val="FF0000"/>
                </a:solidFill>
              </a:rPr>
              <a:t> : </a:t>
            </a:r>
            <a:r>
              <a:rPr lang="ar-SA" dirty="0" smtClean="0">
                <a:solidFill>
                  <a:srgbClr val="FF0000"/>
                </a:solidFill>
              </a:rPr>
              <a:t>المدة في قانون أيجار العقار</a:t>
            </a:r>
            <a:endParaRPr lang="en-US" dirty="0" smtClean="0">
              <a:solidFill>
                <a:srgbClr val="FF0000"/>
              </a:solidFill>
            </a:endParaRPr>
          </a:p>
          <a:p>
            <a:pPr algn="r"/>
            <a:r>
              <a:rPr lang="ar-SA" dirty="0" smtClean="0"/>
              <a:t>يجب ان تعين المدة في عقد الايجار واذا لم تحدد فانه ينعقد لمدة سنة واحدة من</a:t>
            </a:r>
            <a:r>
              <a:rPr lang="ar-IQ" dirty="0" smtClean="0"/>
              <a:t> وقت المسمى في العقد فان لم يسم فمن وقت تسليم الماجور خاليا من  الشواغل (المادة 2)</a:t>
            </a:r>
          </a:p>
          <a:p>
            <a:pPr algn="r"/>
            <a:r>
              <a:rPr lang="ar-IQ" dirty="0" smtClean="0"/>
              <a:t>نصت المادة (3 ف1) على الامتداد القانوني لعقد الايجار بعد انتهاء مدته مادام المستاجر شاغلا للعقار ومستمرا بدفع الاجرة</a:t>
            </a:r>
          </a:p>
          <a:p>
            <a:pPr algn="r"/>
            <a:r>
              <a:rPr lang="ar-IQ" dirty="0" smtClean="0"/>
              <a:t>_المادة (14) من القانون رقم (56) لسنة (2000) يجوز للمؤجر طلب التخلية بعد مرور 12 عاما على عقد </a:t>
            </a:r>
          </a:p>
          <a:p>
            <a:pPr marL="0" indent="0" algn="r">
              <a:buNone/>
            </a:pPr>
            <a:r>
              <a:rPr lang="ar-IQ" dirty="0" smtClean="0"/>
              <a:t>الايجار</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smtClean="0"/>
              <a:t>اثبات عقد الايجار</a:t>
            </a:r>
            <a:endParaRPr lang="en-US" dirty="0"/>
          </a:p>
        </p:txBody>
      </p:sp>
      <p:sp>
        <p:nvSpPr>
          <p:cNvPr id="3" name="Content Placeholder 2"/>
          <p:cNvSpPr>
            <a:spLocks noGrp="1"/>
          </p:cNvSpPr>
          <p:nvPr>
            <p:ph idx="1"/>
          </p:nvPr>
        </p:nvSpPr>
        <p:spPr/>
        <p:txBody>
          <a:bodyPr/>
          <a:lstStyle/>
          <a:p>
            <a:pPr algn="r"/>
            <a:r>
              <a:rPr lang="ar-IQ" dirty="0" smtClean="0"/>
              <a:t>وفق قانون الاثبات</a:t>
            </a:r>
          </a:p>
          <a:p>
            <a:pPr algn="r"/>
            <a:r>
              <a:rPr lang="ar-IQ" dirty="0" smtClean="0"/>
              <a:t>1. لايجوز اثبات عقد الايجار بغير الكتابة او الاقرار او اليمين  اذا تجاوزت قيمة الايجار عن (5000)</a:t>
            </a:r>
          </a:p>
          <a:p>
            <a:pPr algn="r"/>
            <a:r>
              <a:rPr lang="ar-IQ" dirty="0" smtClean="0"/>
              <a:t>2. يجوز اثبات عقد الايجار بكافة طرق الاثبات بما فيها الشهادة اذا كان قيمة الايجار اقل من (5000)</a:t>
            </a:r>
          </a:p>
          <a:p>
            <a:pPr algn="r"/>
            <a:r>
              <a:rPr lang="ar-IQ" dirty="0" smtClean="0"/>
              <a:t>تقدر قيمة الايجار وقت  تمام التصرف لا وقت الوفاء.</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IQ" dirty="0" smtClean="0"/>
              <a:t>اثبات عقد الايجار في قانون الايجار العقار</a:t>
            </a:r>
            <a:br>
              <a:rPr lang="ar-IQ" dirty="0" smtClean="0"/>
            </a:br>
            <a:endParaRPr lang="en-US" dirty="0"/>
          </a:p>
        </p:txBody>
      </p:sp>
      <p:sp>
        <p:nvSpPr>
          <p:cNvPr id="3" name="Content Placeholder 2"/>
          <p:cNvSpPr>
            <a:spLocks noGrp="1"/>
          </p:cNvSpPr>
          <p:nvPr>
            <p:ph idx="1"/>
          </p:nvPr>
        </p:nvSpPr>
        <p:spPr/>
        <p:txBody>
          <a:bodyPr>
            <a:normAutofit lnSpcReduction="10000"/>
          </a:bodyPr>
          <a:lstStyle/>
          <a:p>
            <a:pPr algn="r"/>
            <a:r>
              <a:rPr lang="ar-IQ" dirty="0" smtClean="0"/>
              <a:t>1. الزم قانون الايجار العقار المستاجر والمؤجر على  </a:t>
            </a:r>
          </a:p>
          <a:p>
            <a:pPr algn="r">
              <a:buNone/>
            </a:pPr>
            <a:r>
              <a:rPr lang="ar-IQ" dirty="0" smtClean="0"/>
              <a:t>تحرير عقد الايجار</a:t>
            </a:r>
          </a:p>
          <a:p>
            <a:pPr algn="r"/>
            <a:r>
              <a:rPr lang="ar-IQ" dirty="0" smtClean="0"/>
              <a:t>وايداع نسخة منه لدى دائرة ضريبة العقار ومكتب معلومات او مركز الشرطة اذا لم يكن هناك مكتب خلال مدة لاتتجاوز (30) يوما.</a:t>
            </a:r>
          </a:p>
          <a:p>
            <a:pPr algn="r"/>
            <a:r>
              <a:rPr lang="ar-IQ" dirty="0" smtClean="0"/>
              <a:t>ويعاقب بالحبس والغرامة او احد هاتين عقوبتين الممتنع من طرفي عقد الايجار عن تحريره وايداع نسخة منه.</a:t>
            </a:r>
          </a:p>
          <a:p>
            <a:pPr algn="r"/>
            <a:r>
              <a:rPr lang="ar-IQ" dirty="0" smtClean="0"/>
              <a:t>واذا اودع احدهما نسخة من العقد سقط الالتزام عن الطرف الاخر.</a:t>
            </a:r>
          </a:p>
          <a:p>
            <a:pPr algn="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435608" y="304800"/>
            <a:ext cx="7498080" cy="5943600"/>
          </a:xfrm>
        </p:spPr>
        <p:txBody>
          <a:bodyPr>
            <a:normAutofit fontScale="92500" lnSpcReduction="20000"/>
          </a:bodyPr>
          <a:lstStyle/>
          <a:p>
            <a:pPr algn="r" rtl="1"/>
            <a:r>
              <a:rPr lang="ar-SA" b="1" dirty="0" smtClean="0"/>
              <a:t>تمييز عقد ال</a:t>
            </a:r>
            <a:r>
              <a:rPr lang="ar-IQ" b="1" dirty="0" smtClean="0"/>
              <a:t>ا</a:t>
            </a:r>
            <a:r>
              <a:rPr lang="ar-SA" b="1" dirty="0" smtClean="0"/>
              <a:t>يجار عن غيره من العقود</a:t>
            </a:r>
            <a:endParaRPr lang="en-US" dirty="0" smtClean="0"/>
          </a:p>
          <a:p>
            <a:pPr algn="r" rtl="1"/>
            <a:r>
              <a:rPr lang="en-US" b="1" dirty="0" smtClean="0"/>
              <a:t> </a:t>
            </a:r>
            <a:endParaRPr lang="en-US" dirty="0" smtClean="0"/>
          </a:p>
          <a:p>
            <a:pPr algn="r" rtl="1"/>
            <a:r>
              <a:rPr lang="en-US" b="1" dirty="0" smtClean="0">
                <a:solidFill>
                  <a:srgbClr val="FF0000"/>
                </a:solidFill>
              </a:rPr>
              <a:t>1 : </a:t>
            </a:r>
            <a:r>
              <a:rPr lang="ar-SA" b="1" dirty="0" smtClean="0">
                <a:solidFill>
                  <a:srgbClr val="FF0000"/>
                </a:solidFill>
              </a:rPr>
              <a:t>تمييز ال</a:t>
            </a:r>
            <a:r>
              <a:rPr lang="ar-IQ" b="1" dirty="0" smtClean="0">
                <a:solidFill>
                  <a:srgbClr val="FF0000"/>
                </a:solidFill>
              </a:rPr>
              <a:t>ا</a:t>
            </a:r>
            <a:r>
              <a:rPr lang="ar-SA" b="1" dirty="0" smtClean="0">
                <a:solidFill>
                  <a:srgbClr val="FF0000"/>
                </a:solidFill>
              </a:rPr>
              <a:t>يجار عن عقد الاعارة</a:t>
            </a:r>
            <a:endParaRPr lang="en-US" dirty="0" smtClean="0">
              <a:solidFill>
                <a:srgbClr val="FF0000"/>
              </a:solidFill>
            </a:endParaRPr>
          </a:p>
          <a:p>
            <a:pPr algn="r" rtl="1"/>
            <a:r>
              <a:rPr lang="ar-SA" dirty="0" smtClean="0"/>
              <a:t>يكون الاعارة دائماً بدون </a:t>
            </a:r>
            <a:r>
              <a:rPr lang="ar-SA" dirty="0" smtClean="0">
                <a:solidFill>
                  <a:srgbClr val="FF0000"/>
                </a:solidFill>
              </a:rPr>
              <a:t>عوض</a:t>
            </a:r>
            <a:r>
              <a:rPr lang="en-US" dirty="0" smtClean="0"/>
              <a:t>. </a:t>
            </a:r>
            <a:r>
              <a:rPr lang="ar-SA" dirty="0" smtClean="0"/>
              <a:t>اما الايجار فيكون بعوض معلوم وكذلك يستطيع</a:t>
            </a:r>
            <a:endParaRPr lang="en-US" dirty="0" smtClean="0"/>
          </a:p>
          <a:p>
            <a:pPr algn="r" rtl="1"/>
            <a:r>
              <a:rPr lang="ar-IQ" dirty="0" smtClean="0"/>
              <a:t>ل</a:t>
            </a:r>
            <a:r>
              <a:rPr lang="ar-SA" dirty="0" smtClean="0"/>
              <a:t>لمستأجر ان </a:t>
            </a:r>
            <a:r>
              <a:rPr lang="ar-SA" dirty="0" smtClean="0">
                <a:solidFill>
                  <a:srgbClr val="FF0000"/>
                </a:solidFill>
              </a:rPr>
              <a:t>يتنازل عن حقه للغير</a:t>
            </a:r>
            <a:r>
              <a:rPr lang="en-US" dirty="0" smtClean="0"/>
              <a:t>. </a:t>
            </a:r>
            <a:r>
              <a:rPr lang="ar-SA" dirty="0" smtClean="0"/>
              <a:t>وهذا لا يوجد في الاعارة</a:t>
            </a:r>
            <a:endParaRPr lang="en-US" dirty="0" smtClean="0"/>
          </a:p>
          <a:p>
            <a:pPr algn="r" rtl="1"/>
            <a:r>
              <a:rPr lang="ar-SA" dirty="0" smtClean="0"/>
              <a:t>ويصعب التمييز بينهم في حالة اذا باع شخص داره الى اخر واشترط عليه ان يبقى</a:t>
            </a:r>
            <a:r>
              <a:rPr lang="ar-IQ" dirty="0" smtClean="0"/>
              <a:t> </a:t>
            </a:r>
            <a:r>
              <a:rPr lang="ar-SA" dirty="0" smtClean="0"/>
              <a:t>فيه لمدة معينة</a:t>
            </a:r>
            <a:r>
              <a:rPr lang="en-US" dirty="0" smtClean="0"/>
              <a:t> . </a:t>
            </a:r>
            <a:r>
              <a:rPr lang="ar-SA" dirty="0" smtClean="0"/>
              <a:t>فهل يعتبر هنا بقاء البائع في الدار ايجار ام اعارة؟</a:t>
            </a:r>
            <a:endParaRPr lang="en-US" dirty="0" smtClean="0"/>
          </a:p>
          <a:p>
            <a:pPr algn="r" rtl="1"/>
            <a:r>
              <a:rPr lang="ar-SA" dirty="0" smtClean="0"/>
              <a:t>فيرى بعض الشراح أنه اذا روعيت مدة اقامة البائع في الدار في قيمة الدار فهذه</a:t>
            </a:r>
            <a:endParaRPr lang="en-US" dirty="0" smtClean="0"/>
          </a:p>
          <a:p>
            <a:pPr algn="r"/>
            <a:r>
              <a:rPr lang="ar-SA" dirty="0" smtClean="0"/>
              <a:t>الحالة تعتبر ايجاراً اما اذا لم تراعى فنحن امام عقد اعارة</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a:r>
              <a:rPr lang="ar-IQ" dirty="0" smtClean="0"/>
              <a:t>ولكن ما الحكم اذا لم يحرر عقد الايجار او لم تودع نسخة منه وفق ماسبق اشارة اليه؟</a:t>
            </a:r>
            <a:endParaRPr lang="en-US" dirty="0"/>
          </a:p>
        </p:txBody>
      </p:sp>
      <p:sp>
        <p:nvSpPr>
          <p:cNvPr id="3" name="Content Placeholder 2"/>
          <p:cNvSpPr>
            <a:spLocks noGrp="1"/>
          </p:cNvSpPr>
          <p:nvPr>
            <p:ph idx="1"/>
          </p:nvPr>
        </p:nvSpPr>
        <p:spPr/>
        <p:txBody>
          <a:bodyPr/>
          <a:lstStyle/>
          <a:p>
            <a:pPr algn="r"/>
            <a:r>
              <a:rPr lang="ar-IQ" dirty="0" smtClean="0"/>
              <a:t>اشارت المادة( 7/ف4/البند ,ب,) على انع ( اذالم يحرر عقد الايجار او لم تودع نسخة منه وفق البند (أ) من هذه الفقرة، ومضت مدة سنة فاكثر على الاتفاق على عقد الايجار واشغال المستاجر للماجور دون منازعة تحريرية من المالك وكان المالك او من يمثله مقيماً في العراق خلال المدة المذكورة فللمستاجر اثبات عقد الايجار وشروطه بجميع طرق الاثبات) </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r"/>
            <a:r>
              <a:rPr lang="ar-IQ" dirty="0" smtClean="0"/>
              <a:t>اذا يشترط لتطبيق النص المذكور:</a:t>
            </a:r>
          </a:p>
          <a:p>
            <a:pPr algn="r"/>
            <a:r>
              <a:rPr lang="ar-IQ" dirty="0" smtClean="0"/>
              <a:t>1. مضي مدة سنة فاكثر على اشغال المستاجر للماجور</a:t>
            </a:r>
          </a:p>
          <a:p>
            <a:pPr algn="r"/>
            <a:r>
              <a:rPr lang="ar-IQ" dirty="0" smtClean="0"/>
              <a:t>2.عدم وجود منازعة تحريرية من المالك على الاشغال</a:t>
            </a:r>
          </a:p>
          <a:p>
            <a:pPr algn="r"/>
            <a:r>
              <a:rPr lang="ar-IQ" dirty="0" smtClean="0"/>
              <a:t>3. اقامة المالك او من يكثله في العراق</a:t>
            </a:r>
          </a:p>
          <a:p>
            <a:pPr algn="r"/>
            <a:r>
              <a:rPr lang="ar-IQ" dirty="0" smtClean="0"/>
              <a:t> اذا توافرت الشروط المذكورة يمكن اثبات عقد الايجار بكافة طرق الاثبات بما فيها الشهادة.</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639762"/>
          </a:xfrm>
        </p:spPr>
        <p:txBody>
          <a:bodyPr>
            <a:normAutofit fontScale="90000"/>
          </a:bodyPr>
          <a:lstStyle/>
          <a:p>
            <a:pPr algn="r"/>
            <a:r>
              <a:rPr lang="ar-SA" b="1" dirty="0" smtClean="0">
                <a:solidFill>
                  <a:srgbClr val="FF0000"/>
                </a:solidFill>
              </a:rPr>
              <a:t>أثار عقد ال</a:t>
            </a:r>
            <a:r>
              <a:rPr lang="ar-IQ" b="1" dirty="0" smtClean="0">
                <a:solidFill>
                  <a:srgbClr val="FF0000"/>
                </a:solidFill>
              </a:rPr>
              <a:t>ا</a:t>
            </a:r>
            <a:r>
              <a:rPr lang="ar-SA" b="1" dirty="0" smtClean="0">
                <a:solidFill>
                  <a:srgbClr val="FF0000"/>
                </a:solidFill>
              </a:rPr>
              <a:t>يجار</a:t>
            </a:r>
            <a:endParaRPr lang="en-US" dirty="0">
              <a:solidFill>
                <a:srgbClr val="FF0000"/>
              </a:solidFill>
            </a:endParaRPr>
          </a:p>
        </p:txBody>
      </p:sp>
      <p:sp>
        <p:nvSpPr>
          <p:cNvPr id="3" name="Content Placeholder 2"/>
          <p:cNvSpPr>
            <a:spLocks noGrp="1"/>
          </p:cNvSpPr>
          <p:nvPr>
            <p:ph idx="1"/>
          </p:nvPr>
        </p:nvSpPr>
        <p:spPr>
          <a:xfrm>
            <a:off x="304800" y="914400"/>
            <a:ext cx="8628888" cy="5943600"/>
          </a:xfrm>
        </p:spPr>
        <p:txBody>
          <a:bodyPr>
            <a:normAutofit fontScale="77500" lnSpcReduction="20000"/>
          </a:bodyPr>
          <a:lstStyle/>
          <a:p>
            <a:pPr marL="0" indent="0" algn="r" rtl="1">
              <a:buNone/>
            </a:pPr>
            <a:r>
              <a:rPr lang="ar-IQ" b="1" dirty="0" smtClean="0">
                <a:solidFill>
                  <a:srgbClr val="00B050"/>
                </a:solidFill>
              </a:rPr>
              <a:t>اولا</a:t>
            </a:r>
            <a:r>
              <a:rPr lang="en-US" b="1" dirty="0" smtClean="0">
                <a:solidFill>
                  <a:srgbClr val="00B050"/>
                </a:solidFill>
              </a:rPr>
              <a:t>: </a:t>
            </a:r>
            <a:r>
              <a:rPr lang="ar-SA" b="1" dirty="0" smtClean="0">
                <a:solidFill>
                  <a:srgbClr val="00B050"/>
                </a:solidFill>
              </a:rPr>
              <a:t>التزامات المؤجر</a:t>
            </a:r>
            <a:endParaRPr lang="en-US" dirty="0" smtClean="0">
              <a:solidFill>
                <a:srgbClr val="00B050"/>
              </a:solidFill>
            </a:endParaRPr>
          </a:p>
          <a:p>
            <a:pPr marL="0" indent="0" algn="r" rtl="1">
              <a:buNone/>
            </a:pPr>
            <a:r>
              <a:rPr lang="ar-JO" b="1" dirty="0" smtClean="0"/>
              <a:t>1-</a:t>
            </a:r>
            <a:r>
              <a:rPr lang="en-US" b="1" dirty="0" smtClean="0"/>
              <a:t> </a:t>
            </a:r>
            <a:r>
              <a:rPr lang="ar-SA" b="1" dirty="0" smtClean="0"/>
              <a:t>التزامه بتسليم المأجور</a:t>
            </a:r>
            <a:endParaRPr lang="en-US" dirty="0" smtClean="0"/>
          </a:p>
          <a:p>
            <a:pPr marL="0" indent="0" algn="r" rtl="1">
              <a:buNone/>
            </a:pPr>
            <a:r>
              <a:rPr lang="ar-JO" b="1" dirty="0" smtClean="0"/>
              <a:t>2-</a:t>
            </a:r>
            <a:r>
              <a:rPr lang="en-US" b="1" dirty="0" smtClean="0"/>
              <a:t> </a:t>
            </a:r>
            <a:r>
              <a:rPr lang="ar-SA" b="1" dirty="0" smtClean="0"/>
              <a:t>التزامه بصيانة المأجور</a:t>
            </a:r>
            <a:endParaRPr lang="en-US" dirty="0" smtClean="0"/>
          </a:p>
          <a:p>
            <a:pPr marL="0" indent="0" algn="r" rtl="1">
              <a:buNone/>
            </a:pPr>
            <a:r>
              <a:rPr lang="ar-JO" b="1" dirty="0" smtClean="0"/>
              <a:t>3-</a:t>
            </a:r>
            <a:r>
              <a:rPr lang="en-US" b="1" dirty="0" smtClean="0"/>
              <a:t> </a:t>
            </a:r>
            <a:r>
              <a:rPr lang="ar-SA" b="1" dirty="0" smtClean="0"/>
              <a:t>التزامه بضمان التعرض وضمان العيوب</a:t>
            </a:r>
            <a:endParaRPr lang="en-US" dirty="0" smtClean="0"/>
          </a:p>
          <a:p>
            <a:pPr marL="0" indent="0" algn="r" rtl="1">
              <a:buNone/>
            </a:pPr>
            <a:r>
              <a:rPr lang="ar-JO" b="1" dirty="0" smtClean="0"/>
              <a:t>4- </a:t>
            </a:r>
            <a:r>
              <a:rPr lang="ar-SA" b="1" dirty="0" smtClean="0"/>
              <a:t>أخبار دائرة ضريبة العقار </a:t>
            </a:r>
            <a:r>
              <a:rPr lang="ar-IQ" b="1" dirty="0" smtClean="0"/>
              <a:t>بالخلو العقار</a:t>
            </a:r>
            <a:r>
              <a:rPr lang="ar-SA" b="1" dirty="0" smtClean="0"/>
              <a:t>بالنسبة للعقود الخاضعة لقانون ايجار العقار</a:t>
            </a:r>
            <a:endParaRPr lang="en-US" dirty="0" smtClean="0"/>
          </a:p>
          <a:p>
            <a:pPr marL="0" indent="0" algn="r" rtl="1">
              <a:buNone/>
            </a:pPr>
            <a:endParaRPr lang="en-US" dirty="0" smtClean="0"/>
          </a:p>
          <a:p>
            <a:pPr marL="0" indent="0" algn="r" rtl="1">
              <a:buNone/>
            </a:pPr>
            <a:r>
              <a:rPr lang="ar-JO" b="1" dirty="0" smtClean="0">
                <a:solidFill>
                  <a:schemeClr val="accent1">
                    <a:lumMod val="50000"/>
                  </a:schemeClr>
                </a:solidFill>
              </a:rPr>
              <a:t>1-</a:t>
            </a:r>
            <a:r>
              <a:rPr lang="ar-SA" b="1" dirty="0" smtClean="0">
                <a:solidFill>
                  <a:schemeClr val="accent1">
                    <a:lumMod val="50000"/>
                  </a:schemeClr>
                </a:solidFill>
              </a:rPr>
              <a:t>التزام المؤجر بتسليم المأجور</a:t>
            </a:r>
            <a:r>
              <a:rPr lang="ar-JO" b="1" dirty="0" smtClean="0">
                <a:solidFill>
                  <a:schemeClr val="accent1">
                    <a:lumMod val="50000"/>
                  </a:schemeClr>
                </a:solidFill>
              </a:rPr>
              <a:t>(م748)</a:t>
            </a:r>
            <a:endParaRPr lang="en-US" dirty="0" smtClean="0">
              <a:solidFill>
                <a:schemeClr val="accent1">
                  <a:lumMod val="50000"/>
                </a:schemeClr>
              </a:solidFill>
            </a:endParaRPr>
          </a:p>
          <a:p>
            <a:pPr marL="0" indent="0" algn="r" rtl="1">
              <a:buNone/>
            </a:pPr>
            <a:r>
              <a:rPr lang="ar-SA" dirty="0" smtClean="0"/>
              <a:t>من اجل الاحاطة بهذا الالتزام لابد لنا من التطرق للمسائل الاتية</a:t>
            </a:r>
            <a:r>
              <a:rPr lang="en-US" dirty="0" smtClean="0"/>
              <a:t> :</a:t>
            </a:r>
          </a:p>
          <a:p>
            <a:pPr marL="0" indent="0" algn="r" rtl="1">
              <a:buNone/>
            </a:pPr>
            <a:r>
              <a:rPr lang="ar-SA" b="1" dirty="0" smtClean="0">
                <a:solidFill>
                  <a:srgbClr val="C00000"/>
                </a:solidFill>
              </a:rPr>
              <a:t>أ</a:t>
            </a:r>
            <a:r>
              <a:rPr lang="en-US" b="1" dirty="0" smtClean="0">
                <a:solidFill>
                  <a:srgbClr val="C00000"/>
                </a:solidFill>
              </a:rPr>
              <a:t> : </a:t>
            </a:r>
            <a:r>
              <a:rPr lang="ar-SA" b="1" dirty="0" smtClean="0">
                <a:solidFill>
                  <a:srgbClr val="C00000"/>
                </a:solidFill>
              </a:rPr>
              <a:t>الحالة التي يجب عليها تسليم الماجور</a:t>
            </a:r>
            <a:endParaRPr lang="en-US" dirty="0" smtClean="0">
              <a:solidFill>
                <a:srgbClr val="C00000"/>
              </a:solidFill>
            </a:endParaRPr>
          </a:p>
          <a:p>
            <a:pPr marL="0" indent="0" algn="r" rtl="1">
              <a:buNone/>
            </a:pPr>
            <a:r>
              <a:rPr lang="ar-SA" dirty="0" smtClean="0"/>
              <a:t>يلتزم المؤجر بتسليم الماجور بنفس الحالة التي كان عليها </a:t>
            </a:r>
            <a:r>
              <a:rPr lang="ar-SA" u="sng" dirty="0" smtClean="0"/>
              <a:t>وقت أبرام العقد</a:t>
            </a:r>
            <a:r>
              <a:rPr lang="en-US" u="sng" dirty="0" smtClean="0"/>
              <a:t>. </a:t>
            </a:r>
            <a:r>
              <a:rPr lang="ar-SA" dirty="0" smtClean="0"/>
              <a:t>بغض</a:t>
            </a:r>
            <a:endParaRPr lang="en-US" dirty="0" smtClean="0"/>
          </a:p>
          <a:p>
            <a:pPr marL="0" indent="0" algn="r" rtl="1">
              <a:buNone/>
            </a:pPr>
            <a:r>
              <a:rPr lang="ar-SA" dirty="0" smtClean="0"/>
              <a:t>النظر عما أذا كان وقتها صالح ام غير صالح للانتفاع به</a:t>
            </a:r>
            <a:r>
              <a:rPr lang="en-US" dirty="0" smtClean="0"/>
              <a:t>. </a:t>
            </a:r>
            <a:r>
              <a:rPr lang="ar-IQ" dirty="0" smtClean="0"/>
              <a:t> المادة (742)</a:t>
            </a:r>
            <a:r>
              <a:rPr lang="ar-SA" dirty="0" smtClean="0"/>
              <a:t>وهذا حكم </a:t>
            </a:r>
            <a:r>
              <a:rPr lang="ar-SA" u="sng" dirty="0" smtClean="0"/>
              <a:t>القانون المدني</a:t>
            </a:r>
            <a:endParaRPr lang="en-US" u="sng" dirty="0" smtClean="0"/>
          </a:p>
          <a:p>
            <a:pPr marL="0" indent="0" algn="r" rtl="1">
              <a:buNone/>
            </a:pPr>
            <a:r>
              <a:rPr lang="en-US" dirty="0" smtClean="0"/>
              <a:t>. </a:t>
            </a:r>
            <a:r>
              <a:rPr lang="ar-SA" dirty="0" smtClean="0"/>
              <a:t>أما </a:t>
            </a:r>
            <a:r>
              <a:rPr lang="ar-SA" u="sng" dirty="0" smtClean="0"/>
              <a:t>قانون ايجار العقار </a:t>
            </a:r>
            <a:r>
              <a:rPr lang="ar-SA" dirty="0" smtClean="0"/>
              <a:t>فقد نص صراحة على أن يكون </a:t>
            </a:r>
            <a:r>
              <a:rPr lang="ar-SA" u="sng" dirty="0" smtClean="0"/>
              <a:t>المأجور بحالة تصلح</a:t>
            </a:r>
            <a:endParaRPr lang="en-US" u="sng" dirty="0" smtClean="0"/>
          </a:p>
          <a:p>
            <a:pPr marL="0" indent="0" algn="r" rtl="1">
              <a:buNone/>
            </a:pPr>
            <a:r>
              <a:rPr lang="ar-SA" u="sng" dirty="0" smtClean="0"/>
              <a:t>للانتفاع به وفق العقد</a:t>
            </a:r>
            <a:endParaRPr lang="en-US" u="sng" dirty="0" smtClean="0"/>
          </a:p>
          <a:p>
            <a:pPr marL="0" indent="0" algn="r">
              <a:buNone/>
            </a:pP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a:r>
              <a:rPr lang="ar-IQ" dirty="0" smtClean="0"/>
              <a:t>وبهذا فان موقف قانون المدني في المادة (742) هو موقف سلبي</a:t>
            </a:r>
            <a:endParaRPr lang="en-US" dirty="0"/>
          </a:p>
        </p:txBody>
      </p:sp>
      <p:sp>
        <p:nvSpPr>
          <p:cNvPr id="3" name="Content Placeholder 2"/>
          <p:cNvSpPr>
            <a:spLocks noGrp="1"/>
          </p:cNvSpPr>
          <p:nvPr>
            <p:ph idx="1"/>
          </p:nvPr>
        </p:nvSpPr>
        <p:spPr/>
        <p:txBody>
          <a:bodyPr/>
          <a:lstStyle/>
          <a:p>
            <a:pPr algn="r"/>
            <a:r>
              <a:rPr lang="ar-IQ" dirty="0" smtClean="0"/>
              <a:t>سوال //هل هنالك التعارض بين المادة (742) والتعريف عقد الايجار في المادة (722)</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106362"/>
          </a:xfrm>
        </p:spPr>
        <p:txBody>
          <a:bodyPr>
            <a:normAutofit fontScale="90000"/>
          </a:bodyPr>
          <a:lstStyle/>
          <a:p>
            <a:endParaRPr lang="en-US" dirty="0"/>
          </a:p>
        </p:txBody>
      </p:sp>
      <p:sp>
        <p:nvSpPr>
          <p:cNvPr id="3" name="Content Placeholder 2"/>
          <p:cNvSpPr>
            <a:spLocks noGrp="1"/>
          </p:cNvSpPr>
          <p:nvPr>
            <p:ph idx="1"/>
          </p:nvPr>
        </p:nvSpPr>
        <p:spPr>
          <a:xfrm>
            <a:off x="304800" y="457200"/>
            <a:ext cx="8628888" cy="6400800"/>
          </a:xfrm>
        </p:spPr>
        <p:txBody>
          <a:bodyPr>
            <a:normAutofit lnSpcReduction="10000"/>
          </a:bodyPr>
          <a:lstStyle/>
          <a:p>
            <a:pPr algn="r" rtl="1"/>
            <a:r>
              <a:rPr lang="ar-SA" b="1" dirty="0" smtClean="0">
                <a:solidFill>
                  <a:srgbClr val="C00000"/>
                </a:solidFill>
              </a:rPr>
              <a:t>ب</a:t>
            </a:r>
            <a:r>
              <a:rPr lang="en-US" b="1" dirty="0" smtClean="0">
                <a:solidFill>
                  <a:srgbClr val="C00000"/>
                </a:solidFill>
              </a:rPr>
              <a:t> : </a:t>
            </a:r>
            <a:r>
              <a:rPr lang="ar-SA" b="1" dirty="0" smtClean="0">
                <a:solidFill>
                  <a:srgbClr val="C00000"/>
                </a:solidFill>
              </a:rPr>
              <a:t>كيفية التسليم</a:t>
            </a:r>
            <a:r>
              <a:rPr lang="ar-JO" b="1" dirty="0" smtClean="0">
                <a:solidFill>
                  <a:srgbClr val="C00000"/>
                </a:solidFill>
              </a:rPr>
              <a:t>(743م)</a:t>
            </a:r>
            <a:endParaRPr lang="en-US" dirty="0" smtClean="0">
              <a:solidFill>
                <a:srgbClr val="C00000"/>
              </a:solidFill>
            </a:endParaRPr>
          </a:p>
          <a:p>
            <a:pPr algn="r" rtl="1"/>
            <a:r>
              <a:rPr lang="ar-SA" dirty="0" smtClean="0"/>
              <a:t>أن تسليم الماجور يكون بأمرين</a:t>
            </a:r>
            <a:r>
              <a:rPr lang="en-US" dirty="0" smtClean="0"/>
              <a:t> :</a:t>
            </a:r>
          </a:p>
          <a:p>
            <a:pPr algn="r" rtl="1"/>
            <a:r>
              <a:rPr lang="ar-IQ" dirty="0" smtClean="0">
                <a:solidFill>
                  <a:schemeClr val="accent6">
                    <a:lumMod val="75000"/>
                  </a:schemeClr>
                </a:solidFill>
              </a:rPr>
              <a:t>1.</a:t>
            </a:r>
            <a:r>
              <a:rPr lang="ar-SA" dirty="0" smtClean="0">
                <a:solidFill>
                  <a:schemeClr val="accent6">
                    <a:lumMod val="75000"/>
                  </a:schemeClr>
                </a:solidFill>
              </a:rPr>
              <a:t>وضع الماجور تحت تصرف المستأجر بحيث يتمكن من حيازته والانتفاع به</a:t>
            </a:r>
            <a:endParaRPr lang="en-US" dirty="0" smtClean="0">
              <a:solidFill>
                <a:schemeClr val="accent6">
                  <a:lumMod val="75000"/>
                </a:schemeClr>
              </a:solidFill>
            </a:endParaRPr>
          </a:p>
          <a:p>
            <a:pPr algn="r" rtl="1"/>
            <a:r>
              <a:rPr lang="en-US" dirty="0" smtClean="0">
                <a:solidFill>
                  <a:schemeClr val="accent6">
                    <a:lumMod val="75000"/>
                  </a:schemeClr>
                </a:solidFill>
              </a:rPr>
              <a:t>· </a:t>
            </a:r>
            <a:r>
              <a:rPr lang="ar-IQ" dirty="0" smtClean="0">
                <a:solidFill>
                  <a:schemeClr val="accent6">
                    <a:lumMod val="75000"/>
                  </a:schemeClr>
                </a:solidFill>
              </a:rPr>
              <a:t>2.</a:t>
            </a:r>
            <a:r>
              <a:rPr lang="ar-SA" dirty="0" smtClean="0">
                <a:solidFill>
                  <a:schemeClr val="accent6">
                    <a:lumMod val="75000"/>
                  </a:schemeClr>
                </a:solidFill>
              </a:rPr>
              <a:t>أجازه المؤجر وترخيصه للمستأجر في الانتفاع به</a:t>
            </a:r>
            <a:endParaRPr lang="en-US" dirty="0" smtClean="0">
              <a:solidFill>
                <a:schemeClr val="accent6">
                  <a:lumMod val="75000"/>
                </a:schemeClr>
              </a:solidFill>
            </a:endParaRPr>
          </a:p>
          <a:p>
            <a:pPr algn="r" rtl="1"/>
            <a:r>
              <a:rPr lang="ar-SA" dirty="0" smtClean="0"/>
              <a:t>ومن الجدير بالذكر بان التسليم قد يكون </a:t>
            </a:r>
            <a:r>
              <a:rPr lang="ar-SA" u="sng" dirty="0" smtClean="0"/>
              <a:t>مادي أو معنوي</a:t>
            </a:r>
            <a:r>
              <a:rPr lang="en-US" dirty="0" smtClean="0"/>
              <a:t>. </a:t>
            </a:r>
            <a:r>
              <a:rPr lang="ar-SA" dirty="0" smtClean="0"/>
              <a:t>و</a:t>
            </a:r>
            <a:r>
              <a:rPr lang="ar-SA" dirty="0" smtClean="0">
                <a:solidFill>
                  <a:schemeClr val="accent6">
                    <a:lumMod val="75000"/>
                  </a:schemeClr>
                </a:solidFill>
              </a:rPr>
              <a:t>التسليم المادي </a:t>
            </a:r>
            <a:r>
              <a:rPr lang="ar-SA" dirty="0" smtClean="0"/>
              <a:t>يختلف</a:t>
            </a:r>
            <a:r>
              <a:rPr lang="ar-IQ" dirty="0" smtClean="0"/>
              <a:t> </a:t>
            </a:r>
            <a:r>
              <a:rPr lang="ar-SA" dirty="0" smtClean="0"/>
              <a:t>باختلاف طبيعة المبيع فقد يكون بالمناولة اليدوية او بتسليم مفاتيح السيارة وغيرها</a:t>
            </a:r>
            <a:r>
              <a:rPr lang="en-US" dirty="0" smtClean="0"/>
              <a:t>.</a:t>
            </a:r>
          </a:p>
          <a:p>
            <a:pPr algn="r" rtl="1"/>
            <a:r>
              <a:rPr lang="ar-SA" dirty="0" smtClean="0"/>
              <a:t>اما </a:t>
            </a:r>
            <a:r>
              <a:rPr lang="ar-SA" dirty="0" smtClean="0">
                <a:solidFill>
                  <a:schemeClr val="accent6">
                    <a:lumMod val="75000"/>
                  </a:schemeClr>
                </a:solidFill>
              </a:rPr>
              <a:t>التسليم المعنوي </a:t>
            </a:r>
            <a:r>
              <a:rPr lang="ar-SA" dirty="0" smtClean="0"/>
              <a:t>فقد يكون الشخص غاصباً للعقار ومن ثم يتعاقد مع مالكه على</a:t>
            </a:r>
            <a:r>
              <a:rPr lang="ar-JO" dirty="0"/>
              <a:t> </a:t>
            </a:r>
            <a:r>
              <a:rPr lang="ar-SA" dirty="0" smtClean="0"/>
              <a:t>ايجاره فهنا لم يحصل التسليم المادي لأنه بالأصل ساكننا فيه</a:t>
            </a:r>
            <a:r>
              <a:rPr lang="en-US" dirty="0" smtClean="0"/>
              <a:t>.</a:t>
            </a:r>
            <a:endParaRPr lang="ar-JO" dirty="0" smtClean="0"/>
          </a:p>
          <a:p>
            <a:pPr algn="r" rtl="1"/>
            <a:r>
              <a:rPr lang="en-US" b="1" dirty="0" smtClean="0">
                <a:solidFill>
                  <a:srgbClr val="C00000"/>
                </a:solidFill>
              </a:rPr>
              <a:t>. </a:t>
            </a:r>
            <a:r>
              <a:rPr lang="ar-SA" b="1" dirty="0" smtClean="0">
                <a:solidFill>
                  <a:srgbClr val="C00000"/>
                </a:solidFill>
              </a:rPr>
              <a:t>وفي كل الاحوال لا</a:t>
            </a:r>
            <a:r>
              <a:rPr lang="ar-JO" b="1" dirty="0">
                <a:solidFill>
                  <a:srgbClr val="C00000"/>
                </a:solidFill>
              </a:rPr>
              <a:t> </a:t>
            </a:r>
            <a:r>
              <a:rPr lang="ar-SA" b="1" dirty="0" smtClean="0">
                <a:solidFill>
                  <a:srgbClr val="C00000"/>
                </a:solidFill>
              </a:rPr>
              <a:t>يعتبر التسليم تاماً الا بإزالة الموانع التي تحول بين المستأجر وبين حصته في</a:t>
            </a:r>
            <a:r>
              <a:rPr lang="ar-IQ" b="1" dirty="0" smtClean="0">
                <a:solidFill>
                  <a:srgbClr val="C00000"/>
                </a:solidFill>
              </a:rPr>
              <a:t> </a:t>
            </a:r>
            <a:r>
              <a:rPr lang="ar-SA" b="1" dirty="0" smtClean="0">
                <a:solidFill>
                  <a:srgbClr val="C00000"/>
                </a:solidFill>
              </a:rPr>
              <a:t>الانتفاع بالماجور</a:t>
            </a:r>
            <a:endParaRPr lang="en-US" b="1" dirty="0" smtClean="0">
              <a:solidFill>
                <a:srgbClr val="C00000"/>
              </a:solidFill>
            </a:endParaRPr>
          </a:p>
          <a:p>
            <a:pPr algn="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r"/>
            <a:r>
              <a:rPr lang="ar-IQ" dirty="0" smtClean="0"/>
              <a:t>ماهي صور التسليم المعنوي او الحكمي؟</a:t>
            </a:r>
          </a:p>
          <a:p>
            <a:pPr algn="r"/>
            <a:r>
              <a:rPr lang="ar-IQ" dirty="0" smtClean="0"/>
              <a:t>التسليم المادي = التسليم الحقيقي</a:t>
            </a:r>
          </a:p>
          <a:p>
            <a:pPr algn="r"/>
            <a:r>
              <a:rPr lang="ar-IQ" dirty="0" smtClean="0"/>
              <a:t>التسليم المعنوي = التسليم الحكمي</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0"/>
            <a:ext cx="7498080" cy="457200"/>
          </a:xfrm>
        </p:spPr>
        <p:txBody>
          <a:bodyPr>
            <a:normAutofit fontScale="90000"/>
          </a:bodyPr>
          <a:lstStyle/>
          <a:p>
            <a:pPr algn="ctr"/>
            <a:r>
              <a:rPr lang="ar-IQ" dirty="0" smtClean="0">
                <a:solidFill>
                  <a:srgbClr val="C00000"/>
                </a:solidFill>
              </a:rPr>
              <a:t>زمان ومكان ال</a:t>
            </a:r>
            <a:r>
              <a:rPr lang="ar-JO" dirty="0" smtClean="0">
                <a:solidFill>
                  <a:srgbClr val="C00000"/>
                </a:solidFill>
              </a:rPr>
              <a:t>ت</a:t>
            </a:r>
            <a:r>
              <a:rPr lang="ar-IQ" dirty="0" smtClean="0">
                <a:solidFill>
                  <a:srgbClr val="C00000"/>
                </a:solidFill>
              </a:rPr>
              <a:t>سليم</a:t>
            </a:r>
            <a:endParaRPr lang="en-US" dirty="0">
              <a:solidFill>
                <a:srgbClr val="C00000"/>
              </a:solidFill>
            </a:endParaRPr>
          </a:p>
        </p:txBody>
      </p:sp>
      <p:sp>
        <p:nvSpPr>
          <p:cNvPr id="3" name="Content Placeholder 2"/>
          <p:cNvSpPr>
            <a:spLocks noGrp="1"/>
          </p:cNvSpPr>
          <p:nvPr>
            <p:ph idx="1"/>
          </p:nvPr>
        </p:nvSpPr>
        <p:spPr>
          <a:xfrm>
            <a:off x="228600" y="381000"/>
            <a:ext cx="8705088" cy="6477000"/>
          </a:xfrm>
        </p:spPr>
        <p:txBody>
          <a:bodyPr>
            <a:normAutofit lnSpcReduction="10000"/>
          </a:bodyPr>
          <a:lstStyle/>
          <a:p>
            <a:pPr algn="r" rtl="1"/>
            <a:r>
              <a:rPr lang="ar-JO" dirty="0" smtClean="0">
                <a:solidFill>
                  <a:schemeClr val="accent1">
                    <a:lumMod val="50000"/>
                  </a:schemeClr>
                </a:solidFill>
              </a:rPr>
              <a:t>زمان التسليم: </a:t>
            </a:r>
            <a:r>
              <a:rPr lang="ar-SA" dirty="0" smtClean="0"/>
              <a:t>أن تسليم المأجور يجب ان يتم </a:t>
            </a:r>
            <a:r>
              <a:rPr lang="ar-SA" u="sng" dirty="0" smtClean="0">
                <a:solidFill>
                  <a:srgbClr val="FF0000"/>
                </a:solidFill>
              </a:rPr>
              <a:t>بمجرد دفع الاجرة </a:t>
            </a:r>
            <a:r>
              <a:rPr lang="ar-SA" dirty="0" smtClean="0">
                <a:solidFill>
                  <a:srgbClr val="FF0000"/>
                </a:solidFill>
              </a:rPr>
              <a:t>ولكن المتعاقدين قد </a:t>
            </a:r>
            <a:r>
              <a:rPr lang="ar-SA" u="sng" dirty="0" smtClean="0">
                <a:solidFill>
                  <a:srgbClr val="FF0000"/>
                </a:solidFill>
              </a:rPr>
              <a:t>يتفقان على</a:t>
            </a:r>
            <a:r>
              <a:rPr lang="ar-JO" u="sng" dirty="0">
                <a:solidFill>
                  <a:srgbClr val="FF0000"/>
                </a:solidFill>
              </a:rPr>
              <a:t> </a:t>
            </a:r>
            <a:r>
              <a:rPr lang="ar-SA" u="sng" dirty="0" smtClean="0">
                <a:solidFill>
                  <a:srgbClr val="FF0000"/>
                </a:solidFill>
              </a:rPr>
              <a:t>تسليم الماجور الى المستأجر </a:t>
            </a:r>
            <a:r>
              <a:rPr lang="ar-SA" u="sng" dirty="0" smtClean="0"/>
              <a:t>بمجرد انعقاد الايجار </a:t>
            </a:r>
            <a:r>
              <a:rPr lang="ar-SA" dirty="0" smtClean="0"/>
              <a:t>على ان يؤجل دفع الاجرة الى</a:t>
            </a:r>
            <a:r>
              <a:rPr lang="ar-IQ" dirty="0" smtClean="0"/>
              <a:t> </a:t>
            </a:r>
            <a:r>
              <a:rPr lang="ar-SA" dirty="0" smtClean="0"/>
              <a:t>ميعاد اخر</a:t>
            </a:r>
            <a:r>
              <a:rPr lang="en-US" dirty="0" smtClean="0"/>
              <a:t> .</a:t>
            </a:r>
          </a:p>
          <a:p>
            <a:pPr algn="r" rtl="1"/>
            <a:r>
              <a:rPr lang="ar-SA" dirty="0" smtClean="0"/>
              <a:t>أما عن </a:t>
            </a:r>
            <a:r>
              <a:rPr lang="ar-SA" dirty="0" smtClean="0">
                <a:solidFill>
                  <a:schemeClr val="accent1">
                    <a:lumMod val="50000"/>
                  </a:schemeClr>
                </a:solidFill>
              </a:rPr>
              <a:t>مكان تسليم الماجور</a:t>
            </a:r>
            <a:r>
              <a:rPr lang="en-US" dirty="0" smtClean="0">
                <a:solidFill>
                  <a:schemeClr val="accent1">
                    <a:lumMod val="50000"/>
                  </a:schemeClr>
                </a:solidFill>
              </a:rPr>
              <a:t> </a:t>
            </a:r>
            <a:r>
              <a:rPr lang="en-US" dirty="0" smtClean="0"/>
              <a:t>. </a:t>
            </a:r>
            <a:r>
              <a:rPr lang="ar-SA" dirty="0" smtClean="0"/>
              <a:t>أذا اتفق المتعاقدان على مكان تسليم لتسليم الماجورفيه وجب الالتزام فيه</a:t>
            </a:r>
            <a:r>
              <a:rPr lang="en-US" dirty="0" smtClean="0"/>
              <a:t> . </a:t>
            </a:r>
            <a:r>
              <a:rPr lang="ar-SA" dirty="0" smtClean="0"/>
              <a:t>أما في حالة عدم وجود اتفاق على تعيين مكان معين فيجب</a:t>
            </a:r>
            <a:r>
              <a:rPr lang="ar-JO" dirty="0"/>
              <a:t> </a:t>
            </a:r>
            <a:r>
              <a:rPr lang="ar-SA" dirty="0" smtClean="0"/>
              <a:t>هنا ان نميز بين ما اذا كان </a:t>
            </a:r>
            <a:r>
              <a:rPr lang="ar-SA" dirty="0" smtClean="0">
                <a:solidFill>
                  <a:srgbClr val="FF0000"/>
                </a:solidFill>
              </a:rPr>
              <a:t>الماجور منقولاً أو عقارا</a:t>
            </a:r>
            <a:r>
              <a:rPr lang="en-US" dirty="0" smtClean="0"/>
              <a:t> </a:t>
            </a:r>
            <a:endParaRPr lang="ar-JO" dirty="0"/>
          </a:p>
          <a:p>
            <a:pPr algn="r" rtl="1"/>
            <a:r>
              <a:rPr lang="en-US" dirty="0" smtClean="0"/>
              <a:t>. </a:t>
            </a:r>
            <a:r>
              <a:rPr lang="ar-SA" dirty="0" smtClean="0"/>
              <a:t>فإذا كان </a:t>
            </a:r>
            <a:r>
              <a:rPr lang="ar-SA" dirty="0" smtClean="0">
                <a:solidFill>
                  <a:srgbClr val="FF0000"/>
                </a:solidFill>
              </a:rPr>
              <a:t>منقولاً</a:t>
            </a:r>
            <a:r>
              <a:rPr lang="ar-IQ" dirty="0" smtClean="0"/>
              <a:t> </a:t>
            </a:r>
            <a:r>
              <a:rPr lang="ar-SA" dirty="0" smtClean="0"/>
              <a:t>فان مكان</a:t>
            </a:r>
            <a:r>
              <a:rPr lang="ar-IQ" dirty="0" smtClean="0"/>
              <a:t> </a:t>
            </a:r>
            <a:r>
              <a:rPr lang="ar-SA" dirty="0" smtClean="0"/>
              <a:t>التسليم هو </a:t>
            </a:r>
            <a:r>
              <a:rPr lang="ar-JO" dirty="0" smtClean="0"/>
              <a:t> 1-</a:t>
            </a:r>
            <a:r>
              <a:rPr lang="ar-SA" dirty="0" smtClean="0">
                <a:solidFill>
                  <a:srgbClr val="FF0000"/>
                </a:solidFill>
              </a:rPr>
              <a:t>المكان الموجود فيه المنقول</a:t>
            </a:r>
            <a:r>
              <a:rPr lang="ar-SA" dirty="0" smtClean="0"/>
              <a:t> وقت أبرام العقد</a:t>
            </a:r>
            <a:r>
              <a:rPr lang="en-US" dirty="0" smtClean="0"/>
              <a:t>. </a:t>
            </a:r>
            <a:r>
              <a:rPr lang="ar-SA" dirty="0" smtClean="0"/>
              <a:t>فإذا كان هذا المكان غير</a:t>
            </a:r>
            <a:r>
              <a:rPr lang="ar-IQ" dirty="0" smtClean="0"/>
              <a:t> </a:t>
            </a:r>
            <a:r>
              <a:rPr lang="ar-SA" dirty="0" smtClean="0"/>
              <a:t>معين فان التسليم يكون في </a:t>
            </a:r>
            <a:r>
              <a:rPr lang="ar-JO" dirty="0" smtClean="0"/>
              <a:t>2- </a:t>
            </a:r>
            <a:r>
              <a:rPr lang="ar-SA" dirty="0" smtClean="0">
                <a:solidFill>
                  <a:srgbClr val="FF0000"/>
                </a:solidFill>
              </a:rPr>
              <a:t>المكان الموجود فيه المؤجر</a:t>
            </a:r>
            <a:endParaRPr lang="ar-IQ" dirty="0" smtClean="0">
              <a:solidFill>
                <a:srgbClr val="FF0000"/>
              </a:solidFill>
            </a:endParaRPr>
          </a:p>
          <a:p>
            <a:pPr algn="r" rtl="1"/>
            <a:r>
              <a:rPr lang="en-US" dirty="0" smtClean="0"/>
              <a:t> . </a:t>
            </a:r>
            <a:r>
              <a:rPr lang="ar-SA" dirty="0" smtClean="0"/>
              <a:t>أما اذا كان الماجور </a:t>
            </a:r>
            <a:r>
              <a:rPr lang="ar-SA" dirty="0" smtClean="0">
                <a:solidFill>
                  <a:srgbClr val="FF0000"/>
                </a:solidFill>
              </a:rPr>
              <a:t>عقاراً</a:t>
            </a:r>
            <a:r>
              <a:rPr lang="ar-IQ" dirty="0" smtClean="0"/>
              <a:t> </a:t>
            </a:r>
            <a:r>
              <a:rPr lang="ar-SA" dirty="0" smtClean="0"/>
              <a:t>فأن تسليمه يكون في </a:t>
            </a:r>
            <a:r>
              <a:rPr lang="ar-SA" dirty="0" smtClean="0">
                <a:solidFill>
                  <a:srgbClr val="FF0000"/>
                </a:solidFill>
              </a:rPr>
              <a:t>المحل الموجود فيه ذلك العقار</a:t>
            </a:r>
            <a:r>
              <a:rPr lang="ar-IQ" dirty="0" smtClean="0"/>
              <a:t>كما يمكن </a:t>
            </a:r>
            <a:r>
              <a:rPr lang="ar-IQ" dirty="0" smtClean="0">
                <a:solidFill>
                  <a:srgbClr val="FF0000"/>
                </a:solidFill>
              </a:rPr>
              <a:t>اتفاق على مكان اخر لتسليم المفتاح.</a:t>
            </a:r>
            <a:r>
              <a:rPr lang="en-US" dirty="0" smtClean="0">
                <a:solidFill>
                  <a:srgbClr val="FF0000"/>
                </a:solidFill>
              </a:rPr>
              <a:t> .</a:t>
            </a:r>
            <a:endParaRPr lang="en-US" dirty="0">
              <a:solidFill>
                <a:srgbClr val="FF0000"/>
              </a:solidFill>
            </a:endParaRPr>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45719"/>
          </a:xfrm>
        </p:spPr>
        <p:txBody>
          <a:bodyPr>
            <a:normAutofit fontScale="90000"/>
          </a:bodyPr>
          <a:lstStyle/>
          <a:p>
            <a:endParaRPr lang="en-US" dirty="0"/>
          </a:p>
        </p:txBody>
      </p:sp>
      <p:sp>
        <p:nvSpPr>
          <p:cNvPr id="3" name="Content Placeholder 2"/>
          <p:cNvSpPr>
            <a:spLocks noGrp="1"/>
          </p:cNvSpPr>
          <p:nvPr>
            <p:ph idx="1"/>
          </p:nvPr>
        </p:nvSpPr>
        <p:spPr>
          <a:xfrm>
            <a:off x="304800" y="304800"/>
            <a:ext cx="8628888" cy="5943600"/>
          </a:xfrm>
        </p:spPr>
        <p:txBody>
          <a:bodyPr/>
          <a:lstStyle/>
          <a:p>
            <a:pPr marL="0" indent="0" algn="r" rtl="1">
              <a:buNone/>
            </a:pPr>
            <a:r>
              <a:rPr lang="ar-SA" b="1" dirty="0" smtClean="0">
                <a:solidFill>
                  <a:srgbClr val="FF0000"/>
                </a:solidFill>
              </a:rPr>
              <a:t>د</a:t>
            </a:r>
            <a:r>
              <a:rPr lang="en-US" b="1" dirty="0" smtClean="0">
                <a:solidFill>
                  <a:srgbClr val="FF0000"/>
                </a:solidFill>
              </a:rPr>
              <a:t> : </a:t>
            </a:r>
            <a:r>
              <a:rPr lang="ar-SA" b="1" dirty="0" smtClean="0">
                <a:solidFill>
                  <a:srgbClr val="FF0000"/>
                </a:solidFill>
              </a:rPr>
              <a:t>مصاريف التسليم</a:t>
            </a:r>
            <a:endParaRPr lang="en-US" dirty="0" smtClean="0">
              <a:solidFill>
                <a:srgbClr val="FF0000"/>
              </a:solidFill>
            </a:endParaRPr>
          </a:p>
          <a:p>
            <a:pPr marL="0" indent="0" algn="r" rtl="1">
              <a:buNone/>
            </a:pPr>
            <a:r>
              <a:rPr lang="ar-SA" dirty="0" smtClean="0"/>
              <a:t>أن</a:t>
            </a:r>
            <a:r>
              <a:rPr lang="ar-SA" u="sng" dirty="0" smtClean="0">
                <a:solidFill>
                  <a:srgbClr val="FF0000"/>
                </a:solidFill>
              </a:rPr>
              <a:t> المؤجر </a:t>
            </a:r>
            <a:r>
              <a:rPr lang="ar-SA" dirty="0" smtClean="0"/>
              <a:t>هو من يتحمل كل مصاريف تسليم الماجور تطبيقاً </a:t>
            </a:r>
            <a:r>
              <a:rPr lang="ar-SA" dirty="0" smtClean="0">
                <a:solidFill>
                  <a:schemeClr val="accent5">
                    <a:lumMod val="75000"/>
                  </a:schemeClr>
                </a:solidFill>
              </a:rPr>
              <a:t>لقاعدة</a:t>
            </a:r>
            <a:r>
              <a:rPr lang="en-US" dirty="0" smtClean="0">
                <a:solidFill>
                  <a:schemeClr val="accent5">
                    <a:lumMod val="75000"/>
                  </a:schemeClr>
                </a:solidFill>
              </a:rPr>
              <a:t> )</a:t>
            </a:r>
            <a:r>
              <a:rPr lang="ar-SA" dirty="0" smtClean="0">
                <a:solidFill>
                  <a:schemeClr val="accent5">
                    <a:lumMod val="75000"/>
                  </a:schemeClr>
                </a:solidFill>
              </a:rPr>
              <a:t>نفقات الوفاء</a:t>
            </a:r>
            <a:r>
              <a:rPr lang="ar-IQ" dirty="0" smtClean="0">
                <a:solidFill>
                  <a:schemeClr val="accent5">
                    <a:lumMod val="75000"/>
                  </a:schemeClr>
                </a:solidFill>
              </a:rPr>
              <a:t> </a:t>
            </a:r>
            <a:r>
              <a:rPr lang="ar-SA" dirty="0" smtClean="0">
                <a:solidFill>
                  <a:schemeClr val="accent5">
                    <a:lumMod val="75000"/>
                  </a:schemeClr>
                </a:solidFill>
              </a:rPr>
              <a:t>على المدين</a:t>
            </a:r>
            <a:r>
              <a:rPr lang="en-US" dirty="0" smtClean="0">
                <a:solidFill>
                  <a:schemeClr val="accent5">
                    <a:lumMod val="75000"/>
                  </a:schemeClr>
                </a:solidFill>
              </a:rPr>
              <a:t> </a:t>
            </a:r>
            <a:r>
              <a:rPr lang="ar-SA" dirty="0" smtClean="0">
                <a:solidFill>
                  <a:schemeClr val="accent5">
                    <a:lumMod val="75000"/>
                  </a:schemeClr>
                </a:solidFill>
              </a:rPr>
              <a:t>الا أذا وجد اتفاق أو عرف على غير ذل</a:t>
            </a:r>
            <a:r>
              <a:rPr lang="ar-IQ" dirty="0" smtClean="0">
                <a:solidFill>
                  <a:schemeClr val="accent5">
                    <a:lumMod val="75000"/>
                  </a:schemeClr>
                </a:solidFill>
              </a:rPr>
              <a:t>ك</a:t>
            </a:r>
            <a:r>
              <a:rPr lang="ar-JO" dirty="0" smtClean="0">
                <a:solidFill>
                  <a:schemeClr val="accent5">
                    <a:lumMod val="75000"/>
                  </a:schemeClr>
                </a:solidFill>
              </a:rPr>
              <a:t>).</a:t>
            </a:r>
            <a:endParaRPr lang="ar-IQ" dirty="0" smtClean="0">
              <a:solidFill>
                <a:schemeClr val="accent5">
                  <a:lumMod val="75000"/>
                </a:schemeClr>
              </a:solidFill>
            </a:endParaRPr>
          </a:p>
          <a:p>
            <a:pPr marL="0" indent="0" algn="r" rtl="1">
              <a:buNone/>
            </a:pPr>
            <a:r>
              <a:rPr lang="ar-SA" b="1" dirty="0" smtClean="0">
                <a:solidFill>
                  <a:srgbClr val="FF0000"/>
                </a:solidFill>
              </a:rPr>
              <a:t>ه</a:t>
            </a:r>
            <a:r>
              <a:rPr lang="en-US" b="1" dirty="0" smtClean="0">
                <a:solidFill>
                  <a:srgbClr val="FF0000"/>
                </a:solidFill>
              </a:rPr>
              <a:t> : </a:t>
            </a:r>
            <a:r>
              <a:rPr lang="ar-SA" b="1" dirty="0" smtClean="0">
                <a:solidFill>
                  <a:srgbClr val="FF0000"/>
                </a:solidFill>
              </a:rPr>
              <a:t>ملحقات الماجور</a:t>
            </a:r>
            <a:endParaRPr lang="en-US" dirty="0" smtClean="0">
              <a:solidFill>
                <a:srgbClr val="FF0000"/>
              </a:solidFill>
            </a:endParaRPr>
          </a:p>
          <a:p>
            <a:pPr marL="0" indent="0" algn="r" rtl="1">
              <a:buNone/>
            </a:pPr>
            <a:r>
              <a:rPr lang="ar-SA" dirty="0" smtClean="0"/>
              <a:t>يعتبر من ملحقات المأجور كل شيء أعد بصورة دائميه لخدمة الماجور بحيث لا</a:t>
            </a:r>
            <a:r>
              <a:rPr lang="ar-IQ" dirty="0" smtClean="0"/>
              <a:t> </a:t>
            </a:r>
            <a:r>
              <a:rPr lang="ar-SA" dirty="0" smtClean="0"/>
              <a:t>يتم الانتفاع بتلك العين بدون ذلك الملحق</a:t>
            </a:r>
            <a:r>
              <a:rPr lang="en-US" dirty="0" smtClean="0"/>
              <a:t>. </a:t>
            </a:r>
            <a:r>
              <a:rPr lang="ar-SA" dirty="0" smtClean="0"/>
              <a:t>ويكون المؤجر ملتزم ملزماً بتسليم هذه</a:t>
            </a:r>
            <a:r>
              <a:rPr lang="ar-IQ" dirty="0" smtClean="0"/>
              <a:t> </a:t>
            </a:r>
            <a:r>
              <a:rPr lang="ar-SA" dirty="0" smtClean="0"/>
              <a:t>الملحقات</a:t>
            </a:r>
            <a:r>
              <a:rPr lang="en-US" dirty="0" smtClean="0"/>
              <a:t> .</a:t>
            </a:r>
            <a:endParaRPr lang="ar-IQ" dirty="0" smtClean="0"/>
          </a:p>
          <a:p>
            <a:pPr marL="0" indent="0" algn="r" rtl="1">
              <a:buNone/>
            </a:pPr>
            <a:r>
              <a:rPr lang="ar-IQ" dirty="0" smtClean="0"/>
              <a:t>ويتم تحديده بموجب الاتفاق او العرف او طبيعة الشيء.</a:t>
            </a:r>
            <a:endParaRPr lang="en-US" dirty="0" smtClean="0"/>
          </a:p>
          <a:p>
            <a:pPr marL="0" indent="0" algn="r">
              <a:buNone/>
            </a:pP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106362"/>
          </a:xfrm>
        </p:spPr>
        <p:txBody>
          <a:bodyPr>
            <a:normAutofit fontScale="90000"/>
          </a:bodyPr>
          <a:lstStyle/>
          <a:p>
            <a:endParaRPr lang="en-US" dirty="0"/>
          </a:p>
        </p:txBody>
      </p:sp>
      <p:sp>
        <p:nvSpPr>
          <p:cNvPr id="3" name="Content Placeholder 2"/>
          <p:cNvSpPr>
            <a:spLocks noGrp="1"/>
          </p:cNvSpPr>
          <p:nvPr>
            <p:ph idx="1"/>
          </p:nvPr>
        </p:nvSpPr>
        <p:spPr>
          <a:xfrm>
            <a:off x="304800" y="457200"/>
            <a:ext cx="8628888" cy="6248400"/>
          </a:xfrm>
        </p:spPr>
        <p:txBody>
          <a:bodyPr>
            <a:normAutofit fontScale="70000" lnSpcReduction="20000"/>
          </a:bodyPr>
          <a:lstStyle/>
          <a:p>
            <a:pPr algn="r" rtl="1"/>
            <a:r>
              <a:rPr lang="ar-SA" b="1" dirty="0" smtClean="0">
                <a:solidFill>
                  <a:srgbClr val="FF0000"/>
                </a:solidFill>
              </a:rPr>
              <a:t>و</a:t>
            </a:r>
            <a:r>
              <a:rPr lang="en-US" b="1" dirty="0" smtClean="0">
                <a:solidFill>
                  <a:srgbClr val="FF0000"/>
                </a:solidFill>
              </a:rPr>
              <a:t> : </a:t>
            </a:r>
            <a:r>
              <a:rPr lang="ar-SA" b="1" dirty="0" smtClean="0">
                <a:solidFill>
                  <a:srgbClr val="FF0000"/>
                </a:solidFill>
              </a:rPr>
              <a:t>نقص المأجور أو زيادته</a:t>
            </a:r>
            <a:endParaRPr lang="en-US" dirty="0" smtClean="0">
              <a:solidFill>
                <a:srgbClr val="FF0000"/>
              </a:solidFill>
            </a:endParaRPr>
          </a:p>
          <a:p>
            <a:pPr algn="r" rtl="1"/>
            <a:r>
              <a:rPr lang="ar-SA" dirty="0" smtClean="0"/>
              <a:t>وهنا يجب ان نفرق بين حالة تقدير الاجرة جملة وحالة تقديرها بسعر الوحدة</a:t>
            </a:r>
            <a:endParaRPr lang="en-US" dirty="0" smtClean="0"/>
          </a:p>
          <a:p>
            <a:pPr algn="r" rtl="1"/>
            <a:r>
              <a:rPr lang="en-US" dirty="0" smtClean="0"/>
              <a:t>· </a:t>
            </a:r>
            <a:r>
              <a:rPr lang="ar-SA" sz="3600" dirty="0" smtClean="0">
                <a:effectLst>
                  <a:outerShdw blurRad="38100" dist="38100" dir="2700000" algn="tl">
                    <a:srgbClr val="000000">
                      <a:alpha val="43137"/>
                    </a:srgbClr>
                  </a:outerShdw>
                </a:effectLst>
              </a:rPr>
              <a:t>حالة تقدير الاجرة جملة</a:t>
            </a:r>
            <a:r>
              <a:rPr lang="en-US" sz="3600" dirty="0" smtClean="0">
                <a:effectLst>
                  <a:outerShdw blurRad="38100" dist="38100" dir="2700000" algn="tl">
                    <a:srgbClr val="000000">
                      <a:alpha val="43137"/>
                    </a:srgbClr>
                  </a:outerShdw>
                </a:effectLst>
              </a:rPr>
              <a:t> </a:t>
            </a:r>
            <a:r>
              <a:rPr lang="en-US" dirty="0" smtClean="0"/>
              <a:t>:</a:t>
            </a:r>
            <a:r>
              <a:rPr lang="ar-JO" dirty="0" smtClean="0"/>
              <a:t>(745) </a:t>
            </a:r>
            <a:r>
              <a:rPr lang="en-US" dirty="0" smtClean="0"/>
              <a:t> </a:t>
            </a:r>
            <a:r>
              <a:rPr lang="ar-SA" dirty="0" smtClean="0"/>
              <a:t>لم يترتب أي أثر على زيادة المأجور</a:t>
            </a:r>
            <a:r>
              <a:rPr lang="en-US" dirty="0" smtClean="0"/>
              <a:t>. </a:t>
            </a:r>
            <a:r>
              <a:rPr lang="ar-SA" dirty="0" smtClean="0"/>
              <a:t>اما أذا كان</a:t>
            </a:r>
            <a:endParaRPr lang="en-US" dirty="0" smtClean="0"/>
          </a:p>
          <a:p>
            <a:pPr algn="r" rtl="1"/>
            <a:r>
              <a:rPr lang="ar-SA" dirty="0" smtClean="0"/>
              <a:t>الماجور ناقصاً فهنا يكون المستأجر مخير بين فسخ العقد أو قبوله بالثمن</a:t>
            </a:r>
            <a:endParaRPr lang="en-US" dirty="0" smtClean="0"/>
          </a:p>
          <a:p>
            <a:pPr algn="r" rtl="1"/>
            <a:r>
              <a:rPr lang="ar-SA" dirty="0" smtClean="0"/>
              <a:t>المسمى</a:t>
            </a:r>
            <a:r>
              <a:rPr lang="en-US" dirty="0" smtClean="0"/>
              <a:t> .</a:t>
            </a:r>
          </a:p>
          <a:p>
            <a:pPr algn="r" rtl="1"/>
            <a:r>
              <a:rPr lang="en-US" dirty="0" smtClean="0"/>
              <a:t>· </a:t>
            </a:r>
            <a:r>
              <a:rPr lang="ar-SA" sz="4100" dirty="0" smtClean="0">
                <a:effectLst>
                  <a:outerShdw blurRad="38100" dist="38100" dir="2700000" algn="tl">
                    <a:srgbClr val="000000">
                      <a:alpha val="43137"/>
                    </a:srgbClr>
                  </a:outerShdw>
                </a:effectLst>
              </a:rPr>
              <a:t>حالة تقدير الاجرة بسعر الوحدة</a:t>
            </a:r>
            <a:r>
              <a:rPr lang="en-US" sz="4100" dirty="0" smtClean="0">
                <a:effectLst>
                  <a:outerShdw blurRad="38100" dist="38100" dir="2700000" algn="tl">
                    <a:srgbClr val="000000">
                      <a:alpha val="43137"/>
                    </a:srgbClr>
                  </a:outerShdw>
                </a:effectLst>
              </a:rPr>
              <a:t> : </a:t>
            </a:r>
            <a:r>
              <a:rPr lang="ar-SA" dirty="0" smtClean="0"/>
              <a:t>أذا كان المأجور زائداً أو ناقصاً فيخير</a:t>
            </a:r>
            <a:endParaRPr lang="en-US" dirty="0" smtClean="0"/>
          </a:p>
          <a:p>
            <a:pPr algn="r" rtl="1"/>
            <a:r>
              <a:rPr lang="ar-SA" dirty="0" smtClean="0"/>
              <a:t>المستأجر بين فسخ الايجار او قبوله بما يقابل عدد الوحدات</a:t>
            </a:r>
            <a:r>
              <a:rPr lang="en-US" dirty="0" smtClean="0"/>
              <a:t> )</a:t>
            </a:r>
            <a:r>
              <a:rPr lang="ar-SA" dirty="0" smtClean="0"/>
              <a:t>أذا اجر احمد</a:t>
            </a:r>
            <a:endParaRPr lang="en-US" dirty="0" smtClean="0"/>
          </a:p>
          <a:p>
            <a:pPr algn="r" rtl="1"/>
            <a:r>
              <a:rPr lang="ar-SA" dirty="0" smtClean="0"/>
              <a:t>ارض زراعية مساحة</a:t>
            </a:r>
            <a:r>
              <a:rPr lang="en-US" dirty="0" smtClean="0"/>
              <a:t> 5 </a:t>
            </a:r>
            <a:r>
              <a:rPr lang="ar-SA" dirty="0" smtClean="0"/>
              <a:t>دونم بسعر</a:t>
            </a:r>
            <a:r>
              <a:rPr lang="en-US" dirty="0" smtClean="0"/>
              <a:t> 1111 </a:t>
            </a:r>
            <a:r>
              <a:rPr lang="ar-SA" dirty="0" smtClean="0"/>
              <a:t>دينار لكل دونم بمبلغ</a:t>
            </a:r>
            <a:r>
              <a:rPr lang="en-US" dirty="0" smtClean="0"/>
              <a:t> 5111</a:t>
            </a:r>
          </a:p>
          <a:p>
            <a:pPr algn="r" rtl="1"/>
            <a:r>
              <a:rPr lang="ar-SA" dirty="0" smtClean="0"/>
              <a:t>وبعد ان ابرم الايجار تبين ان مساحة الارض هي ستة دونم فهنا يكون أحمد</a:t>
            </a:r>
            <a:endParaRPr lang="en-US" dirty="0" smtClean="0"/>
          </a:p>
          <a:p>
            <a:pPr algn="r" rtl="1"/>
            <a:r>
              <a:rPr lang="ar-SA" dirty="0" smtClean="0"/>
              <a:t>مخير بين فسخ الايجار او ايجار الارض بمبلغ</a:t>
            </a:r>
            <a:r>
              <a:rPr lang="en-US" dirty="0" smtClean="0"/>
              <a:t> 6111 </a:t>
            </a:r>
            <a:r>
              <a:rPr lang="ar-SA" dirty="0" smtClean="0"/>
              <a:t>دينار وكذلك النقصان</a:t>
            </a:r>
            <a:endParaRPr lang="en-US" dirty="0" smtClean="0"/>
          </a:p>
          <a:p>
            <a:pPr algn="r" rtl="1"/>
            <a:r>
              <a:rPr lang="ar-SA" dirty="0" smtClean="0"/>
              <a:t>يحق له يفسخ العقد او يؤجر الارض بما يقابل مساحتها</a:t>
            </a:r>
            <a:r>
              <a:rPr lang="en-US" dirty="0" smtClean="0"/>
              <a:t>(</a:t>
            </a:r>
          </a:p>
          <a:p>
            <a:pPr algn="r" rtl="1"/>
            <a:r>
              <a:rPr lang="ar-SA" sz="3600" dirty="0" smtClean="0">
                <a:solidFill>
                  <a:srgbClr val="FF0000"/>
                </a:solidFill>
                <a:effectLst>
                  <a:outerShdw blurRad="38100" dist="38100" dir="2700000" algn="tl">
                    <a:srgbClr val="000000">
                      <a:alpha val="43137"/>
                    </a:srgbClr>
                  </a:outerShdw>
                </a:effectLst>
              </a:rPr>
              <a:t>ومن الجدير بالذكر ان هذه الاحكام ليست من النظام العام </a:t>
            </a:r>
            <a:r>
              <a:rPr lang="ar-SA" dirty="0" smtClean="0"/>
              <a:t>بمعنى يجوز الاتفاق على</a:t>
            </a:r>
            <a:endParaRPr lang="en-US" dirty="0" smtClean="0"/>
          </a:p>
          <a:p>
            <a:pPr algn="r" rtl="1"/>
            <a:r>
              <a:rPr lang="ar-SA" dirty="0" smtClean="0"/>
              <a:t>مخالفتها</a:t>
            </a:r>
            <a:r>
              <a:rPr lang="en-US" dirty="0" smtClean="0"/>
              <a:t> . </a:t>
            </a:r>
            <a:r>
              <a:rPr lang="ar-SA" dirty="0" smtClean="0"/>
              <a:t>وايضاً ان حق المستأجر في فسخ الايجار وحق المؤجر بتكملة الاجرة</a:t>
            </a:r>
            <a:endParaRPr lang="en-US" dirty="0" smtClean="0"/>
          </a:p>
          <a:p>
            <a:pPr algn="r" rtl="1"/>
            <a:r>
              <a:rPr lang="ar-SA" dirty="0" smtClean="0"/>
              <a:t>مقيد </a:t>
            </a:r>
            <a:r>
              <a:rPr lang="ar-IQ" dirty="0" smtClean="0"/>
              <a:t>ب</a:t>
            </a:r>
            <a:r>
              <a:rPr lang="ar-SA" dirty="0" smtClean="0"/>
              <a:t>قيدين</a:t>
            </a:r>
            <a:endParaRPr lang="en-US" dirty="0" smtClean="0"/>
          </a:p>
          <a:p>
            <a:pPr algn="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106362"/>
          </a:xfrm>
        </p:spPr>
        <p:txBody>
          <a:bodyPr>
            <a:normAutofit fontScale="90000"/>
          </a:bodyPr>
          <a:lstStyle/>
          <a:p>
            <a:endParaRPr lang="en-US" dirty="0"/>
          </a:p>
        </p:txBody>
      </p:sp>
      <p:sp>
        <p:nvSpPr>
          <p:cNvPr id="3" name="Content Placeholder 2"/>
          <p:cNvSpPr>
            <a:spLocks noGrp="1"/>
          </p:cNvSpPr>
          <p:nvPr>
            <p:ph idx="1"/>
          </p:nvPr>
        </p:nvSpPr>
        <p:spPr>
          <a:xfrm>
            <a:off x="228600" y="381000"/>
            <a:ext cx="8705088" cy="6248400"/>
          </a:xfrm>
        </p:spPr>
        <p:txBody>
          <a:bodyPr>
            <a:normAutofit lnSpcReduction="10000"/>
          </a:bodyPr>
          <a:lstStyle/>
          <a:p>
            <a:pPr algn="r" rtl="1"/>
            <a:r>
              <a:rPr lang="en-US" dirty="0" smtClean="0"/>
              <a:t>·</a:t>
            </a:r>
            <a:r>
              <a:rPr lang="ar-IQ" dirty="0" smtClean="0"/>
              <a:t>1.</a:t>
            </a:r>
            <a:r>
              <a:rPr lang="en-US" dirty="0" smtClean="0"/>
              <a:t> </a:t>
            </a:r>
            <a:r>
              <a:rPr lang="ar-SA" dirty="0" smtClean="0"/>
              <a:t>أن تكون الزيادة او النقص قد تجاوزت</a:t>
            </a:r>
            <a:r>
              <a:rPr lang="en-US" dirty="0" smtClean="0"/>
              <a:t> 5 % </a:t>
            </a:r>
            <a:r>
              <a:rPr lang="ar-SA" dirty="0" smtClean="0"/>
              <a:t>من مقدار الماجور</a:t>
            </a:r>
            <a:endParaRPr lang="en-US" dirty="0" smtClean="0"/>
          </a:p>
          <a:p>
            <a:pPr algn="r" rtl="1"/>
            <a:r>
              <a:rPr lang="en-US" dirty="0" smtClean="0"/>
              <a:t>·</a:t>
            </a:r>
            <a:r>
              <a:rPr lang="ar-IQ" dirty="0" smtClean="0"/>
              <a:t>2.</a:t>
            </a:r>
            <a:r>
              <a:rPr lang="en-US" dirty="0" smtClean="0"/>
              <a:t> </a:t>
            </a:r>
            <a:r>
              <a:rPr lang="ar-SA" dirty="0" smtClean="0"/>
              <a:t>أن تقام الدعوى خلال مدة ثلاث اشهر من وقت تسليم الماجور تسليماً فعلياً</a:t>
            </a:r>
            <a:r>
              <a:rPr lang="ar-IQ" dirty="0" smtClean="0"/>
              <a:t>.</a:t>
            </a:r>
            <a:endParaRPr lang="en-US" dirty="0" smtClean="0"/>
          </a:p>
          <a:p>
            <a:pPr algn="r" rtl="1"/>
            <a:r>
              <a:rPr lang="ar-SA" sz="4000" dirty="0" smtClean="0">
                <a:solidFill>
                  <a:srgbClr val="FF0000"/>
                </a:solidFill>
                <a:effectLst>
                  <a:outerShdw blurRad="38100" dist="38100" dir="2700000" algn="tl">
                    <a:srgbClr val="000000">
                      <a:alpha val="43137"/>
                    </a:srgbClr>
                  </a:outerShdw>
                </a:effectLst>
              </a:rPr>
              <a:t>ز</a:t>
            </a:r>
            <a:r>
              <a:rPr lang="en-US" sz="4000" dirty="0" smtClean="0">
                <a:solidFill>
                  <a:srgbClr val="FF0000"/>
                </a:solidFill>
                <a:effectLst>
                  <a:outerShdw blurRad="38100" dist="38100" dir="2700000" algn="tl">
                    <a:srgbClr val="000000">
                      <a:alpha val="43137"/>
                    </a:srgbClr>
                  </a:outerShdw>
                </a:effectLst>
              </a:rPr>
              <a:t> : </a:t>
            </a:r>
            <a:r>
              <a:rPr lang="ar-SA" sz="4000" dirty="0" smtClean="0">
                <a:solidFill>
                  <a:srgbClr val="FF0000"/>
                </a:solidFill>
                <a:effectLst>
                  <a:outerShdw blurRad="38100" dist="38100" dir="2700000" algn="tl">
                    <a:srgbClr val="000000">
                      <a:alpha val="43137"/>
                    </a:srgbClr>
                  </a:outerShdw>
                </a:effectLst>
              </a:rPr>
              <a:t>جزاء أخلال المؤجر بالتزامه بالتسليم</a:t>
            </a:r>
            <a:endParaRPr lang="en-US" sz="4000" dirty="0" smtClean="0">
              <a:solidFill>
                <a:srgbClr val="FF0000"/>
              </a:solidFill>
              <a:effectLst>
                <a:outerShdw blurRad="38100" dist="38100" dir="2700000" algn="tl">
                  <a:srgbClr val="000000">
                    <a:alpha val="43137"/>
                  </a:srgbClr>
                </a:outerShdw>
              </a:effectLst>
            </a:endParaRPr>
          </a:p>
          <a:p>
            <a:pPr algn="r" rtl="1"/>
            <a:r>
              <a:rPr lang="ar-SA" dirty="0" smtClean="0"/>
              <a:t>أذا لم ينفذ المؤجر التزامه بتسليم المأجور </a:t>
            </a:r>
            <a:r>
              <a:rPr lang="ar-SA" dirty="0" smtClean="0">
                <a:solidFill>
                  <a:srgbClr val="FF0000"/>
                </a:solidFill>
              </a:rPr>
              <a:t>لوجود سبب أجنبي </a:t>
            </a:r>
            <a:r>
              <a:rPr lang="ar-SA" dirty="0" smtClean="0"/>
              <a:t>منعه من ذلك فهنا</a:t>
            </a:r>
            <a:endParaRPr lang="en-US" dirty="0" smtClean="0"/>
          </a:p>
          <a:p>
            <a:pPr algn="r" rtl="1"/>
            <a:r>
              <a:rPr lang="ar-SA" b="1" u="sng" dirty="0" smtClean="0"/>
              <a:t>ينفسخ العقد و يسقط التزام المستأجر ولا يلتزم بدفع تعويض</a:t>
            </a:r>
            <a:endParaRPr lang="ar-IQ" b="1" u="sng" dirty="0" smtClean="0"/>
          </a:p>
          <a:p>
            <a:pPr algn="r" rtl="1"/>
            <a:r>
              <a:rPr lang="en-US" dirty="0" smtClean="0"/>
              <a:t> . </a:t>
            </a:r>
            <a:r>
              <a:rPr lang="ar-SA" dirty="0" smtClean="0"/>
              <a:t>أما أذا لم ينفذ</a:t>
            </a:r>
            <a:r>
              <a:rPr lang="ar-IQ" dirty="0" smtClean="0"/>
              <a:t> </a:t>
            </a:r>
            <a:r>
              <a:rPr lang="ar-SA" dirty="0" smtClean="0"/>
              <a:t>التزامه </a:t>
            </a:r>
            <a:r>
              <a:rPr lang="ar-SA" dirty="0" smtClean="0">
                <a:solidFill>
                  <a:srgbClr val="FF0000"/>
                </a:solidFill>
              </a:rPr>
              <a:t>لسبب اخر </a:t>
            </a:r>
            <a:r>
              <a:rPr lang="ar-SA" dirty="0" smtClean="0"/>
              <a:t>فهنا يعتبر انه قد اخل بالتزامه ويترتب عليه </a:t>
            </a:r>
            <a:r>
              <a:rPr lang="ar-SA" b="1" u="sng" dirty="0" smtClean="0"/>
              <a:t>تخويل المستأجربطلب التنفيذ العيني الجبري</a:t>
            </a:r>
            <a:r>
              <a:rPr lang="ar-IQ" b="1" u="sng" dirty="0" smtClean="0"/>
              <a:t> او فسخ العقد والتعويض في كلا الحالتين اذا كان هناك ضرر.</a:t>
            </a:r>
            <a:endParaRPr lang="en-US" b="1" u="sng" dirty="0"/>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28600" y="0"/>
            <a:ext cx="8705088" cy="6629400"/>
          </a:xfrm>
        </p:spPr>
        <p:txBody>
          <a:bodyPr>
            <a:normAutofit fontScale="40000" lnSpcReduction="20000"/>
          </a:bodyPr>
          <a:lstStyle/>
          <a:p>
            <a:pPr algn="r" rtl="1"/>
            <a:r>
              <a:rPr lang="en-US" sz="5100" b="1" dirty="0" smtClean="0">
                <a:solidFill>
                  <a:srgbClr val="FF0000"/>
                </a:solidFill>
              </a:rPr>
              <a:t>2 </a:t>
            </a:r>
            <a:r>
              <a:rPr lang="en-US" sz="7000" b="1" dirty="0" smtClean="0">
                <a:solidFill>
                  <a:srgbClr val="FF0000"/>
                </a:solidFill>
              </a:rPr>
              <a:t>: </a:t>
            </a:r>
            <a:r>
              <a:rPr lang="ar-SA" sz="7000" b="1" dirty="0" smtClean="0">
                <a:solidFill>
                  <a:srgbClr val="FF0000"/>
                </a:solidFill>
              </a:rPr>
              <a:t>تمييز الايجار عن الوديعة</a:t>
            </a:r>
            <a:endParaRPr lang="en-US" sz="5100" dirty="0" smtClean="0">
              <a:solidFill>
                <a:srgbClr val="FF0000"/>
              </a:solidFill>
            </a:endParaRPr>
          </a:p>
          <a:p>
            <a:pPr algn="r" rtl="1"/>
            <a:endParaRPr lang="ar-IQ" sz="5900" dirty="0" smtClean="0"/>
          </a:p>
          <a:p>
            <a:pPr algn="r" rtl="1"/>
            <a:r>
              <a:rPr lang="ar-SA" sz="5900" dirty="0" smtClean="0"/>
              <a:t>في الايجار </a:t>
            </a:r>
            <a:r>
              <a:rPr lang="ar-SA" sz="5900" dirty="0" smtClean="0">
                <a:solidFill>
                  <a:srgbClr val="FF0000"/>
                </a:solidFill>
              </a:rPr>
              <a:t>ينتفع </a:t>
            </a:r>
            <a:r>
              <a:rPr lang="ar-SA" sz="5900" dirty="0" smtClean="0"/>
              <a:t>المستأجر بالمأجور في مقابل اجر معين</a:t>
            </a:r>
            <a:r>
              <a:rPr lang="en-US" sz="5900" dirty="0" smtClean="0"/>
              <a:t>. </a:t>
            </a:r>
            <a:r>
              <a:rPr lang="ar-SA" sz="5900" dirty="0" smtClean="0"/>
              <a:t>في حين ان الوديع </a:t>
            </a:r>
            <a:r>
              <a:rPr lang="ar-SA" sz="5900" dirty="0" smtClean="0">
                <a:solidFill>
                  <a:srgbClr val="FF0000"/>
                </a:solidFill>
              </a:rPr>
              <a:t>لا</a:t>
            </a:r>
            <a:endParaRPr lang="en-US" sz="5900" dirty="0" smtClean="0">
              <a:solidFill>
                <a:srgbClr val="FF0000"/>
              </a:solidFill>
            </a:endParaRPr>
          </a:p>
          <a:p>
            <a:pPr algn="r" rtl="1"/>
            <a:r>
              <a:rPr lang="ar-SA" sz="5900" dirty="0" smtClean="0">
                <a:solidFill>
                  <a:srgbClr val="FF0000"/>
                </a:solidFill>
              </a:rPr>
              <a:t>ينتفع بالشيء </a:t>
            </a:r>
            <a:r>
              <a:rPr lang="ar-SA" sz="5900" dirty="0" smtClean="0"/>
              <a:t>المودع بل يلتزم فقط بالمحافظة عليها فهو لا يدفع اجر بل من الجائز</a:t>
            </a:r>
            <a:endParaRPr lang="en-US" sz="5900" dirty="0" smtClean="0"/>
          </a:p>
          <a:p>
            <a:pPr algn="r" rtl="1"/>
            <a:r>
              <a:rPr lang="ar-SA" sz="5900" dirty="0" smtClean="0"/>
              <a:t>ان يتقاضى هو اجر عن حفاظه للوديعة</a:t>
            </a:r>
            <a:r>
              <a:rPr lang="en-US" sz="5900" dirty="0" smtClean="0"/>
              <a:t> .</a:t>
            </a:r>
            <a:r>
              <a:rPr lang="ar-SA" sz="5900" dirty="0" smtClean="0"/>
              <a:t>وايضاً يلتزم الوديع برد الوديعة الى</a:t>
            </a:r>
            <a:endParaRPr lang="en-US" sz="5900" dirty="0" smtClean="0"/>
          </a:p>
          <a:p>
            <a:pPr algn="r" rtl="1"/>
            <a:r>
              <a:rPr lang="ar-SA" sz="5900" dirty="0" smtClean="0"/>
              <a:t>المودع بمجرد طلب هذا الاخير ولو لم ينقض الاجل</a:t>
            </a:r>
            <a:r>
              <a:rPr lang="en-US" sz="5900" dirty="0" smtClean="0"/>
              <a:t>. </a:t>
            </a:r>
            <a:r>
              <a:rPr lang="ar-SA" sz="5900" dirty="0" smtClean="0"/>
              <a:t>أما المستأجر فلا يرد العين</a:t>
            </a:r>
            <a:endParaRPr lang="en-US" sz="5900" dirty="0" smtClean="0"/>
          </a:p>
          <a:p>
            <a:pPr algn="r" rtl="1"/>
            <a:r>
              <a:rPr lang="ar-SA" sz="5900" dirty="0" smtClean="0"/>
              <a:t>المؤجرة الا عند انقضاء مدة الايجار</a:t>
            </a:r>
            <a:r>
              <a:rPr lang="en-US" sz="5900" dirty="0" smtClean="0"/>
              <a:t> .</a:t>
            </a:r>
            <a:endParaRPr lang="ar-IQ" sz="5900" dirty="0" smtClean="0"/>
          </a:p>
          <a:p>
            <a:pPr algn="r" rtl="1"/>
            <a:endParaRPr lang="en-US" sz="5900" dirty="0" smtClean="0">
              <a:solidFill>
                <a:srgbClr val="FF0000"/>
              </a:solidFill>
            </a:endParaRPr>
          </a:p>
          <a:p>
            <a:pPr algn="r" rtl="1"/>
            <a:r>
              <a:rPr lang="ar-SA" sz="5900" dirty="0" smtClean="0">
                <a:solidFill>
                  <a:srgbClr val="FF0000"/>
                </a:solidFill>
              </a:rPr>
              <a:t>ويصعب التمييز بينهما عندما يتفق شخص مع صاحب مخزن على ان يسمح له</a:t>
            </a:r>
            <a:endParaRPr lang="en-US" sz="5900" dirty="0" smtClean="0">
              <a:solidFill>
                <a:srgbClr val="FF0000"/>
              </a:solidFill>
            </a:endParaRPr>
          </a:p>
          <a:p>
            <a:pPr algn="r" rtl="1">
              <a:buNone/>
            </a:pPr>
            <a:r>
              <a:rPr lang="ar-SA" sz="5900" dirty="0" smtClean="0">
                <a:solidFill>
                  <a:srgbClr val="FF0000"/>
                </a:solidFill>
              </a:rPr>
              <a:t>بوضع بضائعه عنده لقاء اجر معين فهل يعتبر العقد أيجارا أم وديعة ؟</a:t>
            </a:r>
            <a:endParaRPr lang="en-US" sz="5900" dirty="0" smtClean="0">
              <a:solidFill>
                <a:srgbClr val="FF0000"/>
              </a:solidFill>
            </a:endParaRPr>
          </a:p>
          <a:p>
            <a:pPr algn="r" rtl="1"/>
            <a:endParaRPr lang="ar-IQ" sz="5900" dirty="0" smtClean="0"/>
          </a:p>
          <a:p>
            <a:pPr algn="r" rtl="1"/>
            <a:r>
              <a:rPr lang="ar-SA" sz="5900" dirty="0" smtClean="0"/>
              <a:t>فالمعيار السليم للتمييز في هذه الحالة</a:t>
            </a:r>
            <a:r>
              <a:rPr lang="en-US" sz="5900" dirty="0" smtClean="0"/>
              <a:t>. </a:t>
            </a:r>
            <a:r>
              <a:rPr lang="ar-SA" sz="5900" dirty="0" smtClean="0"/>
              <a:t>نرى هل كان صاحب المخزن يتسلم الاشياء</a:t>
            </a:r>
            <a:endParaRPr lang="en-US" sz="5900" dirty="0" smtClean="0"/>
          </a:p>
          <a:p>
            <a:pPr algn="r" rtl="1"/>
            <a:r>
              <a:rPr lang="ar-SA" sz="5900" dirty="0" smtClean="0"/>
              <a:t>ويلتزم بحفظها وبردها ؟ فإذا كان كذلك فانه وديعة</a:t>
            </a:r>
            <a:r>
              <a:rPr lang="en-US" sz="5900" dirty="0" smtClean="0"/>
              <a:t> . </a:t>
            </a:r>
            <a:r>
              <a:rPr lang="ar-SA" sz="5900" dirty="0" smtClean="0"/>
              <a:t>اما اذا كان صاحب المخزن</a:t>
            </a:r>
            <a:endParaRPr lang="en-US" sz="5900" dirty="0" smtClean="0"/>
          </a:p>
          <a:p>
            <a:pPr algn="r" rtl="1"/>
            <a:r>
              <a:rPr lang="ar-SA" sz="5900" dirty="0" smtClean="0"/>
              <a:t>يلتزم بوضع المخزن كله او جزء منه تحت تصرف هذا الشخص دون ان يلتزم</a:t>
            </a:r>
            <a:endParaRPr lang="en-US" sz="5900" dirty="0" smtClean="0"/>
          </a:p>
          <a:p>
            <a:pPr algn="r" rtl="1"/>
            <a:r>
              <a:rPr lang="ar-SA" sz="5900" dirty="0" smtClean="0"/>
              <a:t>بالعناية بالبضائع فهنا </a:t>
            </a:r>
            <a:r>
              <a:rPr lang="ar-SA" sz="5100" dirty="0" smtClean="0"/>
              <a:t>يكون العقد ايجار</a:t>
            </a:r>
            <a:endParaRPr lang="en-US" sz="5100" dirty="0" smtClean="0"/>
          </a:p>
          <a:p>
            <a:endParaRPr lang="en-US" dirty="0"/>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JO" dirty="0" smtClean="0"/>
              <a:t>وينطبق نفس الحكم في حالة تأخير المؤجر تسليم (م744)</a:t>
            </a:r>
            <a:endParaRPr lang="en-GB" dirty="0"/>
          </a:p>
        </p:txBody>
      </p:sp>
      <p:sp>
        <p:nvSpPr>
          <p:cNvPr id="3" name="Content Placeholder 2"/>
          <p:cNvSpPr>
            <a:spLocks noGrp="1"/>
          </p:cNvSpPr>
          <p:nvPr>
            <p:ph idx="1"/>
          </p:nvPr>
        </p:nvSpPr>
        <p:spPr/>
        <p:txBody>
          <a:bodyPr/>
          <a:lstStyle/>
          <a:p>
            <a:pPr algn="r"/>
            <a:r>
              <a:rPr lang="ar-JO" dirty="0"/>
              <a:t>ﺍﺫﺍ </a:t>
            </a:r>
            <a:r>
              <a:rPr lang="ar-JO" dirty="0" smtClean="0"/>
              <a:t>ﺴﻠم </a:t>
            </a:r>
            <a:r>
              <a:rPr lang="ar-JO" dirty="0"/>
              <a:t>ﺍﻟﻤﺅﺠﺭ ﺍﻟﺩﺍﺭ ﻭﻟﻡ ﻴﺴﻠﻡ ﺤﺠﺭﺓ ﻤﻨﻬﺎ ﻜﺎﻥ ﺍﻟﻤﺴﺘﺄﺠﺭ ﻤﺨﻴﺭﺍﹰ ﺒﻴﻥ ﺍﺠﺒﺎﺭ ﺍﻟﻤﺅﺠﺭ ﻋﻠﻰ ﺘﺴﻠﻴﻤﻬﺎ ﻭﺒـﻴﻥ ﻓـﺴﺦ         ﺍﻟﻌﻘﺩ ﺍﻭ ﺍﻻﺴﺘﻤﺭﺍﺭ ﻋﻠﻴﻪ ﻭﻓﻲ ﻫﺫﻩ ﺍﻟﺤﺎﻟﺔ ﺍﻻﺨﻴﺭﺓ ﺘﺴﻠﻴﻤﻬﺎ ﺘﺴﻘﻁ ﻤﻥ ﺍﻻﺠﺭﺓ ﺤﺼﺔ ﺍﻟﺤﺠﺭﺓ ﺍﻟﻰ ﺤﻴﻥ . </a:t>
            </a:r>
            <a:endParaRPr lang="en-GB" dirty="0"/>
          </a:p>
        </p:txBody>
      </p:sp>
    </p:spTree>
    <p:extLst>
      <p:ext uri="{BB962C8B-B14F-4D97-AF65-F5344CB8AC3E}">
        <p14:creationId xmlns:p14="http://schemas.microsoft.com/office/powerpoint/2010/main" val="229163669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106362"/>
          </a:xfrm>
        </p:spPr>
        <p:txBody>
          <a:bodyPr>
            <a:normAutofit fontScale="90000"/>
          </a:bodyPr>
          <a:lstStyle/>
          <a:p>
            <a:endParaRPr lang="en-US" dirty="0"/>
          </a:p>
        </p:txBody>
      </p:sp>
      <p:sp>
        <p:nvSpPr>
          <p:cNvPr id="3" name="Content Placeholder 2"/>
          <p:cNvSpPr>
            <a:spLocks noGrp="1"/>
          </p:cNvSpPr>
          <p:nvPr>
            <p:ph idx="1"/>
          </p:nvPr>
        </p:nvSpPr>
        <p:spPr>
          <a:xfrm>
            <a:off x="228600" y="457200"/>
            <a:ext cx="8705088" cy="6172200"/>
          </a:xfrm>
        </p:spPr>
        <p:txBody>
          <a:bodyPr>
            <a:noAutofit/>
          </a:bodyPr>
          <a:lstStyle/>
          <a:p>
            <a:pPr algn="r" rtl="1"/>
            <a:r>
              <a:rPr lang="ar-IQ" sz="2800" b="1" dirty="0" smtClean="0">
                <a:solidFill>
                  <a:srgbClr val="FF0000"/>
                </a:solidFill>
              </a:rPr>
              <a:t>2. </a:t>
            </a:r>
            <a:r>
              <a:rPr lang="ar-SA" sz="2800" b="1" dirty="0" smtClean="0">
                <a:solidFill>
                  <a:srgbClr val="FF0000"/>
                </a:solidFill>
              </a:rPr>
              <a:t>التزام المؤجر بصيانة المأجور وشروطه</a:t>
            </a:r>
            <a:r>
              <a:rPr lang="ar-JO" sz="2800" b="1" dirty="0" smtClean="0">
                <a:solidFill>
                  <a:srgbClr val="FF0000"/>
                </a:solidFill>
              </a:rPr>
              <a:t> (م750 ف1)</a:t>
            </a:r>
            <a:endParaRPr lang="en-US" sz="2800" dirty="0" smtClean="0">
              <a:solidFill>
                <a:srgbClr val="FF0000"/>
              </a:solidFill>
            </a:endParaRPr>
          </a:p>
          <a:p>
            <a:pPr algn="r" rtl="1"/>
            <a:r>
              <a:rPr lang="ar-IQ" sz="2800" dirty="0" smtClean="0"/>
              <a:t>بموجب المادة (750-1 ق.م.ع) </a:t>
            </a:r>
            <a:r>
              <a:rPr lang="ar-SA" sz="2800" dirty="0" smtClean="0"/>
              <a:t>يلتزم المؤجر بالقيام بجميع الاصلاحات في الماجور أذا وقع فيه خلل ادى ال</a:t>
            </a:r>
            <a:r>
              <a:rPr lang="ar-IQ" sz="2800" dirty="0" smtClean="0"/>
              <a:t>ى </a:t>
            </a:r>
            <a:r>
              <a:rPr lang="ar-SA" sz="3600" b="1" dirty="0" smtClean="0">
                <a:effectLst>
                  <a:outerShdw blurRad="38100" dist="38100" dir="2700000" algn="tl">
                    <a:srgbClr val="000000">
                      <a:alpha val="43137"/>
                    </a:srgbClr>
                  </a:outerShdw>
                </a:effectLst>
              </a:rPr>
              <a:t>اخلال</a:t>
            </a:r>
            <a:r>
              <a:rPr lang="ar-SA" sz="2800" dirty="0" smtClean="0"/>
              <a:t> في المنفعة المقصودة</a:t>
            </a:r>
            <a:r>
              <a:rPr lang="en-US" sz="2800" dirty="0" smtClean="0"/>
              <a:t> . </a:t>
            </a:r>
            <a:r>
              <a:rPr lang="ar-SA" sz="2800" dirty="0" smtClean="0"/>
              <a:t>والتزام المؤجر بالصيانة لا يقتصر فقط على</a:t>
            </a:r>
            <a:r>
              <a:rPr lang="ar-IQ" sz="2800" dirty="0" smtClean="0"/>
              <a:t> </a:t>
            </a:r>
            <a:r>
              <a:rPr lang="ar-SA" sz="2800" dirty="0" smtClean="0">
                <a:solidFill>
                  <a:srgbClr val="FF0000"/>
                </a:solidFill>
              </a:rPr>
              <a:t>المأجور</a:t>
            </a:r>
            <a:r>
              <a:rPr lang="ar-SA" sz="2800" dirty="0" smtClean="0"/>
              <a:t> و أنما يشمل </a:t>
            </a:r>
            <a:r>
              <a:rPr lang="ar-SA" sz="2800" dirty="0" smtClean="0">
                <a:solidFill>
                  <a:srgbClr val="FF0000"/>
                </a:solidFill>
              </a:rPr>
              <a:t>ملحقاته</a:t>
            </a:r>
            <a:r>
              <a:rPr lang="ar-SA" sz="2800" dirty="0" smtClean="0"/>
              <a:t> ايضاً ، ونقصد بالإصلاحات التي يلتزم بها المؤجرهي </a:t>
            </a:r>
            <a:r>
              <a:rPr lang="ar-SA" sz="2800" b="1" dirty="0" smtClean="0">
                <a:solidFill>
                  <a:srgbClr val="FF0000"/>
                </a:solidFill>
              </a:rPr>
              <a:t>الترميمات للانتفاع</a:t>
            </a:r>
            <a:r>
              <a:rPr lang="ar-SA" sz="2800" b="1" dirty="0" smtClean="0"/>
              <a:t> </a:t>
            </a:r>
            <a:r>
              <a:rPr lang="ar-SA" sz="2800" dirty="0" smtClean="0"/>
              <a:t>بالماجور سواء كانت ضرورية لحفظه من الهلاك أم لا</a:t>
            </a:r>
            <a:r>
              <a:rPr lang="en-US" sz="2800" dirty="0" smtClean="0"/>
              <a:t> .</a:t>
            </a:r>
          </a:p>
          <a:p>
            <a:pPr algn="r" rtl="1"/>
            <a:r>
              <a:rPr lang="ar-SA" sz="2800" dirty="0" smtClean="0"/>
              <a:t>أما </a:t>
            </a:r>
            <a:r>
              <a:rPr lang="ar-SA" sz="2800" b="1" dirty="0" smtClean="0"/>
              <a:t>الترميمات الطفيفة</a:t>
            </a:r>
            <a:r>
              <a:rPr lang="ar-IQ" sz="2800" b="1" dirty="0" smtClean="0"/>
              <a:t>( المادة (763-2)</a:t>
            </a:r>
            <a:r>
              <a:rPr lang="ar-SA" sz="2800" b="1" dirty="0" smtClean="0"/>
              <a:t> </a:t>
            </a:r>
            <a:r>
              <a:rPr lang="ar-SA" sz="2800" dirty="0" smtClean="0"/>
              <a:t>فأنها تقع على </a:t>
            </a:r>
            <a:r>
              <a:rPr lang="ar-SA" sz="2800" dirty="0" smtClean="0">
                <a:solidFill>
                  <a:srgbClr val="FF0000"/>
                </a:solidFill>
              </a:rPr>
              <a:t>عاتق المستأجر </a:t>
            </a:r>
            <a:r>
              <a:rPr lang="ar-SA" sz="2800" dirty="0" smtClean="0"/>
              <a:t>ما دام العرف يقضي بذلك</a:t>
            </a:r>
            <a:r>
              <a:rPr lang="en-US" sz="2800" dirty="0" smtClean="0"/>
              <a:t>.</a:t>
            </a:r>
            <a:r>
              <a:rPr lang="ar-IQ" sz="2800" dirty="0" smtClean="0"/>
              <a:t> </a:t>
            </a:r>
            <a:r>
              <a:rPr lang="ar-SA" sz="2800" dirty="0" smtClean="0"/>
              <a:t>وهذه الترميمات تكون في العادة اما نتيجة اهمال المستأجر في حفظ المأجور وأما</a:t>
            </a:r>
            <a:r>
              <a:rPr lang="ar-IQ" sz="2800" dirty="0" smtClean="0"/>
              <a:t> </a:t>
            </a:r>
            <a:r>
              <a:rPr lang="ar-SA" sz="2800" dirty="0" smtClean="0"/>
              <a:t>نتيجة الاستعمال العادي ومثالها اصلاح حنفيات المياه</a:t>
            </a:r>
            <a:r>
              <a:rPr lang="en-US" sz="2800" dirty="0" smtClean="0"/>
              <a:t> .</a:t>
            </a:r>
          </a:p>
          <a:p>
            <a:pPr algn="r" rtl="1"/>
            <a:r>
              <a:rPr lang="ar-SA" sz="2800" dirty="0" smtClean="0"/>
              <a:t>واذا </a:t>
            </a:r>
            <a:r>
              <a:rPr lang="ar-SA" sz="2800" dirty="0" smtClean="0">
                <a:solidFill>
                  <a:srgbClr val="FF0000"/>
                </a:solidFill>
              </a:rPr>
              <a:t>امتنع المؤجر عن أجراء الترميمات الضرورية</a:t>
            </a:r>
            <a:r>
              <a:rPr lang="ar-SA" sz="2800" dirty="0" smtClean="0"/>
              <a:t> كان للمستأجر اما فسخ</a:t>
            </a:r>
            <a:r>
              <a:rPr lang="ar-JO" sz="2800" dirty="0"/>
              <a:t> </a:t>
            </a:r>
            <a:r>
              <a:rPr lang="ar-SA" sz="2800" dirty="0" smtClean="0"/>
              <a:t>الايجار او أن يقوم بالترميم بأذن المحكمة ويرجع على المؤجر بما صرف بالقدر</a:t>
            </a:r>
            <a:r>
              <a:rPr lang="ar-IQ" sz="2800" dirty="0" smtClean="0"/>
              <a:t> </a:t>
            </a:r>
            <a:r>
              <a:rPr lang="ar-SA" sz="2800" dirty="0" smtClean="0"/>
              <a:t>المعروف</a:t>
            </a:r>
            <a:r>
              <a:rPr lang="en-US" sz="2800" dirty="0" smtClean="0"/>
              <a:t>.</a:t>
            </a:r>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106362"/>
          </a:xfrm>
        </p:spPr>
        <p:txBody>
          <a:bodyPr>
            <a:normAutofit fontScale="90000"/>
          </a:bodyPr>
          <a:lstStyle/>
          <a:p>
            <a:pPr algn="r"/>
            <a:endParaRPr lang="en-US" dirty="0"/>
          </a:p>
        </p:txBody>
      </p:sp>
      <p:sp>
        <p:nvSpPr>
          <p:cNvPr id="3" name="Content Placeholder 2"/>
          <p:cNvSpPr>
            <a:spLocks noGrp="1"/>
          </p:cNvSpPr>
          <p:nvPr>
            <p:ph idx="1"/>
          </p:nvPr>
        </p:nvSpPr>
        <p:spPr>
          <a:xfrm>
            <a:off x="381000" y="457200"/>
            <a:ext cx="8552688" cy="6019800"/>
          </a:xfrm>
        </p:spPr>
        <p:txBody>
          <a:bodyPr>
            <a:normAutofit fontScale="85000" lnSpcReduction="10000"/>
          </a:bodyPr>
          <a:lstStyle/>
          <a:p>
            <a:pPr algn="r" rtl="1"/>
            <a:r>
              <a:rPr lang="ar-SA" dirty="0" smtClean="0">
                <a:solidFill>
                  <a:srgbClr val="FF0000"/>
                </a:solidFill>
              </a:rPr>
              <a:t>أما عن </a:t>
            </a:r>
            <a:r>
              <a:rPr lang="ar-SA" b="1" dirty="0" smtClean="0">
                <a:solidFill>
                  <a:srgbClr val="FF0000"/>
                </a:solidFill>
              </a:rPr>
              <a:t>حالة هلاك الماجور</a:t>
            </a:r>
            <a:r>
              <a:rPr lang="en-US" b="1" dirty="0" smtClean="0">
                <a:solidFill>
                  <a:srgbClr val="FF0000"/>
                </a:solidFill>
              </a:rPr>
              <a:t> </a:t>
            </a:r>
            <a:r>
              <a:rPr lang="en-US" dirty="0" smtClean="0"/>
              <a:t>. </a:t>
            </a:r>
            <a:r>
              <a:rPr lang="ar-SA" dirty="0" smtClean="0"/>
              <a:t>فهنا يجب أن نفرق بين الهلاك الكلي والهلاك</a:t>
            </a:r>
            <a:r>
              <a:rPr lang="ar-IQ" dirty="0" smtClean="0"/>
              <a:t> </a:t>
            </a:r>
            <a:r>
              <a:rPr lang="ar-SA" dirty="0" smtClean="0"/>
              <a:t>الجزئي</a:t>
            </a:r>
            <a:r>
              <a:rPr lang="en-US" dirty="0" smtClean="0"/>
              <a:t> </a:t>
            </a:r>
            <a:r>
              <a:rPr lang="ar-SA" dirty="0" smtClean="0"/>
              <a:t>فإذا هلك الماجور </a:t>
            </a:r>
            <a:r>
              <a:rPr lang="ar-SA" dirty="0" smtClean="0">
                <a:solidFill>
                  <a:srgbClr val="FF0000"/>
                </a:solidFill>
              </a:rPr>
              <a:t>هلاكاً كلياً </a:t>
            </a:r>
            <a:r>
              <a:rPr lang="ar-IQ" dirty="0" smtClean="0"/>
              <a:t>(</a:t>
            </a:r>
            <a:r>
              <a:rPr lang="ar-IQ" dirty="0" smtClean="0">
                <a:solidFill>
                  <a:srgbClr val="FF0000"/>
                </a:solidFill>
              </a:rPr>
              <a:t>751-1</a:t>
            </a:r>
            <a:r>
              <a:rPr lang="ar-IQ" dirty="0" smtClean="0"/>
              <a:t>)</a:t>
            </a:r>
            <a:r>
              <a:rPr lang="ar-SA" dirty="0" smtClean="0"/>
              <a:t>فينفسخ العقد من تلقاء نفسه وبالتالي تنقضي</a:t>
            </a:r>
            <a:r>
              <a:rPr lang="ar-IQ" dirty="0" smtClean="0"/>
              <a:t> </a:t>
            </a:r>
            <a:r>
              <a:rPr lang="ar-SA" dirty="0" smtClean="0"/>
              <a:t>التزامات كلا الطرفين</a:t>
            </a:r>
            <a:r>
              <a:rPr lang="en-US" dirty="0" smtClean="0"/>
              <a:t>. </a:t>
            </a:r>
            <a:endParaRPr lang="ar-IQ" dirty="0" smtClean="0"/>
          </a:p>
          <a:p>
            <a:pPr algn="r" rtl="1"/>
            <a:r>
              <a:rPr lang="ar-SA" dirty="0" smtClean="0"/>
              <a:t>أما</a:t>
            </a:r>
            <a:r>
              <a:rPr lang="ar-SA" dirty="0" smtClean="0">
                <a:solidFill>
                  <a:srgbClr val="FF0000"/>
                </a:solidFill>
              </a:rPr>
              <a:t> الهلاك الجزئي </a:t>
            </a:r>
            <a:r>
              <a:rPr lang="ar-IQ" dirty="0" smtClean="0">
                <a:solidFill>
                  <a:srgbClr val="FF0000"/>
                </a:solidFill>
              </a:rPr>
              <a:t>(751)</a:t>
            </a:r>
            <a:r>
              <a:rPr lang="ar-JO" dirty="0"/>
              <a:t>(ﺍﻤﺎ ﺍﺫﺍ ﺍﺼﺒﺢ ﻓﻲ ﺤﺎﻟﺔ ﻻ ﻴﺼﻠﺢ ﻤﻌﻬﺎ ﻟﻼﻨﺘﻔﺎﻉ ﺍﻟﺫﻱ ﺍﺠﺭ ﻤﻥ ﺍﺠﻠﻪ ﺍﻭ ﻨﻘﺹ ﻫﺫﺍ ﺍﻻﻨﺘﻔﺎﻉ ﻨﻘﺼﺎﹰ ﻜﺒﻴﺭﺍﹰ، ﻭﻟـﻡ ﻴﻜﻥ ﻟﻠﻤﺴﺘﺄﺠﺭ ﻴﺩ ﻓﻲ ﺸﻲﺀ ﻤﻥ ﺫﻟﻙ ﺠﺎﺯ ﻟﻪ ﺍﺫﺍ ﻟﻡ ﻴﻘﻡ ﺍﻟﻤﺅﺠﺭ ﻓﻲ ﻤﻴﻌﺎﺩ ﻤﻨﺎﺴﺏ ﺒﺎﻋﺎﺩﺓ ﺍﻟﻤﺄﺠﻭﺭ ﺍﻟﻰ ﺍﻟﺤﺎﻟﺔ ﺍﻟﺘﻲ </a:t>
            </a:r>
            <a:r>
              <a:rPr lang="ar-JO" dirty="0" smtClean="0"/>
              <a:t> </a:t>
            </a:r>
            <a:r>
              <a:rPr lang="ar-JO" dirty="0"/>
              <a:t>ﻜﺎﻥ ﻋﻠﻴﻬﺎ ﺍﻥ ﻴﻁﻠﺏ ﺍﻤﺎ ﻨﻘﺹ ﺍﻻ ﺍﻻﺠﺎﺭﺓ ﺠﺭﺓ ﺍﻭ ﻓﺴﺦ </a:t>
            </a:r>
            <a:r>
              <a:rPr lang="ar-JO" dirty="0" smtClean="0"/>
              <a:t>).</a:t>
            </a:r>
            <a:r>
              <a:rPr lang="ar-SA" dirty="0" smtClean="0"/>
              <a:t>فلا يجوز للمستأجر أن يجبر المؤجرعلى ترميم الماجور ولكن يكون </a:t>
            </a:r>
            <a:r>
              <a:rPr lang="ar-SA" b="1" u="sng" dirty="0" smtClean="0"/>
              <a:t>مخير بين أنقاص الاجرة او ان يفسخ العقد</a:t>
            </a:r>
            <a:r>
              <a:rPr lang="en-US" b="1" u="sng" dirty="0" smtClean="0"/>
              <a:t> .</a:t>
            </a:r>
          </a:p>
          <a:p>
            <a:pPr algn="r" rtl="1"/>
            <a:r>
              <a:rPr lang="ar-SA" dirty="0" smtClean="0"/>
              <a:t>ويجوز </a:t>
            </a:r>
            <a:r>
              <a:rPr lang="ar-SA" b="1" u="sng" dirty="0" smtClean="0"/>
              <a:t>للمستأجر أن يطالب المؤجر بالتعويض </a:t>
            </a:r>
            <a:r>
              <a:rPr lang="ar-SA" dirty="0" smtClean="0"/>
              <a:t>عن الاضرار التي قد تصيبه نتيجة</a:t>
            </a:r>
            <a:r>
              <a:rPr lang="ar-IQ" dirty="0" smtClean="0"/>
              <a:t> </a:t>
            </a:r>
            <a:r>
              <a:rPr lang="ar-SA" dirty="0" smtClean="0"/>
              <a:t>هذا الهلاك الا اذا كان سبب </a:t>
            </a:r>
            <a:r>
              <a:rPr lang="ar-SA" b="1" u="sng" dirty="0" smtClean="0"/>
              <a:t>هذا الهلاك سبباً اجنبي</a:t>
            </a:r>
            <a:r>
              <a:rPr lang="en-US" dirty="0" smtClean="0"/>
              <a:t>. </a:t>
            </a:r>
            <a:r>
              <a:rPr lang="ar-SA" dirty="0" smtClean="0"/>
              <a:t>اما اذا اذا كان هذا </a:t>
            </a:r>
            <a:r>
              <a:rPr lang="ar-SA" b="1" u="sng" dirty="0" smtClean="0"/>
              <a:t>الهلاك</a:t>
            </a:r>
            <a:r>
              <a:rPr lang="ar-IQ" b="1" u="sng" dirty="0" smtClean="0"/>
              <a:t> </a:t>
            </a:r>
            <a:r>
              <a:rPr lang="ar-SA" b="1" u="sng" dirty="0" smtClean="0"/>
              <a:t>بسبب فعل المستأجر</a:t>
            </a:r>
            <a:r>
              <a:rPr lang="ar-SA" dirty="0" smtClean="0"/>
              <a:t> فأن </a:t>
            </a:r>
            <a:r>
              <a:rPr lang="ar-SA" b="1" u="sng" dirty="0" smtClean="0"/>
              <a:t>للمؤجر الحق في ان يطالبه بالتعويض تطبيقاً للقواعد</a:t>
            </a:r>
            <a:r>
              <a:rPr lang="ar-IQ" b="1" u="sng" dirty="0" smtClean="0"/>
              <a:t> </a:t>
            </a:r>
            <a:r>
              <a:rPr lang="ar-SA" b="1" u="sng" dirty="0" smtClean="0"/>
              <a:t>العامة</a:t>
            </a:r>
            <a:r>
              <a:rPr lang="en-US" b="1" u="sng" dirty="0" smtClean="0"/>
              <a:t> . </a:t>
            </a:r>
            <a:r>
              <a:rPr lang="ar-SA" dirty="0" smtClean="0"/>
              <a:t>هذه هي أحكام القانون المدني</a:t>
            </a:r>
            <a:r>
              <a:rPr lang="ar-IQ" dirty="0" smtClean="0"/>
              <a:t>.</a:t>
            </a:r>
            <a:r>
              <a:rPr lang="ar-SA" dirty="0" smtClean="0"/>
              <a:t> </a:t>
            </a:r>
            <a:endParaRPr lang="ar-IQ" dirty="0" smtClean="0"/>
          </a:p>
          <a:p>
            <a:pPr algn="r" rtl="1"/>
            <a:r>
              <a:rPr lang="ar-SA" dirty="0" smtClean="0"/>
              <a:t>أما بالنسبة لقانون ايجار العقار فهنا لم يتطرق لهذه الاحكام وبالتالي فأن أحكام</a:t>
            </a:r>
            <a:r>
              <a:rPr lang="ar-IQ" dirty="0" smtClean="0"/>
              <a:t> </a:t>
            </a:r>
            <a:r>
              <a:rPr lang="ar-SA" dirty="0" smtClean="0"/>
              <a:t>القانون المدني تكون هي المطبقة</a:t>
            </a:r>
            <a:endParaRPr lang="en-US" dirty="0" smtClean="0"/>
          </a:p>
          <a:p>
            <a:pPr algn="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411162"/>
          </a:xfrm>
        </p:spPr>
        <p:txBody>
          <a:bodyPr>
            <a:normAutofit fontScale="90000"/>
          </a:bodyPr>
          <a:lstStyle/>
          <a:p>
            <a:endParaRPr lang="en-US" dirty="0"/>
          </a:p>
        </p:txBody>
      </p:sp>
      <p:sp>
        <p:nvSpPr>
          <p:cNvPr id="3" name="Content Placeholder 2"/>
          <p:cNvSpPr>
            <a:spLocks noGrp="1"/>
          </p:cNvSpPr>
          <p:nvPr>
            <p:ph idx="1"/>
          </p:nvPr>
        </p:nvSpPr>
        <p:spPr>
          <a:xfrm>
            <a:off x="304800" y="685800"/>
            <a:ext cx="8628888" cy="5562600"/>
          </a:xfrm>
        </p:spPr>
        <p:txBody>
          <a:bodyPr>
            <a:normAutofit fontScale="85000" lnSpcReduction="10000"/>
          </a:bodyPr>
          <a:lstStyle/>
          <a:p>
            <a:pPr marL="0" indent="0" algn="r">
              <a:buNone/>
            </a:pPr>
            <a:r>
              <a:rPr lang="ar-IQ" dirty="0" smtClean="0">
                <a:solidFill>
                  <a:srgbClr val="FF0000"/>
                </a:solidFill>
              </a:rPr>
              <a:t>نقول في الهلاك الجزئي لايمكن للمستاجر اجبار المؤجر على الصيانة </a:t>
            </a:r>
            <a:r>
              <a:rPr lang="ar-JO" dirty="0" smtClean="0">
                <a:solidFill>
                  <a:srgbClr val="FF0000"/>
                </a:solidFill>
              </a:rPr>
              <a:t>(751)</a:t>
            </a:r>
            <a:r>
              <a:rPr lang="ar-IQ" dirty="0" smtClean="0"/>
              <a:t>، فهل هنالك تعارض بينها وبين التزام المؤجر بالصيانة؟ وعلى اي اساس يمكن التفرقة بين حالة التي يمكن فيها اجبار المؤجر </a:t>
            </a:r>
            <a:endParaRPr lang="ar-JO" dirty="0" smtClean="0"/>
          </a:p>
          <a:p>
            <a:pPr marL="0" indent="0" algn="r">
              <a:buNone/>
            </a:pPr>
            <a:r>
              <a:rPr lang="ar-IQ" dirty="0" smtClean="0"/>
              <a:t>والحالات التي لايجبر فيها؟</a:t>
            </a:r>
          </a:p>
          <a:p>
            <a:pPr marL="0" indent="0" algn="r">
              <a:buNone/>
            </a:pPr>
            <a:r>
              <a:rPr lang="ar-JO" dirty="0" smtClean="0">
                <a:solidFill>
                  <a:srgbClr val="FF0000"/>
                </a:solidFill>
              </a:rPr>
              <a:t>(م751) الهلاك الجزئي الجسيم</a:t>
            </a:r>
          </a:p>
          <a:p>
            <a:pPr marL="0" indent="0" algn="r">
              <a:buNone/>
            </a:pPr>
            <a:r>
              <a:rPr lang="ar-JO" dirty="0" smtClean="0">
                <a:solidFill>
                  <a:srgbClr val="FF0000"/>
                </a:solidFill>
              </a:rPr>
              <a:t>(م750) الهلاك الجزئي غير الجسيم</a:t>
            </a:r>
          </a:p>
          <a:p>
            <a:pPr marL="0" indent="0" algn="r">
              <a:buNone/>
            </a:pPr>
            <a:r>
              <a:rPr lang="ar-IQ" b="1" dirty="0" smtClean="0">
                <a:solidFill>
                  <a:srgbClr val="C00000"/>
                </a:solidFill>
              </a:rPr>
              <a:t>س// هل يمكن للمستاجر منع المؤجر من قيام بالصيانة الضرورية؟</a:t>
            </a:r>
          </a:p>
          <a:p>
            <a:pPr marL="0" indent="0" algn="r">
              <a:buNone/>
            </a:pPr>
            <a:r>
              <a:rPr lang="ar-IQ" b="1" dirty="0" smtClean="0">
                <a:solidFill>
                  <a:srgbClr val="C00000"/>
                </a:solidFill>
              </a:rPr>
              <a:t>هل الترميمات الضرورية واجب على المؤجر او حق له؟</a:t>
            </a:r>
            <a:endParaRPr lang="ar-JO" b="1" dirty="0" smtClean="0">
              <a:solidFill>
                <a:srgbClr val="C00000"/>
              </a:solidFill>
            </a:endParaRPr>
          </a:p>
          <a:p>
            <a:pPr marL="0" indent="0" algn="r">
              <a:buNone/>
            </a:pPr>
            <a:r>
              <a:rPr lang="ar-JO" dirty="0" smtClean="0"/>
              <a:t>مادة(752)</a:t>
            </a:r>
          </a:p>
          <a:p>
            <a:pPr marL="0" indent="0" algn="r">
              <a:buNone/>
            </a:pPr>
            <a:r>
              <a:rPr lang="ar-JO" dirty="0" smtClean="0"/>
              <a:t> 1</a:t>
            </a:r>
            <a:r>
              <a:rPr lang="ar-IQ" dirty="0" smtClean="0"/>
              <a:t>–ﺍﺫﺍ </a:t>
            </a:r>
            <a:r>
              <a:rPr lang="ar-IQ" dirty="0"/>
              <a:t>ﺍﺤﺘﺎﺝ ﺍﻟﻤﺄﺠﻭﺭ ﻟﻌﻤﺎﺭﺓ ﻀﺭﻭﺭﻴﺔ ﻟﺼﻴﺎﻨﺘﻪ ﻓﻠﻴﺱ ﻟﻠﻤﺴﺘﺄﺠﺭ ﺍﻥ ﻴﻤﻨﻊ ﺍﻟﻤﺅﺠﺭ ﻋﻥ ﺍﺠﺭﺍﺌﻬﺎ ﻓﺎﻥ ﺘﺭﺘﺏ ﻋﻠـﻰ ﺫﻟﻙ ﻤﺎ ﻴﻀﺭ ﺒﺎﻟﺴ </a:t>
            </a:r>
            <a:r>
              <a:rPr lang="ar-IQ" dirty="0" smtClean="0"/>
              <a:t>ﻜﻨﻰ </a:t>
            </a:r>
            <a:r>
              <a:rPr lang="ar-IQ" dirty="0"/>
              <a:t>ﺍﻭ ﻴﺨل ﺒﺎﻟﻤﻨﻔﻌﺔ ﺠﺎﺯ ﻟﻠﻤﺴﺘﺄﺠﺭ ﺍﻥ ﻴﻁﻠﺏ ﻓﺴﺦ ﺍﻻﻴﺠﺎﺭ ﺍﻭ ﺍﻨﻘﺎﺹ </a:t>
            </a:r>
            <a:r>
              <a:rPr lang="ar-JO" dirty="0" smtClean="0"/>
              <a:t> الاجرة</a:t>
            </a:r>
            <a:r>
              <a:rPr lang="ar-IQ" dirty="0" smtClean="0"/>
              <a:t>.– </a:t>
            </a:r>
            <a:r>
              <a:rPr lang="ar-IQ" dirty="0"/>
              <a:t>٢ ﻭﻤﻊ ﺫﻟﻙ ﺍﺫﺍ ﺒﻘﻲ ﻟﻠﻤﺴﺘﺄﺠﺭ ﻓﻲ ﺍﻟﻤﺄﺠﻭﺭ ﺍﻟﻰ ﺍﻥ ﺘﻤﺕ ﺍﻟﺘﺭﻤﻴﻤﺎﺕ ﺴﻘﻁ ﺤﻘﻪ ﻓﻲ ﻁﻠﺏ ﺍﻟﻔﺴﺦ .</a:t>
            </a:r>
            <a:r>
              <a:rPr lang="ar-IQ" dirty="0" smtClean="0">
                <a:solidFill>
                  <a:srgbClr val="FF0000"/>
                </a:solidFill>
              </a:rPr>
              <a:t> </a:t>
            </a:r>
            <a:endParaRPr lang="en-US" dirty="0">
              <a:solidFill>
                <a:srgbClr val="FF0000"/>
              </a:solidFill>
            </a:endParaRPr>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1435608" y="228600"/>
            <a:ext cx="7498080" cy="46038"/>
          </a:xfrm>
        </p:spPr>
        <p:txBody>
          <a:bodyPr>
            <a:normAutofit fontScale="90000"/>
          </a:bodyPr>
          <a:lstStyle/>
          <a:p>
            <a:endParaRPr lang="en-US" dirty="0"/>
          </a:p>
        </p:txBody>
      </p:sp>
      <p:sp>
        <p:nvSpPr>
          <p:cNvPr id="3" name="Content Placeholder 2"/>
          <p:cNvSpPr>
            <a:spLocks noGrp="1"/>
          </p:cNvSpPr>
          <p:nvPr>
            <p:ph idx="1"/>
          </p:nvPr>
        </p:nvSpPr>
        <p:spPr>
          <a:xfrm>
            <a:off x="0" y="381000"/>
            <a:ext cx="8933688" cy="6248400"/>
          </a:xfrm>
        </p:spPr>
        <p:txBody>
          <a:bodyPr>
            <a:normAutofit lnSpcReduction="10000"/>
          </a:bodyPr>
          <a:lstStyle/>
          <a:p>
            <a:pPr marL="0" indent="0" algn="r" rtl="1">
              <a:buNone/>
            </a:pPr>
            <a:r>
              <a:rPr lang="ar-JO" b="1" dirty="0" smtClean="0">
                <a:solidFill>
                  <a:srgbClr val="FF0000"/>
                </a:solidFill>
                <a:effectLst>
                  <a:outerShdw blurRad="38100" dist="38100" dir="2700000" algn="tl">
                    <a:srgbClr val="000000">
                      <a:alpha val="43137"/>
                    </a:srgbClr>
                  </a:outerShdw>
                </a:effectLst>
              </a:rPr>
              <a:t>3-</a:t>
            </a:r>
            <a:r>
              <a:rPr lang="ar-SA" b="1" dirty="0" smtClean="0">
                <a:solidFill>
                  <a:srgbClr val="FF0000"/>
                </a:solidFill>
                <a:effectLst>
                  <a:outerShdw blurRad="38100" dist="38100" dir="2700000" algn="tl">
                    <a:srgbClr val="000000">
                      <a:alpha val="43137"/>
                    </a:srgbClr>
                  </a:outerShdw>
                </a:effectLst>
              </a:rPr>
              <a:t>التزام المؤجر بضمان التعرض وضمان العيوب الخفية</a:t>
            </a:r>
            <a:endParaRPr lang="en-US" b="1" dirty="0" smtClean="0">
              <a:solidFill>
                <a:srgbClr val="FF0000"/>
              </a:solidFill>
              <a:effectLst>
                <a:outerShdw blurRad="38100" dist="38100" dir="2700000" algn="tl">
                  <a:srgbClr val="000000">
                    <a:alpha val="43137"/>
                  </a:srgbClr>
                </a:outerShdw>
              </a:effectLst>
            </a:endParaRPr>
          </a:p>
          <a:p>
            <a:pPr marL="0" indent="0" algn="r" rtl="1">
              <a:buNone/>
            </a:pPr>
            <a:r>
              <a:rPr lang="ar-SA" dirty="0" smtClean="0"/>
              <a:t>يضمن المؤجر للمستأجر بعدم التعرض له في الانتفاع ويضمن ايضاً ما يوجد</a:t>
            </a:r>
            <a:r>
              <a:rPr lang="ar-JO" dirty="0"/>
              <a:t> </a:t>
            </a:r>
            <a:r>
              <a:rPr lang="ar-SA" dirty="0" smtClean="0"/>
              <a:t>بالمأجور من عيوب</a:t>
            </a:r>
            <a:r>
              <a:rPr lang="en-US" dirty="0" smtClean="0"/>
              <a:t> .</a:t>
            </a:r>
          </a:p>
          <a:p>
            <a:pPr marL="0" indent="0" algn="r" rtl="1">
              <a:buNone/>
            </a:pPr>
            <a:r>
              <a:rPr lang="ar-SA" b="1" dirty="0" smtClean="0">
                <a:solidFill>
                  <a:srgbClr val="002060"/>
                </a:solidFill>
                <a:effectLst>
                  <a:outerShdw blurRad="38100" dist="38100" dir="2700000" algn="tl">
                    <a:srgbClr val="000000">
                      <a:alpha val="43137"/>
                    </a:srgbClr>
                  </a:outerShdw>
                </a:effectLst>
              </a:rPr>
              <a:t>أ</a:t>
            </a:r>
            <a:r>
              <a:rPr lang="en-US" b="1" dirty="0" smtClean="0">
                <a:solidFill>
                  <a:srgbClr val="002060"/>
                </a:solidFill>
                <a:effectLst>
                  <a:outerShdw blurRad="38100" dist="38100" dir="2700000" algn="tl">
                    <a:srgbClr val="000000">
                      <a:alpha val="43137"/>
                    </a:srgbClr>
                  </a:outerShdw>
                </a:effectLst>
              </a:rPr>
              <a:t> : </a:t>
            </a:r>
            <a:r>
              <a:rPr lang="ar-SA" b="1" dirty="0" smtClean="0">
                <a:solidFill>
                  <a:srgbClr val="002060"/>
                </a:solidFill>
                <a:effectLst>
                  <a:outerShdw blurRad="38100" dist="38100" dir="2700000" algn="tl">
                    <a:srgbClr val="000000">
                      <a:alpha val="43137"/>
                    </a:srgbClr>
                  </a:outerShdw>
                </a:effectLst>
              </a:rPr>
              <a:t>التزام المؤجر بالضمان</a:t>
            </a:r>
            <a:endParaRPr lang="en-US" b="1" dirty="0" smtClean="0">
              <a:solidFill>
                <a:srgbClr val="002060"/>
              </a:solidFill>
              <a:effectLst>
                <a:outerShdw blurRad="38100" dist="38100" dir="2700000" algn="tl">
                  <a:srgbClr val="000000">
                    <a:alpha val="43137"/>
                  </a:srgbClr>
                </a:outerShdw>
              </a:effectLst>
            </a:endParaRPr>
          </a:p>
          <a:p>
            <a:pPr marL="0" indent="0" algn="r" rtl="1">
              <a:buNone/>
            </a:pPr>
            <a:r>
              <a:rPr lang="ar-SA" dirty="0" smtClean="0"/>
              <a:t>لا بد لنا في هذا الموضوع أن نبحث في ضمان المؤجر للتعرض الذي يصدر منه</a:t>
            </a:r>
            <a:r>
              <a:rPr lang="en-US" dirty="0" smtClean="0"/>
              <a:t> </a:t>
            </a:r>
            <a:r>
              <a:rPr lang="ar-SA" dirty="0" smtClean="0"/>
              <a:t>والتعرض الذي يصدر من الغير</a:t>
            </a:r>
            <a:r>
              <a:rPr lang="en-US" dirty="0" smtClean="0"/>
              <a:t> .</a:t>
            </a:r>
          </a:p>
          <a:p>
            <a:pPr marL="0" indent="0" algn="r" rtl="1">
              <a:buNone/>
            </a:pPr>
            <a:r>
              <a:rPr lang="en-US" sz="3300" b="1" dirty="0" smtClean="0">
                <a:solidFill>
                  <a:srgbClr val="C00000"/>
                </a:solidFill>
                <a:effectLst>
                  <a:outerShdw blurRad="38100" dist="38100" dir="2700000" algn="tl">
                    <a:srgbClr val="000000">
                      <a:alpha val="43137"/>
                    </a:srgbClr>
                  </a:outerShdw>
                </a:effectLst>
              </a:rPr>
              <a:t>·1 </a:t>
            </a:r>
            <a:r>
              <a:rPr lang="ar-SA" sz="3300" b="1" dirty="0" smtClean="0">
                <a:solidFill>
                  <a:srgbClr val="C00000"/>
                </a:solidFill>
                <a:effectLst>
                  <a:outerShdw blurRad="38100" dist="38100" dir="2700000" algn="tl">
                    <a:srgbClr val="000000">
                      <a:alpha val="43137"/>
                    </a:srgbClr>
                  </a:outerShdw>
                </a:effectLst>
              </a:rPr>
              <a:t>التعرض الصادر من المؤجر</a:t>
            </a:r>
            <a:endParaRPr lang="en-US" sz="3300" b="1" dirty="0" smtClean="0">
              <a:solidFill>
                <a:srgbClr val="C00000"/>
              </a:solidFill>
              <a:effectLst>
                <a:outerShdw blurRad="38100" dist="38100" dir="2700000" algn="tl">
                  <a:srgbClr val="000000">
                    <a:alpha val="43137"/>
                  </a:srgbClr>
                </a:outerShdw>
              </a:effectLst>
            </a:endParaRPr>
          </a:p>
          <a:p>
            <a:pPr marL="0" indent="0" algn="r" rtl="1">
              <a:buNone/>
            </a:pPr>
            <a:r>
              <a:rPr lang="ar-SA" dirty="0" smtClean="0"/>
              <a:t>أن المؤجر يضمن للمستأجر أي عمل يصدر منه سواء كان ذلك العمل </a:t>
            </a:r>
            <a:r>
              <a:rPr lang="ar-SA" b="1" u="sng" dirty="0" smtClean="0"/>
              <a:t>عملامادياً </a:t>
            </a:r>
            <a:r>
              <a:rPr lang="ar-SA" dirty="0" smtClean="0"/>
              <a:t>كأن يحدث المؤجر تغييراً في المأجور وكان هذا التغيير يمنع المستأجر من</a:t>
            </a:r>
            <a:r>
              <a:rPr lang="en-US" dirty="0" smtClean="0"/>
              <a:t> </a:t>
            </a:r>
            <a:r>
              <a:rPr lang="ar-SA" dirty="0" smtClean="0"/>
              <a:t>الانتفاع بالمأجور أو يخل بهذه المنفعة</a:t>
            </a:r>
            <a:r>
              <a:rPr lang="en-US" dirty="0" smtClean="0"/>
              <a:t> . </a:t>
            </a:r>
            <a:r>
              <a:rPr lang="ar-SA" dirty="0" smtClean="0"/>
              <a:t>او كان العمل </a:t>
            </a:r>
            <a:r>
              <a:rPr lang="ar-SA" b="1" u="sng" dirty="0" smtClean="0"/>
              <a:t>عملا قانونياً</a:t>
            </a:r>
            <a:r>
              <a:rPr lang="ar-SA" b="1" dirty="0" smtClean="0"/>
              <a:t> </a:t>
            </a:r>
            <a:r>
              <a:rPr lang="ar-SA" dirty="0" smtClean="0"/>
              <a:t>كمن يؤجر عين</a:t>
            </a:r>
            <a:r>
              <a:rPr lang="en-US" dirty="0" smtClean="0"/>
              <a:t> </a:t>
            </a:r>
            <a:r>
              <a:rPr lang="ar-SA" dirty="0" smtClean="0"/>
              <a:t>غير مملوكة له وبعد ذلك يصبح هو مالكها لأي سبب فلا يجوز له أن يتعرض</a:t>
            </a:r>
            <a:r>
              <a:rPr lang="ar-JO" dirty="0"/>
              <a:t> </a:t>
            </a:r>
            <a:r>
              <a:rPr lang="ar-SA" dirty="0" smtClean="0"/>
              <a:t>للمستأجر</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1435608" y="228600"/>
            <a:ext cx="7498080" cy="46038"/>
          </a:xfrm>
        </p:spPr>
        <p:txBody>
          <a:bodyPr>
            <a:normAutofit fontScale="90000"/>
          </a:bodyPr>
          <a:lstStyle/>
          <a:p>
            <a:endParaRPr lang="en-US" dirty="0"/>
          </a:p>
        </p:txBody>
      </p:sp>
      <p:sp>
        <p:nvSpPr>
          <p:cNvPr id="3" name="Content Placeholder 2"/>
          <p:cNvSpPr>
            <a:spLocks noGrp="1"/>
          </p:cNvSpPr>
          <p:nvPr>
            <p:ph idx="1"/>
          </p:nvPr>
        </p:nvSpPr>
        <p:spPr>
          <a:xfrm>
            <a:off x="228600" y="228600"/>
            <a:ext cx="8705088" cy="6400800"/>
          </a:xfrm>
        </p:spPr>
        <p:txBody>
          <a:bodyPr>
            <a:normAutofit/>
          </a:bodyPr>
          <a:lstStyle/>
          <a:p>
            <a:pPr marL="0" indent="0" algn="r" rtl="1">
              <a:buNone/>
            </a:pPr>
            <a:r>
              <a:rPr lang="ar-SA" b="1" dirty="0" smtClean="0">
                <a:solidFill>
                  <a:srgbClr val="C00000"/>
                </a:solidFill>
              </a:rPr>
              <a:t>ويشترط لتحقق التعرض الشخصي</a:t>
            </a:r>
            <a:r>
              <a:rPr lang="en-US" b="1" dirty="0" smtClean="0">
                <a:solidFill>
                  <a:srgbClr val="C00000"/>
                </a:solidFill>
              </a:rPr>
              <a:t> </a:t>
            </a:r>
            <a:r>
              <a:rPr lang="en-US" dirty="0" smtClean="0">
                <a:solidFill>
                  <a:srgbClr val="C00000"/>
                </a:solidFill>
              </a:rPr>
              <a:t>:</a:t>
            </a:r>
            <a:endParaRPr lang="ar-JO" dirty="0" smtClean="0">
              <a:solidFill>
                <a:srgbClr val="C00000"/>
              </a:solidFill>
            </a:endParaRPr>
          </a:p>
          <a:p>
            <a:pPr marL="0" indent="0" algn="r" rtl="1">
              <a:buNone/>
            </a:pPr>
            <a:r>
              <a:rPr lang="ar-JO" dirty="0" smtClean="0"/>
              <a:t>1-</a:t>
            </a:r>
            <a:r>
              <a:rPr lang="en-US" dirty="0" smtClean="0"/>
              <a:t> </a:t>
            </a:r>
            <a:r>
              <a:rPr lang="ar-SA" dirty="0" smtClean="0"/>
              <a:t>أن يقع التعرض من المؤجر أثناء مدة الايجار</a:t>
            </a:r>
            <a:r>
              <a:rPr lang="en-US" dirty="0" smtClean="0"/>
              <a:t> (</a:t>
            </a:r>
          </a:p>
          <a:p>
            <a:pPr marL="0" indent="0" algn="r" rtl="1">
              <a:buNone/>
            </a:pPr>
            <a:r>
              <a:rPr lang="ar-JO" dirty="0" smtClean="0"/>
              <a:t>2-</a:t>
            </a:r>
            <a:r>
              <a:rPr lang="ar-SA" dirty="0" smtClean="0"/>
              <a:t>أن يقوم المؤجر بأعمال تحول دون انتفاع المستأجر بالمأجور أو تخل بهذا</a:t>
            </a:r>
            <a:r>
              <a:rPr lang="ar-JO" dirty="0"/>
              <a:t> </a:t>
            </a:r>
            <a:r>
              <a:rPr lang="ar-SA" dirty="0" smtClean="0"/>
              <a:t>الانتفاع</a:t>
            </a:r>
            <a:endParaRPr lang="en-US" dirty="0" smtClean="0"/>
          </a:p>
          <a:p>
            <a:pPr marL="0" indent="0" algn="r" rtl="1">
              <a:buNone/>
            </a:pPr>
            <a:r>
              <a:rPr lang="ar-JO" dirty="0" smtClean="0"/>
              <a:t>3-</a:t>
            </a:r>
            <a:r>
              <a:rPr lang="en-US" dirty="0" smtClean="0"/>
              <a:t> </a:t>
            </a:r>
            <a:r>
              <a:rPr lang="ar-SA" dirty="0" smtClean="0"/>
              <a:t>أن لا يستند المؤجر في عمله وتعرضه الى حق ثبت له من العقد او من نص</a:t>
            </a:r>
            <a:r>
              <a:rPr lang="ar-IQ" dirty="0" smtClean="0"/>
              <a:t> </a:t>
            </a:r>
            <a:r>
              <a:rPr lang="ar-SA" dirty="0" smtClean="0"/>
              <a:t>القانون</a:t>
            </a:r>
            <a:r>
              <a:rPr lang="ar-JO" dirty="0" smtClean="0"/>
              <a:t>. </a:t>
            </a:r>
            <a:r>
              <a:rPr lang="ar-SA" dirty="0" smtClean="0"/>
              <a:t>كما </a:t>
            </a:r>
            <a:r>
              <a:rPr lang="ar-SA" b="1" u="sng" dirty="0" smtClean="0"/>
              <a:t>لا يحق للمؤجر الدخول الى المأجور دون أذن المستأجر طوال مدة الايجار</a:t>
            </a:r>
            <a:r>
              <a:rPr lang="ar-IQ" b="1" u="sng" dirty="0" smtClean="0"/>
              <a:t> </a:t>
            </a:r>
            <a:r>
              <a:rPr lang="ar-SA" b="1" u="sng" dirty="0" smtClean="0"/>
              <a:t>ما دام لم يشترط ذلك في العقد</a:t>
            </a:r>
            <a:r>
              <a:rPr lang="en-US" b="1" u="sng" dirty="0" smtClean="0"/>
              <a:t> . </a:t>
            </a:r>
            <a:endParaRPr lang="ar-IQ" b="1" u="sng" dirty="0" smtClean="0"/>
          </a:p>
          <a:p>
            <a:pPr marL="0" indent="0" algn="r" rtl="1">
              <a:buNone/>
            </a:pPr>
            <a:r>
              <a:rPr lang="ar-SA" dirty="0" smtClean="0"/>
              <a:t>الا انه يجوز للمؤجر دخول المأجور لمباشرة</a:t>
            </a:r>
            <a:r>
              <a:rPr lang="ar-IQ" dirty="0" smtClean="0"/>
              <a:t> </a:t>
            </a:r>
            <a:r>
              <a:rPr lang="ar-SA" dirty="0" smtClean="0"/>
              <a:t>حقه في أجراء </a:t>
            </a:r>
            <a:r>
              <a:rPr lang="ar-SA" dirty="0" smtClean="0">
                <a:solidFill>
                  <a:srgbClr val="FF0000"/>
                </a:solidFill>
              </a:rPr>
              <a:t>الترميمات الضرورية </a:t>
            </a:r>
            <a:r>
              <a:rPr lang="ar-SA" dirty="0" smtClean="0"/>
              <a:t>وله ايضا الدخول في المأجور واستصحاب</a:t>
            </a:r>
            <a:endParaRPr lang="en-US" dirty="0" smtClean="0"/>
          </a:p>
          <a:p>
            <a:pPr marL="0" indent="0" algn="r" rtl="1">
              <a:buNone/>
            </a:pPr>
            <a:r>
              <a:rPr lang="ar-SA" dirty="0" smtClean="0"/>
              <a:t>من يريد </a:t>
            </a:r>
            <a:r>
              <a:rPr lang="ar-SA" dirty="0" smtClean="0">
                <a:solidFill>
                  <a:srgbClr val="FF0000"/>
                </a:solidFill>
              </a:rPr>
              <a:t>معاينته لشرائه أو ارتهانه او استئجاره </a:t>
            </a:r>
            <a:r>
              <a:rPr lang="ar-SA" dirty="0" smtClean="0"/>
              <a:t>بعد المستأجر الحالي على أن</a:t>
            </a:r>
            <a:r>
              <a:rPr lang="ar-IQ" dirty="0" smtClean="0"/>
              <a:t> </a:t>
            </a:r>
            <a:r>
              <a:rPr lang="ar-SA" dirty="0" smtClean="0"/>
              <a:t>يراعي قد الامكان التخفيف من مضايقة المستأجر</a:t>
            </a:r>
            <a:r>
              <a:rPr lang="en-US" dirty="0" smtClean="0"/>
              <a:t> .</a:t>
            </a:r>
          </a:p>
          <a:p>
            <a:pPr marL="0" indent="0" algn="r" rtl="1">
              <a:buNone/>
            </a:pPr>
            <a:endParaRPr lang="en-US" dirty="0" smtClean="0"/>
          </a:p>
          <a:p>
            <a:pPr marL="0" indent="0" algn="r">
              <a:buNone/>
            </a:pP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45719"/>
          </a:xfrm>
        </p:spPr>
        <p:txBody>
          <a:bodyPr>
            <a:normAutofit fontScale="90000"/>
          </a:bodyPr>
          <a:lstStyle/>
          <a:p>
            <a:endParaRPr lang="en-US" dirty="0"/>
          </a:p>
        </p:txBody>
      </p:sp>
      <p:sp>
        <p:nvSpPr>
          <p:cNvPr id="3" name="Content Placeholder 2"/>
          <p:cNvSpPr>
            <a:spLocks noGrp="1"/>
          </p:cNvSpPr>
          <p:nvPr>
            <p:ph idx="1"/>
          </p:nvPr>
        </p:nvSpPr>
        <p:spPr>
          <a:xfrm>
            <a:off x="228600" y="381000"/>
            <a:ext cx="8705088" cy="6172200"/>
          </a:xfrm>
        </p:spPr>
        <p:txBody>
          <a:bodyPr>
            <a:normAutofit fontScale="92500"/>
          </a:bodyPr>
          <a:lstStyle/>
          <a:p>
            <a:pPr algn="r" rtl="1"/>
            <a:r>
              <a:rPr lang="ar-SA" dirty="0" smtClean="0"/>
              <a:t>و أذا كان المؤجر يضمن تعرضه الشخصي سواء كان قانونياً ام كان مادياً فأنه</a:t>
            </a:r>
            <a:r>
              <a:rPr lang="ar-IQ" dirty="0" smtClean="0"/>
              <a:t> </a:t>
            </a:r>
            <a:r>
              <a:rPr lang="ar-SA" dirty="0" smtClean="0"/>
              <a:t>يضمن بالإضافة الى ذلك</a:t>
            </a:r>
            <a:r>
              <a:rPr lang="en-US" dirty="0" smtClean="0"/>
              <a:t> . </a:t>
            </a:r>
            <a:r>
              <a:rPr lang="ar-SA" dirty="0" smtClean="0"/>
              <a:t>التعرض الصادر من اتباعه فتمتد مسؤولية المؤجر الى</a:t>
            </a:r>
            <a:r>
              <a:rPr lang="ar-IQ" dirty="0" smtClean="0"/>
              <a:t> </a:t>
            </a:r>
            <a:r>
              <a:rPr lang="ar-SA" dirty="0" smtClean="0"/>
              <a:t>الاعمال المادية التي تصدر من اتباعه وكأنها قد صدرت منه</a:t>
            </a:r>
            <a:r>
              <a:rPr lang="en-US" dirty="0" smtClean="0"/>
              <a:t> .</a:t>
            </a:r>
          </a:p>
          <a:p>
            <a:pPr algn="r" rtl="1"/>
            <a:r>
              <a:rPr lang="ar-SA" b="1" u="sng" dirty="0" smtClean="0">
                <a:solidFill>
                  <a:srgbClr val="C00000"/>
                </a:solidFill>
              </a:rPr>
              <a:t>ويشترط حتى يكون المؤجر مسؤول عن التعرض الذي يصدر من تابعه</a:t>
            </a:r>
            <a:r>
              <a:rPr lang="en-US" b="1" u="sng" dirty="0" smtClean="0">
                <a:solidFill>
                  <a:srgbClr val="C00000"/>
                </a:solidFill>
              </a:rPr>
              <a:t> </a:t>
            </a:r>
            <a:r>
              <a:rPr lang="en-US" dirty="0" smtClean="0"/>
              <a:t>. </a:t>
            </a:r>
            <a:r>
              <a:rPr lang="ar-SA" dirty="0" smtClean="0"/>
              <a:t>يجب أن</a:t>
            </a:r>
            <a:r>
              <a:rPr lang="ar-IQ" dirty="0" smtClean="0"/>
              <a:t> </a:t>
            </a:r>
            <a:r>
              <a:rPr lang="ar-SA" dirty="0" smtClean="0"/>
              <a:t>يكون الاخير قد صدر منه التعرض </a:t>
            </a:r>
            <a:r>
              <a:rPr lang="ar-SA" b="1" u="sng" dirty="0" smtClean="0"/>
              <a:t>اثناء اداء مهمته او بسبب هذا الاداء</a:t>
            </a:r>
            <a:endParaRPr lang="en-US" b="1" u="sng" dirty="0" smtClean="0"/>
          </a:p>
          <a:p>
            <a:pPr algn="r" rtl="1"/>
            <a:r>
              <a:rPr lang="ar-IQ" b="1" dirty="0" smtClean="0">
                <a:solidFill>
                  <a:srgbClr val="FF0000"/>
                </a:solidFill>
              </a:rPr>
              <a:t>(الجزاء) </a:t>
            </a:r>
            <a:r>
              <a:rPr lang="ar-SA" b="1" dirty="0" smtClean="0">
                <a:solidFill>
                  <a:srgbClr val="FF0000"/>
                </a:solidFill>
              </a:rPr>
              <a:t>أخلال المؤجر بالتزامه بالضمان</a:t>
            </a:r>
            <a:endParaRPr lang="en-US" b="1" dirty="0" smtClean="0">
              <a:solidFill>
                <a:srgbClr val="FF0000"/>
              </a:solidFill>
            </a:endParaRPr>
          </a:p>
          <a:p>
            <a:pPr algn="r" rtl="1"/>
            <a:r>
              <a:rPr lang="ar-SA" dirty="0" smtClean="0"/>
              <a:t>لم ينص القانون المدني العراقي على جزاء يرتبه عند اخلال المؤجر بهذا الالتزام</a:t>
            </a:r>
            <a:endParaRPr lang="en-US" dirty="0" smtClean="0"/>
          </a:p>
          <a:p>
            <a:pPr algn="r" rtl="1"/>
            <a:r>
              <a:rPr lang="ar-SA" dirty="0" smtClean="0"/>
              <a:t>ولذلك </a:t>
            </a:r>
            <a:r>
              <a:rPr lang="ar-SA" dirty="0" smtClean="0">
                <a:solidFill>
                  <a:srgbClr val="FF0000"/>
                </a:solidFill>
              </a:rPr>
              <a:t>نرجع الى القواعد العامة </a:t>
            </a:r>
            <a:r>
              <a:rPr lang="ar-SA" dirty="0" smtClean="0"/>
              <a:t>التي تمكن المستأجر من طلب التنفيذ العيني</a:t>
            </a:r>
            <a:r>
              <a:rPr lang="ar-IQ" dirty="0" smtClean="0"/>
              <a:t> </a:t>
            </a:r>
            <a:r>
              <a:rPr lang="ar-SA" dirty="0" smtClean="0"/>
              <a:t>الجبري او فسخ العقد مع التعويض ان كان له مقتضى</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45719"/>
          </a:xfrm>
        </p:spPr>
        <p:txBody>
          <a:bodyPr>
            <a:normAutofit fontScale="90000"/>
          </a:bodyPr>
          <a:lstStyle/>
          <a:p>
            <a:endParaRPr lang="en-US" dirty="0"/>
          </a:p>
        </p:txBody>
      </p:sp>
      <p:sp>
        <p:nvSpPr>
          <p:cNvPr id="3" name="Content Placeholder 2"/>
          <p:cNvSpPr>
            <a:spLocks noGrp="1"/>
          </p:cNvSpPr>
          <p:nvPr>
            <p:ph idx="1"/>
          </p:nvPr>
        </p:nvSpPr>
        <p:spPr>
          <a:xfrm>
            <a:off x="228600" y="304800"/>
            <a:ext cx="8705088" cy="6400800"/>
          </a:xfrm>
        </p:spPr>
        <p:txBody>
          <a:bodyPr>
            <a:normAutofit lnSpcReduction="10000"/>
          </a:bodyPr>
          <a:lstStyle/>
          <a:p>
            <a:pPr marL="0" indent="0" algn="r" rtl="1">
              <a:buNone/>
            </a:pPr>
            <a:r>
              <a:rPr lang="en-US" dirty="0" smtClean="0"/>
              <a:t>·</a:t>
            </a:r>
            <a:r>
              <a:rPr lang="ar-IQ" b="1" dirty="0" smtClean="0">
                <a:solidFill>
                  <a:srgbClr val="FF0000"/>
                </a:solidFill>
                <a:effectLst>
                  <a:outerShdw blurRad="38100" dist="38100" dir="2700000" algn="tl">
                    <a:srgbClr val="000000">
                      <a:alpha val="43137"/>
                    </a:srgbClr>
                  </a:outerShdw>
                </a:effectLst>
              </a:rPr>
              <a:t>2.</a:t>
            </a:r>
            <a:r>
              <a:rPr lang="en-US" b="1" dirty="0" smtClean="0">
                <a:solidFill>
                  <a:srgbClr val="FF0000"/>
                </a:solidFill>
                <a:effectLst>
                  <a:outerShdw blurRad="38100" dist="38100" dir="2700000" algn="tl">
                    <a:srgbClr val="000000">
                      <a:alpha val="43137"/>
                    </a:srgbClr>
                  </a:outerShdw>
                </a:effectLst>
              </a:rPr>
              <a:t> </a:t>
            </a:r>
            <a:r>
              <a:rPr lang="ar-SA" b="1" dirty="0" smtClean="0">
                <a:solidFill>
                  <a:srgbClr val="FF0000"/>
                </a:solidFill>
                <a:effectLst>
                  <a:outerShdw blurRad="38100" dist="38100" dir="2700000" algn="tl">
                    <a:srgbClr val="000000">
                      <a:alpha val="43137"/>
                    </a:srgbClr>
                  </a:outerShdw>
                </a:effectLst>
              </a:rPr>
              <a:t>التعرض الصادر عن الغير</a:t>
            </a:r>
            <a:endParaRPr lang="en-US" b="1" dirty="0" smtClean="0">
              <a:solidFill>
                <a:srgbClr val="FF0000"/>
              </a:solidFill>
              <a:effectLst>
                <a:outerShdw blurRad="38100" dist="38100" dir="2700000" algn="tl">
                  <a:srgbClr val="000000">
                    <a:alpha val="43137"/>
                  </a:srgbClr>
                </a:outerShdw>
              </a:effectLst>
            </a:endParaRPr>
          </a:p>
          <a:p>
            <a:pPr marL="0" indent="0" algn="r" rtl="1">
              <a:buNone/>
            </a:pPr>
            <a:r>
              <a:rPr lang="ar-SA" dirty="0" smtClean="0"/>
              <a:t>يجب التمييز هنا بين التعرض القانوني والتعرض المادي فالمؤجر يضمن</a:t>
            </a:r>
            <a:r>
              <a:rPr lang="ar-JO" dirty="0"/>
              <a:t> </a:t>
            </a:r>
            <a:r>
              <a:rPr lang="ar-SA" dirty="0" smtClean="0"/>
              <a:t>التعرض القانوني الذي يصدر من الغير فقط</a:t>
            </a:r>
            <a:r>
              <a:rPr lang="en-US" dirty="0" smtClean="0"/>
              <a:t> .</a:t>
            </a:r>
          </a:p>
          <a:p>
            <a:pPr marL="0" indent="0" algn="r" rtl="1">
              <a:buNone/>
            </a:pPr>
            <a:r>
              <a:rPr lang="ar-JO" b="1" u="sng" dirty="0" smtClean="0">
                <a:solidFill>
                  <a:srgbClr val="FF0000"/>
                </a:solidFill>
                <a:effectLst>
                  <a:outerShdw blurRad="38100" dist="38100" dir="2700000" algn="tl">
                    <a:srgbClr val="000000">
                      <a:alpha val="43137"/>
                    </a:srgbClr>
                  </a:outerShdw>
                </a:effectLst>
              </a:rPr>
              <a:t>1-</a:t>
            </a:r>
            <a:r>
              <a:rPr lang="en-US" b="1" u="sng" dirty="0" smtClean="0">
                <a:solidFill>
                  <a:srgbClr val="FF0000"/>
                </a:solidFill>
                <a:effectLst>
                  <a:outerShdw blurRad="38100" dist="38100" dir="2700000" algn="tl">
                    <a:srgbClr val="000000">
                      <a:alpha val="43137"/>
                    </a:srgbClr>
                  </a:outerShdw>
                </a:effectLst>
              </a:rPr>
              <a:t> </a:t>
            </a:r>
            <a:r>
              <a:rPr lang="ar-SA" b="1" u="sng" dirty="0" smtClean="0">
                <a:solidFill>
                  <a:srgbClr val="FF0000"/>
                </a:solidFill>
                <a:effectLst>
                  <a:outerShdw blurRad="38100" dist="38100" dir="2700000" algn="tl">
                    <a:srgbClr val="000000">
                      <a:alpha val="43137"/>
                    </a:srgbClr>
                  </a:outerShdw>
                </a:effectLst>
              </a:rPr>
              <a:t>التعرض القانوني</a:t>
            </a:r>
            <a:r>
              <a:rPr lang="en-US" b="1" u="sng" dirty="0" smtClean="0">
                <a:solidFill>
                  <a:srgbClr val="FF0000"/>
                </a:solidFill>
                <a:effectLst>
                  <a:outerShdw blurRad="38100" dist="38100" dir="2700000" algn="tl">
                    <a:srgbClr val="000000">
                      <a:alpha val="43137"/>
                    </a:srgbClr>
                  </a:outerShdw>
                </a:effectLst>
              </a:rPr>
              <a:t> </a:t>
            </a:r>
            <a:r>
              <a:rPr lang="ar-SA" dirty="0" smtClean="0"/>
              <a:t>يجب لتحقيق ضمان المؤجر عن التعرض القانوني الصادر من الغير توافر</a:t>
            </a:r>
            <a:endParaRPr lang="en-US" dirty="0" smtClean="0"/>
          </a:p>
          <a:p>
            <a:pPr marL="0" indent="0" algn="r" rtl="1">
              <a:buNone/>
            </a:pPr>
            <a:r>
              <a:rPr lang="ar-SA" dirty="0" smtClean="0"/>
              <a:t>الشروط الثلاثة التالية</a:t>
            </a:r>
            <a:r>
              <a:rPr lang="en-US" dirty="0" smtClean="0"/>
              <a:t> :</a:t>
            </a:r>
          </a:p>
          <a:p>
            <a:pPr marL="0" indent="0" algn="r" rtl="1">
              <a:buNone/>
            </a:pPr>
            <a:r>
              <a:rPr lang="ar-SA" b="1" dirty="0" smtClean="0">
                <a:solidFill>
                  <a:schemeClr val="accent6">
                    <a:lumMod val="75000"/>
                  </a:schemeClr>
                </a:solidFill>
              </a:rPr>
              <a:t>أ</a:t>
            </a:r>
            <a:r>
              <a:rPr lang="en-US" b="1" dirty="0" smtClean="0">
                <a:solidFill>
                  <a:schemeClr val="accent6">
                    <a:lumMod val="75000"/>
                  </a:schemeClr>
                </a:solidFill>
              </a:rPr>
              <a:t> </a:t>
            </a:r>
            <a:r>
              <a:rPr lang="en-US" dirty="0" smtClean="0">
                <a:solidFill>
                  <a:schemeClr val="accent6">
                    <a:lumMod val="75000"/>
                  </a:schemeClr>
                </a:solidFill>
              </a:rPr>
              <a:t>: </a:t>
            </a:r>
            <a:r>
              <a:rPr lang="ar-SA" dirty="0" smtClean="0">
                <a:solidFill>
                  <a:schemeClr val="accent6">
                    <a:lumMod val="75000"/>
                  </a:schemeClr>
                </a:solidFill>
              </a:rPr>
              <a:t>أن يقع التعرض فعلاً</a:t>
            </a:r>
            <a:r>
              <a:rPr lang="en-US" dirty="0" smtClean="0">
                <a:solidFill>
                  <a:schemeClr val="accent6">
                    <a:lumMod val="75000"/>
                  </a:schemeClr>
                </a:solidFill>
              </a:rPr>
              <a:t> . </a:t>
            </a:r>
            <a:r>
              <a:rPr lang="ar-SA" dirty="0" smtClean="0"/>
              <a:t>سواء كان التعرض مادي يستند فيه الغير الى حق قانوني</a:t>
            </a:r>
            <a:r>
              <a:rPr lang="ar-JO" dirty="0"/>
              <a:t> </a:t>
            </a:r>
            <a:r>
              <a:rPr lang="ar-SA" dirty="0" smtClean="0"/>
              <a:t>او كان هذا التعرض بدعوى مقامه امام القضاء</a:t>
            </a:r>
            <a:endParaRPr lang="en-US" dirty="0" smtClean="0"/>
          </a:p>
          <a:p>
            <a:pPr marL="0" indent="0" algn="r" rtl="1">
              <a:buNone/>
            </a:pPr>
            <a:r>
              <a:rPr lang="ar-SA" b="1" dirty="0" smtClean="0">
                <a:solidFill>
                  <a:schemeClr val="accent6">
                    <a:lumMod val="75000"/>
                  </a:schemeClr>
                </a:solidFill>
              </a:rPr>
              <a:t>ب</a:t>
            </a:r>
            <a:r>
              <a:rPr lang="en-US" b="1" dirty="0" smtClean="0">
                <a:solidFill>
                  <a:schemeClr val="accent6">
                    <a:lumMod val="75000"/>
                  </a:schemeClr>
                </a:solidFill>
              </a:rPr>
              <a:t> : </a:t>
            </a:r>
            <a:r>
              <a:rPr lang="ar-SA" dirty="0" smtClean="0">
                <a:solidFill>
                  <a:schemeClr val="accent6">
                    <a:lumMod val="75000"/>
                  </a:schemeClr>
                </a:solidFill>
              </a:rPr>
              <a:t>أن يدعي الغير بحق يتعارض مع ما للمستأجر من حقوق بموجب عقد الايجار</a:t>
            </a:r>
            <a:r>
              <a:rPr lang="ar-SA" dirty="0" smtClean="0"/>
              <a:t>سواء كان هذا الحق سابق ام لاحق لعقد الايجار</a:t>
            </a:r>
            <a:r>
              <a:rPr lang="ar-JO" dirty="0" smtClean="0"/>
              <a:t> كمثلا يدعي غير بأنه تملك العين</a:t>
            </a:r>
            <a:endParaRPr lang="en-US" dirty="0" smtClean="0"/>
          </a:p>
          <a:p>
            <a:pPr marL="0" indent="0" algn="r" rtl="1">
              <a:buNone/>
            </a:pPr>
            <a:r>
              <a:rPr lang="ar-SA" b="1" dirty="0" smtClean="0">
                <a:solidFill>
                  <a:schemeClr val="accent6">
                    <a:lumMod val="75000"/>
                  </a:schemeClr>
                </a:solidFill>
              </a:rPr>
              <a:t>ج</a:t>
            </a:r>
            <a:r>
              <a:rPr lang="en-US" b="1" dirty="0" smtClean="0">
                <a:solidFill>
                  <a:schemeClr val="accent6">
                    <a:lumMod val="75000"/>
                  </a:schemeClr>
                </a:solidFill>
              </a:rPr>
              <a:t> </a:t>
            </a:r>
            <a:r>
              <a:rPr lang="en-US" dirty="0" smtClean="0">
                <a:solidFill>
                  <a:schemeClr val="accent6">
                    <a:lumMod val="75000"/>
                  </a:schemeClr>
                </a:solidFill>
              </a:rPr>
              <a:t>: </a:t>
            </a:r>
            <a:r>
              <a:rPr lang="ar-SA" dirty="0" smtClean="0">
                <a:solidFill>
                  <a:schemeClr val="accent6">
                    <a:lumMod val="75000"/>
                  </a:schemeClr>
                </a:solidFill>
              </a:rPr>
              <a:t>وقوع التعرض اثناء مدة الايجار</a:t>
            </a:r>
            <a:r>
              <a:rPr lang="en-US" dirty="0" smtClean="0">
                <a:solidFill>
                  <a:schemeClr val="accent6">
                    <a:lumMod val="75000"/>
                  </a:schemeClr>
                </a:solidFill>
              </a:rPr>
              <a:t> </a:t>
            </a:r>
            <a:r>
              <a:rPr lang="en-US" dirty="0" smtClean="0"/>
              <a:t>.</a:t>
            </a:r>
            <a:r>
              <a:rPr lang="ar-SA" dirty="0" smtClean="0"/>
              <a:t>او بعد انتهائها اذا اعطت المحكمة مهلة</a:t>
            </a:r>
            <a:r>
              <a:rPr lang="ar-JO" dirty="0"/>
              <a:t> </a:t>
            </a:r>
            <a:r>
              <a:rPr lang="ar-SA" dirty="0" smtClean="0"/>
              <a:t>للمستأجر في الانتفاع من العين المؤجرة</a:t>
            </a:r>
            <a:endParaRPr lang="en-US" dirty="0" smtClean="0"/>
          </a:p>
          <a:p>
            <a:pPr marL="0" indent="0" algn="r">
              <a:buNone/>
            </a:pP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45719"/>
          </a:xfrm>
        </p:spPr>
        <p:txBody>
          <a:bodyPr>
            <a:normAutofit fontScale="90000"/>
          </a:bodyPr>
          <a:lstStyle/>
          <a:p>
            <a:endParaRPr lang="en-US" dirty="0"/>
          </a:p>
        </p:txBody>
      </p:sp>
      <p:sp>
        <p:nvSpPr>
          <p:cNvPr id="3" name="Content Placeholder 2"/>
          <p:cNvSpPr>
            <a:spLocks noGrp="1"/>
          </p:cNvSpPr>
          <p:nvPr>
            <p:ph idx="1"/>
          </p:nvPr>
        </p:nvSpPr>
        <p:spPr>
          <a:xfrm>
            <a:off x="0" y="381000"/>
            <a:ext cx="8933688" cy="6477000"/>
          </a:xfrm>
        </p:spPr>
        <p:txBody>
          <a:bodyPr>
            <a:normAutofit fontScale="85000" lnSpcReduction="10000"/>
          </a:bodyPr>
          <a:lstStyle/>
          <a:p>
            <a:pPr marL="0" indent="0" algn="r" rtl="1">
              <a:buNone/>
            </a:pPr>
            <a:r>
              <a:rPr lang="ar-SA" dirty="0" smtClean="0">
                <a:solidFill>
                  <a:schemeClr val="accent6">
                    <a:lumMod val="75000"/>
                  </a:schemeClr>
                </a:solidFill>
              </a:rPr>
              <a:t>فإذا تحققت الشروط اعلاه فهنا يلتزم المؤجر بالضمان</a:t>
            </a:r>
            <a:r>
              <a:rPr lang="en-US" dirty="0" smtClean="0"/>
              <a:t> . </a:t>
            </a:r>
            <a:r>
              <a:rPr lang="ar-SA" dirty="0" smtClean="0"/>
              <a:t>فيجب عليه أن ينفذ</a:t>
            </a:r>
            <a:endParaRPr lang="en-US" dirty="0" smtClean="0"/>
          </a:p>
          <a:p>
            <a:pPr marL="0" indent="0" algn="r" rtl="1">
              <a:buNone/>
            </a:pPr>
            <a:r>
              <a:rPr lang="ar-SA" dirty="0" smtClean="0"/>
              <a:t>التزامه </a:t>
            </a:r>
            <a:r>
              <a:rPr lang="ar-SA" b="1" dirty="0" smtClean="0">
                <a:effectLst>
                  <a:outerShdw blurRad="38100" dist="38100" dir="2700000" algn="tl">
                    <a:srgbClr val="000000">
                      <a:alpha val="43137"/>
                    </a:srgbClr>
                  </a:outerShdw>
                </a:effectLst>
              </a:rPr>
              <a:t>تنفيذاً عينياً </a:t>
            </a:r>
            <a:r>
              <a:rPr lang="ar-SA" dirty="0" smtClean="0"/>
              <a:t>بأن يجعل الغير الذي تعرض للمستأجر يكف عن تعرضه</a:t>
            </a:r>
            <a:r>
              <a:rPr lang="en-US" dirty="0" smtClean="0"/>
              <a:t> .</a:t>
            </a:r>
          </a:p>
          <a:p>
            <a:pPr marL="0" indent="0" algn="r" rtl="1">
              <a:buNone/>
            </a:pPr>
            <a:r>
              <a:rPr lang="ar-SA" dirty="0" smtClean="0"/>
              <a:t>فإذا عجز عن التنفيذ العيني بأن أثبت المتعرض ما يدعيه كلياً أو جزئياً فقد</a:t>
            </a:r>
            <a:endParaRPr lang="en-US" dirty="0" smtClean="0"/>
          </a:p>
          <a:p>
            <a:pPr marL="0" indent="0" algn="r" rtl="1">
              <a:buNone/>
            </a:pPr>
            <a:r>
              <a:rPr lang="ar-SA" dirty="0" smtClean="0"/>
              <a:t>وجب على المؤجر أن ينفذ التزامه بالضمان عن طريق </a:t>
            </a:r>
            <a:r>
              <a:rPr lang="ar-SA" b="1" dirty="0" smtClean="0">
                <a:effectLst>
                  <a:outerShdw blurRad="38100" dist="38100" dir="2700000" algn="tl">
                    <a:srgbClr val="000000">
                      <a:alpha val="43137"/>
                    </a:srgbClr>
                  </a:outerShdw>
                </a:effectLst>
              </a:rPr>
              <a:t>انقاص الاجرة أو فسخ</a:t>
            </a:r>
            <a:endParaRPr lang="en-US" b="1" dirty="0" smtClean="0">
              <a:effectLst>
                <a:outerShdw blurRad="38100" dist="38100" dir="2700000" algn="tl">
                  <a:srgbClr val="000000">
                    <a:alpha val="43137"/>
                  </a:srgbClr>
                </a:outerShdw>
              </a:effectLst>
            </a:endParaRPr>
          </a:p>
          <a:p>
            <a:pPr marL="0" indent="0" algn="r" rtl="1">
              <a:buNone/>
            </a:pPr>
            <a:r>
              <a:rPr lang="ar-SA" dirty="0" smtClean="0"/>
              <a:t>العقد مع التعويض أن كان له مقتضى</a:t>
            </a:r>
            <a:r>
              <a:rPr lang="ar-JO" dirty="0"/>
              <a:t> </a:t>
            </a:r>
            <a:r>
              <a:rPr lang="ar-SA" b="1" dirty="0" smtClean="0">
                <a:effectLst>
                  <a:outerShdw blurRad="38100" dist="38100" dir="2700000" algn="tl">
                    <a:srgbClr val="000000">
                      <a:alpha val="43137"/>
                    </a:srgbClr>
                  </a:outerShdw>
                </a:effectLst>
              </a:rPr>
              <a:t>ويجب على المستأجر أن يخطر المؤجر بهذا التعرض</a:t>
            </a:r>
            <a:r>
              <a:rPr lang="en-US" dirty="0" smtClean="0"/>
              <a:t>.. </a:t>
            </a:r>
            <a:r>
              <a:rPr lang="ar-SA" dirty="0" smtClean="0"/>
              <a:t>فإذا لم يخطره فان</a:t>
            </a:r>
            <a:r>
              <a:rPr lang="ar-JO" dirty="0"/>
              <a:t> </a:t>
            </a:r>
            <a:r>
              <a:rPr lang="ar-SA" dirty="0" smtClean="0"/>
              <a:t>المستأجر يفقد حقه في الرجوع على المؤجر ويجوز للأخير ان يرفع على</a:t>
            </a:r>
            <a:r>
              <a:rPr lang="ar-JO" dirty="0"/>
              <a:t> </a:t>
            </a:r>
            <a:r>
              <a:rPr lang="ar-SA" dirty="0" smtClean="0"/>
              <a:t>المتعرض </a:t>
            </a:r>
            <a:r>
              <a:rPr lang="ar-SA" dirty="0" smtClean="0">
                <a:solidFill>
                  <a:srgbClr val="FF0000"/>
                </a:solidFill>
              </a:rPr>
              <a:t>دعوى استرداد الحياز</a:t>
            </a:r>
            <a:r>
              <a:rPr lang="ar-JO" dirty="0" smtClean="0">
                <a:solidFill>
                  <a:srgbClr val="FF0000"/>
                </a:solidFill>
              </a:rPr>
              <a:t>ة</a:t>
            </a:r>
            <a:r>
              <a:rPr lang="en-US" dirty="0" smtClean="0">
                <a:solidFill>
                  <a:srgbClr val="FF0000"/>
                </a:solidFill>
              </a:rPr>
              <a:t> </a:t>
            </a:r>
            <a:r>
              <a:rPr lang="ar-JO" dirty="0" smtClean="0">
                <a:solidFill>
                  <a:srgbClr val="FF0000"/>
                </a:solidFill>
              </a:rPr>
              <a:t>أو منع تعرض </a:t>
            </a:r>
            <a:r>
              <a:rPr lang="ar-SA" dirty="0" smtClean="0"/>
              <a:t>أما اذا تم اخطار المؤجر بتعرض الغير وجب</a:t>
            </a:r>
            <a:r>
              <a:rPr lang="ar-JO" dirty="0"/>
              <a:t> </a:t>
            </a:r>
            <a:r>
              <a:rPr lang="ar-SA" dirty="0" smtClean="0"/>
              <a:t>على المؤجر أن يقوم فوراً بدفع التعرض من خلال تدخله هو شخصياً في الدعوى</a:t>
            </a:r>
            <a:r>
              <a:rPr lang="ar-JO" dirty="0"/>
              <a:t> </a:t>
            </a:r>
            <a:r>
              <a:rPr lang="ar-SA" dirty="0" smtClean="0"/>
              <a:t>وهذا هو التنفيذ العيني</a:t>
            </a:r>
            <a:r>
              <a:rPr lang="en-US" dirty="0" smtClean="0"/>
              <a:t> .</a:t>
            </a:r>
          </a:p>
          <a:p>
            <a:pPr marL="0" indent="0" algn="r" rtl="1">
              <a:buNone/>
            </a:pPr>
            <a:r>
              <a:rPr lang="ar-SA" dirty="0" smtClean="0">
                <a:solidFill>
                  <a:srgbClr val="FF0000"/>
                </a:solidFill>
              </a:rPr>
              <a:t>واذا نجح المؤجر </a:t>
            </a:r>
            <a:r>
              <a:rPr lang="ar-SA" dirty="0" smtClean="0"/>
              <a:t>في دفع التعرض فهو قد نفذ التزامه تنفيذاً عينياً ولكن يحق</a:t>
            </a:r>
            <a:endParaRPr lang="en-US" dirty="0" smtClean="0"/>
          </a:p>
          <a:p>
            <a:pPr marL="0" indent="0" algn="r" rtl="1">
              <a:buNone/>
            </a:pPr>
            <a:r>
              <a:rPr lang="ar-SA" dirty="0" smtClean="0"/>
              <a:t>للمستأجر ان يرجع على المتعرض بالتعويض عن الاضرار التي اصابته لأنه لم</a:t>
            </a:r>
            <a:endParaRPr lang="en-US" dirty="0" smtClean="0"/>
          </a:p>
          <a:p>
            <a:pPr marL="0" indent="0" algn="r" rtl="1">
              <a:buNone/>
            </a:pPr>
            <a:r>
              <a:rPr lang="ar-SA" dirty="0" smtClean="0"/>
              <a:t>يكن محقاً في تعرضه</a:t>
            </a:r>
            <a:r>
              <a:rPr lang="en-US" dirty="0" smtClean="0"/>
              <a:t> . </a:t>
            </a:r>
            <a:r>
              <a:rPr lang="ar-SA" dirty="0" smtClean="0"/>
              <a:t>أما </a:t>
            </a:r>
            <a:r>
              <a:rPr lang="ar-SA" dirty="0" smtClean="0">
                <a:solidFill>
                  <a:srgbClr val="FF0000"/>
                </a:solidFill>
              </a:rPr>
              <a:t>أذا فشل المؤجر في دفع التعرض </a:t>
            </a:r>
            <a:r>
              <a:rPr lang="ar-SA" dirty="0" smtClean="0"/>
              <a:t>فأن التزامه بضمان</a:t>
            </a:r>
            <a:endParaRPr lang="en-US" dirty="0" smtClean="0"/>
          </a:p>
          <a:p>
            <a:pPr marL="0" indent="0" algn="r" rtl="1">
              <a:buNone/>
            </a:pPr>
            <a:r>
              <a:rPr lang="ar-SA" dirty="0" smtClean="0"/>
              <a:t>الاستحقاق يكون قد تحقق</a:t>
            </a:r>
            <a:r>
              <a:rPr lang="en-US" dirty="0" smtClean="0"/>
              <a:t> . </a:t>
            </a:r>
            <a:r>
              <a:rPr lang="ar-SA" dirty="0" smtClean="0"/>
              <a:t>فيحق للمستأجر أن يطالب أما بإنقاص الاجرة واما</a:t>
            </a:r>
            <a:r>
              <a:rPr lang="ar-IQ" dirty="0" smtClean="0"/>
              <a:t> </a:t>
            </a:r>
            <a:r>
              <a:rPr lang="ar-SA" dirty="0" smtClean="0"/>
              <a:t>بفسخ الايجار</a:t>
            </a:r>
            <a:r>
              <a:rPr lang="en-US" dirty="0" smtClean="0"/>
              <a:t> .</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1435608" y="228600"/>
            <a:ext cx="7498080" cy="46038"/>
          </a:xfrm>
        </p:spPr>
        <p:txBody>
          <a:bodyPr>
            <a:normAutofit fontScale="90000"/>
          </a:bodyPr>
          <a:lstStyle/>
          <a:p>
            <a:endParaRPr lang="en-US" dirty="0"/>
          </a:p>
        </p:txBody>
      </p:sp>
      <p:sp>
        <p:nvSpPr>
          <p:cNvPr id="3" name="Content Placeholder 2"/>
          <p:cNvSpPr>
            <a:spLocks noGrp="1"/>
          </p:cNvSpPr>
          <p:nvPr>
            <p:ph idx="1"/>
          </p:nvPr>
        </p:nvSpPr>
        <p:spPr>
          <a:xfrm>
            <a:off x="152400" y="304800"/>
            <a:ext cx="8781288" cy="6400800"/>
          </a:xfrm>
        </p:spPr>
        <p:txBody>
          <a:bodyPr/>
          <a:lstStyle/>
          <a:p>
            <a:pPr algn="r" rtl="1"/>
            <a:r>
              <a:rPr lang="ar-IQ" b="1" dirty="0" smtClean="0">
                <a:effectLst>
                  <a:outerShdw blurRad="38100" dist="38100" dir="2700000" algn="tl">
                    <a:srgbClr val="000000">
                      <a:alpha val="43137"/>
                    </a:srgbClr>
                  </a:outerShdw>
                </a:effectLst>
              </a:rPr>
              <a:t>هل يمكن للمستاجر ان يدفع التعرض القانوني صادر عن الغير بنفسه؟؟</a:t>
            </a:r>
          </a:p>
          <a:p>
            <a:pPr algn="r" rtl="1"/>
            <a:r>
              <a:rPr lang="ar-IQ" b="1" dirty="0" smtClean="0">
                <a:effectLst>
                  <a:outerShdw blurRad="38100" dist="38100" dir="2700000" algn="tl">
                    <a:srgbClr val="000000">
                      <a:alpha val="43137"/>
                    </a:srgbClr>
                  </a:outerShdw>
                </a:effectLst>
              </a:rPr>
              <a:t>الاصل لايجوز</a:t>
            </a:r>
            <a:r>
              <a:rPr lang="ar-JO" b="1" dirty="0" smtClean="0">
                <a:effectLst>
                  <a:outerShdw blurRad="38100" dist="38100" dir="2700000" algn="tl">
                    <a:srgbClr val="000000">
                      <a:alpha val="43137"/>
                    </a:srgbClr>
                  </a:outerShdw>
                </a:effectLst>
              </a:rPr>
              <a:t> (ولكن لما كان المستاجر دائناً للمؤجر فإنه له حق رفع دعوى غير مباشر على المتعرض باسم المؤجر وعليه يدخل هذاخصما فيها.</a:t>
            </a:r>
            <a:r>
              <a:rPr lang="ar-IQ" b="1" dirty="0" smtClean="0">
                <a:effectLst>
                  <a:outerShdw blurRad="38100" dist="38100" dir="2700000" algn="tl">
                    <a:srgbClr val="000000">
                      <a:alpha val="43137"/>
                    </a:srgbClr>
                  </a:outerShdw>
                </a:effectLst>
              </a:rPr>
              <a:t> </a:t>
            </a:r>
          </a:p>
          <a:p>
            <a:pPr algn="r" rtl="1"/>
            <a:r>
              <a:rPr lang="ar-IQ" dirty="0" smtClean="0"/>
              <a:t>استثناءً </a:t>
            </a:r>
            <a:r>
              <a:rPr lang="ar-SA" dirty="0" smtClean="0"/>
              <a:t>يجوز للمستأجر أن يدفع التعرض هو بنفسه و باسمه هو أذا كانت الدعوى تتعلق</a:t>
            </a:r>
            <a:r>
              <a:rPr lang="ar-JO" dirty="0"/>
              <a:t> </a:t>
            </a:r>
            <a:r>
              <a:rPr lang="ar-SA" dirty="0" smtClean="0"/>
              <a:t>بحيازة المأجور</a:t>
            </a:r>
            <a:r>
              <a:rPr lang="en-US" dirty="0" smtClean="0"/>
              <a:t> . </a:t>
            </a:r>
            <a:r>
              <a:rPr lang="ar-SA" dirty="0" smtClean="0"/>
              <a:t>فيستطيع ان يحمي حيازته بجميع دعاوى الحيازة وايضاً يحق</a:t>
            </a:r>
            <a:r>
              <a:rPr lang="ar-JO" dirty="0"/>
              <a:t> </a:t>
            </a:r>
            <a:r>
              <a:rPr lang="ar-SA" dirty="0" smtClean="0"/>
              <a:t>له ان يدفع التعرض في الدعاوى الاخرى التي يكون المستأجر خصماً فيها مثل اذا</a:t>
            </a:r>
            <a:r>
              <a:rPr lang="ar-IQ" dirty="0" smtClean="0"/>
              <a:t> </a:t>
            </a:r>
            <a:r>
              <a:rPr lang="ar-SA" dirty="0" smtClean="0"/>
              <a:t>اشترى المتعرض للماجور ويرفع الدعوى على المستأجر</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435608" y="304800"/>
            <a:ext cx="7498080" cy="5943600"/>
          </a:xfrm>
        </p:spPr>
        <p:txBody>
          <a:bodyPr/>
          <a:lstStyle/>
          <a:p>
            <a:pPr algn="r" rtl="1"/>
            <a:r>
              <a:rPr lang="en-US" b="1" dirty="0" smtClean="0">
                <a:solidFill>
                  <a:srgbClr val="FF0000"/>
                </a:solidFill>
              </a:rPr>
              <a:t>3 : </a:t>
            </a:r>
            <a:r>
              <a:rPr lang="ar-SA" b="1" dirty="0" smtClean="0">
                <a:solidFill>
                  <a:srgbClr val="FF0000"/>
                </a:solidFill>
              </a:rPr>
              <a:t>تمييز الايجار عن العمل</a:t>
            </a:r>
            <a:endParaRPr lang="en-US" dirty="0" smtClean="0">
              <a:solidFill>
                <a:srgbClr val="FF0000"/>
              </a:solidFill>
            </a:endParaRPr>
          </a:p>
          <a:p>
            <a:pPr algn="r" rtl="1"/>
            <a:r>
              <a:rPr lang="ar-SA" dirty="0" smtClean="0"/>
              <a:t>يصعب التمييز بينهما في حالة تسليم شركة لسيارات الاجرة احدى سياراتها لسائق</a:t>
            </a:r>
            <a:endParaRPr lang="en-US" dirty="0" smtClean="0"/>
          </a:p>
          <a:p>
            <a:pPr algn="r" rtl="1"/>
            <a:r>
              <a:rPr lang="ar-SA" dirty="0" smtClean="0"/>
              <a:t>بالعمل عليها فهل تعتبر الحالة هنا ايجار ام عمل؟</a:t>
            </a:r>
            <a:endParaRPr lang="en-US" dirty="0" smtClean="0"/>
          </a:p>
          <a:p>
            <a:pPr algn="r" rtl="1"/>
            <a:r>
              <a:rPr lang="ar-SA" dirty="0" smtClean="0"/>
              <a:t>وللإجابة على هذا السؤال نرى بانه أذا كان للشركة حق توجيه السائق والاشراف</a:t>
            </a:r>
            <a:endParaRPr lang="en-US" dirty="0" smtClean="0"/>
          </a:p>
          <a:p>
            <a:pPr algn="r" rtl="1"/>
            <a:r>
              <a:rPr lang="ar-SA" dirty="0" smtClean="0"/>
              <a:t>على عمله كما هو في الغالب كنا بصدد عقد عمل اما أذا لم تكن هذه العلاقة</a:t>
            </a:r>
            <a:endParaRPr lang="en-US" dirty="0" smtClean="0"/>
          </a:p>
          <a:p>
            <a:pPr algn="r" rtl="1"/>
            <a:r>
              <a:rPr lang="ar-SA" dirty="0" smtClean="0"/>
              <a:t>موجودة فهنا نكون بصدد عقد الايجار</a:t>
            </a:r>
            <a:endParaRPr lang="en-US" dirty="0" smtClean="0"/>
          </a:p>
          <a:p>
            <a:endParaRPr lang="en-US" dirty="0"/>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45719"/>
          </a:xfrm>
        </p:spPr>
        <p:txBody>
          <a:bodyPr>
            <a:normAutofit fontScale="90000"/>
          </a:bodyPr>
          <a:lstStyle/>
          <a:p>
            <a:endParaRPr lang="en-US" dirty="0"/>
          </a:p>
        </p:txBody>
      </p:sp>
      <p:sp>
        <p:nvSpPr>
          <p:cNvPr id="3" name="Content Placeholder 2"/>
          <p:cNvSpPr>
            <a:spLocks noGrp="1"/>
          </p:cNvSpPr>
          <p:nvPr>
            <p:ph idx="1"/>
          </p:nvPr>
        </p:nvSpPr>
        <p:spPr>
          <a:xfrm>
            <a:off x="228600" y="381000"/>
            <a:ext cx="8705088" cy="6248400"/>
          </a:xfrm>
        </p:spPr>
        <p:txBody>
          <a:bodyPr>
            <a:normAutofit fontScale="70000" lnSpcReduction="20000"/>
          </a:bodyPr>
          <a:lstStyle/>
          <a:p>
            <a:pPr algn="r" rtl="1"/>
            <a:r>
              <a:rPr lang="ar-JO" dirty="0" smtClean="0">
                <a:solidFill>
                  <a:srgbClr val="FF0000"/>
                </a:solidFill>
                <a:effectLst>
                  <a:outerShdw blurRad="38100" dist="38100" dir="2700000" algn="tl">
                    <a:srgbClr val="000000">
                      <a:alpha val="43137"/>
                    </a:srgbClr>
                  </a:outerShdw>
                </a:effectLst>
              </a:rPr>
              <a:t>2-</a:t>
            </a:r>
            <a:r>
              <a:rPr lang="ar-SA" dirty="0" smtClean="0">
                <a:solidFill>
                  <a:srgbClr val="FF0000"/>
                </a:solidFill>
                <a:effectLst>
                  <a:outerShdw blurRad="38100" dist="38100" dir="2700000" algn="tl">
                    <a:srgbClr val="000000">
                      <a:alpha val="43137"/>
                    </a:srgbClr>
                  </a:outerShdw>
                </a:effectLst>
              </a:rPr>
              <a:t>التعرض المادي</a:t>
            </a:r>
            <a:endParaRPr lang="en-US" dirty="0" smtClean="0">
              <a:solidFill>
                <a:srgbClr val="FF0000"/>
              </a:solidFill>
              <a:effectLst>
                <a:outerShdw blurRad="38100" dist="38100" dir="2700000" algn="tl">
                  <a:srgbClr val="000000">
                    <a:alpha val="43137"/>
                  </a:srgbClr>
                </a:outerShdw>
              </a:effectLst>
            </a:endParaRPr>
          </a:p>
          <a:p>
            <a:pPr algn="r" rtl="1"/>
            <a:r>
              <a:rPr lang="ar-SA" dirty="0" smtClean="0">
                <a:effectLst>
                  <a:outerShdw blurRad="38100" dist="38100" dir="2700000" algn="tl">
                    <a:srgbClr val="000000">
                      <a:alpha val="43137"/>
                    </a:srgbClr>
                  </a:outerShdw>
                </a:effectLst>
              </a:rPr>
              <a:t>قلنا بأن المؤجر لا يكون مسؤولاً عن التعرض المادي الصادر من الغير</a:t>
            </a:r>
            <a:r>
              <a:rPr lang="en-US" dirty="0" smtClean="0">
                <a:effectLst>
                  <a:outerShdw blurRad="38100" dist="38100" dir="2700000" algn="tl">
                    <a:srgbClr val="000000">
                      <a:alpha val="43137"/>
                    </a:srgbClr>
                  </a:outerShdw>
                </a:effectLst>
              </a:rPr>
              <a:t> . </a:t>
            </a:r>
            <a:r>
              <a:rPr lang="ar-SA" dirty="0" smtClean="0">
                <a:effectLst>
                  <a:outerShdw blurRad="38100" dist="38100" dir="2700000" algn="tl">
                    <a:srgbClr val="000000">
                      <a:alpha val="43137"/>
                    </a:srgbClr>
                  </a:outerShdw>
                </a:effectLst>
              </a:rPr>
              <a:t>وحتى</a:t>
            </a:r>
            <a:endParaRPr lang="en-US" dirty="0" smtClean="0">
              <a:effectLst>
                <a:outerShdw blurRad="38100" dist="38100" dir="2700000" algn="tl">
                  <a:srgbClr val="000000">
                    <a:alpha val="43137"/>
                  </a:srgbClr>
                </a:outerShdw>
              </a:effectLst>
            </a:endParaRPr>
          </a:p>
          <a:p>
            <a:pPr algn="r" rtl="1"/>
            <a:r>
              <a:rPr lang="ar-SA" dirty="0" smtClean="0">
                <a:effectLst>
                  <a:outerShdw blurRad="38100" dist="38100" dir="2700000" algn="tl">
                    <a:srgbClr val="000000">
                      <a:alpha val="43137"/>
                    </a:srgbClr>
                  </a:outerShdw>
                </a:effectLst>
              </a:rPr>
              <a:t>يكون المؤجر غير مسؤول عن هذا التعرض المادي يجب أن </a:t>
            </a:r>
            <a:r>
              <a:rPr lang="ar-SA" dirty="0" smtClean="0">
                <a:solidFill>
                  <a:srgbClr val="FF0000"/>
                </a:solidFill>
                <a:effectLst>
                  <a:outerShdw blurRad="38100" dist="38100" dir="2700000" algn="tl">
                    <a:srgbClr val="000000">
                      <a:alpha val="43137"/>
                    </a:srgbClr>
                  </a:outerShdw>
                </a:effectLst>
              </a:rPr>
              <a:t>تتوافر الشروط</a:t>
            </a:r>
            <a:r>
              <a:rPr lang="ar-IQ" dirty="0" smtClean="0">
                <a:solidFill>
                  <a:srgbClr val="FF0000"/>
                </a:solidFill>
                <a:effectLst>
                  <a:outerShdw blurRad="38100" dist="38100" dir="2700000" algn="tl">
                    <a:srgbClr val="000000">
                      <a:alpha val="43137"/>
                    </a:srgbClr>
                  </a:outerShdw>
                </a:effectLst>
              </a:rPr>
              <a:t> </a:t>
            </a:r>
            <a:r>
              <a:rPr lang="ar-SA" dirty="0" smtClean="0">
                <a:solidFill>
                  <a:srgbClr val="FF0000"/>
                </a:solidFill>
                <a:effectLst>
                  <a:outerShdw blurRad="38100" dist="38100" dir="2700000" algn="tl">
                    <a:srgbClr val="000000">
                      <a:alpha val="43137"/>
                    </a:srgbClr>
                  </a:outerShdw>
                </a:effectLst>
              </a:rPr>
              <a:t>الاتية</a:t>
            </a:r>
            <a:r>
              <a:rPr lang="en-US" dirty="0" smtClean="0">
                <a:solidFill>
                  <a:srgbClr val="FF0000"/>
                </a:solidFill>
                <a:effectLst>
                  <a:outerShdw blurRad="38100" dist="38100" dir="2700000" algn="tl">
                    <a:srgbClr val="000000">
                      <a:alpha val="43137"/>
                    </a:srgbClr>
                  </a:outerShdw>
                </a:effectLst>
              </a:rPr>
              <a:t>:</a:t>
            </a:r>
          </a:p>
          <a:p>
            <a:pPr algn="r" rtl="1">
              <a:buNone/>
            </a:pPr>
            <a:endParaRPr lang="ar-IQ" dirty="0" smtClean="0">
              <a:effectLst>
                <a:outerShdw blurRad="38100" dist="38100" dir="2700000" algn="tl">
                  <a:srgbClr val="000000">
                    <a:alpha val="43137"/>
                  </a:srgbClr>
                </a:outerShdw>
              </a:effectLst>
            </a:endParaRPr>
          </a:p>
          <a:p>
            <a:pPr algn="r" rtl="1">
              <a:buNone/>
            </a:pPr>
            <a:r>
              <a:rPr lang="ar-SA" dirty="0" smtClean="0">
                <a:effectLst>
                  <a:outerShdw blurRad="38100" dist="38100" dir="2700000" algn="tl">
                    <a:srgbClr val="000000">
                      <a:alpha val="43137"/>
                    </a:srgbClr>
                  </a:outerShdw>
                </a:effectLst>
              </a:rPr>
              <a:t>أ</a:t>
            </a:r>
            <a:r>
              <a:rPr lang="en-US" dirty="0" smtClean="0">
                <a:effectLst>
                  <a:outerShdw blurRad="38100" dist="38100" dir="2700000" algn="tl">
                    <a:srgbClr val="000000">
                      <a:alpha val="43137"/>
                    </a:srgbClr>
                  </a:outerShdw>
                </a:effectLst>
              </a:rPr>
              <a:t> : </a:t>
            </a:r>
            <a:r>
              <a:rPr lang="ar-SA" dirty="0" smtClean="0">
                <a:effectLst>
                  <a:outerShdw blurRad="38100" dist="38100" dir="2700000" algn="tl">
                    <a:srgbClr val="000000">
                      <a:alpha val="43137"/>
                    </a:srgbClr>
                  </a:outerShdw>
                </a:effectLst>
              </a:rPr>
              <a:t>أن لا يكون التعرض صادراً من المؤجر نفسه ولا من احد اتباعه بل من</a:t>
            </a:r>
            <a:endParaRPr lang="en-US" dirty="0" smtClean="0">
              <a:effectLst>
                <a:outerShdw blurRad="38100" dist="38100" dir="2700000" algn="tl">
                  <a:srgbClr val="000000">
                    <a:alpha val="43137"/>
                  </a:srgbClr>
                </a:outerShdw>
              </a:effectLst>
            </a:endParaRPr>
          </a:p>
          <a:p>
            <a:pPr algn="r" rtl="1"/>
            <a:r>
              <a:rPr lang="ar-SA" dirty="0" smtClean="0">
                <a:effectLst>
                  <a:outerShdw blurRad="38100" dist="38100" dir="2700000" algn="tl">
                    <a:srgbClr val="000000">
                      <a:alpha val="43137"/>
                    </a:srgbClr>
                  </a:outerShdw>
                </a:effectLst>
              </a:rPr>
              <a:t>شخص اجنبي عنه</a:t>
            </a:r>
            <a:endParaRPr lang="en-US" dirty="0" smtClean="0">
              <a:effectLst>
                <a:outerShdw blurRad="38100" dist="38100" dir="2700000" algn="tl">
                  <a:srgbClr val="000000">
                    <a:alpha val="43137"/>
                  </a:srgbClr>
                </a:outerShdw>
              </a:effectLst>
            </a:endParaRPr>
          </a:p>
          <a:p>
            <a:pPr algn="r" rtl="1"/>
            <a:r>
              <a:rPr lang="ar-SA" dirty="0" smtClean="0">
                <a:effectLst>
                  <a:outerShdw blurRad="38100" dist="38100" dir="2700000" algn="tl">
                    <a:srgbClr val="000000">
                      <a:alpha val="43137"/>
                    </a:srgbClr>
                  </a:outerShdw>
                </a:effectLst>
              </a:rPr>
              <a:t>ب</a:t>
            </a:r>
            <a:r>
              <a:rPr lang="en-US" dirty="0" smtClean="0">
                <a:effectLst>
                  <a:outerShdw blurRad="38100" dist="38100" dir="2700000" algn="tl">
                    <a:srgbClr val="000000">
                      <a:alpha val="43137"/>
                    </a:srgbClr>
                  </a:outerShdw>
                </a:effectLst>
              </a:rPr>
              <a:t> : </a:t>
            </a:r>
            <a:r>
              <a:rPr lang="ar-SA" dirty="0" smtClean="0">
                <a:effectLst>
                  <a:outerShdw blurRad="38100" dist="38100" dir="2700000" algn="tl">
                    <a:srgbClr val="000000">
                      <a:alpha val="43137"/>
                    </a:srgbClr>
                  </a:outerShdw>
                </a:effectLst>
              </a:rPr>
              <a:t>أن </a:t>
            </a:r>
            <a:r>
              <a:rPr lang="ar-SA" dirty="0" smtClean="0">
                <a:solidFill>
                  <a:srgbClr val="FF0000"/>
                </a:solidFill>
                <a:effectLst>
                  <a:outerShdw blurRad="38100" dist="38100" dir="2700000" algn="tl">
                    <a:srgbClr val="000000">
                      <a:alpha val="43137"/>
                    </a:srgbClr>
                  </a:outerShdw>
                </a:effectLst>
              </a:rPr>
              <a:t>لا يستند </a:t>
            </a:r>
            <a:r>
              <a:rPr lang="ar-SA" dirty="0" smtClean="0">
                <a:effectLst>
                  <a:outerShdw blurRad="38100" dist="38100" dir="2700000" algn="tl">
                    <a:srgbClr val="000000">
                      <a:alpha val="43137"/>
                    </a:srgbClr>
                  </a:outerShdw>
                </a:effectLst>
              </a:rPr>
              <a:t>المتعرض في هذا التعرض الى أي حق يدعيه على المأجور</a:t>
            </a:r>
            <a:endParaRPr lang="en-US" dirty="0" smtClean="0">
              <a:effectLst>
                <a:outerShdw blurRad="38100" dist="38100" dir="2700000" algn="tl">
                  <a:srgbClr val="000000">
                    <a:alpha val="43137"/>
                  </a:srgbClr>
                </a:outerShdw>
              </a:effectLst>
            </a:endParaRPr>
          </a:p>
          <a:p>
            <a:pPr algn="r" rtl="1"/>
            <a:r>
              <a:rPr lang="ar-SA" dirty="0" smtClean="0">
                <a:effectLst>
                  <a:outerShdw blurRad="38100" dist="38100" dir="2700000" algn="tl">
                    <a:srgbClr val="000000">
                      <a:alpha val="43137"/>
                    </a:srgbClr>
                  </a:outerShdw>
                </a:effectLst>
              </a:rPr>
              <a:t>ج</a:t>
            </a:r>
            <a:r>
              <a:rPr lang="en-US" dirty="0" smtClean="0">
                <a:effectLst>
                  <a:outerShdw blurRad="38100" dist="38100" dir="2700000" algn="tl">
                    <a:srgbClr val="000000">
                      <a:alpha val="43137"/>
                    </a:srgbClr>
                  </a:outerShdw>
                </a:effectLst>
              </a:rPr>
              <a:t> : </a:t>
            </a:r>
            <a:r>
              <a:rPr lang="ar-SA" dirty="0" smtClean="0">
                <a:effectLst>
                  <a:outerShdw blurRad="38100" dist="38100" dir="2700000" algn="tl">
                    <a:srgbClr val="000000">
                      <a:alpha val="43137"/>
                    </a:srgbClr>
                  </a:outerShdw>
                </a:effectLst>
              </a:rPr>
              <a:t>أن يحدث التعرض بعد تسليم الماجور الى ال</a:t>
            </a:r>
            <a:r>
              <a:rPr lang="ar-JO" dirty="0" smtClean="0">
                <a:effectLst>
                  <a:outerShdw blurRad="38100" dist="38100" dir="2700000" algn="tl">
                    <a:srgbClr val="000000">
                      <a:alpha val="43137"/>
                    </a:srgbClr>
                  </a:outerShdw>
                </a:effectLst>
              </a:rPr>
              <a:t>مستأجر</a:t>
            </a:r>
            <a:r>
              <a:rPr lang="ar-SA" dirty="0" smtClean="0">
                <a:effectLst>
                  <a:outerShdw blurRad="38100" dist="38100" dir="2700000" algn="tl">
                    <a:srgbClr val="000000">
                      <a:alpha val="43137"/>
                    </a:srgbClr>
                  </a:outerShdw>
                </a:effectLst>
              </a:rPr>
              <a:t> واثناء انتفاعه به</a:t>
            </a:r>
            <a:endParaRPr lang="en-US" dirty="0" smtClean="0">
              <a:effectLst>
                <a:outerShdw blurRad="38100" dist="38100" dir="2700000" algn="tl">
                  <a:srgbClr val="000000">
                    <a:alpha val="43137"/>
                  </a:srgbClr>
                </a:outerShdw>
              </a:effectLst>
            </a:endParaRPr>
          </a:p>
          <a:p>
            <a:pPr algn="r" rtl="1"/>
            <a:r>
              <a:rPr lang="ar-JO" b="1" dirty="0" smtClean="0"/>
              <a:t>(م755) </a:t>
            </a:r>
            <a:r>
              <a:rPr lang="ar-SA" b="1" dirty="0" smtClean="0"/>
              <a:t>ويجب على المستأجر </a:t>
            </a:r>
            <a:r>
              <a:rPr lang="ar-SA" dirty="0" smtClean="0">
                <a:effectLst>
                  <a:outerShdw blurRad="38100" dist="38100" dir="2700000" algn="tl">
                    <a:srgbClr val="000000">
                      <a:alpha val="43137"/>
                    </a:srgbClr>
                  </a:outerShdw>
                </a:effectLst>
              </a:rPr>
              <a:t>أن يرفع يد الغاصب عن الماجور</a:t>
            </a:r>
            <a:r>
              <a:rPr lang="en-US" dirty="0" smtClean="0">
                <a:effectLst>
                  <a:outerShdw blurRad="38100" dist="38100" dir="2700000" algn="tl">
                    <a:srgbClr val="000000">
                      <a:alpha val="43137"/>
                    </a:srgbClr>
                  </a:outerShdw>
                </a:effectLst>
              </a:rPr>
              <a:t> . </a:t>
            </a:r>
            <a:r>
              <a:rPr lang="ar-SA" dirty="0" smtClean="0">
                <a:effectLst>
                  <a:outerShdw blurRad="38100" dist="38100" dir="2700000" algn="tl">
                    <a:srgbClr val="000000">
                      <a:alpha val="43137"/>
                    </a:srgbClr>
                  </a:outerShdw>
                </a:effectLst>
              </a:rPr>
              <a:t>فأن لم يقم المستأجر</a:t>
            </a:r>
            <a:endParaRPr lang="en-US" dirty="0" smtClean="0">
              <a:effectLst>
                <a:outerShdw blurRad="38100" dist="38100" dir="2700000" algn="tl">
                  <a:srgbClr val="000000">
                    <a:alpha val="43137"/>
                  </a:srgbClr>
                </a:outerShdw>
              </a:effectLst>
            </a:endParaRPr>
          </a:p>
          <a:p>
            <a:pPr algn="r" rtl="1"/>
            <a:r>
              <a:rPr lang="ar-SA" dirty="0" smtClean="0">
                <a:effectLst>
                  <a:outerShdw blurRad="38100" dist="38100" dir="2700000" algn="tl">
                    <a:srgbClr val="000000">
                      <a:alpha val="43137"/>
                    </a:srgbClr>
                  </a:outerShdw>
                </a:effectLst>
              </a:rPr>
              <a:t>باتخاذ ما يلزم لرفع يد الغاصب وكان ذلك بإمكانه ولم ينذر المؤجر بوقوع</a:t>
            </a:r>
            <a:endParaRPr lang="en-US" dirty="0" smtClean="0">
              <a:effectLst>
                <a:outerShdw blurRad="38100" dist="38100" dir="2700000" algn="tl">
                  <a:srgbClr val="000000">
                    <a:alpha val="43137"/>
                  </a:srgbClr>
                </a:outerShdw>
              </a:effectLst>
            </a:endParaRPr>
          </a:p>
          <a:p>
            <a:pPr algn="r" rtl="1"/>
            <a:r>
              <a:rPr lang="ar-SA" dirty="0" smtClean="0">
                <a:effectLst>
                  <a:outerShdw blurRad="38100" dist="38100" dir="2700000" algn="tl">
                    <a:srgbClr val="000000">
                      <a:alpha val="43137"/>
                    </a:srgbClr>
                  </a:outerShdw>
                </a:effectLst>
              </a:rPr>
              <a:t>الغصب فأنه يكون ملزماً بدفع الاجرة عن العين وأن كانت تلك العين قد اغتصبت</a:t>
            </a:r>
            <a:endParaRPr lang="en-US" dirty="0" smtClean="0">
              <a:effectLst>
                <a:outerShdw blurRad="38100" dist="38100" dir="2700000" algn="tl">
                  <a:srgbClr val="000000">
                    <a:alpha val="43137"/>
                  </a:srgbClr>
                </a:outerShdw>
              </a:effectLst>
            </a:endParaRPr>
          </a:p>
          <a:p>
            <a:pPr algn="r" rtl="1"/>
            <a:r>
              <a:rPr lang="ar-SA" dirty="0" smtClean="0">
                <a:effectLst>
                  <a:outerShdw blurRad="38100" dist="38100" dir="2700000" algn="tl">
                    <a:srgbClr val="000000">
                      <a:alpha val="43137"/>
                    </a:srgbClr>
                  </a:outerShdw>
                </a:effectLst>
              </a:rPr>
              <a:t>منه</a:t>
            </a:r>
            <a:r>
              <a:rPr lang="en-US" dirty="0" smtClean="0">
                <a:effectLst>
                  <a:outerShdw blurRad="38100" dist="38100" dir="2700000" algn="tl">
                    <a:srgbClr val="000000">
                      <a:alpha val="43137"/>
                    </a:srgbClr>
                  </a:outerShdw>
                </a:effectLst>
              </a:rPr>
              <a:t>. </a:t>
            </a:r>
            <a:r>
              <a:rPr lang="ar-SA" sz="3600" b="1" dirty="0" smtClean="0">
                <a:effectLst>
                  <a:outerShdw blurRad="38100" dist="38100" dir="2700000" algn="tl">
                    <a:srgbClr val="000000">
                      <a:alpha val="43137"/>
                    </a:srgbClr>
                  </a:outerShdw>
                </a:effectLst>
              </a:rPr>
              <a:t>اما اذا لم يصدر تقصير من جانب المستأجر فأن القانون قد اجاز له طلب فسخ</a:t>
            </a:r>
            <a:r>
              <a:rPr lang="ar-IQ" sz="3600" b="1" dirty="0" smtClean="0">
                <a:effectLst>
                  <a:outerShdw blurRad="38100" dist="38100" dir="2700000" algn="tl">
                    <a:srgbClr val="000000">
                      <a:alpha val="43137"/>
                    </a:srgbClr>
                  </a:outerShdw>
                </a:effectLst>
              </a:rPr>
              <a:t> </a:t>
            </a:r>
            <a:r>
              <a:rPr lang="ar-SA" sz="3600" b="1" dirty="0" smtClean="0">
                <a:effectLst>
                  <a:outerShdw blurRad="38100" dist="38100" dir="2700000" algn="tl">
                    <a:srgbClr val="000000">
                      <a:alpha val="43137"/>
                    </a:srgbClr>
                  </a:outerShdw>
                </a:effectLst>
              </a:rPr>
              <a:t>العقد او انقاص الاجرة</a:t>
            </a:r>
            <a:endParaRPr lang="en-US" sz="3600" b="1" dirty="0" smtClean="0">
              <a:effectLst>
                <a:outerShdw blurRad="38100" dist="38100" dir="2700000" algn="tl">
                  <a:srgbClr val="000000">
                    <a:alpha val="43137"/>
                  </a:srgbClr>
                </a:outerShdw>
              </a:effectLst>
            </a:endParaRPr>
          </a:p>
          <a:p>
            <a:pPr algn="r" rtl="1"/>
            <a:r>
              <a:rPr lang="ar-IQ" sz="3600" b="1" dirty="0" smtClean="0">
                <a:effectLst>
                  <a:outerShdw blurRad="38100" dist="38100" dir="2700000" algn="tl">
                    <a:srgbClr val="000000">
                      <a:alpha val="43137"/>
                    </a:srgbClr>
                  </a:outerShdw>
                </a:effectLst>
              </a:rPr>
              <a:t>س//هل فسخ وانقاص اجرة هو بسبب تحقق ضمان الاستحقاق(في التعرض المادي الصادر عن الغير)؟</a:t>
            </a:r>
            <a:r>
              <a:rPr lang="ar-JO" sz="3600" b="1" dirty="0" smtClean="0">
                <a:effectLst>
                  <a:outerShdw blurRad="38100" dist="38100" dir="2700000" algn="tl">
                    <a:srgbClr val="000000">
                      <a:alpha val="43137"/>
                    </a:srgbClr>
                  </a:outerShdw>
                </a:effectLst>
              </a:rPr>
              <a:t/>
            </a:r>
            <a:br>
              <a:rPr lang="ar-JO" sz="3600" b="1" dirty="0" smtClean="0">
                <a:effectLst>
                  <a:outerShdw blurRad="38100" dist="38100" dir="2700000" algn="tl">
                    <a:srgbClr val="000000">
                      <a:alpha val="43137"/>
                    </a:srgbClr>
                  </a:outerShdw>
                </a:effectLst>
              </a:rPr>
            </a:br>
            <a:endParaRPr lang="en-US" sz="3600" b="1" dirty="0" smtClean="0">
              <a:effectLst>
                <a:outerShdw blurRad="38100" dist="38100" dir="2700000" algn="tl">
                  <a:srgbClr val="000000">
                    <a:alpha val="43137"/>
                  </a:srgbClr>
                </a:outerShdw>
              </a:effectLst>
            </a:endParaRPr>
          </a:p>
          <a:p>
            <a:pPr algn="r"/>
            <a:endParaRPr lang="en-US" dirty="0">
              <a:effectLst>
                <a:outerShdw blurRad="38100" dist="38100" dir="2700000" algn="tl">
                  <a:srgbClr val="000000">
                    <a:alpha val="43137"/>
                  </a:srgbClr>
                </a:outerShdw>
              </a:effectLst>
            </a:endParaRPr>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45719"/>
          </a:xfrm>
        </p:spPr>
        <p:txBody>
          <a:bodyPr>
            <a:normAutofit fontScale="90000"/>
          </a:bodyPr>
          <a:lstStyle/>
          <a:p>
            <a:endParaRPr lang="en-US" dirty="0"/>
          </a:p>
        </p:txBody>
      </p:sp>
      <p:sp>
        <p:nvSpPr>
          <p:cNvPr id="3" name="Content Placeholder 2"/>
          <p:cNvSpPr>
            <a:spLocks noGrp="1"/>
          </p:cNvSpPr>
          <p:nvPr>
            <p:ph idx="1"/>
          </p:nvPr>
        </p:nvSpPr>
        <p:spPr>
          <a:xfrm>
            <a:off x="228600" y="304800"/>
            <a:ext cx="8705088" cy="6324600"/>
          </a:xfrm>
        </p:spPr>
        <p:txBody>
          <a:bodyPr/>
          <a:lstStyle/>
          <a:p>
            <a:pPr algn="r" rtl="1"/>
            <a:r>
              <a:rPr lang="ar-SA" b="1" dirty="0" smtClean="0">
                <a:solidFill>
                  <a:srgbClr val="FF0000"/>
                </a:solidFill>
              </a:rPr>
              <a:t>جواز ال</a:t>
            </a:r>
            <a:r>
              <a:rPr lang="ar-JO" b="1" dirty="0" smtClean="0">
                <a:solidFill>
                  <a:srgbClr val="FF0000"/>
                </a:solidFill>
              </a:rPr>
              <a:t>ا</a:t>
            </a:r>
            <a:r>
              <a:rPr lang="ar-SA" b="1" dirty="0" smtClean="0">
                <a:solidFill>
                  <a:srgbClr val="FF0000"/>
                </a:solidFill>
              </a:rPr>
              <a:t>تفاق على تعديل أحكام الضمان</a:t>
            </a:r>
            <a:endParaRPr lang="en-US" dirty="0" smtClean="0">
              <a:solidFill>
                <a:srgbClr val="FF0000"/>
              </a:solidFill>
            </a:endParaRPr>
          </a:p>
          <a:p>
            <a:pPr algn="r" rtl="1"/>
            <a:r>
              <a:rPr lang="ar-SA" dirty="0" smtClean="0"/>
              <a:t>يجوز للمؤجر والمستأجر الاتفاق على تعديل القواعد التي نص عليها القانون و ذلك</a:t>
            </a:r>
            <a:r>
              <a:rPr lang="ar-JO" dirty="0"/>
              <a:t> </a:t>
            </a:r>
            <a:r>
              <a:rPr lang="ar-SA" dirty="0" smtClean="0"/>
              <a:t>بالتخفيف من مسؤولية المؤجر أو التشديد فيها او حتى الاعفاء منها على</a:t>
            </a:r>
            <a:r>
              <a:rPr lang="ar-JO" dirty="0"/>
              <a:t> </a:t>
            </a:r>
            <a:r>
              <a:rPr lang="ar-SA" dirty="0" smtClean="0"/>
              <a:t>اعتبار أن احكام الضمان </a:t>
            </a:r>
            <a:r>
              <a:rPr lang="ar-SA" b="1" u="sng" dirty="0" smtClean="0"/>
              <a:t>ليست من النظام العام بل هي مفسرة لإرادة المتعاقدين</a:t>
            </a:r>
            <a:r>
              <a:rPr lang="en-US" b="1" u="sng" dirty="0" smtClean="0"/>
              <a:t> .</a:t>
            </a:r>
          </a:p>
          <a:p>
            <a:pPr algn="r" rtl="1"/>
            <a:r>
              <a:rPr lang="ar-SA" dirty="0" smtClean="0"/>
              <a:t>ولابد لصحة الاتفاق على الاعفاء او التخفيف من مسؤولية المؤجر ان لا يكون</a:t>
            </a:r>
            <a:r>
              <a:rPr lang="ar-JO" dirty="0"/>
              <a:t> </a:t>
            </a:r>
            <a:r>
              <a:rPr lang="ar-SA" dirty="0" smtClean="0"/>
              <a:t>هذا الاخير قد حصل على هذا </a:t>
            </a:r>
            <a:r>
              <a:rPr lang="ar-SA" dirty="0" smtClean="0">
                <a:solidFill>
                  <a:srgbClr val="FF0000"/>
                </a:solidFill>
              </a:rPr>
              <a:t>الاتفاق نتيجة غ</a:t>
            </a:r>
            <a:r>
              <a:rPr lang="ar-IQ" dirty="0" smtClean="0">
                <a:solidFill>
                  <a:srgbClr val="FF0000"/>
                </a:solidFill>
              </a:rPr>
              <a:t>ش</a:t>
            </a:r>
            <a:r>
              <a:rPr lang="ar-SA" dirty="0" smtClean="0">
                <a:solidFill>
                  <a:srgbClr val="FF0000"/>
                </a:solidFill>
              </a:rPr>
              <a:t> من جانبه</a:t>
            </a:r>
            <a:r>
              <a:rPr lang="en-US" dirty="0" smtClean="0">
                <a:solidFill>
                  <a:srgbClr val="FF0000"/>
                </a:solidFill>
              </a:rPr>
              <a:t> .</a:t>
            </a:r>
            <a:r>
              <a:rPr lang="ar-IQ" dirty="0" smtClean="0">
                <a:solidFill>
                  <a:srgbClr val="FF0000"/>
                </a:solidFill>
              </a:rPr>
              <a:t>(المؤجر)</a:t>
            </a:r>
            <a:endParaRPr lang="en-US" dirty="0" smtClean="0">
              <a:solidFill>
                <a:srgbClr val="FF0000"/>
              </a:solidFill>
            </a:endParaRPr>
          </a:p>
          <a:p>
            <a:pPr algn="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1435608" y="228600"/>
            <a:ext cx="7498080" cy="46038"/>
          </a:xfrm>
        </p:spPr>
        <p:txBody>
          <a:bodyPr>
            <a:normAutofit fontScale="90000"/>
          </a:bodyPr>
          <a:lstStyle/>
          <a:p>
            <a:endParaRPr lang="en-US" dirty="0"/>
          </a:p>
        </p:txBody>
      </p:sp>
      <p:sp>
        <p:nvSpPr>
          <p:cNvPr id="3" name="Content Placeholder 2"/>
          <p:cNvSpPr>
            <a:spLocks noGrp="1"/>
          </p:cNvSpPr>
          <p:nvPr>
            <p:ph idx="1"/>
          </p:nvPr>
        </p:nvSpPr>
        <p:spPr>
          <a:xfrm>
            <a:off x="304800" y="304800"/>
            <a:ext cx="8628888" cy="6248400"/>
          </a:xfrm>
        </p:spPr>
        <p:txBody>
          <a:bodyPr>
            <a:normAutofit fontScale="55000" lnSpcReduction="20000"/>
          </a:bodyPr>
          <a:lstStyle/>
          <a:p>
            <a:pPr algn="r" rtl="1"/>
            <a:r>
              <a:rPr lang="ar-SA" sz="4400" b="1" dirty="0" smtClean="0">
                <a:solidFill>
                  <a:srgbClr val="FF0000"/>
                </a:solidFill>
              </a:rPr>
              <a:t>ب</a:t>
            </a:r>
            <a:r>
              <a:rPr lang="en-US" sz="4400" b="1" dirty="0" smtClean="0">
                <a:solidFill>
                  <a:srgbClr val="FF0000"/>
                </a:solidFill>
              </a:rPr>
              <a:t> : </a:t>
            </a:r>
            <a:r>
              <a:rPr lang="ar-SA" sz="4400" b="1" dirty="0" smtClean="0">
                <a:solidFill>
                  <a:srgbClr val="FF0000"/>
                </a:solidFill>
              </a:rPr>
              <a:t>التزام المؤجر بضمان العيوب الخفية أو فوات الوصف</a:t>
            </a:r>
            <a:endParaRPr lang="en-US" sz="4400" dirty="0" smtClean="0">
              <a:solidFill>
                <a:srgbClr val="FF0000"/>
              </a:solidFill>
            </a:endParaRPr>
          </a:p>
          <a:p>
            <a:pPr algn="r" rtl="1"/>
            <a:r>
              <a:rPr lang="ar-SA" sz="4400" dirty="0" smtClean="0"/>
              <a:t>يشترط لضمان المؤجر للعيوب الخفية شرطان</a:t>
            </a:r>
            <a:r>
              <a:rPr lang="en-US" sz="4400" dirty="0" smtClean="0"/>
              <a:t> . </a:t>
            </a:r>
            <a:r>
              <a:rPr lang="ar-SA" sz="4400" dirty="0" smtClean="0"/>
              <a:t>أن يكون العيب مؤثراً وأن يكون</a:t>
            </a:r>
            <a:r>
              <a:rPr lang="ar-IQ" sz="4400" dirty="0" smtClean="0"/>
              <a:t> </a:t>
            </a:r>
            <a:r>
              <a:rPr lang="ar-SA" sz="4400" dirty="0" smtClean="0"/>
              <a:t>خفياً</a:t>
            </a:r>
            <a:endParaRPr lang="en-US" sz="4400" dirty="0" smtClean="0"/>
          </a:p>
          <a:p>
            <a:pPr algn="r" rtl="1"/>
            <a:r>
              <a:rPr lang="en-US" sz="4400" b="1" dirty="0" smtClean="0">
                <a:effectLst>
                  <a:outerShdw blurRad="38100" dist="38100" dir="2700000" algn="tl">
                    <a:srgbClr val="000000">
                      <a:alpha val="43137"/>
                    </a:srgbClr>
                  </a:outerShdw>
                </a:effectLst>
              </a:rPr>
              <a:t>1(: </a:t>
            </a:r>
            <a:r>
              <a:rPr lang="ar-SA" sz="4400" b="1" dirty="0" smtClean="0">
                <a:effectLst>
                  <a:outerShdw blurRad="38100" dist="38100" dir="2700000" algn="tl">
                    <a:srgbClr val="000000">
                      <a:alpha val="43137"/>
                    </a:srgbClr>
                  </a:outerShdw>
                </a:effectLst>
              </a:rPr>
              <a:t>أن يكون العيب مؤثراً</a:t>
            </a:r>
            <a:r>
              <a:rPr lang="en-US" sz="4400" b="1" dirty="0" smtClean="0">
                <a:effectLst>
                  <a:outerShdw blurRad="38100" dist="38100" dir="2700000" algn="tl">
                    <a:srgbClr val="000000">
                      <a:alpha val="43137"/>
                    </a:srgbClr>
                  </a:outerShdw>
                </a:effectLst>
              </a:rPr>
              <a:t> </a:t>
            </a:r>
            <a:r>
              <a:rPr lang="en-US" sz="4400" dirty="0" smtClean="0"/>
              <a:t>(</a:t>
            </a:r>
          </a:p>
          <a:p>
            <a:pPr algn="r" rtl="1"/>
            <a:r>
              <a:rPr lang="ar-SA" sz="4400" dirty="0" smtClean="0"/>
              <a:t>يقصد بالعيب هو الآفة الطارئة التي تخلو منها الفطرة السليمة</a:t>
            </a:r>
            <a:r>
              <a:rPr lang="en-US" sz="4400" dirty="0" smtClean="0"/>
              <a:t> . </a:t>
            </a:r>
            <a:r>
              <a:rPr lang="ar-SA" sz="4400" dirty="0" smtClean="0"/>
              <a:t>وحتى يكون العيب</a:t>
            </a:r>
            <a:endParaRPr lang="en-US" sz="4400" dirty="0" smtClean="0"/>
          </a:p>
          <a:p>
            <a:pPr algn="r" rtl="1"/>
            <a:r>
              <a:rPr lang="ar-SA" sz="4400" dirty="0" smtClean="0"/>
              <a:t>مؤثراً يجب أن </a:t>
            </a:r>
            <a:r>
              <a:rPr lang="ar-SA" sz="4400" b="1" u="sng" dirty="0" smtClean="0"/>
              <a:t>يحول دون الانتفاع بالعين أو بأحد ملحقاتها أو ينقص من هذا</a:t>
            </a:r>
            <a:endParaRPr lang="en-US" sz="4400" b="1" u="sng" dirty="0" smtClean="0"/>
          </a:p>
          <a:p>
            <a:pPr algn="r" rtl="1"/>
            <a:r>
              <a:rPr lang="ar-SA" sz="4400" b="1" u="sng" dirty="0" smtClean="0"/>
              <a:t>الانتفاع نقصاً كبيراً</a:t>
            </a:r>
            <a:r>
              <a:rPr lang="en-US" sz="4400" b="1" u="sng" dirty="0" smtClean="0"/>
              <a:t> .</a:t>
            </a:r>
            <a:r>
              <a:rPr lang="en-US" sz="4400" dirty="0" smtClean="0"/>
              <a:t> </a:t>
            </a:r>
            <a:r>
              <a:rPr lang="ar-SA" sz="4400" dirty="0" smtClean="0"/>
              <a:t>مثل الرطوبة التي تصيب المنزل وتؤثر على الصحة</a:t>
            </a:r>
            <a:r>
              <a:rPr lang="en-US" sz="4400" dirty="0" smtClean="0"/>
              <a:t> .</a:t>
            </a:r>
          </a:p>
          <a:p>
            <a:pPr algn="r" rtl="1"/>
            <a:r>
              <a:rPr lang="ar-SA" sz="4400" u="sng" dirty="0" smtClean="0"/>
              <a:t>وللقاضي السلطة التقديرية </a:t>
            </a:r>
            <a:r>
              <a:rPr lang="ar-SA" sz="4400" dirty="0" smtClean="0"/>
              <a:t>فيما أذا كان العيب عيباً مؤثراً أم لا</a:t>
            </a:r>
            <a:r>
              <a:rPr lang="en-US" sz="4400" dirty="0" smtClean="0"/>
              <a:t>. </a:t>
            </a:r>
            <a:r>
              <a:rPr lang="ar-SA" sz="4400" dirty="0" smtClean="0"/>
              <a:t>فقد لايكون العيب</a:t>
            </a:r>
            <a:endParaRPr lang="en-US" sz="4400" dirty="0" smtClean="0"/>
          </a:p>
          <a:p>
            <a:pPr algn="r" rtl="1"/>
            <a:r>
              <a:rPr lang="ar-SA" sz="4400" dirty="0" smtClean="0"/>
              <a:t>مؤثراً أذا جرى العرف بالتسامح فيه</a:t>
            </a:r>
            <a:r>
              <a:rPr lang="en-US" sz="4400" dirty="0" smtClean="0"/>
              <a:t>.</a:t>
            </a:r>
          </a:p>
          <a:p>
            <a:pPr algn="r" rtl="1"/>
            <a:r>
              <a:rPr lang="en-US" sz="4400" b="1" dirty="0" smtClean="0">
                <a:effectLst>
                  <a:outerShdw blurRad="38100" dist="38100" dir="2700000" algn="tl">
                    <a:srgbClr val="000000">
                      <a:alpha val="43137"/>
                    </a:srgbClr>
                  </a:outerShdw>
                </a:effectLst>
              </a:rPr>
              <a:t>2(: </a:t>
            </a:r>
            <a:r>
              <a:rPr lang="ar-SA" sz="4400" b="1" dirty="0" smtClean="0">
                <a:effectLst>
                  <a:outerShdw blurRad="38100" dist="38100" dir="2700000" algn="tl">
                    <a:srgbClr val="000000">
                      <a:alpha val="43137"/>
                    </a:srgbClr>
                  </a:outerShdw>
                </a:effectLst>
              </a:rPr>
              <a:t>أن يكون العيب خفياً</a:t>
            </a:r>
            <a:r>
              <a:rPr lang="en-US" sz="4400" b="1" dirty="0" smtClean="0">
                <a:effectLst>
                  <a:outerShdw blurRad="38100" dist="38100" dir="2700000" algn="tl">
                    <a:srgbClr val="000000">
                      <a:alpha val="43137"/>
                    </a:srgbClr>
                  </a:outerShdw>
                </a:effectLst>
              </a:rPr>
              <a:t> </a:t>
            </a:r>
            <a:r>
              <a:rPr lang="en-US" sz="4400" dirty="0" smtClean="0"/>
              <a:t>(</a:t>
            </a:r>
          </a:p>
          <a:p>
            <a:pPr algn="r" rtl="1"/>
            <a:r>
              <a:rPr lang="ar-SA" sz="4400" dirty="0" smtClean="0"/>
              <a:t>يجب أن لا يكون العيب ظاهراً</a:t>
            </a:r>
            <a:r>
              <a:rPr lang="en-US" sz="4400" dirty="0" smtClean="0"/>
              <a:t>. </a:t>
            </a:r>
            <a:r>
              <a:rPr lang="ar-SA" sz="4400" dirty="0" smtClean="0"/>
              <a:t>بحيث يسهل على المستأجر أن يتبن وجوده</a:t>
            </a:r>
            <a:endParaRPr lang="en-US" sz="4400" dirty="0" smtClean="0"/>
          </a:p>
          <a:p>
            <a:pPr algn="r" rtl="1"/>
            <a:r>
              <a:rPr lang="ar-SA" sz="4400" dirty="0" smtClean="0"/>
              <a:t>بفحص المأجور </a:t>
            </a:r>
            <a:r>
              <a:rPr lang="ar-SA" sz="4400" dirty="0" smtClean="0">
                <a:solidFill>
                  <a:srgbClr val="FF0000"/>
                </a:solidFill>
              </a:rPr>
              <a:t>بعناية الرجل المعتاد</a:t>
            </a:r>
            <a:r>
              <a:rPr lang="en-US" sz="4400" dirty="0" smtClean="0">
                <a:solidFill>
                  <a:srgbClr val="FF0000"/>
                </a:solidFill>
              </a:rPr>
              <a:t> . </a:t>
            </a:r>
            <a:r>
              <a:rPr lang="ar-SA" sz="4400" dirty="0" smtClean="0"/>
              <a:t>كما لا يعتبر العيب خفياً اذا كان المستأجر</a:t>
            </a:r>
            <a:endParaRPr lang="en-US" sz="4400" dirty="0" smtClean="0"/>
          </a:p>
          <a:p>
            <a:pPr algn="r" rtl="1"/>
            <a:r>
              <a:rPr lang="ar-SA" sz="4400" dirty="0" smtClean="0"/>
              <a:t>عالماً به عند التعاقد</a:t>
            </a:r>
            <a:r>
              <a:rPr lang="en-US" sz="4400" dirty="0" smtClean="0"/>
              <a:t> . </a:t>
            </a:r>
            <a:r>
              <a:rPr lang="ar-SA" sz="4400" b="1" u="sng" dirty="0" smtClean="0"/>
              <a:t>ويعتبر العيب خفياً حتى وان كان بوسع المستأجر كشفه ببذل</a:t>
            </a:r>
            <a:endParaRPr lang="en-US" sz="4400" b="1" u="sng" dirty="0" smtClean="0"/>
          </a:p>
          <a:p>
            <a:pPr algn="r" rtl="1"/>
            <a:r>
              <a:rPr lang="ar-SA" sz="4400" b="1" u="sng" dirty="0" smtClean="0"/>
              <a:t>جهد معقول </a:t>
            </a:r>
            <a:r>
              <a:rPr lang="ar-SA" sz="4400" dirty="0" smtClean="0"/>
              <a:t>اذا لم يكتشفه نتيجة تأكيد المؤجر خلو الماجور من العيب أو تعمد</a:t>
            </a:r>
            <a:endParaRPr lang="en-US" sz="4400" dirty="0" smtClean="0"/>
          </a:p>
          <a:p>
            <a:pPr algn="r" rtl="1"/>
            <a:r>
              <a:rPr lang="ar-SA" sz="4400" dirty="0" smtClean="0"/>
              <a:t>اخفاء العيب</a:t>
            </a:r>
            <a:r>
              <a:rPr lang="en-US" sz="4400" dirty="0" smtClean="0"/>
              <a:t> .</a:t>
            </a:r>
          </a:p>
          <a:p>
            <a:pPr algn="r" rtl="1"/>
            <a:r>
              <a:rPr lang="en-US" sz="4400" dirty="0" smtClean="0">
                <a:solidFill>
                  <a:srgbClr val="FF0000"/>
                </a:solidFill>
              </a:rPr>
              <a:t>· </a:t>
            </a:r>
            <a:r>
              <a:rPr lang="ar-SA" sz="4400" dirty="0" smtClean="0">
                <a:solidFill>
                  <a:srgbClr val="FF0000"/>
                </a:solidFill>
              </a:rPr>
              <a:t>ولا يشترط في العيب ان يكون قديماً أي قبل أبرام العقد</a:t>
            </a:r>
            <a:r>
              <a:rPr lang="en-US" sz="4400" dirty="0" smtClean="0">
                <a:solidFill>
                  <a:srgbClr val="FF0000"/>
                </a:solidFill>
              </a:rPr>
              <a:t> . </a:t>
            </a:r>
            <a:r>
              <a:rPr lang="ar-SA" sz="4400" dirty="0" smtClean="0">
                <a:solidFill>
                  <a:srgbClr val="FF0000"/>
                </a:solidFill>
              </a:rPr>
              <a:t>فالعيب الذي وقع</a:t>
            </a:r>
            <a:endParaRPr lang="en-US" sz="4400" dirty="0" smtClean="0">
              <a:solidFill>
                <a:srgbClr val="FF0000"/>
              </a:solidFill>
            </a:endParaRPr>
          </a:p>
          <a:p>
            <a:pPr algn="r"/>
            <a:r>
              <a:rPr lang="ar-SA" sz="4400" dirty="0" smtClean="0">
                <a:solidFill>
                  <a:srgbClr val="FF0000"/>
                </a:solidFill>
              </a:rPr>
              <a:t>بعد تسلم الماجور مضمون كالعيب القديم</a:t>
            </a:r>
            <a:endParaRPr lang="en-US" sz="4400" dirty="0" smtClean="0">
              <a:solidFill>
                <a:srgbClr val="FF0000"/>
              </a:solidFill>
            </a:endParaRPr>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45719"/>
          </a:xfrm>
        </p:spPr>
        <p:txBody>
          <a:bodyPr>
            <a:normAutofit fontScale="90000"/>
          </a:bodyPr>
          <a:lstStyle/>
          <a:p>
            <a:endParaRPr lang="en-US" dirty="0"/>
          </a:p>
        </p:txBody>
      </p:sp>
      <p:sp>
        <p:nvSpPr>
          <p:cNvPr id="3" name="Content Placeholder 2"/>
          <p:cNvSpPr>
            <a:spLocks noGrp="1"/>
          </p:cNvSpPr>
          <p:nvPr>
            <p:ph idx="1"/>
          </p:nvPr>
        </p:nvSpPr>
        <p:spPr>
          <a:xfrm>
            <a:off x="228600" y="381000"/>
            <a:ext cx="8705088" cy="6324600"/>
          </a:xfrm>
        </p:spPr>
        <p:txBody>
          <a:bodyPr/>
          <a:lstStyle/>
          <a:p>
            <a:pPr algn="r" rtl="1"/>
            <a:r>
              <a:rPr lang="ar-SA" b="1" dirty="0" smtClean="0">
                <a:solidFill>
                  <a:srgbClr val="FF0000"/>
                </a:solidFill>
              </a:rPr>
              <a:t>جزاء وجود العيب الخفي</a:t>
            </a:r>
            <a:endParaRPr lang="en-US" dirty="0" smtClean="0">
              <a:solidFill>
                <a:srgbClr val="FF0000"/>
              </a:solidFill>
            </a:endParaRPr>
          </a:p>
          <a:p>
            <a:pPr algn="r" rtl="1"/>
            <a:r>
              <a:rPr lang="ar-SA" dirty="0" smtClean="0"/>
              <a:t>يحق للمستأجر أذا كان العيب خفياً وغير معلوماً له ومن شأنه ان ينتقص الانتفاع</a:t>
            </a:r>
            <a:r>
              <a:rPr lang="ar-JO" dirty="0"/>
              <a:t> </a:t>
            </a:r>
            <a:r>
              <a:rPr lang="ar-SA" dirty="0" smtClean="0"/>
              <a:t>بالماجور نقصاً كبيرا او يحول دون الانتفاع به بشكل كلي ان يطلب </a:t>
            </a:r>
            <a:r>
              <a:rPr lang="ar-SA" b="1" dirty="0" smtClean="0">
                <a:solidFill>
                  <a:srgbClr val="FF0000"/>
                </a:solidFill>
              </a:rPr>
              <a:t>فسخ الايجار</a:t>
            </a:r>
            <a:endParaRPr lang="en-US" b="1" dirty="0" smtClean="0">
              <a:solidFill>
                <a:srgbClr val="FF0000"/>
              </a:solidFill>
            </a:endParaRPr>
          </a:p>
          <a:p>
            <a:pPr algn="r" rtl="1"/>
            <a:r>
              <a:rPr lang="ar-SA" dirty="0" smtClean="0"/>
              <a:t>او </a:t>
            </a:r>
            <a:r>
              <a:rPr lang="ar-SA" b="1" dirty="0" smtClean="0">
                <a:solidFill>
                  <a:srgbClr val="FF0000"/>
                </a:solidFill>
              </a:rPr>
              <a:t>انقاص الاجرة</a:t>
            </a:r>
            <a:r>
              <a:rPr lang="en-US" b="1" dirty="0" smtClean="0">
                <a:solidFill>
                  <a:srgbClr val="FF0000"/>
                </a:solidFill>
              </a:rPr>
              <a:t> . </a:t>
            </a:r>
            <a:r>
              <a:rPr lang="ar-SA" dirty="0" smtClean="0"/>
              <a:t>واذا اصيب المستأجر بضرر نتيجة وجود العيب فيكون المؤجر</a:t>
            </a:r>
            <a:endParaRPr lang="en-US" dirty="0" smtClean="0"/>
          </a:p>
          <a:p>
            <a:pPr algn="r" rtl="1"/>
            <a:r>
              <a:rPr lang="ar-SA" dirty="0" smtClean="0"/>
              <a:t>ملزما ب</a:t>
            </a:r>
            <a:r>
              <a:rPr lang="ar-SA" b="1" dirty="0" smtClean="0">
                <a:solidFill>
                  <a:srgbClr val="FF0000"/>
                </a:solidFill>
              </a:rPr>
              <a:t>تعويضه</a:t>
            </a:r>
            <a:r>
              <a:rPr lang="ar-SA" dirty="0" smtClean="0"/>
              <a:t> اذا كان عالماً بوجود هذا العيب</a:t>
            </a:r>
            <a:r>
              <a:rPr lang="en-US" dirty="0" smtClean="0"/>
              <a:t> . </a:t>
            </a:r>
            <a:r>
              <a:rPr lang="ar-SA" dirty="0" smtClean="0"/>
              <a:t>أما اذا لم يكن يعلم ذلك فهنا لا</a:t>
            </a:r>
            <a:r>
              <a:rPr lang="ar-JO" dirty="0"/>
              <a:t> </a:t>
            </a:r>
            <a:r>
              <a:rPr lang="ar-SA" dirty="0" smtClean="0"/>
              <a:t>يلتزم بتعويض المستأجر</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1435608" y="228600"/>
            <a:ext cx="7498080" cy="46038"/>
          </a:xfrm>
        </p:spPr>
        <p:txBody>
          <a:bodyPr>
            <a:normAutofit fontScale="90000"/>
          </a:bodyPr>
          <a:lstStyle/>
          <a:p>
            <a:endParaRPr lang="en-US" dirty="0"/>
          </a:p>
        </p:txBody>
      </p:sp>
      <p:sp>
        <p:nvSpPr>
          <p:cNvPr id="3" name="Content Placeholder 2"/>
          <p:cNvSpPr>
            <a:spLocks noGrp="1"/>
          </p:cNvSpPr>
          <p:nvPr>
            <p:ph idx="1"/>
          </p:nvPr>
        </p:nvSpPr>
        <p:spPr>
          <a:xfrm>
            <a:off x="228600" y="304800"/>
            <a:ext cx="8705088" cy="6324600"/>
          </a:xfrm>
        </p:spPr>
        <p:txBody>
          <a:bodyPr>
            <a:normAutofit/>
          </a:bodyPr>
          <a:lstStyle/>
          <a:p>
            <a:pPr algn="r" rtl="1"/>
            <a:r>
              <a:rPr lang="ar-SA" b="1" dirty="0" smtClean="0">
                <a:solidFill>
                  <a:srgbClr val="FF0000"/>
                </a:solidFill>
              </a:rPr>
              <a:t>ال</a:t>
            </a:r>
            <a:r>
              <a:rPr lang="ar-JO" b="1" dirty="0" smtClean="0">
                <a:solidFill>
                  <a:srgbClr val="FF0000"/>
                </a:solidFill>
              </a:rPr>
              <a:t>ا</a:t>
            </a:r>
            <a:r>
              <a:rPr lang="ar-SA" b="1" dirty="0" smtClean="0">
                <a:solidFill>
                  <a:srgbClr val="FF0000"/>
                </a:solidFill>
              </a:rPr>
              <a:t>تفاق على تعديل احكام ضمان العيب</a:t>
            </a:r>
            <a:endParaRPr lang="en-US" dirty="0" smtClean="0">
              <a:solidFill>
                <a:srgbClr val="FF0000"/>
              </a:solidFill>
            </a:endParaRPr>
          </a:p>
          <a:p>
            <a:pPr algn="r" rtl="1"/>
            <a:r>
              <a:rPr lang="ar-SA" b="1" dirty="0" smtClean="0"/>
              <a:t>يجوز للمؤجر والمستأجر مخالفة الاحكام الواردة بشأن ضمان العيوب الخفية في</a:t>
            </a:r>
            <a:r>
              <a:rPr lang="ar-IQ" dirty="0" smtClean="0"/>
              <a:t> </a:t>
            </a:r>
            <a:r>
              <a:rPr lang="ar-SA" b="1" dirty="0" smtClean="0"/>
              <a:t>المأجور</a:t>
            </a:r>
            <a:r>
              <a:rPr lang="en-US" b="1" dirty="0" smtClean="0"/>
              <a:t> . </a:t>
            </a:r>
            <a:r>
              <a:rPr lang="ar-SA" b="1" dirty="0" smtClean="0"/>
              <a:t>فلا يوجد ما يمنع من قيام الطرفين بالاتفاق على تشديد او التخفيف او</a:t>
            </a:r>
            <a:r>
              <a:rPr lang="ar-IQ" dirty="0" smtClean="0"/>
              <a:t> </a:t>
            </a:r>
            <a:r>
              <a:rPr lang="ar-SA" b="1" dirty="0" smtClean="0"/>
              <a:t>الاعفاء من الضمان لان </a:t>
            </a:r>
            <a:r>
              <a:rPr lang="ar-SA" b="1" dirty="0" smtClean="0">
                <a:solidFill>
                  <a:srgbClr val="FF0000"/>
                </a:solidFill>
              </a:rPr>
              <a:t>هذه الاحكام ليست من النظام العام</a:t>
            </a:r>
            <a:r>
              <a:rPr lang="en-US" b="1" dirty="0" smtClean="0">
                <a:solidFill>
                  <a:srgbClr val="FF0000"/>
                </a:solidFill>
              </a:rPr>
              <a:t> </a:t>
            </a:r>
            <a:r>
              <a:rPr lang="en-US" b="1" dirty="0" smtClean="0"/>
              <a:t>.</a:t>
            </a:r>
            <a:endParaRPr lang="en-US" dirty="0" smtClean="0"/>
          </a:p>
          <a:p>
            <a:pPr algn="r" rtl="1"/>
            <a:r>
              <a:rPr lang="ar-SA" b="1" dirty="0" smtClean="0"/>
              <a:t>ويجب ان يكون الاتفاق سواء كان ضمنياً او صريحاً </a:t>
            </a:r>
            <a:r>
              <a:rPr lang="ar-SA" b="1" dirty="0" smtClean="0">
                <a:solidFill>
                  <a:srgbClr val="FF0000"/>
                </a:solidFill>
              </a:rPr>
              <a:t>قاطعاً في دلالته لان الشرط</a:t>
            </a:r>
            <a:r>
              <a:rPr lang="en-US" dirty="0" smtClean="0">
                <a:solidFill>
                  <a:srgbClr val="FF0000"/>
                </a:solidFill>
              </a:rPr>
              <a:t> </a:t>
            </a:r>
            <a:r>
              <a:rPr lang="ar-SA" b="1" dirty="0" smtClean="0">
                <a:solidFill>
                  <a:srgbClr val="FF0000"/>
                </a:solidFill>
              </a:rPr>
              <a:t>الذي يعدل من مسؤولية يقررها القانون يجب عدم التوسع في تفسيره</a:t>
            </a:r>
            <a:endParaRPr lang="en-US" b="1" dirty="0" smtClean="0">
              <a:solidFill>
                <a:srgbClr val="FF0000"/>
              </a:solidFill>
            </a:endParaRPr>
          </a:p>
          <a:p>
            <a:pPr algn="r" rtl="1"/>
            <a:r>
              <a:rPr lang="en-US" b="1" dirty="0" smtClean="0"/>
              <a:t>. </a:t>
            </a:r>
            <a:r>
              <a:rPr lang="ar-SA" b="1" u="sng" dirty="0" smtClean="0"/>
              <a:t>وايضاً يجب</a:t>
            </a:r>
            <a:r>
              <a:rPr lang="en-US" u="sng" dirty="0" smtClean="0"/>
              <a:t> </a:t>
            </a:r>
            <a:r>
              <a:rPr lang="ar-SA" b="1" u="sng" dirty="0" smtClean="0"/>
              <a:t>ان يكون اي اتفاق يعفي من الضمان خالياً من الغ</a:t>
            </a:r>
            <a:r>
              <a:rPr lang="ar-IQ" b="1" u="sng" dirty="0" smtClean="0"/>
              <a:t>ش</a:t>
            </a:r>
            <a:r>
              <a:rPr lang="ar-SA" b="1" u="sng" dirty="0" smtClean="0"/>
              <a:t> الذي يتعمده المؤجر لإخفاء</a:t>
            </a:r>
            <a:r>
              <a:rPr lang="en-US" u="sng" dirty="0" smtClean="0"/>
              <a:t> </a:t>
            </a:r>
            <a:r>
              <a:rPr lang="ar-SA" b="1" u="sng" dirty="0" smtClean="0"/>
              <a:t>العيوب الخفية</a:t>
            </a:r>
            <a:endParaRPr lang="en-US" u="sng" dirty="0" smtClean="0"/>
          </a:p>
          <a:p>
            <a:pPr algn="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45719"/>
          </a:xfrm>
        </p:spPr>
        <p:txBody>
          <a:bodyPr>
            <a:normAutofit fontScale="90000"/>
          </a:bodyPr>
          <a:lstStyle/>
          <a:p>
            <a:endParaRPr lang="en-US" dirty="0"/>
          </a:p>
        </p:txBody>
      </p:sp>
      <p:sp>
        <p:nvSpPr>
          <p:cNvPr id="3" name="Content Placeholder 2"/>
          <p:cNvSpPr>
            <a:spLocks noGrp="1"/>
          </p:cNvSpPr>
          <p:nvPr>
            <p:ph idx="1"/>
          </p:nvPr>
        </p:nvSpPr>
        <p:spPr>
          <a:xfrm>
            <a:off x="152400" y="381000"/>
            <a:ext cx="8781288" cy="6172200"/>
          </a:xfrm>
        </p:spPr>
        <p:txBody>
          <a:bodyPr/>
          <a:lstStyle/>
          <a:p>
            <a:pPr algn="r">
              <a:buNone/>
            </a:pPr>
            <a:r>
              <a:rPr lang="ar-IQ" dirty="0" smtClean="0">
                <a:solidFill>
                  <a:srgbClr val="FF0000"/>
                </a:solidFill>
              </a:rPr>
              <a:t>4.اخبار دائرة ضريبة العقار</a:t>
            </a:r>
          </a:p>
          <a:p>
            <a:pPr algn="r">
              <a:buNone/>
            </a:pPr>
            <a:r>
              <a:rPr lang="ar-IQ" dirty="0" smtClean="0"/>
              <a:t>يعاقب بالحبس والغرامة او احد هاتين العقوبتين كل من لم يقوم بايجار العقار الخالي لمدة اكثر من (90) يوما.</a:t>
            </a:r>
          </a:p>
          <a:p>
            <a:pPr algn="r">
              <a:buNone/>
            </a:pPr>
            <a:r>
              <a:rPr lang="ar-IQ" dirty="0" smtClean="0"/>
              <a:t>شروط تطبيق المادة (20) من قانون ايجار العقار</a:t>
            </a:r>
          </a:p>
          <a:p>
            <a:pPr algn="r">
              <a:buNone/>
            </a:pPr>
            <a:r>
              <a:rPr lang="ar-IQ" dirty="0" smtClean="0"/>
              <a:t>1.ان يكون الشيء المطلوب استئجاره مسكنا</a:t>
            </a:r>
          </a:p>
          <a:p>
            <a:pPr algn="r">
              <a:buNone/>
            </a:pPr>
            <a:r>
              <a:rPr lang="ar-IQ" dirty="0" smtClean="0"/>
              <a:t>2.ان يكون المسكن معدا للاستغلال</a:t>
            </a:r>
          </a:p>
          <a:p>
            <a:pPr algn="r">
              <a:buNone/>
            </a:pPr>
            <a:r>
              <a:rPr lang="ar-IQ" dirty="0" smtClean="0"/>
              <a:t>3.اخبار دائرة ضريبة العقار خلال (15) يوما من تاريخ خلوا العقار</a:t>
            </a:r>
          </a:p>
          <a:p>
            <a:pPr algn="r">
              <a:buNone/>
            </a:pPr>
            <a:r>
              <a:rPr lang="ar-IQ" dirty="0" smtClean="0"/>
              <a:t>4. عدم بقاء العقار خاليا لاكثر من (90) يوما</a:t>
            </a:r>
          </a:p>
          <a:p>
            <a:pPr algn="r">
              <a:buNone/>
            </a:pPr>
            <a:r>
              <a:rPr lang="ar-IQ" dirty="0" smtClean="0"/>
              <a:t>5. ان يرفض المالك تاجيره بدون عذر المشروع.</a:t>
            </a:r>
          </a:p>
          <a:p>
            <a:pPr algn="r">
              <a:buNone/>
            </a:pP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106362"/>
          </a:xfrm>
        </p:spPr>
        <p:txBody>
          <a:bodyPr>
            <a:normAutofit fontScale="90000"/>
          </a:bodyPr>
          <a:lstStyle/>
          <a:p>
            <a:endParaRPr lang="en-US" dirty="0"/>
          </a:p>
        </p:txBody>
      </p:sp>
      <p:sp>
        <p:nvSpPr>
          <p:cNvPr id="3" name="Content Placeholder 2"/>
          <p:cNvSpPr>
            <a:spLocks noGrp="1"/>
          </p:cNvSpPr>
          <p:nvPr>
            <p:ph idx="1"/>
          </p:nvPr>
        </p:nvSpPr>
        <p:spPr>
          <a:xfrm>
            <a:off x="228600" y="381000"/>
            <a:ext cx="8705088" cy="5867400"/>
          </a:xfrm>
        </p:spPr>
        <p:txBody>
          <a:bodyPr/>
          <a:lstStyle/>
          <a:p>
            <a:pPr algn="r"/>
            <a:r>
              <a:rPr lang="ar-IQ" dirty="0" smtClean="0"/>
              <a:t>اذا لم يقم المالك بالتاجير فيقوم دائرة ضريبة العقار بتاجيره وفي حالة وجود اكثر من الراغب لتاجير العقار وتساوي عروضهم فتعطي الافضلية على نحو التالي:</a:t>
            </a:r>
          </a:p>
          <a:p>
            <a:pPr algn="r"/>
            <a:r>
              <a:rPr lang="ar-IQ" dirty="0" smtClean="0"/>
              <a:t>1. من استملكت داره او قطعة الارض يملكها</a:t>
            </a:r>
          </a:p>
          <a:p>
            <a:pPr algn="r">
              <a:buNone/>
            </a:pPr>
            <a:r>
              <a:rPr lang="ar-IQ" dirty="0" smtClean="0"/>
              <a:t>2. لذوي الدخل الاقل نسبيا</a:t>
            </a:r>
          </a:p>
          <a:p>
            <a:pPr algn="r">
              <a:buNone/>
            </a:pPr>
            <a:r>
              <a:rPr lang="ar-IQ" smtClean="0"/>
              <a:t>3.من يعيل اسرة اكثر عدداً</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45719"/>
          </a:xfrm>
        </p:spPr>
        <p:txBody>
          <a:bodyPr>
            <a:normAutofit fontScale="90000"/>
          </a:bodyPr>
          <a:lstStyle/>
          <a:p>
            <a:endParaRPr lang="en-US" dirty="0"/>
          </a:p>
        </p:txBody>
      </p:sp>
      <p:sp>
        <p:nvSpPr>
          <p:cNvPr id="3" name="Content Placeholder 2"/>
          <p:cNvSpPr>
            <a:spLocks noGrp="1"/>
          </p:cNvSpPr>
          <p:nvPr>
            <p:ph idx="1"/>
          </p:nvPr>
        </p:nvSpPr>
        <p:spPr>
          <a:xfrm>
            <a:off x="152400" y="381000"/>
            <a:ext cx="8781288" cy="6248400"/>
          </a:xfrm>
        </p:spPr>
        <p:txBody>
          <a:bodyPr>
            <a:normAutofit lnSpcReduction="10000"/>
          </a:bodyPr>
          <a:lstStyle/>
          <a:p>
            <a:pPr marL="0" indent="0" algn="r" rtl="1">
              <a:buNone/>
            </a:pPr>
            <a:r>
              <a:rPr lang="ar-SA" b="1" dirty="0" smtClean="0">
                <a:solidFill>
                  <a:srgbClr val="FF0000"/>
                </a:solidFill>
              </a:rPr>
              <a:t>التزامات المستاجر</a:t>
            </a:r>
            <a:endParaRPr lang="en-US" dirty="0" smtClean="0">
              <a:solidFill>
                <a:srgbClr val="FF0000"/>
              </a:solidFill>
            </a:endParaRPr>
          </a:p>
          <a:p>
            <a:pPr marL="0" indent="0" algn="r" rtl="1">
              <a:buNone/>
            </a:pPr>
            <a:r>
              <a:rPr lang="ar-SA" b="1" dirty="0" smtClean="0"/>
              <a:t>يلتزم المستأجر بأر</a:t>
            </a:r>
            <a:r>
              <a:rPr lang="ar-JO" b="1" dirty="0" smtClean="0"/>
              <a:t>ب</a:t>
            </a:r>
            <a:r>
              <a:rPr lang="ar-SA" b="1" dirty="0" smtClean="0"/>
              <a:t>ع التزامات وهي</a:t>
            </a:r>
            <a:r>
              <a:rPr lang="en-US" b="1" dirty="0" smtClean="0"/>
              <a:t> :</a:t>
            </a:r>
            <a:endParaRPr lang="en-US" dirty="0" smtClean="0"/>
          </a:p>
          <a:p>
            <a:pPr marL="0" indent="0" algn="r" rtl="1">
              <a:buNone/>
            </a:pPr>
            <a:r>
              <a:rPr lang="en-US" b="1" dirty="0" smtClean="0"/>
              <a:t>1 : </a:t>
            </a:r>
            <a:r>
              <a:rPr lang="ar-SA" b="1" dirty="0" smtClean="0"/>
              <a:t>التزام المستأجر بدفع الاجرة</a:t>
            </a:r>
            <a:endParaRPr lang="en-US" dirty="0" smtClean="0"/>
          </a:p>
          <a:p>
            <a:pPr marL="0" indent="0" algn="r" rtl="1">
              <a:buNone/>
            </a:pPr>
            <a:r>
              <a:rPr lang="en-US" b="1" dirty="0" smtClean="0"/>
              <a:t>2 : </a:t>
            </a:r>
            <a:r>
              <a:rPr lang="ar-SA" b="1" dirty="0" smtClean="0"/>
              <a:t>التزاما المستأجر بحفظ المأجور وعدم اهماله</a:t>
            </a:r>
            <a:endParaRPr lang="en-US" dirty="0" smtClean="0"/>
          </a:p>
          <a:p>
            <a:pPr marL="0" indent="0" algn="r" rtl="1">
              <a:buNone/>
            </a:pPr>
            <a:r>
              <a:rPr lang="en-US" b="1" dirty="0" smtClean="0"/>
              <a:t>3 : </a:t>
            </a:r>
            <a:r>
              <a:rPr lang="ar-SA" b="1" dirty="0" smtClean="0"/>
              <a:t>التزام المستاجر بأستعمال الماجور فيما اعد له</a:t>
            </a:r>
            <a:endParaRPr lang="en-US" dirty="0" smtClean="0"/>
          </a:p>
          <a:p>
            <a:pPr marL="0" indent="0" algn="r" rtl="1">
              <a:buNone/>
            </a:pPr>
            <a:r>
              <a:rPr lang="en-US" b="1" dirty="0" smtClean="0"/>
              <a:t>4 : </a:t>
            </a:r>
            <a:r>
              <a:rPr lang="ar-SA" b="1" dirty="0" smtClean="0"/>
              <a:t>التزام المستأجر برد المأجور</a:t>
            </a:r>
            <a:endParaRPr lang="en-US" dirty="0" smtClean="0"/>
          </a:p>
          <a:p>
            <a:pPr marL="0" indent="0" algn="r" rtl="1">
              <a:buNone/>
            </a:pPr>
            <a:r>
              <a:rPr lang="ar-SA" sz="3800" b="1" dirty="0" smtClean="0">
                <a:solidFill>
                  <a:srgbClr val="FF0000"/>
                </a:solidFill>
              </a:rPr>
              <a:t>أولا</a:t>
            </a:r>
            <a:r>
              <a:rPr lang="en-US" sz="3800" b="1" dirty="0" smtClean="0">
                <a:solidFill>
                  <a:srgbClr val="FF0000"/>
                </a:solidFill>
              </a:rPr>
              <a:t> : </a:t>
            </a:r>
            <a:r>
              <a:rPr lang="ar-SA" sz="3800" b="1" dirty="0" smtClean="0">
                <a:solidFill>
                  <a:srgbClr val="FF0000"/>
                </a:solidFill>
              </a:rPr>
              <a:t>التزام المستأجر بدفع الجرة</a:t>
            </a:r>
            <a:endParaRPr lang="en-US" sz="3800" dirty="0" smtClean="0">
              <a:solidFill>
                <a:srgbClr val="FF0000"/>
              </a:solidFill>
            </a:endParaRPr>
          </a:p>
          <a:p>
            <a:pPr marL="0" indent="0" algn="r" rtl="1">
              <a:buNone/>
            </a:pPr>
            <a:r>
              <a:rPr lang="ar-SA" b="1" dirty="0" smtClean="0"/>
              <a:t>الاجرة هي ركن في عقد الايجار وللمتعاقدين الحرية في تحديدها</a:t>
            </a:r>
            <a:r>
              <a:rPr lang="en-US" b="1" dirty="0" smtClean="0"/>
              <a:t> . </a:t>
            </a:r>
            <a:r>
              <a:rPr lang="ar-SA" b="1" dirty="0" smtClean="0"/>
              <a:t>فأذا اتفق</a:t>
            </a:r>
            <a:r>
              <a:rPr lang="ar-JO" dirty="0"/>
              <a:t> </a:t>
            </a:r>
            <a:r>
              <a:rPr lang="ar-SA" b="1" dirty="0" smtClean="0"/>
              <a:t>المتعاقدان على مقدار الاجرة التزم المستاجر بدفع هذا المقدار دون زيادة او</a:t>
            </a:r>
            <a:r>
              <a:rPr lang="ar-JO" dirty="0"/>
              <a:t> </a:t>
            </a:r>
            <a:r>
              <a:rPr lang="ar-SA" b="1" dirty="0" smtClean="0"/>
              <a:t>نقصان</a:t>
            </a:r>
            <a:r>
              <a:rPr lang="en-US" b="1" dirty="0" smtClean="0"/>
              <a:t> . </a:t>
            </a:r>
            <a:r>
              <a:rPr lang="ar-SA" b="1" dirty="0" smtClean="0"/>
              <a:t>اما اذا اغفل المتعاقدان عن تحديد هذه الاجرة فهنا يكون المستاجر ملزما</a:t>
            </a:r>
            <a:r>
              <a:rPr lang="ar-IQ" dirty="0" smtClean="0"/>
              <a:t> </a:t>
            </a:r>
            <a:r>
              <a:rPr lang="ar-SA" b="1" dirty="0" smtClean="0"/>
              <a:t>بدفع اجرة المثل</a:t>
            </a:r>
            <a:r>
              <a:rPr lang="en-US" b="1" dirty="0" smtClean="0"/>
              <a:t> .</a:t>
            </a:r>
            <a:r>
              <a:rPr lang="ar-SA" b="1" dirty="0" smtClean="0"/>
              <a:t>وقت دفع الاجرة</a:t>
            </a:r>
            <a:endParaRPr lang="en-US" dirty="0" smtClean="0"/>
          </a:p>
          <a:p>
            <a:pPr marL="0" indent="0" algn="r">
              <a:buNone/>
            </a:pP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45719"/>
          </a:xfrm>
        </p:spPr>
        <p:txBody>
          <a:bodyPr>
            <a:normAutofit fontScale="90000"/>
          </a:bodyPr>
          <a:lstStyle/>
          <a:p>
            <a:endParaRPr lang="en-US" dirty="0"/>
          </a:p>
        </p:txBody>
      </p:sp>
      <p:sp>
        <p:nvSpPr>
          <p:cNvPr id="3" name="Content Placeholder 2"/>
          <p:cNvSpPr>
            <a:spLocks noGrp="1"/>
          </p:cNvSpPr>
          <p:nvPr>
            <p:ph idx="1"/>
          </p:nvPr>
        </p:nvSpPr>
        <p:spPr>
          <a:xfrm>
            <a:off x="228600" y="533400"/>
            <a:ext cx="8705088" cy="6096000"/>
          </a:xfrm>
        </p:spPr>
        <p:txBody>
          <a:bodyPr>
            <a:normAutofit fontScale="77500" lnSpcReduction="20000"/>
          </a:bodyPr>
          <a:lstStyle/>
          <a:p>
            <a:pPr marL="0" indent="0" algn="r" rtl="1">
              <a:buNone/>
            </a:pPr>
            <a:r>
              <a:rPr lang="ar-SA" b="1" dirty="0" smtClean="0"/>
              <a:t>أذا اشترط دفع الاجرة مقدما فيجب على المستاجر أن يدفع الاجرة عند ابرام عقد</a:t>
            </a:r>
            <a:endParaRPr lang="en-US" dirty="0" smtClean="0"/>
          </a:p>
          <a:p>
            <a:pPr marL="0" indent="0" algn="r" rtl="1">
              <a:buNone/>
            </a:pPr>
            <a:r>
              <a:rPr lang="ar-SA" b="1" dirty="0" smtClean="0"/>
              <a:t>الايجار</a:t>
            </a:r>
            <a:r>
              <a:rPr lang="en-US" b="1" dirty="0" smtClean="0"/>
              <a:t> . </a:t>
            </a:r>
            <a:r>
              <a:rPr lang="ar-SA" b="1" dirty="0" smtClean="0"/>
              <a:t>واذا امتنع عن دفعها فيحق </a:t>
            </a:r>
            <a:r>
              <a:rPr lang="ar-SA" b="1" dirty="0" smtClean="0">
                <a:solidFill>
                  <a:srgbClr val="FF0000"/>
                </a:solidFill>
              </a:rPr>
              <a:t>للمؤجر ان يحبس الماجور</a:t>
            </a:r>
            <a:r>
              <a:rPr lang="en-US" b="1" dirty="0" smtClean="0">
                <a:solidFill>
                  <a:srgbClr val="FF0000"/>
                </a:solidFill>
              </a:rPr>
              <a:t> </a:t>
            </a:r>
            <a:r>
              <a:rPr lang="en-US" b="1" dirty="0" smtClean="0"/>
              <a:t>.</a:t>
            </a:r>
            <a:endParaRPr lang="en-US" dirty="0" smtClean="0"/>
          </a:p>
          <a:p>
            <a:pPr marL="0" indent="0" algn="r" rtl="1">
              <a:buNone/>
            </a:pPr>
            <a:r>
              <a:rPr lang="ar-SA" b="1" dirty="0" smtClean="0"/>
              <a:t>وقد يشترط تاجيل دفع الاجرة وذلك بتقسيطها على عدة اقساط يدفع كل قسط منها</a:t>
            </a:r>
            <a:endParaRPr lang="en-US" dirty="0" smtClean="0"/>
          </a:p>
          <a:p>
            <a:pPr marL="0" indent="0" algn="r" rtl="1">
              <a:buNone/>
            </a:pPr>
            <a:r>
              <a:rPr lang="ar-SA" b="1" dirty="0" smtClean="0"/>
              <a:t>في وقت معين فالاجرة هنالاتصبح واجبة الا عند حلولها اي حلول القسط في</a:t>
            </a:r>
            <a:endParaRPr lang="en-US" dirty="0" smtClean="0"/>
          </a:p>
          <a:p>
            <a:pPr marL="0" indent="0" algn="r" rtl="1">
              <a:buNone/>
            </a:pPr>
            <a:r>
              <a:rPr lang="ar-SA" b="1" dirty="0" smtClean="0"/>
              <a:t>الدفع</a:t>
            </a:r>
            <a:r>
              <a:rPr lang="en-US" b="1" dirty="0" smtClean="0"/>
              <a:t> . </a:t>
            </a:r>
            <a:r>
              <a:rPr lang="ar-SA" b="1" dirty="0" smtClean="0"/>
              <a:t>واذا لم يحصل اتفاق فهنا تكون الاجرة مقابل للمنفعة وبالتالي تدفع مؤخر اي بعد انتهاء الشهر</a:t>
            </a:r>
            <a:endParaRPr lang="en-US" dirty="0" smtClean="0"/>
          </a:p>
          <a:p>
            <a:pPr marL="0" indent="0" algn="r" rtl="1">
              <a:buNone/>
            </a:pPr>
            <a:r>
              <a:rPr lang="ar-SA" b="1" dirty="0" smtClean="0">
                <a:solidFill>
                  <a:srgbClr val="FF0000"/>
                </a:solidFill>
              </a:rPr>
              <a:t>اما قانون ايجار </a:t>
            </a:r>
            <a:r>
              <a:rPr lang="ar-SA" b="1" u="sng" dirty="0" smtClean="0"/>
              <a:t>العقار فقد اوجب ان تدفع الاجرة للعقارت التي تخضع لاحكامه</a:t>
            </a:r>
            <a:endParaRPr lang="en-US" b="1" u="sng" dirty="0" smtClean="0"/>
          </a:p>
          <a:p>
            <a:pPr marL="0" indent="0" algn="r" rtl="1">
              <a:buNone/>
            </a:pPr>
            <a:r>
              <a:rPr lang="ar-SA" b="1" u="sng" dirty="0" smtClean="0"/>
              <a:t>سلفاً أي مقدم اً وبأقساط شهرية واي اتفاق يقضي بخلاف ذلك يعتبر باطلا </a:t>
            </a:r>
            <a:r>
              <a:rPr lang="ar-SA" b="1" u="sng" dirty="0" smtClean="0">
                <a:solidFill>
                  <a:srgbClr val="FF0000"/>
                </a:solidFill>
              </a:rPr>
              <a:t>ويستثنى من دفع الاقساط شهرية حالتين</a:t>
            </a:r>
            <a:r>
              <a:rPr lang="en-US" b="1" u="sng" dirty="0" smtClean="0">
                <a:solidFill>
                  <a:srgbClr val="FF0000"/>
                </a:solidFill>
              </a:rPr>
              <a:t> :</a:t>
            </a:r>
          </a:p>
          <a:p>
            <a:pPr marL="0" indent="0" algn="r" rtl="1">
              <a:buNone/>
            </a:pPr>
            <a:r>
              <a:rPr lang="en-US" b="1" dirty="0" smtClean="0"/>
              <a:t>1 : </a:t>
            </a:r>
            <a:r>
              <a:rPr lang="ar-SA" b="1" dirty="0" smtClean="0"/>
              <a:t>اذا كانت الدولة او الاشخاص المعنوية هي المؤجرة فللمستاجر ان يدفع الاجرة</a:t>
            </a:r>
            <a:endParaRPr lang="en-US" dirty="0" smtClean="0"/>
          </a:p>
          <a:p>
            <a:pPr marL="0" indent="0" algn="r" rtl="1">
              <a:buNone/>
            </a:pPr>
            <a:r>
              <a:rPr lang="ar-SA" b="1" dirty="0" smtClean="0"/>
              <a:t>بقسط واحد او اكثر</a:t>
            </a:r>
            <a:endParaRPr lang="en-US" dirty="0" smtClean="0"/>
          </a:p>
          <a:p>
            <a:pPr marL="0" indent="0" algn="r" rtl="1">
              <a:buNone/>
            </a:pPr>
            <a:r>
              <a:rPr lang="en-US" b="1" dirty="0" smtClean="0"/>
              <a:t>2 : </a:t>
            </a:r>
            <a:r>
              <a:rPr lang="ar-SA" b="1" dirty="0" smtClean="0"/>
              <a:t>العقارات التي تس</a:t>
            </a:r>
            <a:r>
              <a:rPr lang="ar-JO" b="1" dirty="0" smtClean="0"/>
              <a:t>ت</a:t>
            </a:r>
            <a:r>
              <a:rPr lang="ar-SA" b="1" dirty="0" smtClean="0"/>
              <a:t>أجرها الدولة او الاشخاص المعنوية فهنا تراعى شروط دفع</a:t>
            </a:r>
            <a:endParaRPr lang="en-US" dirty="0" smtClean="0"/>
          </a:p>
          <a:p>
            <a:pPr marL="0" indent="0" algn="r" rtl="1">
              <a:buNone/>
            </a:pPr>
            <a:r>
              <a:rPr lang="ar-SA" b="1" dirty="0" smtClean="0"/>
              <a:t>الاجرة المنصوص عليها في عقد الايجار</a:t>
            </a:r>
            <a:r>
              <a:rPr lang="en-US" b="1" dirty="0" smtClean="0"/>
              <a:t> .</a:t>
            </a:r>
            <a:endParaRPr lang="en-US" dirty="0" smtClean="0"/>
          </a:p>
          <a:p>
            <a:pPr marL="0" indent="0" algn="r">
              <a:buNone/>
            </a:pP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792162"/>
          </a:xfrm>
        </p:spPr>
        <p:txBody>
          <a:bodyPr>
            <a:normAutofit fontScale="90000"/>
          </a:bodyPr>
          <a:lstStyle/>
          <a:p>
            <a:pPr algn="ctr"/>
            <a:r>
              <a:rPr lang="ar-SA" b="1" dirty="0" smtClean="0"/>
              <a:t>مكان دفع الاجرة</a:t>
            </a:r>
            <a:r>
              <a:rPr lang="en-US" dirty="0" smtClean="0"/>
              <a:t/>
            </a:r>
            <a:br>
              <a:rPr lang="en-US" dirty="0" smtClean="0"/>
            </a:br>
            <a:endParaRPr lang="en-US" dirty="0"/>
          </a:p>
        </p:txBody>
      </p:sp>
      <p:sp>
        <p:nvSpPr>
          <p:cNvPr id="3" name="Content Placeholder 2"/>
          <p:cNvSpPr>
            <a:spLocks noGrp="1"/>
          </p:cNvSpPr>
          <p:nvPr>
            <p:ph idx="1"/>
          </p:nvPr>
        </p:nvSpPr>
        <p:spPr>
          <a:xfrm>
            <a:off x="381000" y="838200"/>
            <a:ext cx="8552688" cy="5410200"/>
          </a:xfrm>
        </p:spPr>
        <p:txBody>
          <a:bodyPr>
            <a:normAutofit/>
          </a:bodyPr>
          <a:lstStyle/>
          <a:p>
            <a:pPr algn="r" rtl="1"/>
            <a:r>
              <a:rPr lang="en-US" b="1" dirty="0" smtClean="0"/>
              <a:t> </a:t>
            </a:r>
            <a:endParaRPr lang="en-US" dirty="0" smtClean="0"/>
          </a:p>
          <a:p>
            <a:pPr algn="r" rtl="1"/>
            <a:r>
              <a:rPr lang="ar-SA" b="1" dirty="0" smtClean="0"/>
              <a:t>لايوجد نص لا في القانون المدني و لا في قانون ايجار العقار يحدد فيه مكان دفع</a:t>
            </a:r>
            <a:r>
              <a:rPr lang="ar-JO" dirty="0"/>
              <a:t> </a:t>
            </a:r>
            <a:r>
              <a:rPr lang="ar-SA" b="1" dirty="0" smtClean="0"/>
              <a:t>الاجرة</a:t>
            </a:r>
            <a:r>
              <a:rPr lang="en-US" b="1" dirty="0" smtClean="0"/>
              <a:t> . </a:t>
            </a:r>
            <a:r>
              <a:rPr lang="ar-SA" b="1" dirty="0" smtClean="0"/>
              <a:t>ولكن القواعد العامة تقضي بوجوب </a:t>
            </a:r>
            <a:r>
              <a:rPr lang="ar-SA" b="1" u="sng" dirty="0" smtClean="0">
                <a:solidFill>
                  <a:srgbClr val="FF0000"/>
                </a:solidFill>
              </a:rPr>
              <a:t>الوفاء في موطن المدين وهوالمستاجر</a:t>
            </a:r>
            <a:endParaRPr lang="en-US" u="sng" dirty="0" smtClean="0">
              <a:solidFill>
                <a:srgbClr val="FF0000"/>
              </a:solidFill>
            </a:endParaRPr>
          </a:p>
          <a:p>
            <a:pPr algn="r" rtl="1"/>
            <a:r>
              <a:rPr lang="ar-SA" sz="4000" b="1" dirty="0" smtClean="0">
                <a:solidFill>
                  <a:srgbClr val="FF0000"/>
                </a:solidFill>
              </a:rPr>
              <a:t>نفقات الاجرة</a:t>
            </a:r>
            <a:endParaRPr lang="en-US" sz="4000" b="1" dirty="0" smtClean="0">
              <a:solidFill>
                <a:srgbClr val="FF0000"/>
              </a:solidFill>
            </a:endParaRPr>
          </a:p>
          <a:p>
            <a:pPr algn="r" rtl="1"/>
            <a:r>
              <a:rPr lang="ar-SA" b="1" dirty="0" smtClean="0"/>
              <a:t>اذا كانت هناك نفقات حتى يدفع المستاجر الاجرة</a:t>
            </a:r>
            <a:r>
              <a:rPr lang="en-US" b="1" dirty="0" smtClean="0"/>
              <a:t> . </a:t>
            </a:r>
            <a:r>
              <a:rPr lang="ar-SA" b="1" dirty="0" smtClean="0"/>
              <a:t>فكل هذه النفقات يتحملها</a:t>
            </a:r>
            <a:r>
              <a:rPr lang="ar-JO" dirty="0"/>
              <a:t> </a:t>
            </a:r>
            <a:r>
              <a:rPr lang="ar-SA" b="1" dirty="0" smtClean="0"/>
              <a:t>المستاجر مالم يوجد اتفاق او عرف يقضي بغير ذلك</a:t>
            </a:r>
            <a:endParaRPr lang="en-US" dirty="0" smtClean="0"/>
          </a:p>
          <a:p>
            <a:pPr algn="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435608" y="304800"/>
            <a:ext cx="7498080" cy="5943600"/>
          </a:xfrm>
        </p:spPr>
        <p:txBody>
          <a:bodyPr>
            <a:normAutofit lnSpcReduction="10000"/>
          </a:bodyPr>
          <a:lstStyle/>
          <a:p>
            <a:pPr algn="r" rtl="1"/>
            <a:r>
              <a:rPr lang="en-US" b="1" dirty="0" smtClean="0">
                <a:solidFill>
                  <a:srgbClr val="FF0000"/>
                </a:solidFill>
              </a:rPr>
              <a:t>4 : </a:t>
            </a:r>
            <a:r>
              <a:rPr lang="ar-SA" b="1" dirty="0" smtClean="0">
                <a:solidFill>
                  <a:srgbClr val="FF0000"/>
                </a:solidFill>
              </a:rPr>
              <a:t>تمييز الايجار عن حق المنفعة</a:t>
            </a:r>
            <a:endParaRPr lang="en-US" dirty="0" smtClean="0">
              <a:solidFill>
                <a:srgbClr val="FF0000"/>
              </a:solidFill>
            </a:endParaRPr>
          </a:p>
          <a:p>
            <a:pPr algn="r" rtl="1"/>
            <a:r>
              <a:rPr lang="ar-SA" dirty="0" smtClean="0"/>
              <a:t>هناك عدة اختلافات بين الايجار وحق الم</a:t>
            </a:r>
            <a:r>
              <a:rPr lang="ar-IQ" dirty="0"/>
              <a:t>ن</a:t>
            </a:r>
            <a:r>
              <a:rPr lang="ar-SA" dirty="0" smtClean="0"/>
              <a:t>فعة</a:t>
            </a:r>
            <a:r>
              <a:rPr lang="en-US" dirty="0" smtClean="0"/>
              <a:t> :</a:t>
            </a:r>
          </a:p>
          <a:p>
            <a:pPr algn="r" rtl="1"/>
            <a:r>
              <a:rPr lang="ar-SA" dirty="0" smtClean="0"/>
              <a:t>أ</a:t>
            </a:r>
            <a:r>
              <a:rPr lang="en-US" dirty="0" smtClean="0"/>
              <a:t> : </a:t>
            </a:r>
            <a:r>
              <a:rPr lang="ar-SA" dirty="0" smtClean="0"/>
              <a:t>أن حق المستأجر حق شخصي في حين حق المنتفع هو حق عيني</a:t>
            </a:r>
            <a:endParaRPr lang="en-US" dirty="0" smtClean="0"/>
          </a:p>
          <a:p>
            <a:pPr algn="r" rtl="1"/>
            <a:r>
              <a:rPr lang="ar-SA" dirty="0" smtClean="0"/>
              <a:t>ب</a:t>
            </a:r>
            <a:r>
              <a:rPr lang="en-US" dirty="0" smtClean="0"/>
              <a:t> : </a:t>
            </a:r>
            <a:r>
              <a:rPr lang="ar-SA" dirty="0" smtClean="0"/>
              <a:t>أن حق المنتفع قد يكون بعوض أو بدون عوض اما حق المستأجر فهو دائماً</a:t>
            </a:r>
            <a:r>
              <a:rPr lang="ar-IQ" dirty="0" smtClean="0"/>
              <a:t> </a:t>
            </a:r>
            <a:r>
              <a:rPr lang="ar-SA" dirty="0" smtClean="0"/>
              <a:t>بعوض</a:t>
            </a:r>
            <a:endParaRPr lang="en-US" dirty="0" smtClean="0"/>
          </a:p>
          <a:p>
            <a:pPr algn="r" rtl="1"/>
            <a:r>
              <a:rPr lang="ar-SA" dirty="0" smtClean="0"/>
              <a:t>ج</a:t>
            </a:r>
            <a:r>
              <a:rPr lang="en-US" dirty="0" smtClean="0"/>
              <a:t> : </a:t>
            </a:r>
            <a:r>
              <a:rPr lang="ar-SA" dirty="0" smtClean="0"/>
              <a:t>أن مصدر حق المنتفع يمكن ان يكون أي سبب من أسباب كسب الحقوق العينية</a:t>
            </a:r>
            <a:endParaRPr lang="en-US" dirty="0" smtClean="0"/>
          </a:p>
          <a:p>
            <a:pPr algn="r" rtl="1"/>
            <a:r>
              <a:rPr lang="ar-SA" dirty="0" smtClean="0"/>
              <a:t>فيما عدا الميراث أما حق المستأجر فمصدره دائما العقد</a:t>
            </a:r>
            <a:endParaRPr lang="en-US" dirty="0" smtClean="0"/>
          </a:p>
          <a:p>
            <a:pPr algn="r" rtl="1"/>
            <a:r>
              <a:rPr lang="ar-SA" dirty="0" smtClean="0"/>
              <a:t>د</a:t>
            </a:r>
            <a:r>
              <a:rPr lang="en-US" dirty="0" smtClean="0"/>
              <a:t> : </a:t>
            </a:r>
            <a:r>
              <a:rPr lang="ar-SA" dirty="0" smtClean="0"/>
              <a:t>أن حق المنتفع ينتهي بموته</a:t>
            </a:r>
            <a:r>
              <a:rPr lang="en-US" dirty="0" smtClean="0"/>
              <a:t> . </a:t>
            </a:r>
            <a:r>
              <a:rPr lang="ar-SA" dirty="0" smtClean="0"/>
              <a:t>أما حق المستأجر فينتقل الى الورثة الا أذا أتف</a:t>
            </a:r>
            <a:r>
              <a:rPr lang="ar-IQ" dirty="0" smtClean="0"/>
              <a:t>ق </a:t>
            </a:r>
            <a:r>
              <a:rPr lang="ar-SA" dirty="0" smtClean="0"/>
              <a:t>المتعاقدان على خلاف ذلك</a:t>
            </a:r>
            <a:endParaRPr lang="en-US" dirty="0" smtClean="0"/>
          </a:p>
          <a:p>
            <a:endParaRPr lang="en-US" dirty="0" smtClean="0"/>
          </a:p>
          <a:p>
            <a:endParaRPr lang="en-US" dirty="0"/>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45719"/>
          </a:xfrm>
        </p:spPr>
        <p:txBody>
          <a:bodyPr>
            <a:normAutofit fontScale="90000"/>
          </a:bodyPr>
          <a:lstStyle/>
          <a:p>
            <a:endParaRPr lang="en-US" dirty="0"/>
          </a:p>
        </p:txBody>
      </p:sp>
      <p:sp>
        <p:nvSpPr>
          <p:cNvPr id="3" name="Content Placeholder 2"/>
          <p:cNvSpPr>
            <a:spLocks noGrp="1"/>
          </p:cNvSpPr>
          <p:nvPr>
            <p:ph idx="1"/>
          </p:nvPr>
        </p:nvSpPr>
        <p:spPr>
          <a:xfrm>
            <a:off x="228600" y="381000"/>
            <a:ext cx="8705088" cy="5867400"/>
          </a:xfrm>
        </p:spPr>
        <p:txBody>
          <a:bodyPr>
            <a:normAutofit/>
          </a:bodyPr>
          <a:lstStyle/>
          <a:p>
            <a:pPr marL="0" indent="0" algn="r" rtl="1">
              <a:buNone/>
            </a:pPr>
            <a:r>
              <a:rPr lang="ar-SA" sz="4000" b="1" dirty="0" smtClean="0">
                <a:solidFill>
                  <a:srgbClr val="FF0000"/>
                </a:solidFill>
              </a:rPr>
              <a:t>تقادم دين الاجرة</a:t>
            </a:r>
            <a:endParaRPr lang="en-US" sz="4000" dirty="0" smtClean="0">
              <a:solidFill>
                <a:srgbClr val="FF0000"/>
              </a:solidFill>
            </a:endParaRPr>
          </a:p>
          <a:p>
            <a:pPr marL="0" indent="0" algn="r" rtl="1">
              <a:buNone/>
            </a:pPr>
            <a:r>
              <a:rPr lang="ar-SA" b="1" dirty="0" smtClean="0"/>
              <a:t>يتقادم دين الاجرة بخمس سنوات تبدأ من وقت استحقاق الاجرة</a:t>
            </a:r>
            <a:endParaRPr lang="en-US" dirty="0" smtClean="0"/>
          </a:p>
          <a:p>
            <a:pPr marL="0" indent="0" algn="r" rtl="1">
              <a:buNone/>
            </a:pPr>
            <a:r>
              <a:rPr lang="ar-SA" sz="4000" b="1" dirty="0" smtClean="0">
                <a:solidFill>
                  <a:srgbClr val="FF0000"/>
                </a:solidFill>
              </a:rPr>
              <a:t>جزاء الاخلال بالتزام دفع الاجرة</a:t>
            </a:r>
            <a:r>
              <a:rPr lang="en-US" sz="4000" b="1" dirty="0" smtClean="0">
                <a:solidFill>
                  <a:srgbClr val="FF0000"/>
                </a:solidFill>
              </a:rPr>
              <a:t>.</a:t>
            </a:r>
            <a:endParaRPr lang="en-US" sz="4000" dirty="0" smtClean="0">
              <a:solidFill>
                <a:srgbClr val="FF0000"/>
              </a:solidFill>
            </a:endParaRPr>
          </a:p>
          <a:p>
            <a:pPr marL="0" indent="0" algn="r" rtl="1">
              <a:buNone/>
            </a:pPr>
            <a:r>
              <a:rPr lang="ar-SA" b="1" dirty="0" smtClean="0"/>
              <a:t>يعني اذا لم يدفع المستاجر الاجرة ماذا سيحصل؟</a:t>
            </a:r>
            <a:endParaRPr lang="en-US" dirty="0" smtClean="0"/>
          </a:p>
          <a:p>
            <a:pPr marL="0" indent="0" algn="r" rtl="1">
              <a:buNone/>
            </a:pPr>
            <a:r>
              <a:rPr lang="ar-SA" b="1" dirty="0" smtClean="0"/>
              <a:t>استنادا الى </a:t>
            </a:r>
            <a:r>
              <a:rPr lang="ar-SA" b="1" dirty="0" smtClean="0">
                <a:solidFill>
                  <a:srgbClr val="FF0000"/>
                </a:solidFill>
              </a:rPr>
              <a:t>القانون المدني </a:t>
            </a:r>
            <a:r>
              <a:rPr lang="ar-SA" b="1" dirty="0" smtClean="0"/>
              <a:t>العراقي فأذا لم يدفع المستاجر الاجرة </a:t>
            </a:r>
            <a:r>
              <a:rPr lang="ar-SA" b="1" u="sng" dirty="0" smtClean="0"/>
              <a:t>فيجوز للمؤجر ان</a:t>
            </a:r>
            <a:r>
              <a:rPr lang="ar-JO" u="sng" dirty="0"/>
              <a:t> </a:t>
            </a:r>
            <a:r>
              <a:rPr lang="ar-SA" b="1" u="sng" dirty="0" smtClean="0"/>
              <a:t>يقيم دعوى يطلب فيها فسخ عقد الايجار والتعويض ان كان له مقتضى</a:t>
            </a:r>
            <a:r>
              <a:rPr lang="en-US" b="1" dirty="0" smtClean="0"/>
              <a:t>. </a:t>
            </a:r>
            <a:r>
              <a:rPr lang="ar-SA" b="1" dirty="0" smtClean="0"/>
              <a:t>وهنا</a:t>
            </a:r>
            <a:r>
              <a:rPr lang="ar-JO" dirty="0"/>
              <a:t> </a:t>
            </a:r>
            <a:r>
              <a:rPr lang="ar-SA" b="1" dirty="0" smtClean="0">
                <a:solidFill>
                  <a:srgbClr val="FF0000"/>
                </a:solidFill>
              </a:rPr>
              <a:t>للمحكمة السلطة التقديرية </a:t>
            </a:r>
            <a:r>
              <a:rPr lang="ar-SA" b="1" dirty="0" smtClean="0"/>
              <a:t>في اجابة الطلب من رفضه</a:t>
            </a:r>
            <a:r>
              <a:rPr lang="en-US" b="1" dirty="0" smtClean="0"/>
              <a:t> . </a:t>
            </a:r>
            <a:r>
              <a:rPr lang="ar-SA" b="1" dirty="0" smtClean="0"/>
              <a:t>فقد يعطي القاضي مهلة الى</a:t>
            </a:r>
            <a:r>
              <a:rPr lang="ar-JO" dirty="0"/>
              <a:t> </a:t>
            </a:r>
            <a:r>
              <a:rPr lang="ar-SA" b="1" dirty="0" smtClean="0"/>
              <a:t>المستاجر حتى يدفع الاجرة</a:t>
            </a:r>
            <a:r>
              <a:rPr lang="en-US" b="1" dirty="0" smtClean="0"/>
              <a:t>.</a:t>
            </a:r>
            <a:endParaRPr lang="en-US" dirty="0" smtClean="0"/>
          </a:p>
          <a:p>
            <a:pPr marL="0" indent="0" algn="r">
              <a:buNone/>
            </a:pP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45719"/>
          </a:xfrm>
        </p:spPr>
        <p:txBody>
          <a:bodyPr>
            <a:normAutofit fontScale="90000"/>
          </a:bodyPr>
          <a:lstStyle/>
          <a:p>
            <a:endParaRPr lang="en-US" dirty="0"/>
          </a:p>
        </p:txBody>
      </p:sp>
      <p:sp>
        <p:nvSpPr>
          <p:cNvPr id="3" name="Content Placeholder 2"/>
          <p:cNvSpPr>
            <a:spLocks noGrp="1"/>
          </p:cNvSpPr>
          <p:nvPr>
            <p:ph idx="1"/>
          </p:nvPr>
        </p:nvSpPr>
        <p:spPr>
          <a:xfrm>
            <a:off x="228600" y="304800"/>
            <a:ext cx="8705088" cy="5943600"/>
          </a:xfrm>
        </p:spPr>
        <p:txBody>
          <a:bodyPr/>
          <a:lstStyle/>
          <a:p>
            <a:pPr algn="r" rtl="1"/>
            <a:r>
              <a:rPr lang="ar-SA" b="1" dirty="0" smtClean="0"/>
              <a:t>اما </a:t>
            </a:r>
            <a:r>
              <a:rPr lang="ar-SA" b="1" dirty="0" smtClean="0">
                <a:solidFill>
                  <a:srgbClr val="FF0000"/>
                </a:solidFill>
              </a:rPr>
              <a:t>قانون ايجار العقار </a:t>
            </a:r>
            <a:r>
              <a:rPr lang="ar-SA" b="1" dirty="0" smtClean="0"/>
              <a:t>فقد اعطى الحق للمؤجر ان يطلب تخلية المأجور اذا لم يدفع</a:t>
            </a:r>
            <a:r>
              <a:rPr lang="ar-IQ" dirty="0" smtClean="0"/>
              <a:t> </a:t>
            </a:r>
            <a:r>
              <a:rPr lang="ar-SA" b="1" dirty="0" smtClean="0"/>
              <a:t>المستاجر الاجرة خلال سب</a:t>
            </a:r>
            <a:r>
              <a:rPr lang="ar-IQ" b="1" dirty="0" smtClean="0"/>
              <a:t>ع</a:t>
            </a:r>
            <a:r>
              <a:rPr lang="ar-SA" b="1" dirty="0" smtClean="0"/>
              <a:t>ة ايام من تاريخ استحقاقه وانذار المستاجر بانه اذا لم</a:t>
            </a:r>
            <a:r>
              <a:rPr lang="ar-IQ" dirty="0" smtClean="0"/>
              <a:t> </a:t>
            </a:r>
            <a:r>
              <a:rPr lang="ar-SA" b="1" dirty="0" smtClean="0"/>
              <a:t>يدفع الاجرة خلال ثمانية ايام من تاريخ الانذار يجوز للمؤجر ان يطلب التخلية</a:t>
            </a:r>
            <a:r>
              <a:rPr lang="en-US" b="1" dirty="0" smtClean="0"/>
              <a:t> .</a:t>
            </a:r>
            <a:endParaRPr lang="en-US" dirty="0" smtClean="0"/>
          </a:p>
          <a:p>
            <a:pPr algn="r" rtl="1"/>
            <a:r>
              <a:rPr lang="ar-SA" b="1" dirty="0" smtClean="0"/>
              <a:t>ولا يستفيد المؤجر من هذه الحماية في السنة الواحدة الا م</a:t>
            </a:r>
            <a:r>
              <a:rPr lang="ar-IQ" b="1" dirty="0" smtClean="0"/>
              <a:t>رة واحدة</a:t>
            </a:r>
            <a:r>
              <a:rPr lang="ar-SA" b="1" dirty="0" smtClean="0"/>
              <a:t> فقط</a:t>
            </a:r>
            <a:r>
              <a:rPr lang="ar-IQ" b="1" dirty="0" smtClean="0"/>
              <a:t> في سنة.</a:t>
            </a:r>
          </a:p>
          <a:p>
            <a:pPr algn="r" rtl="1"/>
            <a:r>
              <a:rPr lang="ar-SA" sz="4000" b="1" dirty="0" smtClean="0">
                <a:solidFill>
                  <a:srgbClr val="FF0000"/>
                </a:solidFill>
              </a:rPr>
              <a:t>أمتياز المؤجر</a:t>
            </a:r>
            <a:endParaRPr lang="en-US" sz="4000" dirty="0" smtClean="0">
              <a:solidFill>
                <a:srgbClr val="FF0000"/>
              </a:solidFill>
            </a:endParaRPr>
          </a:p>
          <a:p>
            <a:pPr algn="r" rtl="1"/>
            <a:r>
              <a:rPr lang="ar-SA" b="1" dirty="0" smtClean="0"/>
              <a:t>الامتياز هو الاولوية في استيفاء دين معين</a:t>
            </a:r>
            <a:r>
              <a:rPr lang="en-US" b="1" dirty="0" smtClean="0"/>
              <a:t> . </a:t>
            </a:r>
            <a:r>
              <a:rPr lang="ar-SA" b="1" dirty="0" smtClean="0"/>
              <a:t>ويقتصر حق الامتياز على </a:t>
            </a:r>
            <a:r>
              <a:rPr lang="ar-SA" b="1" dirty="0" smtClean="0">
                <a:solidFill>
                  <a:srgbClr val="FF0000"/>
                </a:solidFill>
              </a:rPr>
              <a:t>الاموال</a:t>
            </a:r>
            <a:r>
              <a:rPr lang="ar-IQ" dirty="0" smtClean="0">
                <a:solidFill>
                  <a:srgbClr val="FF0000"/>
                </a:solidFill>
              </a:rPr>
              <a:t> </a:t>
            </a:r>
            <a:r>
              <a:rPr lang="ar-SA" b="1" dirty="0" smtClean="0">
                <a:solidFill>
                  <a:srgbClr val="FF0000"/>
                </a:solidFill>
              </a:rPr>
              <a:t>المنقوله الموجودة في العين المؤجرة القابلة للحجز</a:t>
            </a:r>
            <a:r>
              <a:rPr lang="en-US" b="1" dirty="0" smtClean="0">
                <a:solidFill>
                  <a:srgbClr val="FF0000"/>
                </a:solidFill>
              </a:rPr>
              <a:t> . </a:t>
            </a:r>
            <a:r>
              <a:rPr lang="ar-SA" b="1" dirty="0" smtClean="0"/>
              <a:t>ويستطيع المؤجر بمقتضى هذا</a:t>
            </a:r>
            <a:r>
              <a:rPr lang="ar-IQ" b="1" dirty="0" smtClean="0"/>
              <a:t> </a:t>
            </a:r>
            <a:r>
              <a:rPr lang="ar-SA" b="1" dirty="0" smtClean="0"/>
              <a:t>الامتياز استيفاء حقوقه المتولده من عقد الايجار مقدماً على الدائنين العاديين</a:t>
            </a:r>
            <a:r>
              <a:rPr lang="en-US" b="1" dirty="0" smtClean="0"/>
              <a:t> . </a:t>
            </a:r>
            <a:endParaRPr lang="en-US" dirty="0" smtClean="0"/>
          </a:p>
          <a:p>
            <a:pPr algn="r" rtl="1"/>
            <a:endParaRPr lang="en-US" dirty="0" smtClean="0"/>
          </a:p>
          <a:p>
            <a:pPr algn="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45719"/>
          </a:xfrm>
        </p:spPr>
        <p:txBody>
          <a:bodyPr>
            <a:normAutofit fontScale="90000"/>
          </a:bodyPr>
          <a:lstStyle/>
          <a:p>
            <a:endParaRPr lang="en-US" dirty="0"/>
          </a:p>
        </p:txBody>
      </p:sp>
      <p:sp>
        <p:nvSpPr>
          <p:cNvPr id="3" name="Content Placeholder 2"/>
          <p:cNvSpPr>
            <a:spLocks noGrp="1"/>
          </p:cNvSpPr>
          <p:nvPr>
            <p:ph idx="1"/>
          </p:nvPr>
        </p:nvSpPr>
        <p:spPr>
          <a:xfrm>
            <a:off x="228600" y="381000"/>
            <a:ext cx="8705088" cy="6248400"/>
          </a:xfrm>
        </p:spPr>
        <p:txBody>
          <a:bodyPr>
            <a:normAutofit fontScale="92500" lnSpcReduction="10000"/>
          </a:bodyPr>
          <a:lstStyle/>
          <a:p>
            <a:pPr algn="r" rtl="1"/>
            <a:r>
              <a:rPr lang="ar-SA" b="1" dirty="0" smtClean="0"/>
              <a:t>فأذا</a:t>
            </a:r>
            <a:r>
              <a:rPr lang="ar-IQ" dirty="0" smtClean="0"/>
              <a:t> </a:t>
            </a:r>
            <a:r>
              <a:rPr lang="ar-SA" b="1" dirty="0" smtClean="0"/>
              <a:t>كان الماجور ارضاً زراعية</a:t>
            </a:r>
            <a:r>
              <a:rPr lang="en-US" b="1" dirty="0" smtClean="0"/>
              <a:t> . </a:t>
            </a:r>
            <a:r>
              <a:rPr lang="ar-SA" b="1" dirty="0" smtClean="0"/>
              <a:t>فأن حق الامتياز يشمل المحاصيل التي تنتجها وما</a:t>
            </a:r>
            <a:r>
              <a:rPr lang="ar-IQ" dirty="0" smtClean="0"/>
              <a:t> </a:t>
            </a:r>
            <a:r>
              <a:rPr lang="ar-SA" b="1" dirty="0" smtClean="0"/>
              <a:t>على الارض من الات زراعية وموا</a:t>
            </a:r>
            <a:r>
              <a:rPr lang="en-US" b="1" dirty="0" smtClean="0"/>
              <a:t> .</a:t>
            </a:r>
            <a:endParaRPr lang="en-US" dirty="0" smtClean="0"/>
          </a:p>
          <a:p>
            <a:pPr algn="r" rtl="1"/>
            <a:r>
              <a:rPr lang="ar-SA" b="1" dirty="0" smtClean="0"/>
              <a:t>ومن الجدير بالذكر أن </a:t>
            </a:r>
            <a:r>
              <a:rPr lang="ar-SA" b="1" dirty="0" smtClean="0">
                <a:solidFill>
                  <a:srgbClr val="FF0000"/>
                </a:solidFill>
              </a:rPr>
              <a:t>حق الامتياز لا يثبت الا لمؤجر العقار </a:t>
            </a:r>
            <a:r>
              <a:rPr lang="ar-SA" b="1" dirty="0" smtClean="0"/>
              <a:t>اما اذا كان المأجور</a:t>
            </a:r>
            <a:r>
              <a:rPr lang="ar-IQ" dirty="0" smtClean="0"/>
              <a:t> </a:t>
            </a:r>
            <a:r>
              <a:rPr lang="ar-SA" b="1" dirty="0" smtClean="0"/>
              <a:t>منقولاً فلا يثبت للمؤجر</a:t>
            </a:r>
            <a:r>
              <a:rPr lang="en-US" b="1" dirty="0" smtClean="0"/>
              <a:t> . </a:t>
            </a:r>
            <a:r>
              <a:rPr lang="ar-SA" b="1" dirty="0" smtClean="0"/>
              <a:t>وايضاً يجب أن يقع الامتياز على أموال تكون ضامنة</a:t>
            </a:r>
            <a:r>
              <a:rPr lang="ar-IQ" dirty="0" smtClean="0"/>
              <a:t> </a:t>
            </a:r>
            <a:r>
              <a:rPr lang="ar-SA" b="1" dirty="0" smtClean="0"/>
              <a:t>لمدة ثلاث سنوات او لمدة الايجار اذا اتفقا الاطراف على مدة معينة</a:t>
            </a:r>
            <a:r>
              <a:rPr lang="en-US" b="1" dirty="0" smtClean="0"/>
              <a:t> .</a:t>
            </a:r>
            <a:endParaRPr lang="en-US" dirty="0" smtClean="0"/>
          </a:p>
          <a:p>
            <a:pPr algn="r" rtl="1"/>
            <a:r>
              <a:rPr lang="ar-SA" sz="3600" b="1" u="sng" dirty="0" smtClean="0"/>
              <a:t>والاصل أن حق الامتياز يرد على المنقولات المملوكه للمستأجر فقط</a:t>
            </a:r>
            <a:r>
              <a:rPr lang="en-US" sz="3600" b="1" u="sng" dirty="0" smtClean="0"/>
              <a:t> </a:t>
            </a:r>
            <a:r>
              <a:rPr lang="en-US" b="1" dirty="0" smtClean="0"/>
              <a:t>.. </a:t>
            </a:r>
            <a:r>
              <a:rPr lang="ar-SA" b="1" dirty="0" smtClean="0">
                <a:solidFill>
                  <a:srgbClr val="FF0000"/>
                </a:solidFill>
              </a:rPr>
              <a:t>ويستثنى</a:t>
            </a:r>
            <a:r>
              <a:rPr lang="ar-IQ" dirty="0" smtClean="0">
                <a:solidFill>
                  <a:srgbClr val="FF0000"/>
                </a:solidFill>
              </a:rPr>
              <a:t> </a:t>
            </a:r>
            <a:r>
              <a:rPr lang="ar-SA" b="1" dirty="0" smtClean="0"/>
              <a:t>من هذه القاعده حالة ما اذا كان المأجور قد أُجر من الباطن</a:t>
            </a:r>
            <a:r>
              <a:rPr lang="en-US" b="1" dirty="0" smtClean="0"/>
              <a:t>. </a:t>
            </a:r>
            <a:r>
              <a:rPr lang="ar-SA" b="1" dirty="0" smtClean="0"/>
              <a:t>رغم اشتراط المؤجر</a:t>
            </a:r>
            <a:r>
              <a:rPr lang="ar-IQ" dirty="0" smtClean="0"/>
              <a:t> </a:t>
            </a:r>
            <a:r>
              <a:rPr lang="ar-SA" b="1" dirty="0" smtClean="0"/>
              <a:t>صراحة بعدم جواز الايجار من الباطن</a:t>
            </a:r>
            <a:r>
              <a:rPr lang="en-US" b="1" dirty="0" smtClean="0"/>
              <a:t> . </a:t>
            </a:r>
            <a:r>
              <a:rPr lang="ar-SA" b="1" dirty="0" smtClean="0"/>
              <a:t>فهنا المنقولات الموجودة في العقار تخضع</a:t>
            </a:r>
            <a:endParaRPr lang="en-US" dirty="0" smtClean="0"/>
          </a:p>
          <a:p>
            <a:pPr algn="r"/>
            <a:r>
              <a:rPr lang="ar-SA" b="1" dirty="0" smtClean="0"/>
              <a:t>لحق الامتياز سواء كانت مملوكة الى المستأجر او للمستأجر من الباطن</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1435608" y="228600"/>
            <a:ext cx="7498080" cy="46038"/>
          </a:xfrm>
        </p:spPr>
        <p:txBody>
          <a:bodyPr>
            <a:normAutofit fontScale="90000"/>
          </a:bodyPr>
          <a:lstStyle/>
          <a:p>
            <a:endParaRPr lang="en-US" dirty="0"/>
          </a:p>
        </p:txBody>
      </p:sp>
      <p:sp>
        <p:nvSpPr>
          <p:cNvPr id="3" name="Content Placeholder 2"/>
          <p:cNvSpPr>
            <a:spLocks noGrp="1"/>
          </p:cNvSpPr>
          <p:nvPr>
            <p:ph idx="1"/>
          </p:nvPr>
        </p:nvSpPr>
        <p:spPr>
          <a:xfrm>
            <a:off x="152400" y="228600"/>
            <a:ext cx="8781288" cy="6400800"/>
          </a:xfrm>
        </p:spPr>
        <p:txBody>
          <a:bodyPr>
            <a:noAutofit/>
          </a:bodyPr>
          <a:lstStyle/>
          <a:p>
            <a:pPr algn="r" rtl="1"/>
            <a:r>
              <a:rPr lang="ar-SA" sz="2800" b="1" dirty="0" smtClean="0"/>
              <a:t>مثال</a:t>
            </a:r>
            <a:r>
              <a:rPr lang="en-US" sz="2800" b="1" dirty="0" smtClean="0"/>
              <a:t> )</a:t>
            </a:r>
            <a:r>
              <a:rPr lang="ar-SA" sz="2800" b="1" dirty="0" smtClean="0"/>
              <a:t>أجر</a:t>
            </a:r>
            <a:r>
              <a:rPr lang="en-US" sz="2800" b="1" dirty="0" smtClean="0"/>
              <a:t> "</a:t>
            </a:r>
            <a:r>
              <a:rPr lang="ar-SA" sz="2800" b="1" dirty="0" smtClean="0"/>
              <a:t>احمد</a:t>
            </a:r>
            <a:r>
              <a:rPr lang="en-US" sz="2800" b="1" dirty="0" smtClean="0"/>
              <a:t>" </a:t>
            </a:r>
            <a:r>
              <a:rPr lang="ar-SA" sz="2800" b="1" dirty="0" smtClean="0"/>
              <a:t>ارضه الزراعية الى</a:t>
            </a:r>
            <a:r>
              <a:rPr lang="en-US" sz="2800" b="1" dirty="0" smtClean="0"/>
              <a:t> "</a:t>
            </a:r>
            <a:r>
              <a:rPr lang="ar-SA" sz="2800" b="1" dirty="0" smtClean="0"/>
              <a:t>سمير</a:t>
            </a:r>
            <a:r>
              <a:rPr lang="en-US" sz="2800" b="1" dirty="0" smtClean="0"/>
              <a:t>" </a:t>
            </a:r>
            <a:r>
              <a:rPr lang="ar-SA" sz="2800" b="1" dirty="0" smtClean="0"/>
              <a:t>وأشترط في العقد صراحة بعد جواز</a:t>
            </a:r>
            <a:r>
              <a:rPr lang="ar-IQ" sz="2800" dirty="0" smtClean="0"/>
              <a:t> </a:t>
            </a:r>
            <a:r>
              <a:rPr lang="ar-SA" sz="2800" b="1" dirty="0" smtClean="0"/>
              <a:t>الايجار من الباطن اي لا يجوز لسمير ان يؤجرها الى شخص اخر</a:t>
            </a:r>
            <a:r>
              <a:rPr lang="en-US" sz="2800" b="1" dirty="0" smtClean="0"/>
              <a:t>. </a:t>
            </a:r>
            <a:r>
              <a:rPr lang="ar-SA" sz="2800" b="1" dirty="0" smtClean="0"/>
              <a:t>لكن سمير لم</a:t>
            </a:r>
            <a:r>
              <a:rPr lang="ar-IQ" sz="2800" dirty="0" smtClean="0"/>
              <a:t> </a:t>
            </a:r>
            <a:r>
              <a:rPr lang="ar-SA" sz="2800" b="1" dirty="0" smtClean="0"/>
              <a:t>يلتزم بهذا الاتفاق وقام بتأجيرها الى</a:t>
            </a:r>
            <a:r>
              <a:rPr lang="en-US" sz="2800" b="1" dirty="0" smtClean="0"/>
              <a:t> "</a:t>
            </a:r>
            <a:r>
              <a:rPr lang="ar-SA" sz="2800" b="1" dirty="0" smtClean="0"/>
              <a:t>عمر</a:t>
            </a:r>
            <a:r>
              <a:rPr lang="en-US" sz="2800" b="1" dirty="0" smtClean="0"/>
              <a:t>" </a:t>
            </a:r>
            <a:r>
              <a:rPr lang="ar-SA" sz="2800" b="1" dirty="0" smtClean="0"/>
              <a:t>وقام الاخير بأستغلالها من خلال</a:t>
            </a:r>
            <a:r>
              <a:rPr lang="ar-IQ" sz="2800" dirty="0" smtClean="0"/>
              <a:t> </a:t>
            </a:r>
            <a:r>
              <a:rPr lang="ar-SA" sz="2800" b="1" dirty="0" smtClean="0"/>
              <a:t>زراعتها وحصادها وجلب آلاته الزراعية وقطيع من الموا</a:t>
            </a:r>
            <a:r>
              <a:rPr lang="en-US" sz="2800" b="1" dirty="0" smtClean="0"/>
              <a:t> . </a:t>
            </a:r>
            <a:r>
              <a:rPr lang="ar-SA" sz="2800" b="1" dirty="0" smtClean="0"/>
              <a:t>فهنا يثبت</a:t>
            </a:r>
            <a:r>
              <a:rPr lang="en-US" sz="2800" b="1" dirty="0" smtClean="0"/>
              <a:t> "</a:t>
            </a:r>
            <a:r>
              <a:rPr lang="ar-SA" sz="2800" b="1" dirty="0" smtClean="0"/>
              <a:t>لاحمد</a:t>
            </a:r>
            <a:r>
              <a:rPr lang="en-US" sz="2800" b="1" dirty="0" smtClean="0"/>
              <a:t>”</a:t>
            </a:r>
            <a:r>
              <a:rPr lang="ar-IQ" sz="2800" dirty="0" smtClean="0"/>
              <a:t> </a:t>
            </a:r>
            <a:r>
              <a:rPr lang="ar-SA" sz="2800" b="1" dirty="0" smtClean="0"/>
              <a:t>حق الامتياز على هذه المنقولات رغم انها غير مملوكة لسمير</a:t>
            </a:r>
            <a:r>
              <a:rPr lang="en-US" sz="2800" b="1" dirty="0" smtClean="0"/>
              <a:t> )</a:t>
            </a:r>
            <a:r>
              <a:rPr lang="ar-SA" sz="2800" b="1" dirty="0" smtClean="0"/>
              <a:t>المستأجر</a:t>
            </a:r>
            <a:r>
              <a:rPr lang="en-US" sz="2800" b="1" dirty="0" smtClean="0"/>
              <a:t>( </a:t>
            </a:r>
            <a:r>
              <a:rPr lang="ar-SA" sz="2800" b="1" dirty="0" smtClean="0"/>
              <a:t>لان</a:t>
            </a:r>
            <a:r>
              <a:rPr lang="ar-IQ" sz="2800" dirty="0" smtClean="0"/>
              <a:t> </a:t>
            </a:r>
            <a:r>
              <a:rPr lang="ar-SA" sz="2800" b="1" dirty="0" smtClean="0"/>
              <a:t>سمير</a:t>
            </a:r>
            <a:r>
              <a:rPr lang="en-US" sz="2800" b="1" dirty="0" smtClean="0"/>
              <a:t>" </a:t>
            </a:r>
            <a:r>
              <a:rPr lang="ar-SA" sz="2800" b="1" dirty="0" smtClean="0"/>
              <a:t>قام بتأجير هذه الارض من الباطن الى</a:t>
            </a:r>
            <a:r>
              <a:rPr lang="en-US" sz="2800" b="1" dirty="0" smtClean="0"/>
              <a:t> "</a:t>
            </a:r>
            <a:r>
              <a:rPr lang="ar-SA" sz="2800" b="1" dirty="0" smtClean="0"/>
              <a:t>عمر</a:t>
            </a:r>
            <a:r>
              <a:rPr lang="en-US" sz="2800" b="1" dirty="0" smtClean="0"/>
              <a:t>" (</a:t>
            </a:r>
            <a:endParaRPr lang="en-US" sz="2800" dirty="0" smtClean="0"/>
          </a:p>
          <a:p>
            <a:pPr algn="r" rtl="1"/>
            <a:r>
              <a:rPr lang="ar-SA" sz="2800" b="1" dirty="0" smtClean="0"/>
              <a:t>فتكون هذه المنقولات مثقلة بحق الامتياز ما دامت انها داخل المأجور</a:t>
            </a:r>
            <a:r>
              <a:rPr lang="en-US" sz="2800" b="1" dirty="0" smtClean="0"/>
              <a:t> . </a:t>
            </a:r>
            <a:r>
              <a:rPr lang="ar-SA" sz="2800" b="1" dirty="0" smtClean="0"/>
              <a:t>لا بل ذهب</a:t>
            </a:r>
            <a:r>
              <a:rPr lang="ar-IQ" sz="2800" dirty="0" smtClean="0"/>
              <a:t> </a:t>
            </a:r>
            <a:r>
              <a:rPr lang="ar-SA" sz="2800" b="1" dirty="0" smtClean="0"/>
              <a:t>المشرع الى ابعد من هذا واعتبر المنقولات مثله بحق الامتياز حتى وان خرجت من</a:t>
            </a:r>
            <a:r>
              <a:rPr lang="ar-IQ" sz="2800" dirty="0" smtClean="0"/>
              <a:t> </a:t>
            </a:r>
            <a:r>
              <a:rPr lang="ar-SA" sz="2800" b="1" dirty="0" smtClean="0"/>
              <a:t>المأجور لكن يجب ان يتوافر </a:t>
            </a:r>
            <a:r>
              <a:rPr lang="ar-SA" sz="2800" b="1" dirty="0" smtClean="0">
                <a:solidFill>
                  <a:srgbClr val="FF0000"/>
                </a:solidFill>
              </a:rPr>
              <a:t>الشرطين</a:t>
            </a:r>
            <a:r>
              <a:rPr lang="ar-SA" sz="2800" b="1" dirty="0" smtClean="0"/>
              <a:t> الاتيين</a:t>
            </a:r>
            <a:r>
              <a:rPr lang="ar-IQ" sz="2800" b="1" dirty="0" smtClean="0"/>
              <a:t>:</a:t>
            </a:r>
          </a:p>
          <a:p>
            <a:pPr algn="r" rtl="1">
              <a:buNone/>
            </a:pPr>
            <a:r>
              <a:rPr lang="ar-IQ" sz="2800" b="1" dirty="0" smtClean="0"/>
              <a:t>1.</a:t>
            </a:r>
            <a:r>
              <a:rPr lang="ar-SA" sz="2800" b="1" dirty="0" smtClean="0"/>
              <a:t>اذا تم اخراج المنقول دون علم المؤجر او بعلمه لكنه اعترض على هذا</a:t>
            </a:r>
            <a:r>
              <a:rPr lang="ar-IQ" sz="2800" dirty="0" smtClean="0"/>
              <a:t>.</a:t>
            </a:r>
            <a:endParaRPr lang="en-US" sz="2800" dirty="0" smtClean="0"/>
          </a:p>
          <a:p>
            <a:pPr algn="r" rtl="1">
              <a:buNone/>
            </a:pPr>
            <a:r>
              <a:rPr lang="ar-IQ" sz="2800" b="1" dirty="0" smtClean="0"/>
              <a:t>2.</a:t>
            </a:r>
            <a:r>
              <a:rPr lang="ar-SA" sz="2800" b="1" dirty="0" smtClean="0"/>
              <a:t>اذا ادى هذا الاخراج الى جعل الاموال المتبقية في المأجور غير كافية</a:t>
            </a:r>
            <a:endParaRPr lang="en-US" sz="2800" dirty="0" smtClean="0"/>
          </a:p>
          <a:p>
            <a:pPr algn="r" rtl="1"/>
            <a:r>
              <a:rPr lang="ar-SA" sz="2800" b="1" dirty="0" smtClean="0"/>
              <a:t>لضمان المبالغ التي للمؤجر في ذمة المستأج</a:t>
            </a:r>
            <a:r>
              <a:rPr lang="ar-JO" sz="2800" b="1" dirty="0" smtClean="0"/>
              <a:t>ر</a:t>
            </a:r>
            <a:r>
              <a:rPr lang="ar-IQ" sz="2800" b="1" dirty="0" smtClean="0"/>
              <a:t> </a:t>
            </a:r>
            <a:r>
              <a:rPr lang="ar-SA" sz="2800" b="1" dirty="0" smtClean="0"/>
              <a:t>فأذا تحقق الشرطان اعلاه فأن حق الامتياز يكون مثقلا لتلك الاموال اينما كانت</a:t>
            </a:r>
            <a:r>
              <a:rPr lang="en-US" sz="2800" b="1" dirty="0" smtClean="0"/>
              <a:t>.</a:t>
            </a:r>
            <a:endParaRPr lang="en-US" sz="2800" dirty="0" smtClean="0"/>
          </a:p>
          <a:p>
            <a:pPr algn="r" rtl="1"/>
            <a:endParaRPr lang="en-US" sz="2800" dirty="0"/>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a:r>
              <a:rPr lang="ar-SA" b="1" dirty="0" smtClean="0"/>
              <a:t>ثانيا</a:t>
            </a:r>
            <a:r>
              <a:rPr lang="ar-IQ" b="1" dirty="0" smtClean="0"/>
              <a:t>ً</a:t>
            </a:r>
            <a:r>
              <a:rPr lang="en-US" dirty="0" smtClean="0"/>
              <a:t/>
            </a:r>
            <a:br>
              <a:rPr lang="en-US" dirty="0" smtClean="0"/>
            </a:br>
            <a:endParaRPr lang="en-US" dirty="0"/>
          </a:p>
        </p:txBody>
      </p:sp>
      <p:sp>
        <p:nvSpPr>
          <p:cNvPr id="3" name="Content Placeholder 2"/>
          <p:cNvSpPr>
            <a:spLocks noGrp="1"/>
          </p:cNvSpPr>
          <p:nvPr>
            <p:ph idx="1"/>
          </p:nvPr>
        </p:nvSpPr>
        <p:spPr>
          <a:xfrm>
            <a:off x="304800" y="152400"/>
            <a:ext cx="8628888" cy="6096000"/>
          </a:xfrm>
        </p:spPr>
        <p:txBody>
          <a:bodyPr>
            <a:normAutofit/>
          </a:bodyPr>
          <a:lstStyle/>
          <a:p>
            <a:pPr marL="0" indent="0" algn="r" rtl="1">
              <a:buNone/>
            </a:pPr>
            <a:r>
              <a:rPr lang="ar-JO" sz="3600" b="1" dirty="0">
                <a:solidFill>
                  <a:srgbClr val="FF0000"/>
                </a:solidFill>
              </a:rPr>
              <a:t>: </a:t>
            </a:r>
            <a:r>
              <a:rPr lang="ar-JO" sz="3600" b="1" dirty="0" smtClean="0">
                <a:solidFill>
                  <a:srgbClr val="FF0000"/>
                </a:solidFill>
              </a:rPr>
              <a:t>       :حفظ </a:t>
            </a:r>
            <a:r>
              <a:rPr lang="ar-JO" sz="3600" b="1" dirty="0">
                <a:solidFill>
                  <a:srgbClr val="FF0000"/>
                </a:solidFill>
              </a:rPr>
              <a:t>المأجور وعدم أهماله</a:t>
            </a:r>
          </a:p>
          <a:p>
            <a:pPr algn="r" rtl="1"/>
            <a:r>
              <a:rPr lang="ar-SA" b="1" dirty="0" smtClean="0"/>
              <a:t>يلتزم المستاجر بالمحافظة على الماجور وذلك ببذله عناية </a:t>
            </a:r>
            <a:r>
              <a:rPr lang="ar-SA" b="1" u="sng" dirty="0" smtClean="0">
                <a:solidFill>
                  <a:srgbClr val="FF0000"/>
                </a:solidFill>
              </a:rPr>
              <a:t>الرجل المعتاد</a:t>
            </a:r>
            <a:r>
              <a:rPr lang="en-US" b="1" u="sng" dirty="0" smtClean="0">
                <a:solidFill>
                  <a:srgbClr val="FF0000"/>
                </a:solidFill>
              </a:rPr>
              <a:t> . </a:t>
            </a:r>
            <a:r>
              <a:rPr lang="ar-SA" b="1" dirty="0" smtClean="0"/>
              <a:t>فأذا بذل</a:t>
            </a:r>
            <a:r>
              <a:rPr lang="ar-IQ" dirty="0" smtClean="0"/>
              <a:t> </a:t>
            </a:r>
            <a:r>
              <a:rPr lang="ar-SA" b="1" dirty="0" smtClean="0"/>
              <a:t>هذه العناية فانه يكون قد نفذ التزامه أي </a:t>
            </a:r>
            <a:r>
              <a:rPr lang="ar-SA" b="1" u="sng" dirty="0" smtClean="0"/>
              <a:t>أن التزامه هنا هو التزام ببذل عناية لا</a:t>
            </a:r>
            <a:r>
              <a:rPr lang="ar-IQ" u="sng" dirty="0" smtClean="0"/>
              <a:t> </a:t>
            </a:r>
            <a:r>
              <a:rPr lang="ar-SA" b="1" u="sng" dirty="0" smtClean="0"/>
              <a:t>بتحقيق غاية</a:t>
            </a:r>
            <a:endParaRPr lang="ar-IQ" b="1" u="sng" dirty="0" smtClean="0"/>
          </a:p>
          <a:p>
            <a:pPr algn="r" rtl="1"/>
            <a:r>
              <a:rPr lang="en-US" b="1" dirty="0" smtClean="0"/>
              <a:t> .</a:t>
            </a:r>
            <a:r>
              <a:rPr lang="ar-SA" b="1" dirty="0" smtClean="0"/>
              <a:t>فلو كان الماجور ارضاً زراعية وجب على المستاجر أن يتولى</a:t>
            </a:r>
            <a:r>
              <a:rPr lang="ar-IQ" dirty="0" smtClean="0"/>
              <a:t> </a:t>
            </a:r>
            <a:r>
              <a:rPr lang="ar-SA" b="1" dirty="0" smtClean="0"/>
              <a:t>تطهير السواقي او انزاع الاعشاب التي يمكن ان تؤثر على المأجور</a:t>
            </a:r>
            <a:r>
              <a:rPr lang="en-US" b="1" dirty="0" smtClean="0"/>
              <a:t> . </a:t>
            </a:r>
            <a:r>
              <a:rPr lang="ar-SA" b="1" dirty="0" smtClean="0"/>
              <a:t>كما ويجب</a:t>
            </a:r>
            <a:r>
              <a:rPr lang="ar-JO" dirty="0"/>
              <a:t> </a:t>
            </a:r>
            <a:r>
              <a:rPr lang="ar-SA" b="1" dirty="0" smtClean="0"/>
              <a:t>على المستأجر أن يخطر المؤجر بكل ما يصيب الماجور بالضرر او يهدد سلامته</a:t>
            </a:r>
            <a:r>
              <a:rPr lang="ar-IQ" dirty="0" smtClean="0"/>
              <a:t> </a:t>
            </a:r>
            <a:r>
              <a:rPr lang="ar-SA" b="1" dirty="0" smtClean="0"/>
              <a:t>حيث يجب عليه ان </a:t>
            </a:r>
            <a:r>
              <a:rPr lang="ar-SA" b="1" dirty="0" smtClean="0">
                <a:solidFill>
                  <a:srgbClr val="FF0000"/>
                </a:solidFill>
              </a:rPr>
              <a:t>يخطر المؤجر </a:t>
            </a:r>
            <a:r>
              <a:rPr lang="ar-SA" b="1" dirty="0" smtClean="0"/>
              <a:t>عند اكتشافه عيباً في المأجور وكذلك الامر في</a:t>
            </a:r>
            <a:r>
              <a:rPr lang="ar-IQ" dirty="0" smtClean="0"/>
              <a:t> </a:t>
            </a:r>
            <a:r>
              <a:rPr lang="ar-SA" b="1" dirty="0" smtClean="0"/>
              <a:t>حالة </a:t>
            </a:r>
            <a:r>
              <a:rPr lang="ar-SA" b="1" u="sng" dirty="0" smtClean="0"/>
              <a:t>صدور تعرض من الغير مبني على سبب قانو</a:t>
            </a:r>
            <a:r>
              <a:rPr lang="ar-IQ" b="1" u="sng" dirty="0" smtClean="0"/>
              <a:t>ني</a:t>
            </a:r>
            <a:r>
              <a:rPr lang="en-US" b="1" dirty="0" smtClean="0"/>
              <a:t>.</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45719"/>
          </a:xfrm>
        </p:spPr>
        <p:txBody>
          <a:bodyPr>
            <a:normAutofit fontScale="90000"/>
          </a:bodyPr>
          <a:lstStyle/>
          <a:p>
            <a:endParaRPr lang="en-US" dirty="0"/>
          </a:p>
        </p:txBody>
      </p:sp>
      <p:sp>
        <p:nvSpPr>
          <p:cNvPr id="3" name="Content Placeholder 2"/>
          <p:cNvSpPr>
            <a:spLocks noGrp="1"/>
          </p:cNvSpPr>
          <p:nvPr>
            <p:ph idx="1"/>
          </p:nvPr>
        </p:nvSpPr>
        <p:spPr>
          <a:xfrm>
            <a:off x="228600" y="304800"/>
            <a:ext cx="8705088" cy="6248400"/>
          </a:xfrm>
        </p:spPr>
        <p:txBody>
          <a:bodyPr>
            <a:normAutofit fontScale="92500" lnSpcReduction="20000"/>
          </a:bodyPr>
          <a:lstStyle/>
          <a:p>
            <a:pPr algn="r" rtl="1"/>
            <a:r>
              <a:rPr lang="ar-SA" b="1" dirty="0" smtClean="0">
                <a:solidFill>
                  <a:srgbClr val="FF0000"/>
                </a:solidFill>
              </a:rPr>
              <a:t>فأذا لم يقم المستأجر </a:t>
            </a:r>
            <a:r>
              <a:rPr lang="ar-SA" b="1" dirty="0" smtClean="0"/>
              <a:t>ببذل العناية اللازمة في المحافظة على الماجور وترتب على</a:t>
            </a:r>
            <a:r>
              <a:rPr lang="ar-IQ" dirty="0" smtClean="0"/>
              <a:t> </a:t>
            </a:r>
            <a:r>
              <a:rPr lang="ar-SA" b="1" dirty="0" smtClean="0"/>
              <a:t>ذلك ان لحق بالعين ضرر فانه يحق للمؤجر أن يطالب </a:t>
            </a:r>
            <a:r>
              <a:rPr lang="ar-SA" b="1" u="sng" dirty="0" smtClean="0">
                <a:solidFill>
                  <a:srgbClr val="FF0000"/>
                </a:solidFill>
              </a:rPr>
              <a:t>بفسخ العقد مع التعويض</a:t>
            </a:r>
            <a:r>
              <a:rPr lang="ar-IQ" u="sng" dirty="0" smtClean="0">
                <a:solidFill>
                  <a:srgbClr val="FF0000"/>
                </a:solidFill>
              </a:rPr>
              <a:t> </a:t>
            </a:r>
            <a:r>
              <a:rPr lang="ar-SA" b="1" dirty="0" smtClean="0"/>
              <a:t>او ان </a:t>
            </a:r>
            <a:r>
              <a:rPr lang="ar-SA" b="1" u="sng" dirty="0" smtClean="0">
                <a:solidFill>
                  <a:srgbClr val="FF0000"/>
                </a:solidFill>
              </a:rPr>
              <a:t>يطلب من المستأجر اصلاح الضرر اي التنفيذ العيني متى كان ممكناً</a:t>
            </a:r>
            <a:r>
              <a:rPr lang="en-US" b="1" dirty="0" smtClean="0"/>
              <a:t> .</a:t>
            </a:r>
            <a:endParaRPr lang="en-US" dirty="0" smtClean="0"/>
          </a:p>
          <a:p>
            <a:pPr algn="r" rtl="1"/>
            <a:r>
              <a:rPr lang="ar-SA" b="1" dirty="0" smtClean="0">
                <a:solidFill>
                  <a:srgbClr val="FF0000"/>
                </a:solidFill>
              </a:rPr>
              <a:t>اما موقف قانون ايجار العقار</a:t>
            </a:r>
            <a:r>
              <a:rPr lang="en-US" b="1" dirty="0" smtClean="0"/>
              <a:t>. </a:t>
            </a:r>
            <a:r>
              <a:rPr lang="ar-SA" b="1" dirty="0" smtClean="0"/>
              <a:t>ففي هذه الحالة اعتبر الضرر الجسيم الذي يحدثه</a:t>
            </a:r>
            <a:r>
              <a:rPr lang="ar-IQ" dirty="0" smtClean="0"/>
              <a:t> </a:t>
            </a:r>
            <a:r>
              <a:rPr lang="ar-SA" b="1" dirty="0" smtClean="0"/>
              <a:t>المستأجر بالماجور سبب من اسباب التخلية سواء كان هذا الضرر قد وقع عمدا او</a:t>
            </a:r>
            <a:r>
              <a:rPr lang="ar-IQ" dirty="0" smtClean="0"/>
              <a:t> </a:t>
            </a:r>
            <a:r>
              <a:rPr lang="ar-SA" b="1" dirty="0" smtClean="0"/>
              <a:t>نتيجة اهمال المستاجر</a:t>
            </a:r>
            <a:r>
              <a:rPr lang="en-US" b="1" dirty="0" smtClean="0"/>
              <a:t> . </a:t>
            </a:r>
            <a:r>
              <a:rPr lang="ar-SA" b="1" dirty="0" smtClean="0"/>
              <a:t>وترك السلطة التقديرية للقاضي في وصف الضرر جسيماً</a:t>
            </a:r>
            <a:r>
              <a:rPr lang="ar-IQ" dirty="0" smtClean="0"/>
              <a:t> </a:t>
            </a:r>
            <a:r>
              <a:rPr lang="ar-SA" b="1" dirty="0" smtClean="0"/>
              <a:t>من عدمه</a:t>
            </a:r>
            <a:r>
              <a:rPr lang="en-US" b="1" dirty="0" smtClean="0"/>
              <a:t> .</a:t>
            </a:r>
            <a:r>
              <a:rPr lang="ar-SA" b="1" dirty="0" smtClean="0"/>
              <a:t> </a:t>
            </a:r>
            <a:endParaRPr lang="ar-IQ" b="1" dirty="0" smtClean="0"/>
          </a:p>
          <a:p>
            <a:pPr algn="r" rtl="1"/>
            <a:r>
              <a:rPr lang="ar-IQ" b="1" dirty="0" smtClean="0">
                <a:solidFill>
                  <a:srgbClr val="FF0000"/>
                </a:solidFill>
              </a:rPr>
              <a:t>او اذا احدث المستاجر تغيرا جوهريا في الماجور بدون اذن التحريري من المؤجر يكون للمؤجر حق في طلب التخلية</a:t>
            </a:r>
          </a:p>
          <a:p>
            <a:pPr algn="r" rtl="1"/>
            <a:r>
              <a:rPr lang="ar-SA" b="1" dirty="0" smtClean="0">
                <a:solidFill>
                  <a:srgbClr val="FF0000"/>
                </a:solidFill>
              </a:rPr>
              <a:t>ويشترط</a:t>
            </a:r>
            <a:r>
              <a:rPr lang="ar-SA" b="1" dirty="0" smtClean="0"/>
              <a:t> في الحكم بالتخلية</a:t>
            </a:r>
            <a:endParaRPr lang="en-US" dirty="0" smtClean="0"/>
          </a:p>
          <a:p>
            <a:pPr algn="r" rtl="1"/>
            <a:r>
              <a:rPr lang="ar-SA" b="1" dirty="0" smtClean="0"/>
              <a:t>أ</a:t>
            </a:r>
            <a:r>
              <a:rPr lang="en-US" b="1" dirty="0" smtClean="0"/>
              <a:t> : </a:t>
            </a:r>
            <a:r>
              <a:rPr lang="ar-SA" b="1" dirty="0" smtClean="0"/>
              <a:t>أحداث تغيير جوهري في الماجور</a:t>
            </a:r>
            <a:endParaRPr lang="en-US" dirty="0" smtClean="0"/>
          </a:p>
          <a:p>
            <a:pPr algn="r" rtl="1"/>
            <a:r>
              <a:rPr lang="ar-SA" b="1" dirty="0" smtClean="0"/>
              <a:t>ب</a:t>
            </a:r>
            <a:r>
              <a:rPr lang="en-US" b="1" dirty="0" smtClean="0"/>
              <a:t> : </a:t>
            </a:r>
            <a:r>
              <a:rPr lang="ar-SA" b="1" dirty="0" smtClean="0"/>
              <a:t>ان لا تكون هناك موافقة تحريرية من المؤجر</a:t>
            </a:r>
            <a:endParaRPr lang="ar-IQ" dirty="0" smtClean="0"/>
          </a:p>
          <a:p>
            <a:pPr algn="r" rtl="1"/>
            <a:r>
              <a:rPr lang="ar-IQ" b="1" dirty="0" smtClean="0"/>
              <a:t>ج</a:t>
            </a:r>
            <a:r>
              <a:rPr lang="en-US" b="1" dirty="0" smtClean="0"/>
              <a:t> : </a:t>
            </a:r>
            <a:r>
              <a:rPr lang="ar-SA" b="1" dirty="0" smtClean="0"/>
              <a:t>عدم أزاله التغيير الجوهري رغم الانذار</a:t>
            </a:r>
            <a:endParaRPr lang="en-US" dirty="0" smtClean="0"/>
          </a:p>
          <a:p>
            <a:pPr algn="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1435608" y="228600"/>
            <a:ext cx="7498080" cy="46038"/>
          </a:xfrm>
        </p:spPr>
        <p:txBody>
          <a:bodyPr>
            <a:normAutofit fontScale="90000"/>
          </a:bodyPr>
          <a:lstStyle/>
          <a:p>
            <a:endParaRPr lang="en-US" dirty="0"/>
          </a:p>
        </p:txBody>
      </p:sp>
      <p:sp>
        <p:nvSpPr>
          <p:cNvPr id="3" name="Content Placeholder 2"/>
          <p:cNvSpPr>
            <a:spLocks noGrp="1"/>
          </p:cNvSpPr>
          <p:nvPr>
            <p:ph idx="1"/>
          </p:nvPr>
        </p:nvSpPr>
        <p:spPr>
          <a:xfrm>
            <a:off x="304800" y="304800"/>
            <a:ext cx="8628888" cy="6553200"/>
          </a:xfrm>
        </p:spPr>
        <p:txBody>
          <a:bodyPr>
            <a:normAutofit fontScale="77500" lnSpcReduction="20000"/>
          </a:bodyPr>
          <a:lstStyle/>
          <a:p>
            <a:pPr marL="0" indent="0" algn="r" rtl="1">
              <a:buNone/>
            </a:pPr>
            <a:r>
              <a:rPr lang="ar-SA" sz="4100" b="1" dirty="0" smtClean="0">
                <a:solidFill>
                  <a:srgbClr val="FF0000"/>
                </a:solidFill>
              </a:rPr>
              <a:t>ثالثا</a:t>
            </a:r>
            <a:r>
              <a:rPr lang="ar-JO" sz="4100" b="1" dirty="0" smtClean="0">
                <a:solidFill>
                  <a:srgbClr val="FF0000"/>
                </a:solidFill>
              </a:rPr>
              <a:t>:</a:t>
            </a:r>
            <a:r>
              <a:rPr lang="en-US" sz="4100" b="1" dirty="0" smtClean="0">
                <a:solidFill>
                  <a:srgbClr val="FF0000"/>
                </a:solidFill>
              </a:rPr>
              <a:t> </a:t>
            </a:r>
            <a:r>
              <a:rPr lang="ar-SA" sz="4100" b="1" dirty="0" smtClean="0">
                <a:solidFill>
                  <a:srgbClr val="FF0000"/>
                </a:solidFill>
              </a:rPr>
              <a:t>أستعمال الماجور وفق الغرض المعد له</a:t>
            </a:r>
            <a:endParaRPr lang="en-US" sz="4100" dirty="0" smtClean="0">
              <a:solidFill>
                <a:srgbClr val="FF0000"/>
              </a:solidFill>
            </a:endParaRPr>
          </a:p>
          <a:p>
            <a:pPr marL="0" indent="0" algn="r" rtl="1">
              <a:buNone/>
            </a:pPr>
            <a:r>
              <a:rPr lang="ar-SA" b="1" dirty="0" smtClean="0"/>
              <a:t>ان المستأجر يتقيد في أستعماله للماجور </a:t>
            </a:r>
            <a:r>
              <a:rPr lang="ar-SA" b="1" dirty="0" smtClean="0">
                <a:solidFill>
                  <a:srgbClr val="FF0000"/>
                </a:solidFill>
              </a:rPr>
              <a:t>بالاستعمال المتفق عليه في العقد</a:t>
            </a:r>
            <a:r>
              <a:rPr lang="en-US" b="1" dirty="0" smtClean="0">
                <a:solidFill>
                  <a:srgbClr val="FF0000"/>
                </a:solidFill>
              </a:rPr>
              <a:t>. </a:t>
            </a:r>
            <a:r>
              <a:rPr lang="ar-SA" b="1" dirty="0" smtClean="0"/>
              <a:t>فمن</a:t>
            </a:r>
            <a:endParaRPr lang="en-US" dirty="0" smtClean="0"/>
          </a:p>
          <a:p>
            <a:pPr marL="0" indent="0" algn="r" rtl="1">
              <a:buNone/>
            </a:pPr>
            <a:r>
              <a:rPr lang="ar-SA" b="1" dirty="0" smtClean="0"/>
              <a:t>يستأجر محل للحلاقة لايجوز له تحويله الى مخبز</a:t>
            </a:r>
            <a:r>
              <a:rPr lang="en-US" b="1" dirty="0" smtClean="0"/>
              <a:t> . </a:t>
            </a:r>
            <a:r>
              <a:rPr lang="ar-SA" b="1" dirty="0" smtClean="0"/>
              <a:t>واذا لم يقيد العقد نوع</a:t>
            </a:r>
            <a:endParaRPr lang="en-US" dirty="0" smtClean="0"/>
          </a:p>
          <a:p>
            <a:pPr marL="0" indent="0" algn="r" rtl="1">
              <a:buNone/>
            </a:pPr>
            <a:r>
              <a:rPr lang="ar-SA" b="1" dirty="0" smtClean="0"/>
              <a:t>الاستعمال وجب على المستأجر أن يستعمل المأجور بحسب ما اعد له وفقاً لما</a:t>
            </a:r>
            <a:endParaRPr lang="en-US" dirty="0" smtClean="0"/>
          </a:p>
          <a:p>
            <a:pPr marL="0" indent="0" algn="r" rtl="1">
              <a:buNone/>
            </a:pPr>
            <a:r>
              <a:rPr lang="ar-SA" b="1" dirty="0" smtClean="0">
                <a:solidFill>
                  <a:srgbClr val="FF0000"/>
                </a:solidFill>
              </a:rPr>
              <a:t>يقتضيه العرف</a:t>
            </a:r>
            <a:r>
              <a:rPr lang="en-US" b="1" dirty="0" smtClean="0"/>
              <a:t>.</a:t>
            </a:r>
            <a:endParaRPr lang="en-US" dirty="0" smtClean="0"/>
          </a:p>
          <a:p>
            <a:pPr marL="0" indent="0" algn="r" rtl="1">
              <a:buNone/>
            </a:pPr>
            <a:r>
              <a:rPr lang="ar-SA" b="1" u="sng" dirty="0" smtClean="0"/>
              <a:t>فأذا خالف المستاجر </a:t>
            </a:r>
            <a:r>
              <a:rPr lang="ar-SA" b="1" dirty="0" smtClean="0"/>
              <a:t>هذا الالتزام واستخدم الماجور خلافا لما اتفق عليه في العقد</a:t>
            </a:r>
            <a:endParaRPr lang="en-US" dirty="0" smtClean="0"/>
          </a:p>
          <a:p>
            <a:pPr marL="0" indent="0" algn="r" rtl="1">
              <a:buNone/>
            </a:pPr>
            <a:r>
              <a:rPr lang="ar-SA" b="1" dirty="0" smtClean="0"/>
              <a:t>فهنا </a:t>
            </a:r>
            <a:r>
              <a:rPr lang="ar-SA" b="1" u="sng" dirty="0" smtClean="0"/>
              <a:t>المؤجر يكون مخير بين أن يطالب التنفيذ العيني مع التعويض او ان يطلب</a:t>
            </a:r>
            <a:endParaRPr lang="en-US" u="sng" dirty="0" smtClean="0"/>
          </a:p>
          <a:p>
            <a:pPr marL="0" indent="0" algn="r" rtl="1">
              <a:buNone/>
            </a:pPr>
            <a:r>
              <a:rPr lang="ar-SA" b="1" u="sng" dirty="0" smtClean="0"/>
              <a:t>فسخ العقد مع التعويض ايضاً</a:t>
            </a:r>
            <a:r>
              <a:rPr lang="en-US" b="1" u="sng" dirty="0" smtClean="0"/>
              <a:t>.</a:t>
            </a:r>
            <a:endParaRPr lang="ar-IQ" b="1" u="sng" dirty="0" smtClean="0"/>
          </a:p>
          <a:p>
            <a:pPr marL="0" indent="0" algn="r" rtl="1">
              <a:buNone/>
            </a:pPr>
            <a:endParaRPr lang="en-US" dirty="0" smtClean="0"/>
          </a:p>
          <a:p>
            <a:pPr marL="0" indent="0" algn="r" rtl="1">
              <a:buNone/>
            </a:pPr>
            <a:r>
              <a:rPr lang="ar-SA" b="1" dirty="0" smtClean="0">
                <a:solidFill>
                  <a:srgbClr val="FF0000"/>
                </a:solidFill>
              </a:rPr>
              <a:t>أما قانون أيجار </a:t>
            </a:r>
            <a:r>
              <a:rPr lang="ar-SA" b="1" dirty="0" smtClean="0"/>
              <a:t>العقار فأعتبر استعمال الماجور لغير الغرض المبين في عقد</a:t>
            </a:r>
            <a:endParaRPr lang="en-US" dirty="0" smtClean="0"/>
          </a:p>
          <a:p>
            <a:pPr marL="0" indent="0" algn="r" rtl="1">
              <a:buNone/>
            </a:pPr>
            <a:r>
              <a:rPr lang="ar-SA" b="1" dirty="0" smtClean="0"/>
              <a:t>الايجار سبب من اسباب تخلية العقار لكن بالشروط الاتية</a:t>
            </a:r>
            <a:r>
              <a:rPr lang="en-US" b="1" dirty="0" smtClean="0"/>
              <a:t> :</a:t>
            </a:r>
            <a:endParaRPr lang="en-US" dirty="0" smtClean="0"/>
          </a:p>
          <a:p>
            <a:pPr marL="0" indent="0" algn="r" rtl="1">
              <a:buNone/>
            </a:pPr>
            <a:r>
              <a:rPr lang="ar-SA" b="1" dirty="0" smtClean="0"/>
              <a:t>أ</a:t>
            </a:r>
            <a:r>
              <a:rPr lang="en-US" b="1" dirty="0" smtClean="0"/>
              <a:t> : </a:t>
            </a:r>
            <a:r>
              <a:rPr lang="ar-SA" b="1" dirty="0" smtClean="0"/>
              <a:t>أن ينص في عقد الايجار على الغرض الذي تم التأجير من أجله</a:t>
            </a:r>
            <a:endParaRPr lang="en-US" dirty="0" smtClean="0"/>
          </a:p>
          <a:p>
            <a:pPr marL="0" indent="0" algn="r" rtl="1">
              <a:buNone/>
            </a:pPr>
            <a:r>
              <a:rPr lang="ar-SA" b="1" dirty="0" smtClean="0"/>
              <a:t>ب</a:t>
            </a:r>
            <a:r>
              <a:rPr lang="en-US" b="1" dirty="0" smtClean="0"/>
              <a:t> : </a:t>
            </a:r>
            <a:r>
              <a:rPr lang="ar-SA" b="1" dirty="0" smtClean="0"/>
              <a:t>أن يستعمل المأجور خلافاً للغرض المذكور</a:t>
            </a:r>
            <a:endParaRPr lang="en-US" dirty="0" smtClean="0"/>
          </a:p>
          <a:p>
            <a:pPr marL="0" indent="0" algn="r" rtl="1">
              <a:buNone/>
            </a:pPr>
            <a:r>
              <a:rPr lang="ar-SA" b="1" dirty="0" smtClean="0"/>
              <a:t>ج</a:t>
            </a:r>
            <a:r>
              <a:rPr lang="en-US" b="1" dirty="0" smtClean="0"/>
              <a:t> : </a:t>
            </a:r>
            <a:r>
              <a:rPr lang="ar-SA" b="1" dirty="0" smtClean="0"/>
              <a:t>أن يترتب على هذا الاستعمال أساءة لسمعة المؤجر أو الحاق الضرر بالمأجور</a:t>
            </a:r>
            <a:endParaRPr lang="en-US" dirty="0" smtClean="0"/>
          </a:p>
          <a:p>
            <a:pPr marL="0" indent="0" algn="r">
              <a:buNone/>
            </a:pP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45719"/>
          </a:xfrm>
        </p:spPr>
        <p:txBody>
          <a:bodyPr>
            <a:normAutofit fontScale="90000"/>
          </a:bodyPr>
          <a:lstStyle/>
          <a:p>
            <a:endParaRPr lang="en-US" dirty="0"/>
          </a:p>
        </p:txBody>
      </p:sp>
      <p:sp>
        <p:nvSpPr>
          <p:cNvPr id="3" name="Content Placeholder 2"/>
          <p:cNvSpPr>
            <a:spLocks noGrp="1"/>
          </p:cNvSpPr>
          <p:nvPr>
            <p:ph idx="1"/>
          </p:nvPr>
        </p:nvSpPr>
        <p:spPr>
          <a:xfrm>
            <a:off x="152400" y="381000"/>
            <a:ext cx="8781288" cy="6248400"/>
          </a:xfrm>
        </p:spPr>
        <p:txBody>
          <a:bodyPr>
            <a:normAutofit fontScale="77500" lnSpcReduction="20000"/>
          </a:bodyPr>
          <a:lstStyle/>
          <a:p>
            <a:pPr algn="r" rtl="1"/>
            <a:r>
              <a:rPr lang="ar-SA" sz="4000" b="1" dirty="0" smtClean="0">
                <a:solidFill>
                  <a:srgbClr val="FF0000"/>
                </a:solidFill>
              </a:rPr>
              <a:t>رابعا</a:t>
            </a:r>
            <a:r>
              <a:rPr lang="ar-JO" sz="4000" b="1" dirty="0" smtClean="0">
                <a:solidFill>
                  <a:srgbClr val="FF0000"/>
                </a:solidFill>
              </a:rPr>
              <a:t>:</a:t>
            </a:r>
            <a:r>
              <a:rPr lang="ar-SA" sz="4000" b="1" dirty="0" smtClean="0">
                <a:solidFill>
                  <a:srgbClr val="FF0000"/>
                </a:solidFill>
              </a:rPr>
              <a:t>التزام المستأجر برد المأجور</a:t>
            </a:r>
            <a:endParaRPr lang="en-US" sz="4000" dirty="0" smtClean="0">
              <a:solidFill>
                <a:srgbClr val="FF0000"/>
              </a:solidFill>
            </a:endParaRPr>
          </a:p>
          <a:p>
            <a:pPr algn="r" rtl="1"/>
            <a:r>
              <a:rPr lang="ar-SA" b="1" dirty="0" smtClean="0"/>
              <a:t>عند أنتهاء مدة عقد الايجار يلتزم المستأجر برد المأجور الى المؤجر ويجب أن</a:t>
            </a:r>
            <a:r>
              <a:rPr lang="ar-IQ" dirty="0" smtClean="0"/>
              <a:t> </a:t>
            </a:r>
            <a:r>
              <a:rPr lang="ar-SA" b="1" dirty="0" smtClean="0"/>
              <a:t>يرده كاملاً بدون نقص ولا خلل</a:t>
            </a:r>
            <a:r>
              <a:rPr lang="en-US" b="1" dirty="0" smtClean="0"/>
              <a:t> . </a:t>
            </a:r>
            <a:r>
              <a:rPr lang="ar-SA" b="1" dirty="0" smtClean="0"/>
              <a:t>ويكون رد المأجور بنفس الطريقة التي تم</a:t>
            </a:r>
            <a:r>
              <a:rPr lang="ar-IQ" dirty="0" smtClean="0"/>
              <a:t> </a:t>
            </a:r>
            <a:r>
              <a:rPr lang="ar-SA" b="1" dirty="0" smtClean="0"/>
              <a:t>تسلمه فيها ويجب ايضاً على المستأجر أن </a:t>
            </a:r>
            <a:r>
              <a:rPr lang="ar-SA" b="1" dirty="0" smtClean="0">
                <a:solidFill>
                  <a:srgbClr val="FF0000"/>
                </a:solidFill>
              </a:rPr>
              <a:t>يخطر المؤجر بهذا الاخلاء </a:t>
            </a:r>
            <a:r>
              <a:rPr lang="ar-SA" b="1" dirty="0" smtClean="0"/>
              <a:t>واذا كانت</a:t>
            </a:r>
            <a:r>
              <a:rPr lang="ar-IQ" dirty="0" smtClean="0"/>
              <a:t> </a:t>
            </a:r>
            <a:r>
              <a:rPr lang="ar-SA" b="1" dirty="0" smtClean="0"/>
              <a:t>هناك نفقات فتكون على المستأجر</a:t>
            </a:r>
            <a:r>
              <a:rPr lang="en-US" b="1" dirty="0" smtClean="0"/>
              <a:t> ..</a:t>
            </a:r>
            <a:endParaRPr lang="en-US" dirty="0" smtClean="0"/>
          </a:p>
          <a:p>
            <a:pPr algn="r" rtl="1"/>
            <a:r>
              <a:rPr lang="ar-SA" sz="4100" b="1" dirty="0" smtClean="0">
                <a:solidFill>
                  <a:srgbClr val="FF0000"/>
                </a:solidFill>
              </a:rPr>
              <a:t>مكان الرد و زمانه</a:t>
            </a:r>
            <a:endParaRPr lang="en-US" sz="4100" dirty="0" smtClean="0">
              <a:solidFill>
                <a:srgbClr val="FF0000"/>
              </a:solidFill>
            </a:endParaRPr>
          </a:p>
          <a:p>
            <a:pPr algn="r" rtl="1"/>
            <a:r>
              <a:rPr lang="ar-SA" b="1" dirty="0" smtClean="0"/>
              <a:t>أن مكان رد المأجور هو نفس المكان الذي استلم المستأجر فيه المأجور ما لم يكون</a:t>
            </a:r>
            <a:r>
              <a:rPr lang="ar-IQ" dirty="0" smtClean="0"/>
              <a:t> </a:t>
            </a:r>
            <a:r>
              <a:rPr lang="ar-SA" b="1" dirty="0" smtClean="0"/>
              <a:t>هناك اتفاق او عرف يقضي بغير ذل</a:t>
            </a:r>
            <a:r>
              <a:rPr lang="ar-JO" b="1" dirty="0" smtClean="0"/>
              <a:t>ك</a:t>
            </a:r>
            <a:r>
              <a:rPr lang="en-US" b="1" dirty="0" smtClean="0"/>
              <a:t>...</a:t>
            </a:r>
            <a:r>
              <a:rPr lang="ar-SA" b="1" dirty="0" smtClean="0"/>
              <a:t>اما عن زمان الرد فهو يكون عند انتهاء</a:t>
            </a:r>
            <a:r>
              <a:rPr lang="ar-IQ" dirty="0" smtClean="0"/>
              <a:t> </a:t>
            </a:r>
            <a:r>
              <a:rPr lang="ar-SA" b="1" dirty="0" smtClean="0"/>
              <a:t>عقد الايجار لاي سبب كان</a:t>
            </a:r>
            <a:r>
              <a:rPr lang="en-US" b="1" dirty="0" smtClean="0"/>
              <a:t> .</a:t>
            </a:r>
            <a:endParaRPr lang="en-US" dirty="0" smtClean="0"/>
          </a:p>
          <a:p>
            <a:pPr algn="r" rtl="1"/>
            <a:r>
              <a:rPr lang="ar-SA" sz="4100" b="1" dirty="0" smtClean="0">
                <a:solidFill>
                  <a:srgbClr val="FF0000"/>
                </a:solidFill>
              </a:rPr>
              <a:t>الحالة التي يجب عليها المأجور</a:t>
            </a:r>
            <a:endParaRPr lang="en-US" sz="4100" dirty="0" smtClean="0">
              <a:solidFill>
                <a:srgbClr val="FF0000"/>
              </a:solidFill>
            </a:endParaRPr>
          </a:p>
          <a:p>
            <a:pPr algn="r" rtl="1"/>
            <a:r>
              <a:rPr lang="ar-SA" b="1" dirty="0" smtClean="0"/>
              <a:t>يلتزم المستأجر برد المأجور بنفس الحالة التي تسلمه عليها ويقع عبء اثبات حالة</a:t>
            </a:r>
            <a:r>
              <a:rPr lang="ar-JO" dirty="0"/>
              <a:t> </a:t>
            </a:r>
            <a:r>
              <a:rPr lang="ar-SA" b="1" dirty="0" smtClean="0"/>
              <a:t>الماجور وقت رده هي نفسها وقت تسلمه على ا</a:t>
            </a:r>
            <a:r>
              <a:rPr lang="ar-SA" b="1" dirty="0" smtClean="0">
                <a:solidFill>
                  <a:srgbClr val="FF0000"/>
                </a:solidFill>
              </a:rPr>
              <a:t>لمستأجر</a:t>
            </a:r>
            <a:r>
              <a:rPr lang="en-US" b="1" dirty="0" smtClean="0"/>
              <a:t> . </a:t>
            </a:r>
            <a:r>
              <a:rPr lang="ar-SA" b="1" dirty="0" smtClean="0"/>
              <a:t>فأذا كان المستاجر قدعمل جرداً للماجور وقت التسلم فيجب ان تكون مطابقة لحالة الماجور وقت رده</a:t>
            </a:r>
            <a:r>
              <a:rPr lang="en-US" b="1" dirty="0" smtClean="0"/>
              <a:t> </a:t>
            </a:r>
            <a:r>
              <a:rPr lang="ar-SA" b="1" dirty="0" smtClean="0"/>
              <a:t>اما اذا لم يكن مثل هذا الجرد فالمشرع العراقي اقام قرينة قانونية يعتبر فيها ان</a:t>
            </a:r>
            <a:endParaRPr lang="en-US" dirty="0" smtClean="0"/>
          </a:p>
          <a:p>
            <a:pPr algn="r" rtl="1"/>
            <a:r>
              <a:rPr lang="ar-SA" b="1" dirty="0" smtClean="0"/>
              <a:t>الماجور كان وقت تسلمه بحالة حسنة</a:t>
            </a:r>
            <a:r>
              <a:rPr lang="en-US" b="1" dirty="0" smtClean="0"/>
              <a:t> . </a:t>
            </a:r>
            <a:r>
              <a:rPr lang="ar-SA" b="1" dirty="0" smtClean="0"/>
              <a:t>وهذه القرينة قابلة لاثبات العكس بكل وسائل</a:t>
            </a:r>
            <a:r>
              <a:rPr lang="ar-IQ" dirty="0" smtClean="0"/>
              <a:t> </a:t>
            </a:r>
            <a:r>
              <a:rPr lang="ar-SA" b="1" dirty="0" smtClean="0"/>
              <a:t>الاثبات</a:t>
            </a:r>
            <a:r>
              <a:rPr lang="en-US" b="1" dirty="0" smtClean="0"/>
              <a:t> .</a:t>
            </a:r>
            <a:endParaRPr lang="en-US" dirty="0" smtClean="0"/>
          </a:p>
          <a:p>
            <a:pPr algn="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1435608" y="228600"/>
            <a:ext cx="7498080" cy="46038"/>
          </a:xfrm>
        </p:spPr>
        <p:txBody>
          <a:bodyPr>
            <a:normAutofit fontScale="90000"/>
          </a:bodyPr>
          <a:lstStyle/>
          <a:p>
            <a:endParaRPr lang="en-US" dirty="0"/>
          </a:p>
        </p:txBody>
      </p:sp>
      <p:sp>
        <p:nvSpPr>
          <p:cNvPr id="3" name="Content Placeholder 2"/>
          <p:cNvSpPr>
            <a:spLocks noGrp="1"/>
          </p:cNvSpPr>
          <p:nvPr>
            <p:ph idx="1"/>
          </p:nvPr>
        </p:nvSpPr>
        <p:spPr>
          <a:xfrm>
            <a:off x="228600" y="228600"/>
            <a:ext cx="8705088" cy="6400800"/>
          </a:xfrm>
        </p:spPr>
        <p:txBody>
          <a:bodyPr>
            <a:normAutofit/>
          </a:bodyPr>
          <a:lstStyle/>
          <a:p>
            <a:pPr algn="r" rtl="1"/>
            <a:r>
              <a:rPr lang="ar-SA" b="1" dirty="0" smtClean="0">
                <a:solidFill>
                  <a:srgbClr val="FF0000"/>
                </a:solidFill>
              </a:rPr>
              <a:t>س</a:t>
            </a:r>
            <a:r>
              <a:rPr lang="en-US" b="1" dirty="0" smtClean="0">
                <a:solidFill>
                  <a:srgbClr val="FF0000"/>
                </a:solidFill>
              </a:rPr>
              <a:t> / </a:t>
            </a:r>
            <a:r>
              <a:rPr lang="ar-SA" b="1" dirty="0" smtClean="0">
                <a:solidFill>
                  <a:srgbClr val="FF0000"/>
                </a:solidFill>
              </a:rPr>
              <a:t>هل يلتزم المؤجر برد قيمة التحسينات التي اجراها المستاجر بالمأجور؟</a:t>
            </a:r>
            <a:endParaRPr lang="en-US" dirty="0" smtClean="0">
              <a:solidFill>
                <a:srgbClr val="FF0000"/>
              </a:solidFill>
            </a:endParaRPr>
          </a:p>
          <a:p>
            <a:pPr algn="r" rtl="1"/>
            <a:r>
              <a:rPr lang="ar-SA" b="1" dirty="0" smtClean="0"/>
              <a:t>ج</a:t>
            </a:r>
            <a:r>
              <a:rPr lang="en-US" b="1" dirty="0" smtClean="0"/>
              <a:t> : </a:t>
            </a:r>
            <a:r>
              <a:rPr lang="ar-SA" b="1" dirty="0" smtClean="0"/>
              <a:t>يجب أن نميز في هذه الحالة بين علم المؤجر بهذه التحسينات من عدمه</a:t>
            </a:r>
            <a:r>
              <a:rPr lang="en-US" b="1" dirty="0" smtClean="0"/>
              <a:t>.</a:t>
            </a:r>
            <a:endParaRPr lang="en-US" dirty="0" smtClean="0"/>
          </a:p>
          <a:p>
            <a:pPr algn="r" rtl="1"/>
            <a:r>
              <a:rPr lang="en-US" b="1" dirty="0" smtClean="0"/>
              <a:t>· </a:t>
            </a:r>
            <a:r>
              <a:rPr lang="ar-SA" b="1" dirty="0" smtClean="0">
                <a:solidFill>
                  <a:srgbClr val="FF0000"/>
                </a:solidFill>
              </a:rPr>
              <a:t>فأذا اقام المستأجر التحسينات في الماجور بدون علم المؤجر أو أن المؤجرعلم بذلك واعترض على قيام المستأجر بهذه التحسينات</a:t>
            </a:r>
            <a:r>
              <a:rPr lang="en-US" b="1" dirty="0" smtClean="0">
                <a:solidFill>
                  <a:srgbClr val="FF0000"/>
                </a:solidFill>
              </a:rPr>
              <a:t> .</a:t>
            </a:r>
            <a:r>
              <a:rPr lang="en-US" b="1" dirty="0" smtClean="0"/>
              <a:t> </a:t>
            </a:r>
            <a:r>
              <a:rPr lang="ar-SA" b="1" dirty="0" smtClean="0"/>
              <a:t>فان المستاجر</a:t>
            </a:r>
            <a:r>
              <a:rPr lang="ar-IQ" dirty="0" smtClean="0"/>
              <a:t> </a:t>
            </a:r>
            <a:r>
              <a:rPr lang="ar-SA" b="1" dirty="0" smtClean="0"/>
              <a:t>لايستطيع المطالبة بالزيادة في قيمة المأجور  بل يستطيع المؤجر أن يجبر</a:t>
            </a:r>
            <a:r>
              <a:rPr lang="ar-IQ" dirty="0" smtClean="0"/>
              <a:t> </a:t>
            </a:r>
            <a:r>
              <a:rPr lang="ar-SA" b="1" dirty="0" smtClean="0"/>
              <a:t>المستأجر على أزالة هذه الزيادات اذا لم تكن هذه الازالة ضارة بالمأجور </a:t>
            </a:r>
            <a:endParaRPr lang="ar-IQ" b="1" dirty="0" smtClean="0"/>
          </a:p>
          <a:p>
            <a:pPr algn="r" rtl="1"/>
            <a:r>
              <a:rPr lang="ar-SA" b="1" dirty="0" smtClean="0"/>
              <a:t>اما</a:t>
            </a:r>
            <a:r>
              <a:rPr lang="ar-IQ" dirty="0" smtClean="0"/>
              <a:t> </a:t>
            </a:r>
            <a:r>
              <a:rPr lang="ar-SA" b="1" dirty="0" smtClean="0"/>
              <a:t>اذا كانت هذه الازالة ضارة بالماجور فيستطيع المؤجر أن يمتلك هذه</a:t>
            </a:r>
            <a:r>
              <a:rPr lang="ar-IQ" dirty="0" smtClean="0"/>
              <a:t> </a:t>
            </a:r>
            <a:r>
              <a:rPr lang="ar-SA" b="1" dirty="0" smtClean="0"/>
              <a:t>التحسينات بقيمتها مستحقة للقلع</a:t>
            </a:r>
            <a:r>
              <a:rPr lang="en-US" b="1" dirty="0" smtClean="0"/>
              <a:t>.</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1435608" y="228600"/>
            <a:ext cx="7498080" cy="46038"/>
          </a:xfrm>
        </p:spPr>
        <p:txBody>
          <a:bodyPr>
            <a:normAutofit fontScale="90000"/>
          </a:bodyPr>
          <a:lstStyle/>
          <a:p>
            <a:endParaRPr lang="en-US" dirty="0"/>
          </a:p>
        </p:txBody>
      </p:sp>
      <p:sp>
        <p:nvSpPr>
          <p:cNvPr id="3" name="Content Placeholder 2"/>
          <p:cNvSpPr>
            <a:spLocks noGrp="1"/>
          </p:cNvSpPr>
          <p:nvPr>
            <p:ph idx="1"/>
          </p:nvPr>
        </p:nvSpPr>
        <p:spPr>
          <a:xfrm>
            <a:off x="304800" y="228600"/>
            <a:ext cx="8628888" cy="6324600"/>
          </a:xfrm>
        </p:spPr>
        <p:txBody>
          <a:bodyPr>
            <a:normAutofit fontScale="92500" lnSpcReduction="20000"/>
          </a:bodyPr>
          <a:lstStyle/>
          <a:p>
            <a:pPr algn="r" rtl="1"/>
            <a:r>
              <a:rPr lang="en-US" b="1" dirty="0" smtClean="0"/>
              <a:t>· </a:t>
            </a:r>
            <a:r>
              <a:rPr lang="ar-SA" b="1" dirty="0" smtClean="0">
                <a:solidFill>
                  <a:srgbClr val="FF0000"/>
                </a:solidFill>
              </a:rPr>
              <a:t>أما أذا قام المستأجر بهذه التحسينات وعلم المؤجر ولكنه لم يعترض عليها </a:t>
            </a:r>
            <a:r>
              <a:rPr lang="ar-SA" b="1" dirty="0" smtClean="0"/>
              <a:t>فأن</a:t>
            </a:r>
            <a:endParaRPr lang="en-US" dirty="0" smtClean="0"/>
          </a:p>
          <a:p>
            <a:pPr algn="r" rtl="1"/>
            <a:r>
              <a:rPr lang="ar-SA" b="1" dirty="0" smtClean="0"/>
              <a:t>المؤجر يكون ملزما عند انقضاء الايجار بان يرد الى المستأجر قيمة هذه</a:t>
            </a:r>
            <a:endParaRPr lang="en-US" dirty="0" smtClean="0"/>
          </a:p>
          <a:p>
            <a:pPr algn="r" rtl="1"/>
            <a:r>
              <a:rPr lang="ar-SA" b="1" dirty="0" smtClean="0"/>
              <a:t>التحسينات او قيمة الزيادة التي حصلت بالمأجور أيهما أقل</a:t>
            </a:r>
            <a:r>
              <a:rPr lang="en-US" b="1" dirty="0" smtClean="0"/>
              <a:t> .. </a:t>
            </a:r>
            <a:r>
              <a:rPr lang="ar-SA" b="1" dirty="0" smtClean="0"/>
              <a:t>مثال</a:t>
            </a:r>
            <a:r>
              <a:rPr lang="en-US" b="1" dirty="0" smtClean="0"/>
              <a:t> ) </a:t>
            </a:r>
            <a:r>
              <a:rPr lang="ar-SA" b="1" dirty="0" smtClean="0"/>
              <a:t>قام</a:t>
            </a:r>
            <a:endParaRPr lang="en-US" dirty="0" smtClean="0"/>
          </a:p>
          <a:p>
            <a:pPr algn="r" rtl="1"/>
            <a:r>
              <a:rPr lang="en-US" b="1" dirty="0" smtClean="0"/>
              <a:t>"</a:t>
            </a:r>
            <a:r>
              <a:rPr lang="ar-SA" b="1" dirty="0" smtClean="0"/>
              <a:t>محمد</a:t>
            </a:r>
            <a:r>
              <a:rPr lang="en-US" b="1" dirty="0" smtClean="0"/>
              <a:t>" </a:t>
            </a:r>
            <a:r>
              <a:rPr lang="ar-SA" b="1" dirty="0" smtClean="0"/>
              <a:t>بتاجير داره الى</a:t>
            </a:r>
            <a:r>
              <a:rPr lang="en-US" b="1" dirty="0" smtClean="0"/>
              <a:t> "</a:t>
            </a:r>
            <a:r>
              <a:rPr lang="ar-SA" b="1" dirty="0" smtClean="0"/>
              <a:t>أحمد</a:t>
            </a:r>
            <a:r>
              <a:rPr lang="en-US" b="1" dirty="0" smtClean="0"/>
              <a:t>" </a:t>
            </a:r>
            <a:r>
              <a:rPr lang="ar-SA" b="1" dirty="0" smtClean="0"/>
              <a:t>وقام المستاجر</a:t>
            </a:r>
            <a:r>
              <a:rPr lang="en-US" b="1" dirty="0" smtClean="0"/>
              <a:t> "</a:t>
            </a:r>
            <a:r>
              <a:rPr lang="ar-SA" b="1" dirty="0" smtClean="0"/>
              <a:t>أحمد</a:t>
            </a:r>
            <a:r>
              <a:rPr lang="en-US" b="1" dirty="0" smtClean="0"/>
              <a:t>" </a:t>
            </a:r>
            <a:r>
              <a:rPr lang="ar-SA" b="1" dirty="0" smtClean="0"/>
              <a:t>ببناء غرفة اضافية</a:t>
            </a:r>
            <a:r>
              <a:rPr lang="ar-IQ" dirty="0" smtClean="0"/>
              <a:t> </a:t>
            </a:r>
            <a:r>
              <a:rPr lang="ar-SA" b="1" dirty="0" smtClean="0"/>
              <a:t>بملبغ</a:t>
            </a:r>
            <a:r>
              <a:rPr lang="en-US" b="1" dirty="0" smtClean="0"/>
              <a:t> 5 </a:t>
            </a:r>
            <a:r>
              <a:rPr lang="ar-SA" b="1" dirty="0" smtClean="0"/>
              <a:t>مليون دينار مما ادى الى زيادة قيمة الدار مبلغ</a:t>
            </a:r>
            <a:r>
              <a:rPr lang="en-US" b="1" dirty="0" smtClean="0"/>
              <a:t> 3 </a:t>
            </a:r>
            <a:r>
              <a:rPr lang="ar-SA" b="1" dirty="0" smtClean="0"/>
              <a:t>ميلون دينار عن</a:t>
            </a:r>
            <a:r>
              <a:rPr lang="ar-IQ" dirty="0" smtClean="0"/>
              <a:t> </a:t>
            </a:r>
            <a:r>
              <a:rPr lang="ar-SA" b="1" dirty="0" smtClean="0"/>
              <a:t>سعره الاصلي</a:t>
            </a:r>
            <a:r>
              <a:rPr lang="en-US" b="1" dirty="0" smtClean="0"/>
              <a:t> . </a:t>
            </a:r>
            <a:r>
              <a:rPr lang="ar-SA" b="1" dirty="0" smtClean="0"/>
              <a:t>فهنا يلتزم المؤجر</a:t>
            </a:r>
            <a:r>
              <a:rPr lang="en-US" b="1" dirty="0" smtClean="0"/>
              <a:t> "</a:t>
            </a:r>
            <a:r>
              <a:rPr lang="ar-SA" b="1" dirty="0" smtClean="0"/>
              <a:t>محمد</a:t>
            </a:r>
            <a:r>
              <a:rPr lang="en-US" b="1" dirty="0" smtClean="0"/>
              <a:t>" </a:t>
            </a:r>
            <a:r>
              <a:rPr lang="ar-SA" b="1" dirty="0" smtClean="0"/>
              <a:t>بدفع المبلغ الاقل وبما انه مبلغ</a:t>
            </a:r>
            <a:r>
              <a:rPr lang="ar-IQ" dirty="0" smtClean="0"/>
              <a:t> </a:t>
            </a:r>
            <a:r>
              <a:rPr lang="ar-SA" b="1" dirty="0" smtClean="0"/>
              <a:t>قيمة العقار اقل من مبلغ التحسينات</a:t>
            </a:r>
            <a:r>
              <a:rPr lang="en-US" b="1" dirty="0" smtClean="0"/>
              <a:t>. </a:t>
            </a:r>
            <a:r>
              <a:rPr lang="ar-SA" b="1" dirty="0" smtClean="0"/>
              <a:t>فهنا المؤجر يلتزم بدفع مبلغ</a:t>
            </a:r>
            <a:r>
              <a:rPr lang="en-US" b="1" dirty="0" smtClean="0"/>
              <a:t> 3 </a:t>
            </a:r>
            <a:r>
              <a:rPr lang="ar-SA" b="1" dirty="0" smtClean="0"/>
              <a:t>مليون</a:t>
            </a:r>
            <a:r>
              <a:rPr lang="ar-IQ" dirty="0" smtClean="0"/>
              <a:t> </a:t>
            </a:r>
            <a:r>
              <a:rPr lang="ar-SA" b="1" dirty="0" smtClean="0"/>
              <a:t>دينار الى أحمد</a:t>
            </a:r>
            <a:r>
              <a:rPr lang="en-US" b="1" dirty="0" smtClean="0"/>
              <a:t>. </a:t>
            </a:r>
            <a:r>
              <a:rPr lang="ar-SA" b="1" dirty="0" smtClean="0"/>
              <a:t>لان هذه التحسينات قام بها المستاجر بعلم المؤجر</a:t>
            </a:r>
            <a:r>
              <a:rPr lang="en-US" b="1" dirty="0" smtClean="0"/>
              <a:t> (</a:t>
            </a:r>
            <a:endParaRPr lang="en-US" dirty="0" smtClean="0"/>
          </a:p>
          <a:p>
            <a:pPr algn="r" rtl="1"/>
            <a:r>
              <a:rPr lang="ar-SA" b="1" dirty="0" smtClean="0"/>
              <a:t>والمصروفات على ثلاث انواع</a:t>
            </a:r>
            <a:r>
              <a:rPr lang="en-US" b="1" dirty="0" smtClean="0"/>
              <a:t> ) </a:t>
            </a:r>
            <a:r>
              <a:rPr lang="ar-SA" b="1" dirty="0" smtClean="0"/>
              <a:t>الضرورية والنافعة والكمالية</a:t>
            </a:r>
            <a:r>
              <a:rPr lang="en-US" b="1" dirty="0" smtClean="0"/>
              <a:t> (</a:t>
            </a:r>
            <a:endParaRPr lang="en-US" dirty="0" smtClean="0"/>
          </a:p>
          <a:p>
            <a:pPr algn="r"/>
            <a:r>
              <a:rPr lang="ar-SA" b="1" dirty="0" smtClean="0"/>
              <a:t>وبالنسبة لقيمة التحسينات التي ذكرناه اعلاه فهي تندرج ضمن المصروفات النافعة</a:t>
            </a:r>
            <a:r>
              <a:rPr lang="en-US" b="1" dirty="0" smtClean="0"/>
              <a:t> .</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435608" y="304800"/>
            <a:ext cx="7498080" cy="5943600"/>
          </a:xfrm>
        </p:spPr>
        <p:txBody>
          <a:bodyPr/>
          <a:lstStyle/>
          <a:p>
            <a:pPr algn="r"/>
            <a:r>
              <a:rPr lang="ar-IQ" dirty="0" smtClean="0">
                <a:solidFill>
                  <a:srgbClr val="FF0000"/>
                </a:solidFill>
              </a:rPr>
              <a:t>حالات التباس عقد الايجار بحق النفعة</a:t>
            </a:r>
            <a:r>
              <a:rPr lang="ar-IQ" dirty="0" smtClean="0"/>
              <a:t> </a:t>
            </a:r>
          </a:p>
          <a:p>
            <a:pPr algn="r"/>
            <a:r>
              <a:rPr lang="ar-IQ" dirty="0" smtClean="0"/>
              <a:t>1. الايجار لمدى حياة المستاجر قد يلتبس بحق المنتفع لان كلا منهما لايورث بل ينتهي بموت المستاجر او المنتفع.</a:t>
            </a:r>
          </a:p>
          <a:p>
            <a:pPr algn="r"/>
            <a:r>
              <a:rPr lang="ar-IQ" dirty="0" smtClean="0"/>
              <a:t>2. عقود الايجارة الطويلة بحيث اعتبرها المشرع حقا عينياً</a:t>
            </a:r>
          </a:p>
          <a:p>
            <a:pPr algn="r"/>
            <a:r>
              <a:rPr lang="ar-IQ" dirty="0" smtClean="0"/>
              <a:t>ومعيار التفرقة بين الاثنين هو في مدى الحق الذي يمنح بمقتضى كل منهما  فالعبرة </a:t>
            </a:r>
            <a:r>
              <a:rPr lang="ar-IQ" dirty="0" smtClean="0">
                <a:solidFill>
                  <a:srgbClr val="FF0000"/>
                </a:solidFill>
              </a:rPr>
              <a:t>بالارادة المتعاقدين </a:t>
            </a:r>
            <a:r>
              <a:rPr lang="ar-IQ" dirty="0" smtClean="0"/>
              <a:t>في تخويل المستفيد سلطة ذلك الشيء دون وساطة كان عقد المنفعة.</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45719"/>
          </a:xfrm>
        </p:spPr>
        <p:txBody>
          <a:bodyPr>
            <a:normAutofit fontScale="90000"/>
          </a:bodyPr>
          <a:lstStyle/>
          <a:p>
            <a:endParaRPr lang="en-US" dirty="0"/>
          </a:p>
        </p:txBody>
      </p:sp>
      <p:sp>
        <p:nvSpPr>
          <p:cNvPr id="3" name="Content Placeholder 2"/>
          <p:cNvSpPr>
            <a:spLocks noGrp="1"/>
          </p:cNvSpPr>
          <p:nvPr>
            <p:ph idx="1"/>
          </p:nvPr>
        </p:nvSpPr>
        <p:spPr>
          <a:xfrm>
            <a:off x="228600" y="304800"/>
            <a:ext cx="8705088" cy="6324600"/>
          </a:xfrm>
        </p:spPr>
        <p:txBody>
          <a:bodyPr>
            <a:normAutofit fontScale="62500" lnSpcReduction="20000"/>
          </a:bodyPr>
          <a:lstStyle/>
          <a:p>
            <a:pPr algn="r" rtl="1"/>
            <a:r>
              <a:rPr lang="ar-SA" sz="4000" b="1" dirty="0" smtClean="0"/>
              <a:t>فنطبق عليها الحكم اعلاه</a:t>
            </a:r>
            <a:r>
              <a:rPr lang="en-US" sz="4000" b="1" dirty="0" smtClean="0"/>
              <a:t> . </a:t>
            </a:r>
            <a:r>
              <a:rPr lang="ar-SA" sz="4000" b="1" dirty="0" smtClean="0"/>
              <a:t>أما بالنسبة </a:t>
            </a:r>
            <a:r>
              <a:rPr lang="ar-SA" sz="4000" b="1" dirty="0" smtClean="0">
                <a:solidFill>
                  <a:srgbClr val="FF0000"/>
                </a:solidFill>
              </a:rPr>
              <a:t>للمصرفات الضرورية </a:t>
            </a:r>
            <a:r>
              <a:rPr lang="ar-SA" sz="4000" b="1" dirty="0" smtClean="0"/>
              <a:t>فالاصل ان المؤجر</a:t>
            </a:r>
            <a:endParaRPr lang="en-US" sz="4000" dirty="0" smtClean="0"/>
          </a:p>
          <a:p>
            <a:pPr algn="r" rtl="1"/>
            <a:r>
              <a:rPr lang="ar-SA" sz="4000" b="1" dirty="0" smtClean="0"/>
              <a:t>هو من يقوم بها واذا امتنع فيحق للمستأجر أن يقوم بها ويرجع عليه بها</a:t>
            </a:r>
            <a:r>
              <a:rPr lang="en-US" sz="4000" b="1" dirty="0" smtClean="0"/>
              <a:t> . </a:t>
            </a:r>
            <a:r>
              <a:rPr lang="ar-SA" sz="4000" b="1" dirty="0" smtClean="0"/>
              <a:t>اما</a:t>
            </a:r>
            <a:endParaRPr lang="en-US" sz="4000" dirty="0" smtClean="0"/>
          </a:p>
          <a:p>
            <a:pPr algn="r" rtl="1"/>
            <a:r>
              <a:rPr lang="ar-SA" sz="4000" b="1" dirty="0" smtClean="0">
                <a:solidFill>
                  <a:srgbClr val="FF0000"/>
                </a:solidFill>
              </a:rPr>
              <a:t>المصروفات الكمالية </a:t>
            </a:r>
            <a:r>
              <a:rPr lang="ar-SA" sz="4000" b="1" dirty="0" smtClean="0"/>
              <a:t>فلا يجوز للمستأجر الرجوع بها على المؤجر ويستطيع ان</a:t>
            </a:r>
            <a:endParaRPr lang="en-US" sz="4000" dirty="0" smtClean="0"/>
          </a:p>
          <a:p>
            <a:pPr algn="r" rtl="1"/>
            <a:r>
              <a:rPr lang="ar-SA" sz="4000" b="1" dirty="0" smtClean="0"/>
              <a:t>ينتزع ما استحدثه في الماجور بشرط عدم الاضرار به</a:t>
            </a:r>
            <a:r>
              <a:rPr lang="en-US" sz="4000" b="1" dirty="0" smtClean="0"/>
              <a:t> .</a:t>
            </a:r>
            <a:endParaRPr lang="en-US" sz="4000" dirty="0" smtClean="0"/>
          </a:p>
          <a:p>
            <a:pPr algn="r" rtl="1"/>
            <a:r>
              <a:rPr lang="ar-SA" sz="5100" b="1" dirty="0" smtClean="0">
                <a:solidFill>
                  <a:srgbClr val="FF0000"/>
                </a:solidFill>
              </a:rPr>
              <a:t>الجزاء المترتب على اخلال المستأجر برد الماجور</a:t>
            </a:r>
            <a:endParaRPr lang="en-US" sz="5100" dirty="0" smtClean="0">
              <a:solidFill>
                <a:srgbClr val="FF0000"/>
              </a:solidFill>
            </a:endParaRPr>
          </a:p>
          <a:p>
            <a:pPr algn="r" rtl="1"/>
            <a:r>
              <a:rPr lang="ar-SA" sz="4000" b="1" dirty="0" smtClean="0"/>
              <a:t>اذا انتهى عقد الايجار فيجب على المستأجر أن يرد الماجور الى المؤجر اما اذا لم</a:t>
            </a:r>
            <a:endParaRPr lang="en-US" sz="4000" dirty="0" smtClean="0"/>
          </a:p>
          <a:p>
            <a:pPr algn="r" rtl="1"/>
            <a:r>
              <a:rPr lang="ar-SA" sz="4000" b="1" dirty="0" smtClean="0"/>
              <a:t>يرده فيحق للمؤجر المطالبة </a:t>
            </a:r>
            <a:r>
              <a:rPr lang="ar-SA" sz="4000" b="1" dirty="0" smtClean="0">
                <a:solidFill>
                  <a:srgbClr val="FF0000"/>
                </a:solidFill>
              </a:rPr>
              <a:t>بالتنفيذ العيني </a:t>
            </a:r>
            <a:r>
              <a:rPr lang="ar-SA" sz="4000" b="1" dirty="0" smtClean="0"/>
              <a:t>من خلال اقامة دعوى امام المحكمة</a:t>
            </a:r>
            <a:endParaRPr lang="en-US" sz="4000" dirty="0" smtClean="0"/>
          </a:p>
          <a:p>
            <a:pPr algn="r" rtl="1"/>
            <a:r>
              <a:rPr lang="ar-SA" sz="4000" b="1" dirty="0" smtClean="0"/>
              <a:t>يطلب من </a:t>
            </a:r>
            <a:r>
              <a:rPr lang="ar-SA" sz="4000" b="1" dirty="0" smtClean="0">
                <a:solidFill>
                  <a:srgbClr val="FF0000"/>
                </a:solidFill>
              </a:rPr>
              <a:t>المستأجر رد الماجور اضافة الى مطالبته بالتعويض ان كان له مقتضى</a:t>
            </a:r>
            <a:r>
              <a:rPr lang="en-US" sz="4000" b="1" dirty="0" smtClean="0">
                <a:solidFill>
                  <a:srgbClr val="FF0000"/>
                </a:solidFill>
              </a:rPr>
              <a:t>..</a:t>
            </a:r>
            <a:endParaRPr lang="en-US" sz="4000" dirty="0" smtClean="0">
              <a:solidFill>
                <a:srgbClr val="FF0000"/>
              </a:solidFill>
            </a:endParaRPr>
          </a:p>
          <a:p>
            <a:pPr algn="r" rtl="1"/>
            <a:r>
              <a:rPr lang="ar-SA" sz="4000" b="1" dirty="0" smtClean="0"/>
              <a:t>أما اذا ابقى الماجور بيد </a:t>
            </a:r>
            <a:r>
              <a:rPr lang="ar-SA" sz="4000" b="1" dirty="0" smtClean="0">
                <a:solidFill>
                  <a:srgbClr val="FF0000"/>
                </a:solidFill>
              </a:rPr>
              <a:t>المستأجر لسبب اضطراري </a:t>
            </a:r>
            <a:r>
              <a:rPr lang="ar-SA" sz="4000" b="1" dirty="0" smtClean="0"/>
              <a:t>فهنا لايكون ملزما الا </a:t>
            </a:r>
            <a:r>
              <a:rPr lang="ar-SA" sz="4000" b="1" dirty="0" smtClean="0">
                <a:solidFill>
                  <a:srgbClr val="FF0000"/>
                </a:solidFill>
              </a:rPr>
              <a:t>بدفع</a:t>
            </a:r>
            <a:endParaRPr lang="en-US" sz="4000" dirty="0" smtClean="0">
              <a:solidFill>
                <a:srgbClr val="FF0000"/>
              </a:solidFill>
            </a:endParaRPr>
          </a:p>
          <a:p>
            <a:pPr algn="r"/>
            <a:r>
              <a:rPr lang="ar-SA" b="1" dirty="0" smtClean="0">
                <a:solidFill>
                  <a:srgbClr val="FF0000"/>
                </a:solidFill>
              </a:rPr>
              <a:t>اجر المثل </a:t>
            </a:r>
            <a:endParaRPr lang="en-US" dirty="0">
              <a:solidFill>
                <a:srgbClr val="FF0000"/>
              </a:solidFill>
            </a:endParaRPr>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ar-SA" b="1" dirty="0" smtClean="0"/>
              <a:t>طبيعة حق المستأجر</a:t>
            </a:r>
            <a:r>
              <a:rPr lang="en-US" dirty="0" smtClean="0"/>
              <a:t/>
            </a:r>
            <a:br>
              <a:rPr lang="en-US" dirty="0" smtClean="0"/>
            </a:br>
            <a:endParaRPr lang="en-US" dirty="0"/>
          </a:p>
        </p:txBody>
      </p:sp>
      <p:sp>
        <p:nvSpPr>
          <p:cNvPr id="3" name="Content Placeholder 2"/>
          <p:cNvSpPr>
            <a:spLocks noGrp="1"/>
          </p:cNvSpPr>
          <p:nvPr>
            <p:ph idx="1"/>
          </p:nvPr>
        </p:nvSpPr>
        <p:spPr>
          <a:xfrm>
            <a:off x="381000" y="914400"/>
            <a:ext cx="8552688" cy="5334000"/>
          </a:xfrm>
        </p:spPr>
        <p:txBody>
          <a:bodyPr>
            <a:normAutofit fontScale="92500" lnSpcReduction="20000"/>
          </a:bodyPr>
          <a:lstStyle/>
          <a:p>
            <a:pPr algn="r" rtl="1"/>
            <a:r>
              <a:rPr lang="ar-IQ" sz="4000" b="1" dirty="0" smtClean="0">
                <a:solidFill>
                  <a:srgbClr val="FF0000"/>
                </a:solidFill>
              </a:rPr>
              <a:t>س//هل حق المستاجر حق شخصي او العيني؟</a:t>
            </a:r>
          </a:p>
          <a:p>
            <a:pPr algn="r" rtl="1"/>
            <a:r>
              <a:rPr lang="ar-IQ" sz="4000" b="1" dirty="0" smtClean="0">
                <a:solidFill>
                  <a:srgbClr val="FF0000"/>
                </a:solidFill>
              </a:rPr>
              <a:t>س//ماهي تعريف حق الشخصي والعيني؟</a:t>
            </a:r>
          </a:p>
          <a:p>
            <a:pPr algn="r" rtl="1">
              <a:buNone/>
            </a:pPr>
            <a:r>
              <a:rPr lang="ar-IQ" b="1" dirty="0" smtClean="0">
                <a:solidFill>
                  <a:schemeClr val="accent1">
                    <a:lumMod val="75000"/>
                  </a:schemeClr>
                </a:solidFill>
              </a:rPr>
              <a:t>س// ماهي موقف الفقهاء في طبيعة حق المستاجر؟؟</a:t>
            </a:r>
          </a:p>
          <a:p>
            <a:pPr algn="r" rtl="1">
              <a:buNone/>
            </a:pPr>
            <a:r>
              <a:rPr lang="ar-IQ" b="1" dirty="0" smtClean="0">
                <a:solidFill>
                  <a:schemeClr val="accent1">
                    <a:lumMod val="75000"/>
                  </a:schemeClr>
                </a:solidFill>
              </a:rPr>
              <a:t>يذهب بعض الى انه حق شخصي وبعض الاخر يذهبون الى انه الى جانب حق الشخصي يثبت للمستاجر حق العيني ويستندون في ذلك الى :</a:t>
            </a:r>
          </a:p>
          <a:p>
            <a:pPr algn="r" rtl="1">
              <a:buNone/>
            </a:pPr>
            <a:r>
              <a:rPr lang="ar-IQ" b="1" dirty="0" smtClean="0">
                <a:solidFill>
                  <a:schemeClr val="accent1">
                    <a:lumMod val="75000"/>
                  </a:schemeClr>
                </a:solidFill>
              </a:rPr>
              <a:t>1. حق التتبع (اذا كان هناك عقد الايجار ثابتة التاريخ قبل ثبوت تاريخ البيع)</a:t>
            </a:r>
          </a:p>
          <a:p>
            <a:pPr algn="r" rtl="1">
              <a:buNone/>
            </a:pPr>
            <a:r>
              <a:rPr lang="ar-IQ" b="1" dirty="0" smtClean="0">
                <a:solidFill>
                  <a:schemeClr val="accent1">
                    <a:lumMod val="75000"/>
                  </a:schemeClr>
                </a:solidFill>
              </a:rPr>
              <a:t>2. التعرض المادي( ان المؤجر لايضمن سوى التعرض القانوني صادر عن الغير اما التعرض المادي فان المستاجر يدفعها بنفسه عن طريق دعاوى الحيازة ، وهذه الدعاوى مقررة للحقوق العينية وليست الشخصية.)</a:t>
            </a:r>
          </a:p>
          <a:p>
            <a:pPr algn="r" rtl="1"/>
            <a:endParaRPr lang="en-US" dirty="0"/>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a:r>
              <a:rPr lang="ar-IQ" dirty="0" smtClean="0"/>
              <a:t>ماهي موقف قانون العراقي في طبيعة حق المستاجر؟؟</a:t>
            </a:r>
            <a:endParaRPr lang="en-US" dirty="0"/>
          </a:p>
        </p:txBody>
      </p:sp>
      <p:sp>
        <p:nvSpPr>
          <p:cNvPr id="3" name="Content Placeholder 2"/>
          <p:cNvSpPr>
            <a:spLocks noGrp="1"/>
          </p:cNvSpPr>
          <p:nvPr>
            <p:ph idx="1"/>
          </p:nvPr>
        </p:nvSpPr>
        <p:spPr/>
        <p:txBody>
          <a:bodyPr/>
          <a:lstStyle/>
          <a:p>
            <a:pPr algn="r" rtl="1"/>
            <a:r>
              <a:rPr lang="ar-SA" b="1" dirty="0" smtClean="0"/>
              <a:t>ان حق المستاجر في القانون المدني العراقي هو حق شخصي</a:t>
            </a:r>
            <a:r>
              <a:rPr lang="en-US" b="1" dirty="0" smtClean="0"/>
              <a:t> . </a:t>
            </a:r>
            <a:r>
              <a:rPr lang="ar-SA" b="1" dirty="0" smtClean="0"/>
              <a:t>ولكن في قانون</a:t>
            </a:r>
            <a:endParaRPr lang="en-US" dirty="0" smtClean="0"/>
          </a:p>
          <a:p>
            <a:pPr algn="r" rtl="1"/>
            <a:r>
              <a:rPr lang="ar-SA" b="1" dirty="0" smtClean="0"/>
              <a:t>ايجار العقار فان حق المستاجر يقترب الى الحق العيني ويبتعد عن الحق</a:t>
            </a:r>
            <a:r>
              <a:rPr lang="ar-IQ" dirty="0" smtClean="0"/>
              <a:t> </a:t>
            </a:r>
            <a:r>
              <a:rPr lang="ar-SA" b="1" dirty="0" smtClean="0"/>
              <a:t>الشخصي</a:t>
            </a:r>
            <a:r>
              <a:rPr lang="en-US" b="1" dirty="0" smtClean="0"/>
              <a:t> . </a:t>
            </a:r>
            <a:r>
              <a:rPr lang="ar-SA" b="1" dirty="0" smtClean="0"/>
              <a:t>ومن ذلك بقاء المستاجر في العقار رغما عن المؤجر بحيث لايستطيع</a:t>
            </a:r>
            <a:r>
              <a:rPr lang="ar-IQ" dirty="0" smtClean="0"/>
              <a:t> </a:t>
            </a:r>
            <a:r>
              <a:rPr lang="ar-SA" b="1" dirty="0" smtClean="0"/>
              <a:t>الاخير اجباره على تخليه العقار</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45719"/>
          </a:xfrm>
        </p:spPr>
        <p:txBody>
          <a:bodyPr>
            <a:normAutofit fontScale="90000"/>
          </a:bodyPr>
          <a:lstStyle/>
          <a:p>
            <a:endParaRPr lang="en-US" dirty="0"/>
          </a:p>
        </p:txBody>
      </p:sp>
      <p:sp>
        <p:nvSpPr>
          <p:cNvPr id="3" name="Content Placeholder 2"/>
          <p:cNvSpPr>
            <a:spLocks noGrp="1"/>
          </p:cNvSpPr>
          <p:nvPr>
            <p:ph idx="1"/>
          </p:nvPr>
        </p:nvSpPr>
        <p:spPr>
          <a:xfrm>
            <a:off x="228600" y="304800"/>
            <a:ext cx="8705088" cy="6248400"/>
          </a:xfrm>
        </p:spPr>
        <p:txBody>
          <a:bodyPr>
            <a:normAutofit/>
          </a:bodyPr>
          <a:lstStyle/>
          <a:p>
            <a:pPr algn="r" rtl="1"/>
            <a:r>
              <a:rPr lang="ar-SA" sz="5600" b="1" dirty="0" smtClean="0">
                <a:solidFill>
                  <a:schemeClr val="accent1">
                    <a:lumMod val="75000"/>
                  </a:schemeClr>
                </a:solidFill>
              </a:rPr>
              <a:t>ال</a:t>
            </a:r>
            <a:r>
              <a:rPr lang="ar-IQ" sz="5600" b="1" dirty="0" smtClean="0">
                <a:solidFill>
                  <a:schemeClr val="accent1">
                    <a:lumMod val="75000"/>
                  </a:schemeClr>
                </a:solidFill>
              </a:rPr>
              <a:t>ايج</a:t>
            </a:r>
            <a:r>
              <a:rPr lang="ar-SA" sz="5600" b="1" dirty="0" smtClean="0">
                <a:solidFill>
                  <a:schemeClr val="accent1">
                    <a:lumMod val="75000"/>
                  </a:schemeClr>
                </a:solidFill>
              </a:rPr>
              <a:t>ار من الباطن والتنازل عن</a:t>
            </a:r>
            <a:r>
              <a:rPr lang="ar-IQ" sz="5600" b="1" dirty="0" smtClean="0">
                <a:solidFill>
                  <a:schemeClr val="accent1">
                    <a:lumMod val="75000"/>
                  </a:schemeClr>
                </a:solidFill>
              </a:rPr>
              <a:t> الايجار</a:t>
            </a:r>
            <a:endParaRPr lang="en-US" sz="5600" dirty="0" smtClean="0">
              <a:solidFill>
                <a:schemeClr val="accent1">
                  <a:lumMod val="75000"/>
                </a:schemeClr>
              </a:solidFill>
            </a:endParaRPr>
          </a:p>
          <a:p>
            <a:pPr algn="r" rtl="1"/>
            <a:r>
              <a:rPr lang="ar-SA" b="1" dirty="0" smtClean="0"/>
              <a:t>وفي هذا الموضوع لابد لنا ان نسلط الضوء على احكام القانون المدني واحكام</a:t>
            </a:r>
            <a:r>
              <a:rPr lang="ar-IQ" dirty="0" smtClean="0"/>
              <a:t> </a:t>
            </a:r>
            <a:r>
              <a:rPr lang="ar-SA" b="1" dirty="0" smtClean="0"/>
              <a:t>قانون </a:t>
            </a:r>
            <a:r>
              <a:rPr lang="ar-IQ" b="1" dirty="0" smtClean="0"/>
              <a:t>ال</a:t>
            </a:r>
            <a:r>
              <a:rPr lang="ar-SA" b="1" dirty="0" smtClean="0"/>
              <a:t>ايجار العقار</a:t>
            </a:r>
            <a:endParaRPr lang="en-US" dirty="0" smtClean="0"/>
          </a:p>
          <a:p>
            <a:pPr algn="r" rtl="1"/>
            <a:r>
              <a:rPr lang="ar-SA" b="1" dirty="0" smtClean="0">
                <a:solidFill>
                  <a:srgbClr val="FF0000"/>
                </a:solidFill>
              </a:rPr>
              <a:t>أولا</a:t>
            </a:r>
            <a:r>
              <a:rPr lang="en-US" b="1" dirty="0" smtClean="0">
                <a:solidFill>
                  <a:srgbClr val="FF0000"/>
                </a:solidFill>
              </a:rPr>
              <a:t>: </a:t>
            </a:r>
            <a:r>
              <a:rPr lang="ar-SA" b="1" dirty="0" smtClean="0">
                <a:solidFill>
                  <a:srgbClr val="FF0000"/>
                </a:solidFill>
              </a:rPr>
              <a:t>ال</a:t>
            </a:r>
            <a:r>
              <a:rPr lang="ar-IQ" b="1" dirty="0" smtClean="0">
                <a:solidFill>
                  <a:srgbClr val="FF0000"/>
                </a:solidFill>
              </a:rPr>
              <a:t>ا</a:t>
            </a:r>
            <a:r>
              <a:rPr lang="ar-SA" b="1" dirty="0" smtClean="0">
                <a:solidFill>
                  <a:srgbClr val="FF0000"/>
                </a:solidFill>
              </a:rPr>
              <a:t>يجار من الباطن والتنازل عنه في القانون المدني العراقي</a:t>
            </a:r>
            <a:endParaRPr lang="en-US" dirty="0" smtClean="0">
              <a:solidFill>
                <a:srgbClr val="FF0000"/>
              </a:solidFill>
            </a:endParaRPr>
          </a:p>
          <a:p>
            <a:pPr algn="r" rtl="1"/>
            <a:r>
              <a:rPr lang="ar-IQ" sz="4200" b="1" dirty="0" smtClean="0">
                <a:solidFill>
                  <a:schemeClr val="accent1">
                    <a:lumMod val="75000"/>
                  </a:schemeClr>
                </a:solidFill>
              </a:rPr>
              <a:t>تعريف:</a:t>
            </a:r>
            <a:r>
              <a:rPr lang="ar-SA" b="1" dirty="0" smtClean="0"/>
              <a:t>الايجار من الباطن هو قيام المستأجر بأيجار المأجور الى شخص اخر بحيث</a:t>
            </a:r>
            <a:r>
              <a:rPr lang="ar-IQ" b="1" dirty="0" smtClean="0"/>
              <a:t> </a:t>
            </a:r>
            <a:r>
              <a:rPr lang="ar-SA" b="1" dirty="0" smtClean="0"/>
              <a:t>يكون في العقد الاول مستأجر وفي العقد الثاني مؤجر فيكون هناك عقد ايجار ثاني بين المستأجر في العقد الاول </a:t>
            </a:r>
            <a:r>
              <a:rPr lang="ar-IQ" b="1" dirty="0" smtClean="0"/>
              <a:t>والمستاجر الثاني</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45719"/>
          </a:xfrm>
        </p:spPr>
        <p:txBody>
          <a:bodyPr>
            <a:normAutofit fontScale="90000"/>
          </a:bodyPr>
          <a:lstStyle/>
          <a:p>
            <a:endParaRPr lang="en-US" dirty="0"/>
          </a:p>
        </p:txBody>
      </p:sp>
      <p:sp>
        <p:nvSpPr>
          <p:cNvPr id="3" name="Content Placeholder 2"/>
          <p:cNvSpPr>
            <a:spLocks noGrp="1"/>
          </p:cNvSpPr>
          <p:nvPr>
            <p:ph idx="1"/>
          </p:nvPr>
        </p:nvSpPr>
        <p:spPr>
          <a:xfrm>
            <a:off x="228600" y="304800"/>
            <a:ext cx="8705088" cy="6400800"/>
          </a:xfrm>
        </p:spPr>
        <p:txBody>
          <a:bodyPr>
            <a:normAutofit fontScale="47500" lnSpcReduction="20000"/>
          </a:bodyPr>
          <a:lstStyle/>
          <a:p>
            <a:pPr algn="r" rtl="1"/>
            <a:r>
              <a:rPr lang="ar-IQ" sz="5700" b="1" dirty="0" smtClean="0">
                <a:solidFill>
                  <a:srgbClr val="FF0000"/>
                </a:solidFill>
              </a:rPr>
              <a:t>هل يجوز للمستاجر الايجار من الباطن او التنازل عنه في القانون المدني العراقي؟؟</a:t>
            </a:r>
          </a:p>
          <a:p>
            <a:pPr algn="r" rtl="1"/>
            <a:r>
              <a:rPr lang="ar-SA" sz="5700" b="1" dirty="0" smtClean="0"/>
              <a:t>ومن الجدير بالذكر في هذا الموضوع ان حق المستأجر في القانون المدني العراقي</a:t>
            </a:r>
            <a:r>
              <a:rPr lang="ar-IQ" sz="5700" dirty="0" smtClean="0"/>
              <a:t> </a:t>
            </a:r>
            <a:r>
              <a:rPr lang="ar-SA" sz="5700" b="1" dirty="0" smtClean="0"/>
              <a:t>هو حق شخصي وبالتالي يستطيع المستأجر ان يؤجر من الباطن ويتنازل عن</a:t>
            </a:r>
            <a:r>
              <a:rPr lang="ar-IQ" sz="5700" dirty="0" smtClean="0"/>
              <a:t> </a:t>
            </a:r>
            <a:r>
              <a:rPr lang="ar-SA" sz="5700" b="1" dirty="0" smtClean="0"/>
              <a:t>الايجار</a:t>
            </a:r>
            <a:r>
              <a:rPr lang="en-US" sz="5700" b="1" dirty="0" smtClean="0"/>
              <a:t> </a:t>
            </a:r>
            <a:r>
              <a:rPr lang="en-US" sz="5700" b="1" u="sng" dirty="0" smtClean="0"/>
              <a:t>.</a:t>
            </a:r>
            <a:r>
              <a:rPr lang="ar-IQ" sz="5700" b="1" u="sng" dirty="0" smtClean="0"/>
              <a:t>مالم يكون هنالك اتفاق او العرف يقضي بغير ذلك </a:t>
            </a:r>
          </a:p>
          <a:p>
            <a:pPr algn="r" rtl="1"/>
            <a:r>
              <a:rPr lang="en-US" sz="5700" b="1" dirty="0" smtClean="0"/>
              <a:t> </a:t>
            </a:r>
            <a:endParaRPr lang="ar-IQ" sz="5700" b="1" dirty="0" smtClean="0"/>
          </a:p>
          <a:p>
            <a:pPr algn="r" rtl="1"/>
            <a:r>
              <a:rPr lang="ar-IQ" sz="7000" b="1" dirty="0" smtClean="0">
                <a:solidFill>
                  <a:srgbClr val="FF0000"/>
                </a:solidFill>
              </a:rPr>
              <a:t>ماهي </a:t>
            </a:r>
            <a:r>
              <a:rPr lang="ar-SA" sz="7000" b="1" dirty="0" smtClean="0">
                <a:solidFill>
                  <a:srgbClr val="FF0000"/>
                </a:solidFill>
              </a:rPr>
              <a:t>الفرق بين التنازل عن الايجار والايجار من الباط</a:t>
            </a:r>
            <a:r>
              <a:rPr lang="ar-IQ" sz="7000" b="1" dirty="0" smtClean="0">
                <a:solidFill>
                  <a:srgbClr val="FF0000"/>
                </a:solidFill>
              </a:rPr>
              <a:t>ن</a:t>
            </a:r>
            <a:r>
              <a:rPr lang="en-US" sz="7000" b="1" dirty="0" smtClean="0">
                <a:solidFill>
                  <a:srgbClr val="FF0000"/>
                </a:solidFill>
              </a:rPr>
              <a:t>.</a:t>
            </a:r>
            <a:r>
              <a:rPr lang="ar-IQ" sz="7000" b="1" dirty="0" smtClean="0">
                <a:solidFill>
                  <a:srgbClr val="FF0000"/>
                </a:solidFill>
              </a:rPr>
              <a:t>؟</a:t>
            </a:r>
          </a:p>
          <a:p>
            <a:pPr algn="r" rtl="1"/>
            <a:r>
              <a:rPr lang="ar-SA" sz="5700" b="1" dirty="0" smtClean="0"/>
              <a:t>هو ان في التنازل</a:t>
            </a:r>
            <a:r>
              <a:rPr lang="ar-IQ" sz="5700" dirty="0" smtClean="0"/>
              <a:t> </a:t>
            </a:r>
            <a:r>
              <a:rPr lang="ar-SA" sz="5700" b="1" dirty="0" smtClean="0"/>
              <a:t>عن الايجار لايوجد سوى عقد ايجار واحد وهو العقد الاصلي اما في الايجار من</a:t>
            </a:r>
            <a:r>
              <a:rPr lang="ar-IQ" sz="5700" dirty="0" smtClean="0"/>
              <a:t> </a:t>
            </a:r>
            <a:r>
              <a:rPr lang="ar-SA" sz="5700" b="1" dirty="0" smtClean="0"/>
              <a:t>الباطن فكما قلنا بانه هناك عقدين الاول الاصلي بين المؤجر والمستأجر والثاني</a:t>
            </a:r>
            <a:r>
              <a:rPr lang="ar-IQ" sz="5700" dirty="0" smtClean="0"/>
              <a:t> </a:t>
            </a:r>
            <a:r>
              <a:rPr lang="ar-SA" sz="5700" b="1" dirty="0" smtClean="0"/>
              <a:t>العقد الباطن مابين المستاجر في العقد الاول والمستاجر الجديد </a:t>
            </a:r>
            <a:r>
              <a:rPr lang="en-US" sz="5700" b="1" dirty="0" smtClean="0"/>
              <a:t>.</a:t>
            </a:r>
            <a:endParaRPr lang="ar-IQ" sz="5700" b="1" dirty="0" smtClean="0"/>
          </a:p>
          <a:p>
            <a:pPr algn="r" rtl="1"/>
            <a:r>
              <a:rPr lang="ar-SA" sz="5700" b="1" dirty="0" smtClean="0">
                <a:solidFill>
                  <a:srgbClr val="00B050"/>
                </a:solidFill>
              </a:rPr>
              <a:t>يترتب على هذا الفرق الجوهري عدة نتائج</a:t>
            </a:r>
            <a:r>
              <a:rPr lang="en-US" sz="5700" b="1" dirty="0" smtClean="0">
                <a:solidFill>
                  <a:srgbClr val="00B050"/>
                </a:solidFill>
              </a:rPr>
              <a:t> </a:t>
            </a:r>
            <a:r>
              <a:rPr lang="en-US" sz="5700" b="1" dirty="0" smtClean="0"/>
              <a:t>.</a:t>
            </a:r>
            <a:endParaRPr lang="en-US" sz="5700" dirty="0" smtClean="0"/>
          </a:p>
          <a:p>
            <a:pPr algn="r" rtl="1"/>
            <a:r>
              <a:rPr lang="en-US" sz="5700" b="1" dirty="0" smtClean="0"/>
              <a:t>1 : </a:t>
            </a:r>
            <a:r>
              <a:rPr lang="ar-IQ" sz="5700" b="1" dirty="0" smtClean="0"/>
              <a:t>- </a:t>
            </a:r>
            <a:r>
              <a:rPr lang="ar-SA" sz="5700" b="1" dirty="0" smtClean="0"/>
              <a:t>في التنازل عن الايجار يجب ان تتوافر في المستأجر </a:t>
            </a:r>
            <a:r>
              <a:rPr lang="ar-SA" sz="5700" b="1" dirty="0" smtClean="0">
                <a:solidFill>
                  <a:srgbClr val="FF0000"/>
                </a:solidFill>
              </a:rPr>
              <a:t>اهلية التصرف </a:t>
            </a:r>
            <a:r>
              <a:rPr lang="ar-SA" sz="5700" b="1" dirty="0" smtClean="0"/>
              <a:t>اما في</a:t>
            </a:r>
            <a:r>
              <a:rPr lang="ar-IQ" sz="5700" dirty="0" smtClean="0"/>
              <a:t> </a:t>
            </a:r>
            <a:r>
              <a:rPr lang="ar-SA" sz="5700" b="1" dirty="0" smtClean="0"/>
              <a:t>الايجار من الباطن فيكفي </a:t>
            </a:r>
            <a:r>
              <a:rPr lang="ar-SA" sz="5700" b="1" dirty="0" smtClean="0">
                <a:solidFill>
                  <a:srgbClr val="FF0000"/>
                </a:solidFill>
              </a:rPr>
              <a:t>وجود اهلية الادارة</a:t>
            </a:r>
            <a:endParaRPr lang="en-US" sz="5700" dirty="0" smtClean="0">
              <a:solidFill>
                <a:srgbClr val="FF0000"/>
              </a:solidFill>
            </a:endParaRPr>
          </a:p>
          <a:p>
            <a:pPr algn="r" rtl="1"/>
            <a:endParaRPr lang="en-US" dirty="0"/>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182562"/>
          </a:xfrm>
        </p:spPr>
        <p:txBody>
          <a:bodyPr>
            <a:normAutofit fontScale="90000"/>
          </a:bodyPr>
          <a:lstStyle/>
          <a:p>
            <a:endParaRPr lang="en-US" dirty="0"/>
          </a:p>
        </p:txBody>
      </p:sp>
      <p:sp>
        <p:nvSpPr>
          <p:cNvPr id="3" name="Content Placeholder 2"/>
          <p:cNvSpPr>
            <a:spLocks noGrp="1"/>
          </p:cNvSpPr>
          <p:nvPr>
            <p:ph idx="1"/>
          </p:nvPr>
        </p:nvSpPr>
        <p:spPr>
          <a:xfrm>
            <a:off x="304800" y="381000"/>
            <a:ext cx="8628888" cy="6172200"/>
          </a:xfrm>
        </p:spPr>
        <p:txBody>
          <a:bodyPr>
            <a:normAutofit fontScale="92500"/>
          </a:bodyPr>
          <a:lstStyle/>
          <a:p>
            <a:pPr algn="r" rtl="1"/>
            <a:r>
              <a:rPr lang="en-US" b="1" dirty="0" smtClean="0"/>
              <a:t>:</a:t>
            </a:r>
            <a:r>
              <a:rPr lang="ar-IQ" b="1" dirty="0" smtClean="0"/>
              <a:t>2</a:t>
            </a:r>
            <a:r>
              <a:rPr lang="en-US" b="1" dirty="0" smtClean="0"/>
              <a:t> </a:t>
            </a:r>
            <a:r>
              <a:rPr lang="ar-IQ" b="1" dirty="0" smtClean="0"/>
              <a:t>- </a:t>
            </a:r>
            <a:r>
              <a:rPr lang="ar-SA" b="1" dirty="0" smtClean="0"/>
              <a:t>في التنازل عن الايجار تكون </a:t>
            </a:r>
            <a:r>
              <a:rPr lang="ar-SA" b="1" dirty="0" smtClean="0">
                <a:solidFill>
                  <a:srgbClr val="FF0000"/>
                </a:solidFill>
              </a:rPr>
              <a:t>الشروط واحدة </a:t>
            </a:r>
            <a:r>
              <a:rPr lang="ar-SA" b="1" dirty="0" smtClean="0"/>
              <a:t>فيما بين المؤجر والمستأجر</a:t>
            </a:r>
            <a:r>
              <a:rPr lang="ar-IQ" dirty="0" smtClean="0"/>
              <a:t> </a:t>
            </a:r>
            <a:r>
              <a:rPr lang="ar-SA" b="1" dirty="0" smtClean="0"/>
              <a:t>وفيما بين المتنازل عن الايجار</a:t>
            </a:r>
            <a:r>
              <a:rPr lang="en-US" b="1" dirty="0" smtClean="0"/>
              <a:t> ) </a:t>
            </a:r>
            <a:r>
              <a:rPr lang="ar-SA" b="1" dirty="0" smtClean="0"/>
              <a:t>المستأجر القديم</a:t>
            </a:r>
            <a:r>
              <a:rPr lang="en-US" b="1" dirty="0" smtClean="0"/>
              <a:t>( </a:t>
            </a:r>
            <a:r>
              <a:rPr lang="ar-SA" b="1" dirty="0" smtClean="0"/>
              <a:t>والمستأجر الجديد </a:t>
            </a:r>
            <a:endParaRPr lang="ar-IQ" b="1" dirty="0" smtClean="0"/>
          </a:p>
          <a:p>
            <a:pPr algn="r" rtl="1"/>
            <a:r>
              <a:rPr lang="ar-SA" b="1" dirty="0" smtClean="0"/>
              <a:t>أما في الايجارمن الباطن فقد </a:t>
            </a:r>
            <a:r>
              <a:rPr lang="ar-SA" b="1" dirty="0" smtClean="0">
                <a:solidFill>
                  <a:srgbClr val="FF0000"/>
                </a:solidFill>
              </a:rPr>
              <a:t>تختلف الشروط </a:t>
            </a:r>
            <a:r>
              <a:rPr lang="ar-SA" b="1" dirty="0" smtClean="0"/>
              <a:t>في العقد الاول عن العقد الثاني</a:t>
            </a:r>
            <a:r>
              <a:rPr lang="en-US" b="1" dirty="0" smtClean="0"/>
              <a:t> .</a:t>
            </a:r>
            <a:endParaRPr lang="en-US" dirty="0" smtClean="0"/>
          </a:p>
          <a:p>
            <a:pPr algn="r" rtl="1"/>
            <a:r>
              <a:rPr lang="en-US" b="1" dirty="0" smtClean="0"/>
              <a:t>3 : </a:t>
            </a:r>
            <a:r>
              <a:rPr lang="ar-SA" b="1" dirty="0" smtClean="0"/>
              <a:t>في التنازل عن الايجار </a:t>
            </a:r>
            <a:r>
              <a:rPr lang="ar-SA" b="1" dirty="0" smtClean="0">
                <a:solidFill>
                  <a:srgbClr val="FF0000"/>
                </a:solidFill>
              </a:rPr>
              <a:t>ليس للمتنازل</a:t>
            </a:r>
            <a:r>
              <a:rPr lang="en-US" b="1" dirty="0" smtClean="0">
                <a:solidFill>
                  <a:srgbClr val="FF0000"/>
                </a:solidFill>
              </a:rPr>
              <a:t>) </a:t>
            </a:r>
            <a:r>
              <a:rPr lang="ar-SA" b="1" dirty="0" smtClean="0">
                <a:solidFill>
                  <a:srgbClr val="FF0000"/>
                </a:solidFill>
              </a:rPr>
              <a:t>المستأجر القديم</a:t>
            </a:r>
            <a:r>
              <a:rPr lang="en-US" b="1" dirty="0" smtClean="0">
                <a:solidFill>
                  <a:srgbClr val="FF0000"/>
                </a:solidFill>
              </a:rPr>
              <a:t>( </a:t>
            </a:r>
            <a:r>
              <a:rPr lang="ar-SA" b="1" dirty="0" smtClean="0">
                <a:solidFill>
                  <a:srgbClr val="FF0000"/>
                </a:solidFill>
              </a:rPr>
              <a:t>حق الامتياز </a:t>
            </a:r>
            <a:r>
              <a:rPr lang="ar-SA" b="1" dirty="0" smtClean="0"/>
              <a:t>على ما</a:t>
            </a:r>
            <a:r>
              <a:rPr lang="ar-IQ" dirty="0" smtClean="0"/>
              <a:t> </a:t>
            </a:r>
            <a:r>
              <a:rPr lang="ar-SA" b="1" dirty="0" smtClean="0"/>
              <a:t>يوجد في الماجو</a:t>
            </a:r>
            <a:r>
              <a:rPr lang="ar-IQ" b="1" dirty="0" smtClean="0"/>
              <a:t>ر</a:t>
            </a:r>
            <a:r>
              <a:rPr lang="ar-SA" b="1" dirty="0" smtClean="0"/>
              <a:t> من منقولات</a:t>
            </a:r>
            <a:r>
              <a:rPr lang="en-US" b="1" dirty="0" smtClean="0"/>
              <a:t> </a:t>
            </a:r>
            <a:endParaRPr lang="ar-IQ" b="1" dirty="0" smtClean="0"/>
          </a:p>
          <a:p>
            <a:pPr algn="r" rtl="1"/>
            <a:r>
              <a:rPr lang="en-US" b="1" dirty="0" smtClean="0"/>
              <a:t>. </a:t>
            </a:r>
            <a:r>
              <a:rPr lang="ar-SA" b="1" dirty="0" smtClean="0"/>
              <a:t>اما في الايجار من الباطن فله حق الامتياز</a:t>
            </a:r>
            <a:r>
              <a:rPr lang="en-US" b="1" dirty="0" smtClean="0"/>
              <a:t> .</a:t>
            </a:r>
            <a:endParaRPr lang="en-US" dirty="0" smtClean="0"/>
          </a:p>
          <a:p>
            <a:pPr algn="r" rtl="1"/>
            <a:r>
              <a:rPr lang="en-US" b="1" dirty="0" smtClean="0"/>
              <a:t>4 : </a:t>
            </a:r>
            <a:r>
              <a:rPr lang="ar-SA" b="1" dirty="0" smtClean="0"/>
              <a:t>التنازل عن الايجار هو حوالة حق بالنسبة لحقوق المستأجر</a:t>
            </a:r>
            <a:r>
              <a:rPr lang="en-US" b="1" dirty="0" smtClean="0"/>
              <a:t> )</a:t>
            </a:r>
            <a:r>
              <a:rPr lang="ar-SA" b="1" dirty="0" smtClean="0"/>
              <a:t>المتنازل</a:t>
            </a:r>
            <a:r>
              <a:rPr lang="en-US" b="1" dirty="0" smtClean="0"/>
              <a:t>( </a:t>
            </a:r>
            <a:r>
              <a:rPr lang="ar-SA" b="1" dirty="0" smtClean="0"/>
              <a:t>وحوالة</a:t>
            </a:r>
            <a:r>
              <a:rPr lang="ar-IQ" dirty="0" smtClean="0"/>
              <a:t> </a:t>
            </a:r>
            <a:r>
              <a:rPr lang="ar-SA" b="1" dirty="0" smtClean="0"/>
              <a:t>دين بالنسبة الى التزاماته</a:t>
            </a:r>
            <a:r>
              <a:rPr lang="en-US" b="1" dirty="0" smtClean="0"/>
              <a:t>. </a:t>
            </a:r>
            <a:r>
              <a:rPr lang="ar-SA" b="1" dirty="0" smtClean="0"/>
              <a:t>فيخضع التنازل عن الايجار الى </a:t>
            </a:r>
            <a:r>
              <a:rPr lang="ar-SA" b="1" dirty="0" smtClean="0">
                <a:solidFill>
                  <a:srgbClr val="FF0000"/>
                </a:solidFill>
              </a:rPr>
              <a:t>احكام حوالة الحق</a:t>
            </a:r>
            <a:r>
              <a:rPr lang="ar-IQ" dirty="0" smtClean="0">
                <a:solidFill>
                  <a:srgbClr val="FF0000"/>
                </a:solidFill>
              </a:rPr>
              <a:t> </a:t>
            </a:r>
            <a:r>
              <a:rPr lang="ar-SA" b="1" dirty="0" smtClean="0">
                <a:solidFill>
                  <a:srgbClr val="FF0000"/>
                </a:solidFill>
              </a:rPr>
              <a:t>وحوالة الدين</a:t>
            </a:r>
            <a:r>
              <a:rPr lang="en-US" b="1" dirty="0" smtClean="0"/>
              <a:t>.. </a:t>
            </a:r>
            <a:r>
              <a:rPr lang="ar-SA" b="1" dirty="0" smtClean="0"/>
              <a:t>اما الايجار من الباطن فهو عقد ايجار يخضع الى </a:t>
            </a:r>
            <a:r>
              <a:rPr lang="ar-SA" b="1" dirty="0" smtClean="0">
                <a:solidFill>
                  <a:srgbClr val="FF0000"/>
                </a:solidFill>
              </a:rPr>
              <a:t>احكام عقد الايجار</a:t>
            </a:r>
            <a:endParaRPr lang="en-US" dirty="0" smtClean="0">
              <a:solidFill>
                <a:srgbClr val="FF0000"/>
              </a:solidFill>
            </a:endParaRPr>
          </a:p>
          <a:p>
            <a:pPr algn="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45719"/>
          </a:xfrm>
        </p:spPr>
        <p:txBody>
          <a:bodyPr>
            <a:normAutofit fontScale="90000"/>
          </a:bodyPr>
          <a:lstStyle/>
          <a:p>
            <a:endParaRPr lang="en-US" dirty="0"/>
          </a:p>
        </p:txBody>
      </p:sp>
      <p:sp>
        <p:nvSpPr>
          <p:cNvPr id="3" name="Content Placeholder 2"/>
          <p:cNvSpPr>
            <a:spLocks noGrp="1"/>
          </p:cNvSpPr>
          <p:nvPr>
            <p:ph idx="1"/>
          </p:nvPr>
        </p:nvSpPr>
        <p:spPr>
          <a:xfrm>
            <a:off x="228600" y="304800"/>
            <a:ext cx="8705088" cy="5943600"/>
          </a:xfrm>
        </p:spPr>
        <p:txBody>
          <a:bodyPr>
            <a:normAutofit fontScale="85000" lnSpcReduction="10000"/>
          </a:bodyPr>
          <a:lstStyle/>
          <a:p>
            <a:pPr algn="r" rtl="1"/>
            <a:r>
              <a:rPr lang="ar-SA" sz="3800" b="1" dirty="0" smtClean="0">
                <a:solidFill>
                  <a:srgbClr val="00B050"/>
                </a:solidFill>
              </a:rPr>
              <a:t>ال</a:t>
            </a:r>
            <a:r>
              <a:rPr lang="ar-IQ" sz="3800" b="1" dirty="0" smtClean="0">
                <a:solidFill>
                  <a:srgbClr val="00B050"/>
                </a:solidFill>
              </a:rPr>
              <a:t>ا</a:t>
            </a:r>
            <a:r>
              <a:rPr lang="ar-SA" sz="3800" b="1" dirty="0" smtClean="0">
                <a:solidFill>
                  <a:srgbClr val="00B050"/>
                </a:solidFill>
              </a:rPr>
              <a:t>حوال التي يجوز فيها التنازل عن ال</a:t>
            </a:r>
            <a:r>
              <a:rPr lang="ar-IQ" sz="3800" b="1" dirty="0" smtClean="0">
                <a:solidFill>
                  <a:srgbClr val="00B050"/>
                </a:solidFill>
              </a:rPr>
              <a:t>ا</a:t>
            </a:r>
            <a:r>
              <a:rPr lang="ar-SA" sz="3800" b="1" dirty="0" smtClean="0">
                <a:solidFill>
                  <a:srgbClr val="00B050"/>
                </a:solidFill>
              </a:rPr>
              <a:t>يجار وال</a:t>
            </a:r>
            <a:r>
              <a:rPr lang="ar-IQ" sz="3800" b="1" dirty="0" smtClean="0">
                <a:solidFill>
                  <a:srgbClr val="00B050"/>
                </a:solidFill>
              </a:rPr>
              <a:t>ا</a:t>
            </a:r>
            <a:r>
              <a:rPr lang="ar-SA" sz="3800" b="1" dirty="0" smtClean="0">
                <a:solidFill>
                  <a:srgbClr val="00B050"/>
                </a:solidFill>
              </a:rPr>
              <a:t>يجار من الباطن</a:t>
            </a:r>
            <a:endParaRPr lang="en-US" sz="3800" dirty="0" smtClean="0">
              <a:solidFill>
                <a:srgbClr val="00B050"/>
              </a:solidFill>
            </a:endParaRPr>
          </a:p>
          <a:p>
            <a:pPr algn="r" rtl="1"/>
            <a:r>
              <a:rPr lang="ar-SA" b="1" dirty="0" smtClean="0"/>
              <a:t>أن القاعده العامة في القانون المدني هي انه يجوز للمستأجر أن يتنازل لغيره عن</a:t>
            </a:r>
            <a:r>
              <a:rPr lang="ar-IQ" dirty="0" smtClean="0"/>
              <a:t> </a:t>
            </a:r>
            <a:r>
              <a:rPr lang="ar-SA" b="1" dirty="0" smtClean="0"/>
              <a:t>الايجار وله أن يؤجر حقه من الباطن</a:t>
            </a:r>
            <a:r>
              <a:rPr lang="en-US" b="1" dirty="0" smtClean="0"/>
              <a:t> . </a:t>
            </a:r>
            <a:r>
              <a:rPr lang="ar-SA" b="1" dirty="0" smtClean="0"/>
              <a:t>ويثبت هذا الحق للمستأجر من عقد</a:t>
            </a:r>
            <a:r>
              <a:rPr lang="ar-IQ" dirty="0" smtClean="0"/>
              <a:t> </a:t>
            </a:r>
            <a:r>
              <a:rPr lang="ar-SA" b="1" dirty="0" smtClean="0"/>
              <a:t>الايجار ذاته من دون حاجة الى اتفاق خاص يقضي بمنحه اياه</a:t>
            </a:r>
            <a:r>
              <a:rPr lang="en-US" b="1" dirty="0" smtClean="0"/>
              <a:t> .</a:t>
            </a:r>
            <a:r>
              <a:rPr lang="ar-SA" b="1" dirty="0" smtClean="0"/>
              <a:t>ويصح أن يرد</a:t>
            </a:r>
            <a:r>
              <a:rPr lang="ar-IQ" dirty="0" smtClean="0"/>
              <a:t> </a:t>
            </a:r>
            <a:r>
              <a:rPr lang="ar-SA" b="1" dirty="0" smtClean="0"/>
              <a:t>تصرف المستأجر على كل المأجور او على جزء منه</a:t>
            </a:r>
            <a:r>
              <a:rPr lang="en-US" b="1" dirty="0" smtClean="0"/>
              <a:t> .</a:t>
            </a:r>
            <a:endParaRPr lang="en-US" dirty="0" smtClean="0"/>
          </a:p>
          <a:p>
            <a:pPr algn="r" rtl="1"/>
            <a:r>
              <a:rPr lang="ar-SA" b="1" u="sng" dirty="0" smtClean="0"/>
              <a:t>ومن الجائز ان يحرم المستاجر من هذا الحق من خلال </a:t>
            </a:r>
            <a:r>
              <a:rPr lang="ar-SA" sz="3300" b="1" u="sng" dirty="0" smtClean="0"/>
              <a:t>الشرط المانع</a:t>
            </a:r>
            <a:r>
              <a:rPr lang="en-US" sz="3300" b="1" u="sng" dirty="0" smtClean="0"/>
              <a:t> </a:t>
            </a:r>
            <a:endParaRPr lang="ar-IQ" b="1" u="sng" dirty="0" smtClean="0"/>
          </a:p>
          <a:p>
            <a:pPr algn="r" rtl="1"/>
            <a:r>
              <a:rPr lang="ar-IQ" b="1" dirty="0" smtClean="0">
                <a:solidFill>
                  <a:srgbClr val="FF0000"/>
                </a:solidFill>
              </a:rPr>
              <a:t>س// لكي يثبت حق للمستاجر القيام </a:t>
            </a:r>
            <a:r>
              <a:rPr lang="en-US" b="1" dirty="0" smtClean="0">
                <a:solidFill>
                  <a:srgbClr val="FF0000"/>
                </a:solidFill>
              </a:rPr>
              <a:t>.</a:t>
            </a:r>
            <a:r>
              <a:rPr lang="ar-IQ" b="1" dirty="0" smtClean="0">
                <a:solidFill>
                  <a:srgbClr val="FF0000"/>
                </a:solidFill>
              </a:rPr>
              <a:t>بايجار من الباطن ينبغي ان يكون هنالك اتفاق خاص بينهما اضافتا الى عقد الايجار/ قيم وعلل</a:t>
            </a:r>
            <a:r>
              <a:rPr lang="ar-IQ" b="1" dirty="0" smtClean="0"/>
              <a:t>؟</a:t>
            </a:r>
            <a:endParaRPr lang="en-US" dirty="0" smtClean="0"/>
          </a:p>
          <a:p>
            <a:pPr algn="r" rtl="1"/>
            <a:r>
              <a:rPr lang="ar-IQ" b="1" dirty="0" smtClean="0">
                <a:solidFill>
                  <a:srgbClr val="FF0000"/>
                </a:solidFill>
              </a:rPr>
              <a:t> ما المقصود ب</a:t>
            </a:r>
            <a:r>
              <a:rPr lang="ar-SA" b="1" dirty="0" smtClean="0">
                <a:solidFill>
                  <a:srgbClr val="FF0000"/>
                </a:solidFill>
              </a:rPr>
              <a:t>الشرط المانع</a:t>
            </a:r>
            <a:endParaRPr lang="en-US" dirty="0" smtClean="0">
              <a:solidFill>
                <a:srgbClr val="FF0000"/>
              </a:solidFill>
            </a:endParaRPr>
          </a:p>
          <a:p>
            <a:pPr algn="r" rtl="1"/>
            <a:r>
              <a:rPr lang="ar-SA" b="1" dirty="0" smtClean="0"/>
              <a:t>هو الشرط الذي بمقتضاه يحرم المستأجر من حقه بالتنازل عن الايجار والايجار</a:t>
            </a:r>
            <a:r>
              <a:rPr lang="ar-IQ" dirty="0" smtClean="0"/>
              <a:t> </a:t>
            </a:r>
            <a:r>
              <a:rPr lang="ar-SA" b="1" dirty="0" smtClean="0"/>
              <a:t>من الباطن</a:t>
            </a:r>
            <a:r>
              <a:rPr lang="en-US" b="1" dirty="0" smtClean="0"/>
              <a:t> . </a:t>
            </a:r>
            <a:r>
              <a:rPr lang="ar-SA" b="1" dirty="0" smtClean="0"/>
              <a:t>ويجب ان يكون </a:t>
            </a:r>
            <a:r>
              <a:rPr lang="ar-SA" b="1" dirty="0" smtClean="0">
                <a:solidFill>
                  <a:srgbClr val="FF0000"/>
                </a:solidFill>
              </a:rPr>
              <a:t>الشرط المانع قاطعاً في دلالته </a:t>
            </a:r>
            <a:r>
              <a:rPr lang="ar-SA" b="1" dirty="0" smtClean="0"/>
              <a:t>ولا يجوز التوسع فيه</a:t>
            </a:r>
            <a:r>
              <a:rPr lang="en-US" b="1" dirty="0" smtClean="0"/>
              <a:t>.</a:t>
            </a:r>
            <a:endParaRPr lang="en-US" dirty="0" smtClean="0"/>
          </a:p>
          <a:p>
            <a:pPr algn="r" rtl="1"/>
            <a:r>
              <a:rPr lang="ar-SA" b="1" dirty="0" smtClean="0"/>
              <a:t>ولايشترط ان يذكر صراحة في عقد الايجار</a:t>
            </a:r>
            <a:r>
              <a:rPr lang="en-US" b="1" dirty="0" smtClean="0"/>
              <a:t>.</a:t>
            </a:r>
            <a:endParaRPr lang="en-US" dirty="0" smtClean="0"/>
          </a:p>
          <a:p>
            <a:pPr algn="r" rtl="1"/>
            <a:endParaRPr lang="en-US" dirty="0"/>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1435608" y="228600"/>
            <a:ext cx="7498080" cy="46038"/>
          </a:xfrm>
        </p:spPr>
        <p:txBody>
          <a:bodyPr>
            <a:normAutofit fontScale="90000"/>
          </a:bodyPr>
          <a:lstStyle/>
          <a:p>
            <a:endParaRPr lang="en-US" dirty="0"/>
          </a:p>
        </p:txBody>
      </p:sp>
      <p:sp>
        <p:nvSpPr>
          <p:cNvPr id="3" name="Content Placeholder 2"/>
          <p:cNvSpPr>
            <a:spLocks noGrp="1"/>
          </p:cNvSpPr>
          <p:nvPr>
            <p:ph idx="1"/>
          </p:nvPr>
        </p:nvSpPr>
        <p:spPr>
          <a:xfrm>
            <a:off x="228600" y="381000"/>
            <a:ext cx="8705088" cy="5867400"/>
          </a:xfrm>
        </p:spPr>
        <p:txBody>
          <a:bodyPr>
            <a:noAutofit/>
          </a:bodyPr>
          <a:lstStyle/>
          <a:p>
            <a:pPr marL="0" indent="0" algn="r" rtl="1">
              <a:buNone/>
            </a:pPr>
            <a:r>
              <a:rPr lang="ar-SA" sz="2800" b="1" dirty="0" smtClean="0"/>
              <a:t>ومن الجدير بالذكر انه يجب ان يكون للمؤجر مصلحه من التمسك بالشرط المانع</a:t>
            </a:r>
            <a:r>
              <a:rPr lang="ar-IQ" sz="2800" dirty="0" smtClean="0"/>
              <a:t> </a:t>
            </a:r>
            <a:r>
              <a:rPr lang="ar-SA" sz="2800" b="1" dirty="0" smtClean="0"/>
              <a:t>والا </a:t>
            </a:r>
            <a:r>
              <a:rPr lang="ar-SA" sz="2800" b="1" dirty="0" smtClean="0">
                <a:solidFill>
                  <a:srgbClr val="FF0000"/>
                </a:solidFill>
              </a:rPr>
              <a:t>فهو يعتبر متعسف بأستعمال حقه </a:t>
            </a:r>
            <a:r>
              <a:rPr lang="ar-SA" sz="2800" b="1" dirty="0" smtClean="0"/>
              <a:t>وللمحكمة أن تمنعه من هذا التمسك</a:t>
            </a:r>
            <a:r>
              <a:rPr lang="en-US" sz="2800" b="1" dirty="0" smtClean="0"/>
              <a:t>.</a:t>
            </a:r>
            <a:endParaRPr lang="en-US" sz="2800" dirty="0" smtClean="0"/>
          </a:p>
          <a:p>
            <a:pPr marL="0" indent="0" algn="r" rtl="1">
              <a:buNone/>
            </a:pPr>
            <a:r>
              <a:rPr lang="ar-SA" sz="2800" b="1" dirty="0" smtClean="0"/>
              <a:t>واذا وجد الشرط المانع في عقد الايجار وجب على المستاجر مراعاته وعدم التنازل</a:t>
            </a:r>
            <a:r>
              <a:rPr lang="ar-IQ" sz="2800" dirty="0" smtClean="0"/>
              <a:t> </a:t>
            </a:r>
            <a:r>
              <a:rPr lang="ar-SA" sz="2800" b="1" dirty="0" smtClean="0"/>
              <a:t>او الايجار من الباطن</a:t>
            </a:r>
            <a:r>
              <a:rPr lang="en-US" sz="2800" b="1" dirty="0" smtClean="0"/>
              <a:t> . </a:t>
            </a:r>
            <a:r>
              <a:rPr lang="ar-SA" sz="2800" b="1" dirty="0" smtClean="0">
                <a:solidFill>
                  <a:srgbClr val="FF0000"/>
                </a:solidFill>
              </a:rPr>
              <a:t>فأذا خالف المستاجر </a:t>
            </a:r>
            <a:r>
              <a:rPr lang="ar-SA" sz="2800" b="1" dirty="0" smtClean="0"/>
              <a:t>هذا الشرط يكون للمؤجر ان يطلب منه</a:t>
            </a:r>
            <a:r>
              <a:rPr lang="ar-IQ" sz="2800" dirty="0" smtClean="0"/>
              <a:t> </a:t>
            </a:r>
            <a:r>
              <a:rPr lang="ar-SA" sz="2800" b="1" dirty="0" smtClean="0"/>
              <a:t>تنفيذ التزامه بعدم التنازل عن حقه في الايجار او الايجار من الباطن لذلك </a:t>
            </a:r>
            <a:r>
              <a:rPr lang="ar-SA" sz="2800" b="1" dirty="0" smtClean="0">
                <a:solidFill>
                  <a:srgbClr val="FF0000"/>
                </a:solidFill>
              </a:rPr>
              <a:t>يحق</a:t>
            </a:r>
            <a:r>
              <a:rPr lang="ar-IQ" sz="2800" dirty="0" smtClean="0">
                <a:solidFill>
                  <a:srgbClr val="FF0000"/>
                </a:solidFill>
              </a:rPr>
              <a:t> </a:t>
            </a:r>
            <a:r>
              <a:rPr lang="ar-SA" sz="2800" b="1" dirty="0" smtClean="0">
                <a:solidFill>
                  <a:srgbClr val="FF0000"/>
                </a:solidFill>
              </a:rPr>
              <a:t>للمؤجر ان يخرج</a:t>
            </a:r>
            <a:r>
              <a:rPr lang="en-US" sz="2800" b="1" dirty="0" smtClean="0">
                <a:solidFill>
                  <a:srgbClr val="FF0000"/>
                </a:solidFill>
              </a:rPr>
              <a:t> )</a:t>
            </a:r>
            <a:r>
              <a:rPr lang="ar-SA" sz="2800" b="1" dirty="0" smtClean="0">
                <a:solidFill>
                  <a:srgbClr val="FF0000"/>
                </a:solidFill>
              </a:rPr>
              <a:t>المتنازل له</a:t>
            </a:r>
            <a:r>
              <a:rPr lang="en-US" sz="2800" b="1" dirty="0" smtClean="0">
                <a:solidFill>
                  <a:srgbClr val="FF0000"/>
                </a:solidFill>
              </a:rPr>
              <a:t>( </a:t>
            </a:r>
            <a:r>
              <a:rPr lang="ar-SA" sz="2800" b="1" dirty="0" smtClean="0">
                <a:solidFill>
                  <a:srgbClr val="FF0000"/>
                </a:solidFill>
              </a:rPr>
              <a:t>او</a:t>
            </a:r>
            <a:r>
              <a:rPr lang="en-US" sz="2800" b="1" dirty="0" smtClean="0">
                <a:solidFill>
                  <a:srgbClr val="FF0000"/>
                </a:solidFill>
              </a:rPr>
              <a:t> )</a:t>
            </a:r>
            <a:r>
              <a:rPr lang="ar-SA" sz="2800" b="1" dirty="0" smtClean="0">
                <a:solidFill>
                  <a:srgbClr val="FF0000"/>
                </a:solidFill>
              </a:rPr>
              <a:t>المستأجر الجديد في الايجار من الباطن</a:t>
            </a:r>
            <a:r>
              <a:rPr lang="en-US" sz="2800" b="1" dirty="0" smtClean="0">
                <a:solidFill>
                  <a:srgbClr val="FF0000"/>
                </a:solidFill>
              </a:rPr>
              <a:t>(.</a:t>
            </a:r>
            <a:endParaRPr lang="en-US" sz="2800" dirty="0" smtClean="0">
              <a:solidFill>
                <a:srgbClr val="FF0000"/>
              </a:solidFill>
            </a:endParaRPr>
          </a:p>
          <a:p>
            <a:pPr marL="0" indent="0" algn="r" rtl="1">
              <a:buNone/>
            </a:pPr>
            <a:r>
              <a:rPr lang="ar-SA" sz="2800" b="1" dirty="0" smtClean="0"/>
              <a:t>وكذلك يثبت </a:t>
            </a:r>
            <a:r>
              <a:rPr lang="ar-SA" sz="2800" b="1" dirty="0" smtClean="0">
                <a:solidFill>
                  <a:srgbClr val="FF0000"/>
                </a:solidFill>
              </a:rPr>
              <a:t>للمؤجر حق الامتياز </a:t>
            </a:r>
            <a:r>
              <a:rPr lang="ar-SA" sz="2800" b="1" dirty="0" smtClean="0"/>
              <a:t>على المنقولات الموجودة في المأجور وايضاً</a:t>
            </a:r>
            <a:r>
              <a:rPr lang="ar-JO" sz="2800" dirty="0"/>
              <a:t> </a:t>
            </a:r>
            <a:r>
              <a:rPr lang="ar-SA" sz="2800" b="1" dirty="0" smtClean="0"/>
              <a:t>يستط</a:t>
            </a:r>
            <a:r>
              <a:rPr lang="ar-IQ" sz="2800" b="1" dirty="0" smtClean="0"/>
              <a:t>ي</a:t>
            </a:r>
            <a:r>
              <a:rPr lang="ar-SA" sz="2800" b="1" dirty="0" smtClean="0"/>
              <a:t>ع المؤجر ان يطلب فسخ عقد الايجار الاصلي والمطالبة بالتعويض عما</a:t>
            </a:r>
            <a:r>
              <a:rPr lang="ar-IQ" sz="2800" dirty="0" smtClean="0"/>
              <a:t> </a:t>
            </a:r>
            <a:r>
              <a:rPr lang="ar-SA" sz="2800" b="1" dirty="0" smtClean="0"/>
              <a:t>لحقه من ضرر بسبب مخالفة المستأجر لالتزامه</a:t>
            </a:r>
            <a:endParaRPr lang="en-US" sz="2400" dirty="0"/>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45719"/>
          </a:xfrm>
        </p:spPr>
        <p:txBody>
          <a:bodyPr>
            <a:normAutofit fontScale="90000"/>
          </a:bodyPr>
          <a:lstStyle/>
          <a:p>
            <a:endParaRPr lang="en-US" dirty="0"/>
          </a:p>
        </p:txBody>
      </p:sp>
      <p:sp>
        <p:nvSpPr>
          <p:cNvPr id="3" name="Content Placeholder 2"/>
          <p:cNvSpPr>
            <a:spLocks noGrp="1"/>
          </p:cNvSpPr>
          <p:nvPr>
            <p:ph idx="1"/>
          </p:nvPr>
        </p:nvSpPr>
        <p:spPr>
          <a:xfrm>
            <a:off x="304800" y="381000"/>
            <a:ext cx="8628888" cy="6477000"/>
          </a:xfrm>
        </p:spPr>
        <p:txBody>
          <a:bodyPr>
            <a:noAutofit/>
          </a:bodyPr>
          <a:lstStyle/>
          <a:p>
            <a:pPr algn="r" rtl="1"/>
            <a:r>
              <a:rPr lang="ar-SA" b="1" dirty="0" smtClean="0">
                <a:solidFill>
                  <a:srgbClr val="FF0000"/>
                </a:solidFill>
              </a:rPr>
              <a:t>أثار ال</a:t>
            </a:r>
            <a:r>
              <a:rPr lang="ar-IQ" b="1" dirty="0" smtClean="0">
                <a:solidFill>
                  <a:srgbClr val="FF0000"/>
                </a:solidFill>
              </a:rPr>
              <a:t>ا</a:t>
            </a:r>
            <a:r>
              <a:rPr lang="ar-SA" b="1" dirty="0" smtClean="0">
                <a:solidFill>
                  <a:srgbClr val="FF0000"/>
                </a:solidFill>
              </a:rPr>
              <a:t>يجار من الباطن</a:t>
            </a:r>
            <a:endParaRPr lang="en-US" dirty="0" smtClean="0">
              <a:solidFill>
                <a:srgbClr val="FF0000"/>
              </a:solidFill>
            </a:endParaRPr>
          </a:p>
          <a:p>
            <a:pPr algn="r" rtl="1"/>
            <a:r>
              <a:rPr lang="ar-SA" sz="2800" b="1" dirty="0" smtClean="0"/>
              <a:t>تنشأ عن الايجار من الباطن علاقات ثلاث وهي</a:t>
            </a:r>
            <a:endParaRPr lang="en-US" sz="2800" dirty="0" smtClean="0"/>
          </a:p>
          <a:p>
            <a:pPr algn="r" rtl="1"/>
            <a:r>
              <a:rPr lang="ar-SA" sz="2800" b="1" dirty="0" smtClean="0">
                <a:solidFill>
                  <a:srgbClr val="FF0000"/>
                </a:solidFill>
              </a:rPr>
              <a:t>أ</a:t>
            </a:r>
            <a:r>
              <a:rPr lang="en-US" sz="2800" b="1" dirty="0" smtClean="0">
                <a:solidFill>
                  <a:srgbClr val="FF0000"/>
                </a:solidFill>
              </a:rPr>
              <a:t> : </a:t>
            </a:r>
            <a:r>
              <a:rPr lang="ar-SA" sz="2800" b="1" dirty="0" smtClean="0">
                <a:solidFill>
                  <a:srgbClr val="FF0000"/>
                </a:solidFill>
              </a:rPr>
              <a:t>عل</a:t>
            </a:r>
            <a:r>
              <a:rPr lang="ar-IQ" sz="2800" b="1" dirty="0" smtClean="0">
                <a:solidFill>
                  <a:srgbClr val="FF0000"/>
                </a:solidFill>
              </a:rPr>
              <a:t>ا</a:t>
            </a:r>
            <a:r>
              <a:rPr lang="ar-SA" sz="2800" b="1" dirty="0" smtClean="0">
                <a:solidFill>
                  <a:srgbClr val="FF0000"/>
                </a:solidFill>
              </a:rPr>
              <a:t>قة المستأجر الصلي بالمستأجر من الباطن</a:t>
            </a:r>
            <a:endParaRPr lang="en-US" sz="2800" dirty="0" smtClean="0">
              <a:solidFill>
                <a:srgbClr val="FF0000"/>
              </a:solidFill>
            </a:endParaRPr>
          </a:p>
          <a:p>
            <a:pPr algn="r" rtl="1"/>
            <a:r>
              <a:rPr lang="ar-SA" sz="2800" b="1" dirty="0" smtClean="0"/>
              <a:t>تكون العلاقة بين المستأجر الاصلي والمستاجر من الباطن علاقة مؤجر بمستأجرويحكمها عقد الاجارة من الباطن حتى لوكانت شروطه تختلف عن شروط العقد</a:t>
            </a:r>
            <a:r>
              <a:rPr lang="ar-IQ" sz="2800" dirty="0" smtClean="0"/>
              <a:t> </a:t>
            </a:r>
            <a:r>
              <a:rPr lang="ar-SA" sz="2800" b="1" dirty="0" smtClean="0"/>
              <a:t>الاصلي</a:t>
            </a:r>
            <a:r>
              <a:rPr lang="en-US" sz="2800" b="1" dirty="0" smtClean="0"/>
              <a:t> . </a:t>
            </a:r>
            <a:r>
              <a:rPr lang="ar-SA" sz="2800" b="1" dirty="0" smtClean="0"/>
              <a:t>وسواء كانت مدة العقد الاول اطول او اقصر من مدة العقد </a:t>
            </a:r>
            <a:r>
              <a:rPr lang="ar-SA" sz="2800" b="1" dirty="0" smtClean="0">
                <a:solidFill>
                  <a:schemeClr val="accent1">
                    <a:lumMod val="60000"/>
                    <a:lumOff val="40000"/>
                  </a:schemeClr>
                </a:solidFill>
              </a:rPr>
              <a:t>الثاني</a:t>
            </a:r>
            <a:r>
              <a:rPr lang="en-US" sz="2800" b="1" dirty="0" smtClean="0">
                <a:solidFill>
                  <a:schemeClr val="accent1">
                    <a:lumMod val="60000"/>
                    <a:lumOff val="40000"/>
                  </a:schemeClr>
                </a:solidFill>
              </a:rPr>
              <a:t> . </a:t>
            </a:r>
            <a:r>
              <a:rPr lang="ar-SA" sz="2800" b="1" dirty="0" smtClean="0">
                <a:solidFill>
                  <a:schemeClr val="accent1">
                    <a:lumMod val="60000"/>
                    <a:lumOff val="40000"/>
                  </a:schemeClr>
                </a:solidFill>
              </a:rPr>
              <a:t>فأذا</a:t>
            </a:r>
            <a:r>
              <a:rPr lang="ar-IQ" sz="2800" dirty="0" smtClean="0">
                <a:solidFill>
                  <a:schemeClr val="accent1">
                    <a:lumMod val="60000"/>
                    <a:lumOff val="40000"/>
                  </a:schemeClr>
                </a:solidFill>
              </a:rPr>
              <a:t> </a:t>
            </a:r>
            <a:r>
              <a:rPr lang="ar-SA" sz="2800" b="1" dirty="0" smtClean="0">
                <a:solidFill>
                  <a:schemeClr val="accent1">
                    <a:lumMod val="60000"/>
                    <a:lumOff val="40000"/>
                  </a:schemeClr>
                </a:solidFill>
              </a:rPr>
              <a:t>كانت </a:t>
            </a:r>
            <a:r>
              <a:rPr lang="ar-SA" sz="2800" b="1" dirty="0" smtClean="0">
                <a:solidFill>
                  <a:srgbClr val="FF0000"/>
                </a:solidFill>
              </a:rPr>
              <a:t>مدة العقد الثاني اطول من مدة العقد الاول </a:t>
            </a:r>
            <a:r>
              <a:rPr lang="ar-SA" sz="2800" b="1" dirty="0" smtClean="0">
                <a:solidFill>
                  <a:schemeClr val="accent1">
                    <a:lumMod val="60000"/>
                    <a:lumOff val="40000"/>
                  </a:schemeClr>
                </a:solidFill>
              </a:rPr>
              <a:t>فهنا الاجارة تكون صحيحة طيلة</a:t>
            </a:r>
            <a:r>
              <a:rPr lang="ar-IQ" sz="2800" dirty="0" smtClean="0">
                <a:solidFill>
                  <a:schemeClr val="accent1">
                    <a:lumMod val="60000"/>
                    <a:lumOff val="40000"/>
                  </a:schemeClr>
                </a:solidFill>
              </a:rPr>
              <a:t> </a:t>
            </a:r>
            <a:r>
              <a:rPr lang="ar-SA" sz="2800" b="1" dirty="0" smtClean="0">
                <a:solidFill>
                  <a:schemeClr val="accent1">
                    <a:lumMod val="60000"/>
                    <a:lumOff val="40000"/>
                  </a:schemeClr>
                </a:solidFill>
              </a:rPr>
              <a:t>المدة الاولى وما يزيد عنها يكون العقد موقوف على اجازة المؤجر الاصلي</a:t>
            </a:r>
            <a:r>
              <a:rPr lang="en-US" sz="2800" b="1" dirty="0" smtClean="0">
                <a:solidFill>
                  <a:schemeClr val="accent1">
                    <a:lumMod val="60000"/>
                    <a:lumOff val="40000"/>
                  </a:schemeClr>
                </a:solidFill>
              </a:rPr>
              <a:t>.</a:t>
            </a:r>
            <a:endParaRPr lang="en-US" sz="2800" dirty="0" smtClean="0">
              <a:solidFill>
                <a:schemeClr val="accent1">
                  <a:lumMod val="60000"/>
                  <a:lumOff val="40000"/>
                </a:schemeClr>
              </a:solidFill>
            </a:endParaRPr>
          </a:p>
          <a:p>
            <a:pPr algn="r" rtl="1"/>
            <a:r>
              <a:rPr lang="ar-SA" sz="2800" b="1" dirty="0" smtClean="0"/>
              <a:t>ويظهر المستأجر الاصلي بأعتباره مؤجراً ويلتزم بجميع التزامات المؤجر أما</a:t>
            </a:r>
            <a:r>
              <a:rPr lang="ar-IQ" sz="2800" dirty="0" smtClean="0"/>
              <a:t> </a:t>
            </a:r>
            <a:r>
              <a:rPr lang="ar-SA" sz="2800" b="1" dirty="0" smtClean="0"/>
              <a:t>بالنسبة للمستأجر الثاني فيلتزم بالتزامات المستأجر</a:t>
            </a:r>
            <a:r>
              <a:rPr lang="en-US" sz="2800" b="1" dirty="0" smtClean="0"/>
              <a:t> .</a:t>
            </a:r>
            <a:endParaRPr lang="en-US" sz="2800" dirty="0" smtClean="0"/>
          </a:p>
          <a:p>
            <a:pPr algn="r" rtl="1"/>
            <a:r>
              <a:rPr lang="ar-SA" sz="2800" b="1" dirty="0" smtClean="0"/>
              <a:t>ومن الجدير بالذكر بأنه اذا </a:t>
            </a:r>
            <a:r>
              <a:rPr lang="ar-SA" sz="2800" b="1" dirty="0" smtClean="0">
                <a:solidFill>
                  <a:srgbClr val="FF0000"/>
                </a:solidFill>
              </a:rPr>
              <a:t>فسخ عقد الايجار الاصلي </a:t>
            </a:r>
            <a:r>
              <a:rPr lang="ar-SA" sz="2800" b="1" dirty="0" smtClean="0"/>
              <a:t>لاي سبب فأن عقد الايجار</a:t>
            </a:r>
            <a:r>
              <a:rPr lang="ar-IQ" sz="2800" dirty="0" smtClean="0"/>
              <a:t> </a:t>
            </a:r>
            <a:r>
              <a:rPr lang="ar-SA" sz="2800" b="1" dirty="0" smtClean="0"/>
              <a:t>من الباطن ينتهي حتماً معه</a:t>
            </a:r>
            <a:r>
              <a:rPr lang="en-US" sz="2800" b="1" dirty="0" smtClean="0"/>
              <a:t>.</a:t>
            </a:r>
            <a:endParaRPr lang="en-US" sz="2800" dirty="0" smtClean="0"/>
          </a:p>
          <a:p>
            <a:pPr algn="r"/>
            <a:endParaRPr lang="en-US" sz="2800" dirty="0"/>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45719"/>
          </a:xfrm>
        </p:spPr>
        <p:txBody>
          <a:bodyPr>
            <a:normAutofit fontScale="90000"/>
          </a:bodyPr>
          <a:lstStyle/>
          <a:p>
            <a:endParaRPr lang="en-US" dirty="0"/>
          </a:p>
        </p:txBody>
      </p:sp>
      <p:sp>
        <p:nvSpPr>
          <p:cNvPr id="3" name="Content Placeholder 2"/>
          <p:cNvSpPr>
            <a:spLocks noGrp="1"/>
          </p:cNvSpPr>
          <p:nvPr>
            <p:ph idx="1"/>
          </p:nvPr>
        </p:nvSpPr>
        <p:spPr>
          <a:xfrm>
            <a:off x="152400" y="228600"/>
            <a:ext cx="8781288" cy="6629400"/>
          </a:xfrm>
        </p:spPr>
        <p:txBody>
          <a:bodyPr>
            <a:normAutofit/>
          </a:bodyPr>
          <a:lstStyle/>
          <a:p>
            <a:pPr algn="r" rtl="1"/>
            <a:r>
              <a:rPr lang="ar-SA" sz="3800" b="1" dirty="0" smtClean="0">
                <a:solidFill>
                  <a:srgbClr val="FF0000"/>
                </a:solidFill>
              </a:rPr>
              <a:t>ب</a:t>
            </a:r>
            <a:r>
              <a:rPr lang="en-US" sz="3800" b="1" dirty="0" smtClean="0">
                <a:solidFill>
                  <a:srgbClr val="FF0000"/>
                </a:solidFill>
              </a:rPr>
              <a:t> : </a:t>
            </a:r>
            <a:r>
              <a:rPr lang="ar-SA" sz="3800" b="1" dirty="0" smtClean="0">
                <a:solidFill>
                  <a:srgbClr val="FF0000"/>
                </a:solidFill>
              </a:rPr>
              <a:t>عل</a:t>
            </a:r>
            <a:r>
              <a:rPr lang="ar-IQ" sz="3800" b="1" dirty="0" smtClean="0">
                <a:solidFill>
                  <a:srgbClr val="FF0000"/>
                </a:solidFill>
              </a:rPr>
              <a:t>ا</a:t>
            </a:r>
            <a:r>
              <a:rPr lang="ar-SA" sz="3800" b="1" dirty="0" smtClean="0">
                <a:solidFill>
                  <a:srgbClr val="FF0000"/>
                </a:solidFill>
              </a:rPr>
              <a:t>قة المستأجر ال</a:t>
            </a:r>
            <a:r>
              <a:rPr lang="ar-JO" sz="3800" b="1" dirty="0" smtClean="0">
                <a:solidFill>
                  <a:srgbClr val="FF0000"/>
                </a:solidFill>
              </a:rPr>
              <a:t>ا</a:t>
            </a:r>
            <a:r>
              <a:rPr lang="ar-SA" sz="3800" b="1" dirty="0" smtClean="0">
                <a:solidFill>
                  <a:srgbClr val="FF0000"/>
                </a:solidFill>
              </a:rPr>
              <a:t>صلي بالمؤجر</a:t>
            </a:r>
            <a:endParaRPr lang="en-US" sz="3800" dirty="0" smtClean="0">
              <a:solidFill>
                <a:srgbClr val="FF0000"/>
              </a:solidFill>
            </a:endParaRPr>
          </a:p>
          <a:p>
            <a:pPr algn="r" rtl="1"/>
            <a:r>
              <a:rPr lang="ar-SA" b="1" dirty="0" smtClean="0"/>
              <a:t>تظل علاقة المستأجر الاصلي بالمؤجر بالرغم من وجود عقد الايجار من الباطن</a:t>
            </a:r>
            <a:endParaRPr lang="en-US" dirty="0" smtClean="0"/>
          </a:p>
          <a:p>
            <a:pPr algn="r" rtl="1"/>
            <a:r>
              <a:rPr lang="ar-SA" b="1" dirty="0" smtClean="0"/>
              <a:t>وتخضع لاحكام عقد الايجار المبرم بينهما</a:t>
            </a:r>
            <a:r>
              <a:rPr lang="en-US" b="1" dirty="0" smtClean="0"/>
              <a:t>. </a:t>
            </a:r>
            <a:r>
              <a:rPr lang="ar-SA" b="1" dirty="0" smtClean="0"/>
              <a:t>فيبقى المستأجر الاصلي مسؤولاً تجاه</a:t>
            </a:r>
            <a:r>
              <a:rPr lang="ar-IQ" dirty="0" smtClean="0"/>
              <a:t> </a:t>
            </a:r>
            <a:r>
              <a:rPr lang="ar-SA" b="1" dirty="0" smtClean="0"/>
              <a:t>المؤجر عن الالتزامات التي ترتبت بذمته بمقتضى عقد الايجار كما يبقى المؤجر</a:t>
            </a:r>
            <a:r>
              <a:rPr lang="ar-IQ" dirty="0" smtClean="0"/>
              <a:t> </a:t>
            </a:r>
            <a:r>
              <a:rPr lang="ar-SA" b="1" dirty="0" smtClean="0"/>
              <a:t>بدوره ايضاً مسؤولاً تجاه المستأجر الاصلي عن الالتزامات التي رتبها ذات</a:t>
            </a:r>
            <a:r>
              <a:rPr lang="ar-IQ" dirty="0" smtClean="0"/>
              <a:t> </a:t>
            </a:r>
            <a:r>
              <a:rPr lang="ar-SA" b="1" dirty="0" smtClean="0"/>
              <a:t>العقد</a:t>
            </a:r>
            <a:r>
              <a:rPr lang="en-US" b="1" dirty="0" smtClean="0"/>
              <a:t>.</a:t>
            </a:r>
            <a:endParaRPr lang="en-US" dirty="0" smtClean="0"/>
          </a:p>
          <a:p>
            <a:pPr algn="r" rtl="1"/>
            <a:r>
              <a:rPr lang="ar-SA" b="1" dirty="0" smtClean="0">
                <a:solidFill>
                  <a:srgbClr val="FF0000"/>
                </a:solidFill>
              </a:rPr>
              <a:t>واذا قبل المؤجر الايجار من الباطن </a:t>
            </a:r>
            <a:r>
              <a:rPr lang="ar-SA" b="1" dirty="0" smtClean="0"/>
              <a:t>بدون ابداء اي تحفظ سواء كان قبوله</a:t>
            </a:r>
            <a:r>
              <a:rPr lang="ar-IQ" dirty="0" smtClean="0"/>
              <a:t> </a:t>
            </a:r>
            <a:r>
              <a:rPr lang="ar-SA" b="1" dirty="0" smtClean="0"/>
              <a:t>صريحاً او ضمنياً كأن يستوفي الاجرة مباشرة من المستأجر من الباطن</a:t>
            </a:r>
            <a:r>
              <a:rPr lang="en-US" b="1" dirty="0" smtClean="0"/>
              <a:t>.. </a:t>
            </a:r>
            <a:r>
              <a:rPr lang="ar-SA" b="1" dirty="0" smtClean="0"/>
              <a:t>فهنا</a:t>
            </a:r>
            <a:r>
              <a:rPr lang="ar-JO" b="1" dirty="0" smtClean="0"/>
              <a:t> م(778)</a:t>
            </a:r>
            <a:endParaRPr lang="en-US" dirty="0" smtClean="0"/>
          </a:p>
          <a:p>
            <a:pPr algn="r" rtl="1"/>
            <a:r>
              <a:rPr lang="ar-SA" b="1" dirty="0" smtClean="0"/>
              <a:t>يبرئ المستأجر الاصلي من كل التزاماته قبل المؤجر فلا يبقى لهذا الاخير الا ان</a:t>
            </a:r>
            <a:r>
              <a:rPr lang="ar-IQ" dirty="0" smtClean="0"/>
              <a:t> </a:t>
            </a:r>
            <a:r>
              <a:rPr lang="ar-SA" b="1" dirty="0" smtClean="0"/>
              <a:t>يرجع بحقوقه على المستأجر من الباطن</a:t>
            </a:r>
            <a:r>
              <a:rPr lang="en-US" b="1" dirty="0" smtClean="0"/>
              <a:t> .</a:t>
            </a:r>
            <a:endParaRPr lang="en-US" dirty="0" smtClean="0"/>
          </a:p>
          <a:p>
            <a:pPr algn="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28600" y="304800"/>
            <a:ext cx="8705088" cy="5943600"/>
          </a:xfrm>
        </p:spPr>
        <p:txBody>
          <a:bodyPr>
            <a:normAutofit fontScale="77500" lnSpcReduction="20000"/>
          </a:bodyPr>
          <a:lstStyle/>
          <a:p>
            <a:pPr marL="0" indent="0" algn="r" rtl="1">
              <a:buNone/>
            </a:pPr>
            <a:r>
              <a:rPr lang="ar-SA" b="1" dirty="0" smtClean="0">
                <a:solidFill>
                  <a:srgbClr val="FF0000"/>
                </a:solidFill>
              </a:rPr>
              <a:t>أركان عقد الايجار</a:t>
            </a:r>
            <a:endParaRPr lang="ar-JO" b="1" dirty="0" smtClean="0">
              <a:solidFill>
                <a:srgbClr val="FF0000"/>
              </a:solidFill>
            </a:endParaRPr>
          </a:p>
          <a:p>
            <a:pPr marL="0" indent="0" algn="r" rtl="1">
              <a:buNone/>
            </a:pPr>
            <a:r>
              <a:rPr lang="ar-JO" b="1" dirty="0"/>
              <a:t>لعقد الايجار ثلاث أركان الرضا والمحل والسبب</a:t>
            </a:r>
          </a:p>
          <a:p>
            <a:pPr marL="0" indent="0" algn="r" rtl="1">
              <a:buNone/>
            </a:pPr>
            <a:r>
              <a:rPr lang="ar-JO" b="1" dirty="0">
                <a:solidFill>
                  <a:srgbClr val="FF0000"/>
                </a:solidFill>
              </a:rPr>
              <a:t>أولا : </a:t>
            </a:r>
            <a:r>
              <a:rPr lang="ar-JO" b="1" dirty="0" smtClean="0">
                <a:solidFill>
                  <a:srgbClr val="FF0000"/>
                </a:solidFill>
              </a:rPr>
              <a:t>الرضا</a:t>
            </a:r>
          </a:p>
          <a:p>
            <a:pPr marL="0" indent="0" algn="r" rtl="1">
              <a:buNone/>
            </a:pPr>
            <a:r>
              <a:rPr lang="ar-JO" b="1" dirty="0">
                <a:solidFill>
                  <a:schemeClr val="accent3">
                    <a:lumMod val="50000"/>
                  </a:schemeClr>
                </a:solidFill>
              </a:rPr>
              <a:t>1</a:t>
            </a:r>
            <a:r>
              <a:rPr lang="ar-JO" b="1" dirty="0" smtClean="0">
                <a:solidFill>
                  <a:schemeClr val="accent3">
                    <a:lumMod val="50000"/>
                  </a:schemeClr>
                </a:solidFill>
              </a:rPr>
              <a:t>-توافق ارادتي المتعاقدان</a:t>
            </a:r>
          </a:p>
          <a:p>
            <a:pPr marL="0" indent="0" algn="r" rtl="1">
              <a:buNone/>
            </a:pPr>
            <a:r>
              <a:rPr lang="ar-JO" b="1" dirty="0" smtClean="0">
                <a:solidFill>
                  <a:schemeClr val="accent3">
                    <a:lumMod val="50000"/>
                  </a:schemeClr>
                </a:solidFill>
              </a:rPr>
              <a:t>2- حرية الارادة</a:t>
            </a:r>
          </a:p>
          <a:p>
            <a:pPr marL="0" indent="0" algn="ctr" rtl="1">
              <a:buNone/>
            </a:pPr>
            <a:r>
              <a:rPr lang="ar-JO" sz="4000" b="1" dirty="0" smtClean="0">
                <a:solidFill>
                  <a:schemeClr val="accent3">
                    <a:lumMod val="50000"/>
                  </a:schemeClr>
                </a:solidFill>
                <a:cs typeface="Ali-A-Sahifa Bold" pitchFamily="2" charset="-78"/>
              </a:rPr>
              <a:t>توافق الارادتين</a:t>
            </a:r>
            <a:endParaRPr lang="ar-JO" sz="4000" b="1" dirty="0">
              <a:solidFill>
                <a:schemeClr val="accent3">
                  <a:lumMod val="50000"/>
                </a:schemeClr>
              </a:solidFill>
              <a:cs typeface="Ali-A-Sahifa Bold" pitchFamily="2" charset="-78"/>
            </a:endParaRPr>
          </a:p>
          <a:p>
            <a:pPr marL="0" indent="0" algn="r" rtl="1">
              <a:buNone/>
            </a:pPr>
            <a:endParaRPr lang="en-US" dirty="0" smtClean="0">
              <a:solidFill>
                <a:schemeClr val="accent3">
                  <a:lumMod val="50000"/>
                </a:schemeClr>
              </a:solidFill>
            </a:endParaRPr>
          </a:p>
          <a:p>
            <a:pPr marL="0" indent="0" algn="r" rtl="1">
              <a:buNone/>
            </a:pPr>
            <a:r>
              <a:rPr lang="ar-SA" dirty="0" smtClean="0"/>
              <a:t>يشترط </a:t>
            </a:r>
            <a:r>
              <a:rPr lang="ar-SA" b="1" u="sng" dirty="0" smtClean="0"/>
              <a:t>لوجود التراضي </a:t>
            </a:r>
            <a:r>
              <a:rPr lang="ar-SA" dirty="0" smtClean="0"/>
              <a:t>أن يصدر أيجاباً من احد المتعاقدين وقبول من الطرف</a:t>
            </a:r>
            <a:endParaRPr lang="en-US" dirty="0" smtClean="0"/>
          </a:p>
          <a:p>
            <a:pPr marL="0" indent="0" algn="r" rtl="1">
              <a:buNone/>
            </a:pPr>
            <a:r>
              <a:rPr lang="ar-SA" dirty="0" smtClean="0"/>
              <a:t>الاخر وعلى هذا الاساس يجب أن يقصد كل من المؤجر والمستأجر أبرام هذا</a:t>
            </a:r>
            <a:endParaRPr lang="en-US" dirty="0" smtClean="0"/>
          </a:p>
          <a:p>
            <a:pPr marL="0" indent="0" algn="r" rtl="1">
              <a:buNone/>
            </a:pPr>
            <a:r>
              <a:rPr lang="ar-SA" dirty="0" smtClean="0"/>
              <a:t>العقد وأن يتفقا على </a:t>
            </a:r>
            <a:r>
              <a:rPr lang="ar-SA" dirty="0" smtClean="0">
                <a:solidFill>
                  <a:srgbClr val="FF0000"/>
                </a:solidFill>
              </a:rPr>
              <a:t>المدة </a:t>
            </a:r>
            <a:r>
              <a:rPr lang="ar-SA" dirty="0" smtClean="0"/>
              <a:t>وعلى </a:t>
            </a:r>
            <a:r>
              <a:rPr lang="ar-SA" dirty="0" smtClean="0">
                <a:solidFill>
                  <a:srgbClr val="FF0000"/>
                </a:solidFill>
              </a:rPr>
              <a:t>الاجر</a:t>
            </a:r>
            <a:r>
              <a:rPr lang="ar-SA" dirty="0" smtClean="0"/>
              <a:t> وعلى </a:t>
            </a:r>
            <a:r>
              <a:rPr lang="ar-SA" dirty="0" smtClean="0">
                <a:solidFill>
                  <a:srgbClr val="FF0000"/>
                </a:solidFill>
              </a:rPr>
              <a:t>العين المؤجرة</a:t>
            </a:r>
            <a:r>
              <a:rPr lang="en-US" dirty="0" smtClean="0">
                <a:solidFill>
                  <a:srgbClr val="FF0000"/>
                </a:solidFill>
              </a:rPr>
              <a:t> . </a:t>
            </a:r>
            <a:r>
              <a:rPr lang="ar-SA" dirty="0" smtClean="0"/>
              <a:t>فإذا اختلفا على شيء</a:t>
            </a:r>
            <a:endParaRPr lang="en-US" dirty="0" smtClean="0"/>
          </a:p>
          <a:p>
            <a:pPr marL="0" indent="0" algn="r" rtl="1">
              <a:buNone/>
            </a:pPr>
            <a:r>
              <a:rPr lang="ar-SA" dirty="0" smtClean="0"/>
              <a:t>لا ينعقد هذا العقد</a:t>
            </a:r>
            <a:r>
              <a:rPr lang="en-US" dirty="0" smtClean="0"/>
              <a:t>.</a:t>
            </a:r>
          </a:p>
          <a:p>
            <a:pPr marL="0" indent="0" algn="r" rtl="1">
              <a:buNone/>
            </a:pPr>
            <a:r>
              <a:rPr lang="ar-SA" dirty="0" smtClean="0"/>
              <a:t>و أضافة الى وجود التراضي يجب ان يكون هذا </a:t>
            </a:r>
            <a:r>
              <a:rPr lang="ar-SA" sz="3400" b="1" u="sng" dirty="0" smtClean="0"/>
              <a:t>التراضي صحيح</a:t>
            </a:r>
            <a:r>
              <a:rPr lang="en-US" dirty="0" smtClean="0"/>
              <a:t> . </a:t>
            </a:r>
            <a:r>
              <a:rPr lang="ar-SA" dirty="0" smtClean="0"/>
              <a:t>بمعنى أخر</a:t>
            </a:r>
            <a:endParaRPr lang="en-US" dirty="0" smtClean="0"/>
          </a:p>
          <a:p>
            <a:pPr marL="0" indent="0" algn="r" rtl="1">
              <a:buNone/>
            </a:pPr>
            <a:r>
              <a:rPr lang="ar-SA" dirty="0" smtClean="0"/>
              <a:t>ان لا تشوب ارادة المتعاقدين اي عيب من عيوب الارادة وان يكون طرفين العقد</a:t>
            </a:r>
            <a:endParaRPr lang="en-US" dirty="0" smtClean="0"/>
          </a:p>
          <a:p>
            <a:pPr marL="0" indent="0" algn="r" rtl="1">
              <a:buNone/>
            </a:pPr>
            <a:r>
              <a:rPr lang="ar-SA" dirty="0" smtClean="0"/>
              <a:t>اهلين لإبرامه</a:t>
            </a:r>
            <a:r>
              <a:rPr lang="en-US" dirty="0" smtClean="0"/>
              <a:t> .</a:t>
            </a:r>
          </a:p>
          <a:p>
            <a:pPr marL="0" indent="0">
              <a:buNone/>
            </a:pP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45719"/>
          </a:xfrm>
        </p:spPr>
        <p:txBody>
          <a:bodyPr>
            <a:normAutofit fontScale="90000"/>
          </a:bodyPr>
          <a:lstStyle/>
          <a:p>
            <a:endParaRPr lang="en-US" dirty="0"/>
          </a:p>
        </p:txBody>
      </p:sp>
      <p:sp>
        <p:nvSpPr>
          <p:cNvPr id="3" name="Content Placeholder 2"/>
          <p:cNvSpPr>
            <a:spLocks noGrp="1"/>
          </p:cNvSpPr>
          <p:nvPr>
            <p:ph idx="1"/>
          </p:nvPr>
        </p:nvSpPr>
        <p:spPr>
          <a:xfrm>
            <a:off x="381000" y="304800"/>
            <a:ext cx="8552688" cy="5943600"/>
          </a:xfrm>
        </p:spPr>
        <p:txBody>
          <a:bodyPr>
            <a:noAutofit/>
          </a:bodyPr>
          <a:lstStyle/>
          <a:p>
            <a:pPr algn="r" rtl="1"/>
            <a:r>
              <a:rPr lang="ar-SA" sz="2800" b="1" dirty="0" smtClean="0"/>
              <a:t>ج</a:t>
            </a:r>
            <a:r>
              <a:rPr lang="en-US" b="1" dirty="0" smtClean="0">
                <a:solidFill>
                  <a:srgbClr val="FF0000"/>
                </a:solidFill>
              </a:rPr>
              <a:t> : </a:t>
            </a:r>
            <a:r>
              <a:rPr lang="ar-SA" b="1" dirty="0" smtClean="0">
                <a:solidFill>
                  <a:srgbClr val="FF0000"/>
                </a:solidFill>
              </a:rPr>
              <a:t>عل</a:t>
            </a:r>
            <a:r>
              <a:rPr lang="ar-IQ" b="1" dirty="0" smtClean="0">
                <a:solidFill>
                  <a:srgbClr val="FF0000"/>
                </a:solidFill>
              </a:rPr>
              <a:t>ا</a:t>
            </a:r>
            <a:r>
              <a:rPr lang="ar-SA" b="1" dirty="0" smtClean="0">
                <a:solidFill>
                  <a:srgbClr val="FF0000"/>
                </a:solidFill>
              </a:rPr>
              <a:t>قة المستأجر من الباطن بالمؤجر الصلي</a:t>
            </a:r>
            <a:endParaRPr lang="en-US" sz="2800" dirty="0" smtClean="0">
              <a:solidFill>
                <a:srgbClr val="FF0000"/>
              </a:solidFill>
            </a:endParaRPr>
          </a:p>
          <a:p>
            <a:pPr algn="r" rtl="1"/>
            <a:r>
              <a:rPr lang="ar-SA" sz="2800" b="1" dirty="0" smtClean="0"/>
              <a:t>لاتوجد علاقة مباشرة بين المستأجر من الباطن بالمؤجر الاصلي لعدم وجود عقد</a:t>
            </a:r>
            <a:r>
              <a:rPr lang="ar-IQ" sz="2800" dirty="0" smtClean="0"/>
              <a:t> </a:t>
            </a:r>
            <a:r>
              <a:rPr lang="ar-SA" sz="2800" b="1" dirty="0" smtClean="0"/>
              <a:t>بينهما</a:t>
            </a:r>
            <a:r>
              <a:rPr lang="en-US" sz="2800" b="1" dirty="0" smtClean="0"/>
              <a:t> . </a:t>
            </a:r>
            <a:r>
              <a:rPr lang="ar-SA" sz="2800" b="1" dirty="0" smtClean="0"/>
              <a:t>فليس للمؤجر قبض الاجرة من المستأجر الثاني الا اذا </a:t>
            </a:r>
            <a:r>
              <a:rPr lang="ar-SA" sz="2800" b="1" dirty="0" smtClean="0">
                <a:solidFill>
                  <a:srgbClr val="FF0000"/>
                </a:solidFill>
              </a:rPr>
              <a:t>احاله </a:t>
            </a:r>
            <a:r>
              <a:rPr lang="ar-SA" sz="2800" b="1" dirty="0" smtClean="0"/>
              <a:t>المستأجرالاول اليه او </a:t>
            </a:r>
            <a:r>
              <a:rPr lang="ar-SA" sz="2800" b="1" dirty="0" smtClean="0">
                <a:solidFill>
                  <a:srgbClr val="FF0000"/>
                </a:solidFill>
              </a:rPr>
              <a:t>وكله بقبضها</a:t>
            </a:r>
            <a:r>
              <a:rPr lang="en-US" sz="2800" b="1" dirty="0" smtClean="0">
                <a:solidFill>
                  <a:srgbClr val="FF0000"/>
                </a:solidFill>
              </a:rPr>
              <a:t> </a:t>
            </a:r>
            <a:endParaRPr lang="ar-IQ" sz="2800" b="1" dirty="0" smtClean="0">
              <a:solidFill>
                <a:srgbClr val="FF0000"/>
              </a:solidFill>
            </a:endParaRPr>
          </a:p>
          <a:p>
            <a:pPr algn="r" rtl="1">
              <a:buNone/>
            </a:pPr>
            <a:r>
              <a:rPr lang="en-US" sz="2800" b="1" dirty="0" smtClean="0"/>
              <a:t>. </a:t>
            </a:r>
            <a:r>
              <a:rPr lang="ar-SA" sz="2800" b="1" dirty="0" smtClean="0"/>
              <a:t>لكن </a:t>
            </a:r>
            <a:r>
              <a:rPr lang="ar-SA" sz="2800" b="1" dirty="0" smtClean="0">
                <a:solidFill>
                  <a:srgbClr val="FF0000"/>
                </a:solidFill>
              </a:rPr>
              <a:t>اذا قبل المؤجر الايجار من الباطن</a:t>
            </a:r>
            <a:r>
              <a:rPr lang="ar-SA" sz="2800" b="1" dirty="0" smtClean="0"/>
              <a:t> سواء كان</a:t>
            </a:r>
            <a:r>
              <a:rPr lang="ar-IQ" sz="2800" dirty="0" smtClean="0"/>
              <a:t> </a:t>
            </a:r>
            <a:r>
              <a:rPr lang="ar-SA" sz="2800" b="1" dirty="0" smtClean="0"/>
              <a:t>ذلك القبول صريحاً او ضمنياً فتولد </a:t>
            </a:r>
            <a:r>
              <a:rPr lang="ar-SA" sz="2800" b="1" dirty="0" smtClean="0">
                <a:solidFill>
                  <a:srgbClr val="FF0000"/>
                </a:solidFill>
              </a:rPr>
              <a:t>علاقة مباشرة بين المؤجر والمستأجر من</a:t>
            </a:r>
            <a:r>
              <a:rPr lang="ar-IQ" sz="2800" dirty="0" smtClean="0">
                <a:solidFill>
                  <a:srgbClr val="FF0000"/>
                </a:solidFill>
              </a:rPr>
              <a:t> </a:t>
            </a:r>
            <a:r>
              <a:rPr lang="ar-SA" sz="2800" b="1" dirty="0" smtClean="0">
                <a:solidFill>
                  <a:srgbClr val="FF0000"/>
                </a:solidFill>
              </a:rPr>
              <a:t>الباطن </a:t>
            </a:r>
            <a:r>
              <a:rPr lang="ar-SA" sz="2800" b="1" dirty="0" smtClean="0"/>
              <a:t>يستطيع كل منهما ان يرجع على الاخر </a:t>
            </a:r>
            <a:r>
              <a:rPr lang="ar-SA" sz="2800" b="1" dirty="0" smtClean="0">
                <a:solidFill>
                  <a:srgbClr val="FF0000"/>
                </a:solidFill>
              </a:rPr>
              <a:t>بدعوى مباشرة </a:t>
            </a:r>
            <a:r>
              <a:rPr lang="ar-SA" sz="2800" b="1" dirty="0" smtClean="0"/>
              <a:t>دون حاجة الى</a:t>
            </a:r>
            <a:endParaRPr lang="en-US" sz="2800" dirty="0" smtClean="0"/>
          </a:p>
          <a:p>
            <a:pPr algn="r" rtl="1"/>
            <a:r>
              <a:rPr lang="ar-SA" sz="2800" b="1" dirty="0" smtClean="0"/>
              <a:t>توسط المستأجر الاصلي</a:t>
            </a:r>
            <a:endParaRPr lang="ar-IQ" sz="2800" b="1" dirty="0" smtClean="0"/>
          </a:p>
          <a:p>
            <a:pPr algn="r" rtl="1"/>
            <a:r>
              <a:rPr lang="en-US" sz="2800" b="1" dirty="0" smtClean="0"/>
              <a:t> . </a:t>
            </a:r>
            <a:r>
              <a:rPr lang="ar-SA" sz="2800" b="1" dirty="0" smtClean="0"/>
              <a:t>اما في حالة عدم قبول المؤجر للايجار من الباطن فلا</a:t>
            </a:r>
            <a:r>
              <a:rPr lang="ar-IQ" sz="2800" dirty="0" smtClean="0"/>
              <a:t> </a:t>
            </a:r>
            <a:r>
              <a:rPr lang="ar-SA" sz="2800" b="1" dirty="0" smtClean="0"/>
              <a:t>يجوز للمؤجر الرجوع على المستأجر ولايجوز لهذا الاخير الرجوع على المؤجر</a:t>
            </a:r>
            <a:endParaRPr lang="en-US" sz="2800" dirty="0" smtClean="0"/>
          </a:p>
          <a:p>
            <a:pPr algn="r"/>
            <a:r>
              <a:rPr lang="ar-SA" sz="2800" b="1" dirty="0" smtClean="0">
                <a:solidFill>
                  <a:srgbClr val="FF0000"/>
                </a:solidFill>
              </a:rPr>
              <a:t>الا عن طريق الدعوى غير المباشرة</a:t>
            </a:r>
            <a:endParaRPr lang="en-US" sz="2800" dirty="0">
              <a:solidFill>
                <a:srgbClr val="FF0000"/>
              </a:solidFill>
            </a:endParaRPr>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45719"/>
          </a:xfrm>
        </p:spPr>
        <p:txBody>
          <a:bodyPr>
            <a:normAutofit fontScale="90000"/>
          </a:bodyPr>
          <a:lstStyle/>
          <a:p>
            <a:endParaRPr lang="en-US" dirty="0"/>
          </a:p>
        </p:txBody>
      </p:sp>
      <p:sp>
        <p:nvSpPr>
          <p:cNvPr id="3" name="Content Placeholder 2"/>
          <p:cNvSpPr>
            <a:spLocks noGrp="1"/>
          </p:cNvSpPr>
          <p:nvPr>
            <p:ph idx="1"/>
          </p:nvPr>
        </p:nvSpPr>
        <p:spPr>
          <a:xfrm>
            <a:off x="304800" y="381000"/>
            <a:ext cx="8628888" cy="5867400"/>
          </a:xfrm>
        </p:spPr>
        <p:txBody>
          <a:bodyPr>
            <a:noAutofit/>
          </a:bodyPr>
          <a:lstStyle/>
          <a:p>
            <a:pPr algn="r"/>
            <a:r>
              <a:rPr lang="ar-IQ" sz="4400" b="1" dirty="0" smtClean="0"/>
              <a:t>دعوى غير مباشرة يؤدي الى تزاحم المؤجر للدائنين لذلك فقد </a:t>
            </a:r>
            <a:r>
              <a:rPr lang="ar-IQ" sz="4400" b="1" u="sng" dirty="0" smtClean="0">
                <a:solidFill>
                  <a:srgbClr val="FF0000"/>
                </a:solidFill>
              </a:rPr>
              <a:t>اعطى المشرع للمؤجر حق استيفاء الاجرة بعد انذار المستاجر من الباطن </a:t>
            </a:r>
            <a:r>
              <a:rPr lang="ar-IQ" sz="4400" b="1" dirty="0" smtClean="0"/>
              <a:t>دون ان يكون للاخير حق التمسك بوفاء المستعجل للاجرة للمستاجر الاول الا اذا كان ذلك متماشيا مع </a:t>
            </a:r>
            <a:r>
              <a:rPr lang="ar-JO" sz="4400" b="1" dirty="0" smtClean="0"/>
              <a:t>1-</a:t>
            </a:r>
            <a:r>
              <a:rPr lang="ar-IQ" sz="4400" b="1" dirty="0" smtClean="0">
                <a:solidFill>
                  <a:srgbClr val="FF0000"/>
                </a:solidFill>
              </a:rPr>
              <a:t>العرف و</a:t>
            </a:r>
            <a:r>
              <a:rPr lang="ar-JO" sz="4400" b="1" dirty="0" smtClean="0">
                <a:solidFill>
                  <a:srgbClr val="FF0000"/>
                </a:solidFill>
              </a:rPr>
              <a:t>2- </a:t>
            </a:r>
            <a:r>
              <a:rPr lang="ar-IQ" sz="4400" b="1" dirty="0" smtClean="0">
                <a:solidFill>
                  <a:srgbClr val="FF0000"/>
                </a:solidFill>
              </a:rPr>
              <a:t>مدون في سند الثابت.</a:t>
            </a:r>
            <a:r>
              <a:rPr lang="ar-IQ" sz="4400" b="1" dirty="0" smtClean="0"/>
              <a:t> حق الامتياز في استيفاء الاجرة المترتبة في ذمة المستاجر الاول المادة (1374)</a:t>
            </a:r>
            <a:endParaRPr lang="en-US" sz="4400" dirty="0" smtClean="0"/>
          </a:p>
          <a:p>
            <a:pPr algn="r"/>
            <a:endParaRPr lang="en-US" sz="4400" dirty="0"/>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45719"/>
          </a:xfrm>
        </p:spPr>
        <p:txBody>
          <a:bodyPr>
            <a:normAutofit fontScale="90000"/>
          </a:bodyPr>
          <a:lstStyle/>
          <a:p>
            <a:endParaRPr lang="en-US" dirty="0"/>
          </a:p>
        </p:txBody>
      </p:sp>
      <p:sp>
        <p:nvSpPr>
          <p:cNvPr id="3" name="Content Placeholder 2"/>
          <p:cNvSpPr>
            <a:spLocks noGrp="1"/>
          </p:cNvSpPr>
          <p:nvPr>
            <p:ph idx="1"/>
          </p:nvPr>
        </p:nvSpPr>
        <p:spPr>
          <a:xfrm>
            <a:off x="228600" y="381000"/>
            <a:ext cx="8705088" cy="6172200"/>
          </a:xfrm>
        </p:spPr>
        <p:txBody>
          <a:bodyPr>
            <a:noAutofit/>
          </a:bodyPr>
          <a:lstStyle/>
          <a:p>
            <a:pPr algn="r"/>
            <a:r>
              <a:rPr lang="ar-SA" sz="2800" b="1" dirty="0" smtClean="0">
                <a:solidFill>
                  <a:srgbClr val="FF0000"/>
                </a:solidFill>
              </a:rPr>
              <a:t>أثار التنازل عن ال</a:t>
            </a:r>
            <a:r>
              <a:rPr lang="ar-IQ" sz="2800" b="1" dirty="0" smtClean="0">
                <a:solidFill>
                  <a:srgbClr val="FF0000"/>
                </a:solidFill>
              </a:rPr>
              <a:t>ا</a:t>
            </a:r>
            <a:r>
              <a:rPr lang="ar-SA" sz="2800" b="1" dirty="0" smtClean="0">
                <a:solidFill>
                  <a:srgbClr val="FF0000"/>
                </a:solidFill>
              </a:rPr>
              <a:t>يجار</a:t>
            </a:r>
            <a:endParaRPr lang="ar-IQ" sz="2800" b="1" dirty="0" smtClean="0">
              <a:solidFill>
                <a:srgbClr val="FF0000"/>
              </a:solidFill>
            </a:endParaRPr>
          </a:p>
          <a:p>
            <a:pPr algn="r" rtl="1"/>
            <a:r>
              <a:rPr lang="ar-SA" sz="2800" b="1" dirty="0" smtClean="0">
                <a:solidFill>
                  <a:srgbClr val="FF0000"/>
                </a:solidFill>
              </a:rPr>
              <a:t>أ</a:t>
            </a:r>
            <a:r>
              <a:rPr lang="en-US" sz="2800" b="1" dirty="0" smtClean="0">
                <a:solidFill>
                  <a:srgbClr val="FF0000"/>
                </a:solidFill>
              </a:rPr>
              <a:t> : </a:t>
            </a:r>
            <a:r>
              <a:rPr lang="ar-SA" sz="2800" b="1" dirty="0" smtClean="0">
                <a:solidFill>
                  <a:srgbClr val="FF0000"/>
                </a:solidFill>
              </a:rPr>
              <a:t>العل</a:t>
            </a:r>
            <a:r>
              <a:rPr lang="ar-JO" sz="2800" b="1" dirty="0" smtClean="0">
                <a:solidFill>
                  <a:srgbClr val="FF0000"/>
                </a:solidFill>
              </a:rPr>
              <a:t>ا</a:t>
            </a:r>
            <a:r>
              <a:rPr lang="ar-SA" sz="2800" b="1" dirty="0" smtClean="0">
                <a:solidFill>
                  <a:srgbClr val="FF0000"/>
                </a:solidFill>
              </a:rPr>
              <a:t>قة بين المستأجر المتنازل والمستاجر المتنازل اليه</a:t>
            </a:r>
            <a:r>
              <a:rPr lang="en-US" sz="2800" b="1" dirty="0" smtClean="0">
                <a:solidFill>
                  <a:srgbClr val="FF0000"/>
                </a:solidFill>
              </a:rPr>
              <a:t>..</a:t>
            </a:r>
            <a:endParaRPr lang="en-US" sz="2800" dirty="0" smtClean="0"/>
          </a:p>
          <a:p>
            <a:pPr algn="r" rtl="1"/>
            <a:r>
              <a:rPr lang="ar-SA" sz="2800" b="1" dirty="0" smtClean="0"/>
              <a:t>ان علاقة المستأجر المتنازل بالمتنازل اليه هي </a:t>
            </a:r>
            <a:r>
              <a:rPr lang="ar-SA" sz="2800" b="1" u="sng" dirty="0" smtClean="0">
                <a:effectLst>
                  <a:outerShdw blurRad="38100" dist="38100" dir="2700000" algn="tl">
                    <a:srgbClr val="000000">
                      <a:alpha val="43137"/>
                    </a:srgbClr>
                  </a:outerShdw>
                </a:effectLst>
              </a:rPr>
              <a:t>علاقة حواله </a:t>
            </a:r>
            <a:r>
              <a:rPr lang="ar-SA" sz="2800" b="1" dirty="0" smtClean="0"/>
              <a:t>وليست علاقة ايجار</a:t>
            </a:r>
            <a:r>
              <a:rPr lang="en-US" sz="2800" b="1" dirty="0" smtClean="0"/>
              <a:t>.</a:t>
            </a:r>
            <a:endParaRPr lang="en-US" sz="2800" dirty="0" smtClean="0"/>
          </a:p>
          <a:p>
            <a:pPr algn="r" rtl="1"/>
            <a:r>
              <a:rPr lang="ar-SA" sz="2800" b="1" dirty="0" smtClean="0"/>
              <a:t>فالمستاجر قد تنازل عن الايجار </a:t>
            </a:r>
            <a:r>
              <a:rPr lang="ar-SA" sz="2800" b="1" dirty="0" smtClean="0">
                <a:solidFill>
                  <a:srgbClr val="FF0000"/>
                </a:solidFill>
              </a:rPr>
              <a:t>كله او بعضه </a:t>
            </a:r>
            <a:r>
              <a:rPr lang="ar-SA" sz="2800" b="1" dirty="0" smtClean="0"/>
              <a:t>للمتنازل اليه في مقابل </a:t>
            </a:r>
            <a:r>
              <a:rPr lang="ar-SA" sz="2800" b="1" dirty="0" smtClean="0">
                <a:solidFill>
                  <a:srgbClr val="FF0000"/>
                </a:solidFill>
              </a:rPr>
              <a:t>ثمن او بغير</a:t>
            </a:r>
            <a:r>
              <a:rPr lang="ar-IQ" sz="2800" dirty="0" smtClean="0">
                <a:solidFill>
                  <a:srgbClr val="FF0000"/>
                </a:solidFill>
              </a:rPr>
              <a:t> </a:t>
            </a:r>
            <a:r>
              <a:rPr lang="ar-SA" sz="2800" b="1" dirty="0" smtClean="0">
                <a:solidFill>
                  <a:srgbClr val="FF0000"/>
                </a:solidFill>
              </a:rPr>
              <a:t>ثمن</a:t>
            </a:r>
            <a:r>
              <a:rPr lang="en-US" sz="2800" b="1" dirty="0" smtClean="0">
                <a:solidFill>
                  <a:srgbClr val="FF0000"/>
                </a:solidFill>
              </a:rPr>
              <a:t>. </a:t>
            </a:r>
            <a:r>
              <a:rPr lang="ar-SA" sz="2800" b="1" dirty="0" smtClean="0"/>
              <a:t>وهذه الحوالة تكون حوالة حق بالنسبة الى الحقوق التي تنازل عنها المستاجر</a:t>
            </a:r>
            <a:r>
              <a:rPr lang="ar-IQ" sz="2800" dirty="0" smtClean="0"/>
              <a:t> </a:t>
            </a:r>
            <a:r>
              <a:rPr lang="ar-SA" sz="2800" b="1" dirty="0" smtClean="0"/>
              <a:t>وحوالة دين بالنسبة الى الالتزامات التي انتقلت بسبب هذا التنازل</a:t>
            </a:r>
            <a:r>
              <a:rPr lang="en-US" sz="2800" b="1" dirty="0" smtClean="0"/>
              <a:t>. </a:t>
            </a:r>
            <a:r>
              <a:rPr lang="ar-SA" sz="2800" b="1" dirty="0" smtClean="0"/>
              <a:t>والمستأجر أذا</a:t>
            </a:r>
            <a:r>
              <a:rPr lang="ar-IQ" sz="2800" dirty="0" smtClean="0"/>
              <a:t> </a:t>
            </a:r>
            <a:r>
              <a:rPr lang="ar-SA" sz="2800" b="1" dirty="0" smtClean="0"/>
              <a:t>تنازل عن الايجار حل محله المتنازل اليه في جميع الحقوق والالتزامات الناشئة</a:t>
            </a:r>
            <a:r>
              <a:rPr lang="ar-IQ" sz="2800" dirty="0" smtClean="0"/>
              <a:t> </a:t>
            </a:r>
            <a:r>
              <a:rPr lang="ar-SA" sz="2800" b="1" dirty="0" smtClean="0"/>
              <a:t>عن عقد الايجار طوال مدة الايجار</a:t>
            </a:r>
            <a:r>
              <a:rPr lang="en-US" sz="2800" b="1" dirty="0" smtClean="0"/>
              <a:t>. </a:t>
            </a:r>
            <a:r>
              <a:rPr lang="ar-SA" sz="2800" b="1" dirty="0" smtClean="0">
                <a:solidFill>
                  <a:srgbClr val="FF0000"/>
                </a:solidFill>
              </a:rPr>
              <a:t>ولايجوز ان تكون المدة في التنازل أطول </a:t>
            </a:r>
            <a:r>
              <a:rPr lang="ar-SA" sz="2800" b="1" dirty="0" smtClean="0"/>
              <a:t>من</a:t>
            </a:r>
            <a:endParaRPr lang="en-US" sz="2800" dirty="0" smtClean="0"/>
          </a:p>
          <a:p>
            <a:pPr algn="r" rtl="1"/>
            <a:r>
              <a:rPr lang="ar-SA" sz="2800" b="1" dirty="0" smtClean="0"/>
              <a:t>المدة في الايجار الاصلي وينتهي التنازل في هذه الحالة حتما بأنتهاء مدة الايجارالاصل</a:t>
            </a:r>
            <a:r>
              <a:rPr lang="en-US" sz="2800" b="1" dirty="0" smtClean="0"/>
              <a:t> ..</a:t>
            </a:r>
            <a:endParaRPr lang="en-US" sz="2800" dirty="0" smtClean="0"/>
          </a:p>
          <a:p>
            <a:pPr algn="r"/>
            <a:endParaRPr lang="en-US" sz="2800" dirty="0" smtClean="0"/>
          </a:p>
          <a:p>
            <a:pPr algn="r"/>
            <a:endParaRPr lang="en-US" sz="2800" dirty="0"/>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106362"/>
          </a:xfrm>
        </p:spPr>
        <p:txBody>
          <a:bodyPr>
            <a:normAutofit fontScale="90000"/>
          </a:bodyPr>
          <a:lstStyle/>
          <a:p>
            <a:endParaRPr lang="en-US" dirty="0"/>
          </a:p>
        </p:txBody>
      </p:sp>
      <p:sp>
        <p:nvSpPr>
          <p:cNvPr id="3" name="Content Placeholder 2"/>
          <p:cNvSpPr>
            <a:spLocks noGrp="1"/>
          </p:cNvSpPr>
          <p:nvPr>
            <p:ph idx="1"/>
          </p:nvPr>
        </p:nvSpPr>
        <p:spPr>
          <a:xfrm>
            <a:off x="228600" y="381000"/>
            <a:ext cx="8705088" cy="6096000"/>
          </a:xfrm>
        </p:spPr>
        <p:txBody>
          <a:bodyPr>
            <a:normAutofit/>
          </a:bodyPr>
          <a:lstStyle/>
          <a:p>
            <a:pPr algn="r" rtl="1"/>
            <a:r>
              <a:rPr lang="ar-SA" b="1" dirty="0" smtClean="0">
                <a:solidFill>
                  <a:srgbClr val="FF0000"/>
                </a:solidFill>
              </a:rPr>
              <a:t>ب</a:t>
            </a:r>
            <a:r>
              <a:rPr lang="en-US" b="1" dirty="0" smtClean="0">
                <a:solidFill>
                  <a:srgbClr val="FF0000"/>
                </a:solidFill>
              </a:rPr>
              <a:t> : </a:t>
            </a:r>
            <a:r>
              <a:rPr lang="ar-SA" b="1" dirty="0" smtClean="0">
                <a:solidFill>
                  <a:srgbClr val="FF0000"/>
                </a:solidFill>
              </a:rPr>
              <a:t>عل</a:t>
            </a:r>
            <a:r>
              <a:rPr lang="ar-JO" b="1" dirty="0" smtClean="0">
                <a:solidFill>
                  <a:srgbClr val="FF0000"/>
                </a:solidFill>
              </a:rPr>
              <a:t>ا</a:t>
            </a:r>
            <a:r>
              <a:rPr lang="ar-SA" b="1" dirty="0" smtClean="0">
                <a:solidFill>
                  <a:srgbClr val="FF0000"/>
                </a:solidFill>
              </a:rPr>
              <a:t>قة المستأجر المتنازل بالمؤجر</a:t>
            </a:r>
            <a:endParaRPr lang="en-US" dirty="0" smtClean="0"/>
          </a:p>
          <a:p>
            <a:pPr algn="r" rtl="1"/>
            <a:r>
              <a:rPr lang="ar-SA" b="1" dirty="0" smtClean="0"/>
              <a:t>أن المستأجر لم يعد بعد التنازل دائناً للمؤجر ولا مديناً له وإنما تصبح بي</a:t>
            </a:r>
            <a:r>
              <a:rPr lang="ar-IQ" b="1" dirty="0" smtClean="0"/>
              <a:t>ن </a:t>
            </a:r>
            <a:r>
              <a:rPr lang="ar-SA" b="1" dirty="0" smtClean="0">
                <a:solidFill>
                  <a:srgbClr val="FF0000"/>
                </a:solidFill>
              </a:rPr>
              <a:t>المؤجر والمتنازل اليه علاقة مباشرة </a:t>
            </a:r>
            <a:r>
              <a:rPr lang="ar-SA" b="1" dirty="0" smtClean="0"/>
              <a:t>وبذلك تختفي علاقة المستاجر بالمؤجر</a:t>
            </a:r>
            <a:r>
              <a:rPr lang="en-US" b="1" dirty="0" smtClean="0"/>
              <a:t>.</a:t>
            </a:r>
            <a:endParaRPr lang="en-US" dirty="0" smtClean="0"/>
          </a:p>
          <a:p>
            <a:pPr algn="r" rtl="1"/>
            <a:r>
              <a:rPr lang="ar-SA" b="1" dirty="0" smtClean="0"/>
              <a:t>ومع ذلك يبقى </a:t>
            </a:r>
            <a:r>
              <a:rPr lang="ar-SA" sz="3600" b="1" u="sng" dirty="0" smtClean="0"/>
              <a:t>المستأجر الاول</a:t>
            </a:r>
            <a:r>
              <a:rPr lang="en-US" sz="3600" b="1" u="sng" dirty="0" smtClean="0"/>
              <a:t> )</a:t>
            </a:r>
            <a:r>
              <a:rPr lang="ar-SA" sz="3600" b="1" u="sng" dirty="0" smtClean="0"/>
              <a:t>المتنازل</a:t>
            </a:r>
            <a:r>
              <a:rPr lang="en-US" sz="3600" b="1" u="sng" dirty="0" smtClean="0"/>
              <a:t>( </a:t>
            </a:r>
            <a:r>
              <a:rPr lang="ar-SA" sz="3600" b="1" u="sng" dirty="0" smtClean="0"/>
              <a:t>ضامناً </a:t>
            </a:r>
            <a:r>
              <a:rPr lang="ar-SA" b="1" dirty="0" smtClean="0"/>
              <a:t>للمؤجر تنفيذ الالتزامات التي</a:t>
            </a:r>
            <a:r>
              <a:rPr lang="ar-IQ" dirty="0" smtClean="0"/>
              <a:t> </a:t>
            </a:r>
            <a:r>
              <a:rPr lang="ar-SA" b="1" dirty="0" smtClean="0"/>
              <a:t>انتقلت الى ذمة المتنازل اليه عن الايجار </a:t>
            </a:r>
            <a:r>
              <a:rPr lang="ar-SA" b="1" u="sng" dirty="0" smtClean="0"/>
              <a:t>ولاتبرأ ذمته </a:t>
            </a:r>
            <a:r>
              <a:rPr lang="ar-SA" b="1" dirty="0" smtClean="0">
                <a:solidFill>
                  <a:srgbClr val="FF0000"/>
                </a:solidFill>
              </a:rPr>
              <a:t>الا أذا صدر من المؤجر</a:t>
            </a:r>
            <a:r>
              <a:rPr lang="ar-JO" dirty="0">
                <a:solidFill>
                  <a:srgbClr val="FF0000"/>
                </a:solidFill>
              </a:rPr>
              <a:t> </a:t>
            </a:r>
            <a:r>
              <a:rPr lang="ar-SA" b="1" dirty="0" smtClean="0">
                <a:solidFill>
                  <a:srgbClr val="FF0000"/>
                </a:solidFill>
              </a:rPr>
              <a:t>قبو</a:t>
            </a:r>
            <a:r>
              <a:rPr lang="ar-IQ" b="1" dirty="0" smtClean="0">
                <a:solidFill>
                  <a:srgbClr val="FF0000"/>
                </a:solidFill>
              </a:rPr>
              <a:t>ل</a:t>
            </a:r>
            <a:r>
              <a:rPr lang="ar-SA" b="1" dirty="0" smtClean="0">
                <a:solidFill>
                  <a:srgbClr val="FF0000"/>
                </a:solidFill>
              </a:rPr>
              <a:t> صريح او ضمني بهذا التنازل</a:t>
            </a:r>
            <a:r>
              <a:rPr lang="en-US" b="1" dirty="0" smtClean="0">
                <a:solidFill>
                  <a:srgbClr val="FF0000"/>
                </a:solidFill>
              </a:rPr>
              <a:t> . </a:t>
            </a:r>
            <a:r>
              <a:rPr lang="ar-SA" b="1" dirty="0" smtClean="0"/>
              <a:t>كأن يستلم الاجرة من المستاجر الجديد</a:t>
            </a:r>
            <a:r>
              <a:rPr lang="ar-JO" dirty="0"/>
              <a:t> </a:t>
            </a:r>
            <a:r>
              <a:rPr lang="en-US" b="1" dirty="0" smtClean="0"/>
              <a:t>)</a:t>
            </a:r>
            <a:r>
              <a:rPr lang="ar-SA" b="1" dirty="0" smtClean="0"/>
              <a:t>المتنازل ل</a:t>
            </a:r>
            <a:r>
              <a:rPr lang="ar-IQ" b="1" dirty="0" smtClean="0"/>
              <a:t>ه</a:t>
            </a:r>
            <a:r>
              <a:rPr lang="en-US" b="1" dirty="0" smtClean="0"/>
              <a:t>(</a:t>
            </a:r>
            <a:endParaRPr lang="ar-JO" b="1" dirty="0" smtClean="0"/>
          </a:p>
          <a:p>
            <a:pPr marL="0" indent="0" algn="r" rtl="1">
              <a:buNone/>
            </a:pP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106362"/>
          </a:xfrm>
        </p:spPr>
        <p:txBody>
          <a:bodyPr>
            <a:normAutofit fontScale="90000"/>
          </a:bodyPr>
          <a:lstStyle/>
          <a:p>
            <a:endParaRPr lang="en-US" dirty="0"/>
          </a:p>
        </p:txBody>
      </p:sp>
      <p:sp>
        <p:nvSpPr>
          <p:cNvPr id="3" name="Content Placeholder 2"/>
          <p:cNvSpPr>
            <a:spLocks noGrp="1"/>
          </p:cNvSpPr>
          <p:nvPr>
            <p:ph idx="1"/>
          </p:nvPr>
        </p:nvSpPr>
        <p:spPr>
          <a:xfrm>
            <a:off x="304800" y="457200"/>
            <a:ext cx="8628888" cy="6096000"/>
          </a:xfrm>
        </p:spPr>
        <p:txBody>
          <a:bodyPr>
            <a:normAutofit fontScale="85000" lnSpcReduction="10000"/>
          </a:bodyPr>
          <a:lstStyle/>
          <a:p>
            <a:pPr algn="r" rtl="1"/>
            <a:r>
              <a:rPr lang="ar-SA" b="1" dirty="0" smtClean="0">
                <a:solidFill>
                  <a:srgbClr val="FF0000"/>
                </a:solidFill>
              </a:rPr>
              <a:t>ج</a:t>
            </a:r>
            <a:r>
              <a:rPr lang="en-US" b="1" dirty="0" smtClean="0">
                <a:solidFill>
                  <a:srgbClr val="FF0000"/>
                </a:solidFill>
              </a:rPr>
              <a:t> : </a:t>
            </a:r>
            <a:r>
              <a:rPr lang="ar-SA" b="1" dirty="0" smtClean="0">
                <a:solidFill>
                  <a:srgbClr val="FF0000"/>
                </a:solidFill>
              </a:rPr>
              <a:t>عل</a:t>
            </a:r>
            <a:r>
              <a:rPr lang="ar-JO" b="1" dirty="0">
                <a:solidFill>
                  <a:srgbClr val="FF0000"/>
                </a:solidFill>
              </a:rPr>
              <a:t>ا</a:t>
            </a:r>
            <a:r>
              <a:rPr lang="ar-SA" b="1" dirty="0" smtClean="0">
                <a:solidFill>
                  <a:srgbClr val="FF0000"/>
                </a:solidFill>
              </a:rPr>
              <a:t>قة المؤجر بالمتنازل اليه </a:t>
            </a:r>
            <a:endParaRPr lang="en-US" dirty="0" smtClean="0"/>
          </a:p>
          <a:p>
            <a:pPr algn="r" rtl="1"/>
            <a:r>
              <a:rPr lang="ar-SA" b="1" dirty="0" smtClean="0"/>
              <a:t>علاقة المؤجر بالمتنازل اليه </a:t>
            </a:r>
            <a:r>
              <a:rPr lang="ar-SA" sz="3300" b="1" u="sng" dirty="0" smtClean="0"/>
              <a:t>هي </a:t>
            </a:r>
            <a:r>
              <a:rPr lang="ar-SA" sz="3300" b="1" u="sng" dirty="0" smtClean="0">
                <a:solidFill>
                  <a:srgbClr val="FF0000"/>
                </a:solidFill>
              </a:rPr>
              <a:t>علاقة مباشرة </a:t>
            </a:r>
            <a:r>
              <a:rPr lang="ar-SA" b="1" dirty="0" smtClean="0"/>
              <a:t>يستطيع بها المؤجر أن يطالب</a:t>
            </a:r>
            <a:r>
              <a:rPr lang="ar-IQ" dirty="0" smtClean="0"/>
              <a:t> </a:t>
            </a:r>
            <a:r>
              <a:rPr lang="ar-SA" b="1" dirty="0" smtClean="0"/>
              <a:t>المتنازل اليه عن الايجار بجميع حقوق المؤجر كما يستطيع المتنازل اليه ان</a:t>
            </a:r>
            <a:r>
              <a:rPr lang="ar-IQ" dirty="0" smtClean="0"/>
              <a:t> </a:t>
            </a:r>
            <a:r>
              <a:rPr lang="ar-SA" b="1" dirty="0" smtClean="0"/>
              <a:t>يطالب المؤجر بكل حقوق المستأجر</a:t>
            </a:r>
            <a:endParaRPr lang="ar-IQ" b="1" dirty="0" smtClean="0"/>
          </a:p>
          <a:p>
            <a:pPr algn="r" rtl="1"/>
            <a:r>
              <a:rPr lang="ar-SA" b="1" dirty="0" smtClean="0">
                <a:solidFill>
                  <a:srgbClr val="FF0000"/>
                </a:solidFill>
              </a:rPr>
              <a:t>ثانيا</a:t>
            </a:r>
            <a:r>
              <a:rPr lang="en-US" b="1" dirty="0" smtClean="0">
                <a:solidFill>
                  <a:srgbClr val="FF0000"/>
                </a:solidFill>
              </a:rPr>
              <a:t>: </a:t>
            </a:r>
            <a:r>
              <a:rPr lang="ar-SA" b="1" dirty="0" smtClean="0">
                <a:solidFill>
                  <a:srgbClr val="FF0000"/>
                </a:solidFill>
              </a:rPr>
              <a:t>ال</a:t>
            </a:r>
            <a:r>
              <a:rPr lang="ar-IQ" b="1" dirty="0" smtClean="0">
                <a:solidFill>
                  <a:srgbClr val="FF0000"/>
                </a:solidFill>
              </a:rPr>
              <a:t>ا</a:t>
            </a:r>
            <a:r>
              <a:rPr lang="ar-SA" b="1" dirty="0" smtClean="0">
                <a:solidFill>
                  <a:srgbClr val="FF0000"/>
                </a:solidFill>
              </a:rPr>
              <a:t>يجار من الباطن </a:t>
            </a:r>
            <a:r>
              <a:rPr lang="ar-IQ" b="1" dirty="0" smtClean="0">
                <a:solidFill>
                  <a:srgbClr val="FF0000"/>
                </a:solidFill>
              </a:rPr>
              <a:t>و</a:t>
            </a:r>
            <a:r>
              <a:rPr lang="ar-SA" b="1" dirty="0" smtClean="0">
                <a:solidFill>
                  <a:srgbClr val="FF0000"/>
                </a:solidFill>
              </a:rPr>
              <a:t>التنازل</a:t>
            </a:r>
            <a:r>
              <a:rPr lang="ar-IQ" b="1" dirty="0" smtClean="0">
                <a:solidFill>
                  <a:srgbClr val="FF0000"/>
                </a:solidFill>
              </a:rPr>
              <a:t> </a:t>
            </a:r>
            <a:r>
              <a:rPr lang="ar-SA" b="1" dirty="0" smtClean="0">
                <a:solidFill>
                  <a:srgbClr val="FF0000"/>
                </a:solidFill>
              </a:rPr>
              <a:t>عنه أوأسكان الغير في قانون</a:t>
            </a:r>
            <a:r>
              <a:rPr lang="ar-IQ" dirty="0" smtClean="0">
                <a:solidFill>
                  <a:srgbClr val="FF0000"/>
                </a:solidFill>
              </a:rPr>
              <a:t> </a:t>
            </a:r>
            <a:r>
              <a:rPr lang="ar-SA" b="1" dirty="0" smtClean="0">
                <a:solidFill>
                  <a:srgbClr val="FF0000"/>
                </a:solidFill>
              </a:rPr>
              <a:t>ايجارالعقار</a:t>
            </a:r>
            <a:endParaRPr lang="en-US" dirty="0" smtClean="0">
              <a:solidFill>
                <a:srgbClr val="FF0000"/>
              </a:solidFill>
            </a:endParaRPr>
          </a:p>
          <a:p>
            <a:pPr algn="r" rtl="1"/>
            <a:r>
              <a:rPr lang="ar-IQ" b="1" dirty="0" smtClean="0">
                <a:solidFill>
                  <a:srgbClr val="FF0000"/>
                </a:solidFill>
              </a:rPr>
              <a:t>قبل التعديل</a:t>
            </a:r>
          </a:p>
          <a:p>
            <a:pPr algn="r" rtl="1"/>
            <a:r>
              <a:rPr lang="ar-JO" b="1" dirty="0" smtClean="0"/>
              <a:t>م(11) ق.أ.ع </a:t>
            </a:r>
            <a:r>
              <a:rPr lang="ar-SA" b="1" dirty="0" smtClean="0"/>
              <a:t>يحظر قانون ايجار العقار</a:t>
            </a:r>
            <a:r>
              <a:rPr lang="en-US" b="1" dirty="0" smtClean="0"/>
              <a:t> .</a:t>
            </a:r>
            <a:r>
              <a:rPr lang="ar-SA" b="1" dirty="0" smtClean="0"/>
              <a:t>الايجار من الباطن او التنازل عنه كلاً او جزءاً </a:t>
            </a:r>
            <a:r>
              <a:rPr lang="ar-SA" b="1" u="sng" dirty="0" smtClean="0"/>
              <a:t>و يقع</a:t>
            </a:r>
            <a:r>
              <a:rPr lang="ar-IQ" u="sng" dirty="0" smtClean="0"/>
              <a:t> </a:t>
            </a:r>
            <a:r>
              <a:rPr lang="ar-SA" b="1" u="sng" dirty="0" smtClean="0"/>
              <a:t>باطلاً كل اتفاق يقضي بخلاف ذلك</a:t>
            </a:r>
            <a:r>
              <a:rPr lang="en-US" b="1" u="sng" dirty="0" smtClean="0"/>
              <a:t> . </a:t>
            </a:r>
            <a:r>
              <a:rPr lang="ar-SA" b="1" dirty="0" smtClean="0"/>
              <a:t>وأيضاً </a:t>
            </a:r>
            <a:endParaRPr lang="ar-JO" b="1" dirty="0" smtClean="0"/>
          </a:p>
          <a:p>
            <a:pPr algn="r" rtl="1"/>
            <a:r>
              <a:rPr lang="ar-JO" b="1" dirty="0" smtClean="0"/>
              <a:t>م(13) </a:t>
            </a:r>
            <a:r>
              <a:rPr lang="ar-SA" b="1" dirty="0" smtClean="0"/>
              <a:t>الزم المستأجر بأن </a:t>
            </a:r>
            <a:r>
              <a:rPr lang="ar-SA" b="1" dirty="0" smtClean="0">
                <a:solidFill>
                  <a:srgbClr val="FF0000"/>
                </a:solidFill>
              </a:rPr>
              <a:t>لا يسكن معه </a:t>
            </a:r>
            <a:r>
              <a:rPr lang="ar-SA" b="1" dirty="0" smtClean="0"/>
              <a:t>في</a:t>
            </a:r>
            <a:r>
              <a:rPr lang="ar-JO" dirty="0"/>
              <a:t> </a:t>
            </a:r>
            <a:r>
              <a:rPr lang="ar-SA" b="1" dirty="0" smtClean="0"/>
              <a:t>المأجور غير الذين ذكرو في عقد الايجار الا </a:t>
            </a:r>
            <a:r>
              <a:rPr lang="ar-SA" b="1" dirty="0" smtClean="0">
                <a:solidFill>
                  <a:srgbClr val="FF0000"/>
                </a:solidFill>
              </a:rPr>
              <a:t>بموافقة المؤجر التحريرية</a:t>
            </a:r>
            <a:r>
              <a:rPr lang="en-US" b="1" dirty="0" smtClean="0">
                <a:solidFill>
                  <a:srgbClr val="FF0000"/>
                </a:solidFill>
              </a:rPr>
              <a:t> </a:t>
            </a:r>
            <a:r>
              <a:rPr lang="en-US" b="1" dirty="0" smtClean="0"/>
              <a:t>.</a:t>
            </a:r>
            <a:r>
              <a:rPr lang="ar-SA" b="1" dirty="0" smtClean="0"/>
              <a:t>و</a:t>
            </a:r>
            <a:r>
              <a:rPr lang="ar-SA" sz="3300" b="1" u="sng" dirty="0" smtClean="0">
                <a:solidFill>
                  <a:srgbClr val="FF0000"/>
                </a:solidFill>
              </a:rPr>
              <a:t>استثنى</a:t>
            </a:r>
            <a:r>
              <a:rPr lang="ar-IQ" dirty="0" smtClean="0"/>
              <a:t> </a:t>
            </a:r>
            <a:r>
              <a:rPr lang="ar-SA" b="1" dirty="0" smtClean="0"/>
              <a:t>من هذا الحكم الاصول والفروع وازواجهم والاخوة غير المتزوجين والاخوات</a:t>
            </a:r>
            <a:r>
              <a:rPr lang="ar-IQ" dirty="0" smtClean="0"/>
              <a:t> </a:t>
            </a:r>
            <a:r>
              <a:rPr lang="ar-SA" b="1" dirty="0" smtClean="0"/>
              <a:t>غير المتزوجات او الارامل او المطلقات</a:t>
            </a:r>
            <a:endParaRPr lang="ar-IQ" b="1" dirty="0" smtClean="0"/>
          </a:p>
          <a:p>
            <a:pPr algn="r" rtl="1"/>
            <a:r>
              <a:rPr lang="en-US" b="1" dirty="0" smtClean="0"/>
              <a:t> .</a:t>
            </a:r>
            <a:r>
              <a:rPr lang="ar-IQ" b="1" dirty="0" smtClean="0">
                <a:solidFill>
                  <a:schemeClr val="accent1">
                    <a:lumMod val="60000"/>
                    <a:lumOff val="40000"/>
                  </a:schemeClr>
                </a:solidFill>
              </a:rPr>
              <a:t>بعد التعديل</a:t>
            </a:r>
            <a:r>
              <a:rPr lang="ar-JO" b="1" dirty="0" smtClean="0">
                <a:solidFill>
                  <a:schemeClr val="accent1">
                    <a:lumMod val="60000"/>
                    <a:lumOff val="40000"/>
                  </a:schemeClr>
                </a:solidFill>
              </a:rPr>
              <a:t> م(11)</a:t>
            </a:r>
            <a:r>
              <a:rPr lang="ar-IQ" b="1" dirty="0" smtClean="0">
                <a:solidFill>
                  <a:schemeClr val="accent1">
                    <a:lumMod val="60000"/>
                    <a:lumOff val="40000"/>
                  </a:schemeClr>
                </a:solidFill>
              </a:rPr>
              <a:t> </a:t>
            </a:r>
            <a:r>
              <a:rPr lang="ar-IQ" dirty="0" smtClean="0"/>
              <a:t>يمنع الايجار من الباطن او التنازل من الايجار الا بموافقة ال</a:t>
            </a:r>
            <a:r>
              <a:rPr lang="ar-JO" dirty="0" smtClean="0"/>
              <a:t>مؤجر</a:t>
            </a:r>
            <a:r>
              <a:rPr lang="ar-IQ" dirty="0" smtClean="0"/>
              <a:t> التحريرية.</a:t>
            </a:r>
            <a:endParaRPr lang="en-US" dirty="0" smtClean="0"/>
          </a:p>
          <a:p>
            <a:pPr algn="r" rtl="1"/>
            <a:endParaRPr lang="en-US" dirty="0" smtClean="0"/>
          </a:p>
          <a:p>
            <a:pPr algn="r" rtl="1"/>
            <a:endParaRPr lang="en-US" dirty="0"/>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1435608" y="228600"/>
            <a:ext cx="7498080" cy="46038"/>
          </a:xfrm>
        </p:spPr>
        <p:txBody>
          <a:bodyPr>
            <a:normAutofit fontScale="90000"/>
          </a:bodyPr>
          <a:lstStyle/>
          <a:p>
            <a:pPr algn="r"/>
            <a:endParaRPr lang="en-US" dirty="0"/>
          </a:p>
        </p:txBody>
      </p:sp>
      <p:sp>
        <p:nvSpPr>
          <p:cNvPr id="3" name="Content Placeholder 2"/>
          <p:cNvSpPr>
            <a:spLocks noGrp="1"/>
          </p:cNvSpPr>
          <p:nvPr>
            <p:ph idx="1"/>
          </p:nvPr>
        </p:nvSpPr>
        <p:spPr>
          <a:xfrm>
            <a:off x="0" y="152400"/>
            <a:ext cx="8933688" cy="6705600"/>
          </a:xfrm>
        </p:spPr>
        <p:txBody>
          <a:bodyPr>
            <a:noAutofit/>
          </a:bodyPr>
          <a:lstStyle/>
          <a:p>
            <a:pPr algn="r" rtl="1"/>
            <a:r>
              <a:rPr lang="ar-SA" b="1" dirty="0" smtClean="0">
                <a:solidFill>
                  <a:srgbClr val="FF0000"/>
                </a:solidFill>
              </a:rPr>
              <a:t>أنتقال ملكية الماجور</a:t>
            </a:r>
            <a:endParaRPr lang="en-US" dirty="0" smtClean="0">
              <a:solidFill>
                <a:srgbClr val="FF0000"/>
              </a:solidFill>
            </a:endParaRPr>
          </a:p>
          <a:p>
            <a:pPr algn="r" rtl="1"/>
            <a:r>
              <a:rPr lang="ar-SA" b="1" dirty="0" smtClean="0"/>
              <a:t>في هذا الموضوع لابد لنا ان نسلط الضوء على انتقال الماجور في القانون المدني</a:t>
            </a:r>
            <a:r>
              <a:rPr lang="ar-IQ" dirty="0" smtClean="0"/>
              <a:t> </a:t>
            </a:r>
            <a:r>
              <a:rPr lang="ar-SA" b="1" dirty="0" smtClean="0"/>
              <a:t>وفي قانون ايجار العقار</a:t>
            </a:r>
            <a:r>
              <a:rPr lang="en-US" b="1" dirty="0" smtClean="0"/>
              <a:t>.</a:t>
            </a:r>
            <a:endParaRPr lang="en-US" dirty="0" smtClean="0"/>
          </a:p>
          <a:p>
            <a:pPr algn="r" rtl="1"/>
            <a:r>
              <a:rPr lang="ar-SA" sz="2800" b="1" dirty="0" smtClean="0">
                <a:solidFill>
                  <a:srgbClr val="00B050"/>
                </a:solidFill>
              </a:rPr>
              <a:t>المبحث ال</a:t>
            </a:r>
            <a:r>
              <a:rPr lang="ar-IQ" sz="2800" b="1" dirty="0" smtClean="0">
                <a:solidFill>
                  <a:srgbClr val="00B050"/>
                </a:solidFill>
              </a:rPr>
              <a:t>ا</a:t>
            </a:r>
            <a:r>
              <a:rPr lang="ar-SA" sz="2800" b="1" dirty="0" smtClean="0">
                <a:solidFill>
                  <a:srgbClr val="00B050"/>
                </a:solidFill>
              </a:rPr>
              <a:t>ول</a:t>
            </a:r>
            <a:r>
              <a:rPr lang="en-US" sz="2800" b="1" dirty="0" smtClean="0">
                <a:solidFill>
                  <a:srgbClr val="00B050"/>
                </a:solidFill>
              </a:rPr>
              <a:t>: </a:t>
            </a:r>
            <a:r>
              <a:rPr lang="ar-SA" sz="2800" b="1" dirty="0" smtClean="0">
                <a:solidFill>
                  <a:srgbClr val="00B050"/>
                </a:solidFill>
              </a:rPr>
              <a:t>انتقال الملكية في القانون المدني</a:t>
            </a:r>
            <a:endParaRPr lang="en-US" sz="2800" dirty="0" smtClean="0">
              <a:solidFill>
                <a:srgbClr val="00B050"/>
              </a:solidFill>
            </a:endParaRPr>
          </a:p>
          <a:p>
            <a:pPr algn="r" rtl="1"/>
            <a:r>
              <a:rPr lang="ar-SA" b="1" dirty="0" smtClean="0"/>
              <a:t>أذا باع المؤجر الماجور الى الغير ولم يكن لعقد الايجار تاريخ ثابت </a:t>
            </a:r>
            <a:r>
              <a:rPr lang="ar-SA" b="1" dirty="0" smtClean="0">
                <a:solidFill>
                  <a:srgbClr val="FF0000"/>
                </a:solidFill>
              </a:rPr>
              <a:t>سابق لتاريخ</a:t>
            </a:r>
            <a:r>
              <a:rPr lang="ar-IQ" dirty="0" smtClean="0">
                <a:solidFill>
                  <a:srgbClr val="FF0000"/>
                </a:solidFill>
              </a:rPr>
              <a:t> </a:t>
            </a:r>
            <a:r>
              <a:rPr lang="ar-SA" b="1" dirty="0" smtClean="0">
                <a:solidFill>
                  <a:srgbClr val="FF0000"/>
                </a:solidFill>
              </a:rPr>
              <a:t>انتقال الملكي</a:t>
            </a:r>
            <a:r>
              <a:rPr lang="ar-SA" b="1" dirty="0" smtClean="0"/>
              <a:t>ة او كان للايجار تاريخ ثابت لكنه </a:t>
            </a:r>
            <a:r>
              <a:rPr lang="ar-SA" b="1" dirty="0" smtClean="0">
                <a:solidFill>
                  <a:srgbClr val="FF0000"/>
                </a:solidFill>
              </a:rPr>
              <a:t>لاحق على التصرف الناقل </a:t>
            </a:r>
            <a:r>
              <a:rPr lang="ar-SA" b="1" dirty="0" smtClean="0"/>
              <a:t>للمكلية</a:t>
            </a:r>
            <a:r>
              <a:rPr lang="ar-IQ" dirty="0" smtClean="0"/>
              <a:t> </a:t>
            </a:r>
            <a:r>
              <a:rPr lang="ar-SA" b="1" dirty="0" smtClean="0"/>
              <a:t>فهنا يستطيع المالك الجديد ان يفسخ عقد الايجار ويجب المستأجر على أخلاء</a:t>
            </a:r>
            <a:r>
              <a:rPr lang="ar-IQ" dirty="0" smtClean="0"/>
              <a:t> </a:t>
            </a:r>
            <a:r>
              <a:rPr lang="ar-SA" b="1" dirty="0" smtClean="0"/>
              <a:t>المأجور قبل أنتهاء مدته</a:t>
            </a:r>
            <a:r>
              <a:rPr lang="en-US" b="1" dirty="0" smtClean="0"/>
              <a:t>.</a:t>
            </a:r>
            <a:r>
              <a:rPr lang="ar-SA" b="1" dirty="0" smtClean="0"/>
              <a:t>أما اذا كان لعقد الايجار تاريخ ثابت سابق على التصرف</a:t>
            </a:r>
            <a:r>
              <a:rPr lang="ar-IQ" dirty="0" smtClean="0"/>
              <a:t> </a:t>
            </a:r>
            <a:r>
              <a:rPr lang="ar-SA" b="1" dirty="0" smtClean="0"/>
              <a:t>الناقل للملكية</a:t>
            </a:r>
            <a:r>
              <a:rPr lang="en-US" b="1" dirty="0" smtClean="0"/>
              <a:t> . </a:t>
            </a:r>
            <a:r>
              <a:rPr lang="ar-SA" b="1" dirty="0" smtClean="0"/>
              <a:t>ففي هذه الحالة </a:t>
            </a:r>
            <a:r>
              <a:rPr lang="ar-SA" b="1" dirty="0" smtClean="0">
                <a:solidFill>
                  <a:srgbClr val="FF0000"/>
                </a:solidFill>
              </a:rPr>
              <a:t>يخلف المالك الجديد </a:t>
            </a:r>
            <a:r>
              <a:rPr lang="ar-SA" b="1" dirty="0" smtClean="0"/>
              <a:t>المؤجر في جميع حقوقه</a:t>
            </a:r>
            <a:r>
              <a:rPr lang="ar-IQ" dirty="0" smtClean="0"/>
              <a:t> </a:t>
            </a:r>
            <a:r>
              <a:rPr lang="ar-SA" b="1" dirty="0" smtClean="0"/>
              <a:t>والتزاماته المتولده عن عقد الايجار</a:t>
            </a:r>
            <a:r>
              <a:rPr lang="en-US" b="1" dirty="0" smtClean="0"/>
              <a:t>.</a:t>
            </a:r>
            <a:r>
              <a:rPr lang="ar-SA" b="1" dirty="0" smtClean="0">
                <a:solidFill>
                  <a:schemeClr val="accent1">
                    <a:lumMod val="75000"/>
                  </a:schemeClr>
                </a:solidFill>
              </a:rPr>
              <a:t>وكذلك الحال أذا لم يكن لعقد الايجار تاريخ</a:t>
            </a:r>
            <a:r>
              <a:rPr lang="ar-IQ" dirty="0" smtClean="0">
                <a:solidFill>
                  <a:schemeClr val="accent1">
                    <a:lumMod val="75000"/>
                  </a:schemeClr>
                </a:solidFill>
              </a:rPr>
              <a:t> </a:t>
            </a:r>
            <a:r>
              <a:rPr lang="ar-SA" b="1" dirty="0" smtClean="0">
                <a:solidFill>
                  <a:schemeClr val="accent1">
                    <a:lumMod val="75000"/>
                  </a:schemeClr>
                </a:solidFill>
              </a:rPr>
              <a:t>ثابت لكن المالك الجديد تمسك به</a:t>
            </a:r>
            <a:r>
              <a:rPr lang="en-US" b="1" dirty="0" smtClean="0"/>
              <a:t>.</a:t>
            </a:r>
            <a:endParaRPr lang="en-US" dirty="0" smtClean="0"/>
          </a:p>
          <a:p>
            <a:pPr algn="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45719"/>
          </a:xfrm>
        </p:spPr>
        <p:txBody>
          <a:bodyPr>
            <a:normAutofit fontScale="90000"/>
          </a:bodyPr>
          <a:lstStyle/>
          <a:p>
            <a:endParaRPr lang="en-US" dirty="0"/>
          </a:p>
        </p:txBody>
      </p:sp>
      <p:sp>
        <p:nvSpPr>
          <p:cNvPr id="3" name="Content Placeholder 2"/>
          <p:cNvSpPr>
            <a:spLocks noGrp="1"/>
          </p:cNvSpPr>
          <p:nvPr>
            <p:ph idx="1"/>
          </p:nvPr>
        </p:nvSpPr>
        <p:spPr>
          <a:xfrm>
            <a:off x="152400" y="381000"/>
            <a:ext cx="8781288" cy="6324600"/>
          </a:xfrm>
        </p:spPr>
        <p:txBody>
          <a:bodyPr>
            <a:noAutofit/>
          </a:bodyPr>
          <a:lstStyle/>
          <a:p>
            <a:pPr algn="r" rtl="1"/>
            <a:r>
              <a:rPr lang="ar-SA" sz="2800" b="1" dirty="0" smtClean="0">
                <a:solidFill>
                  <a:srgbClr val="00B050"/>
                </a:solidFill>
              </a:rPr>
              <a:t>س</a:t>
            </a:r>
            <a:r>
              <a:rPr lang="en-US" sz="2800" b="1" dirty="0" smtClean="0">
                <a:solidFill>
                  <a:srgbClr val="00B050"/>
                </a:solidFill>
              </a:rPr>
              <a:t> / </a:t>
            </a:r>
            <a:r>
              <a:rPr lang="ar-SA" sz="2800" b="1" dirty="0" smtClean="0">
                <a:solidFill>
                  <a:srgbClr val="00B050"/>
                </a:solidFill>
              </a:rPr>
              <a:t>كيف اتعرف على تاريخ عقد ال</a:t>
            </a:r>
            <a:r>
              <a:rPr lang="ar-IQ" sz="2800" b="1" dirty="0" smtClean="0">
                <a:solidFill>
                  <a:srgbClr val="00B050"/>
                </a:solidFill>
              </a:rPr>
              <a:t>ا</a:t>
            </a:r>
            <a:r>
              <a:rPr lang="ar-SA" sz="2800" b="1" dirty="0" smtClean="0">
                <a:solidFill>
                  <a:srgbClr val="00B050"/>
                </a:solidFill>
              </a:rPr>
              <a:t>يجار؟</a:t>
            </a:r>
            <a:endParaRPr lang="en-US" sz="2800" dirty="0" smtClean="0">
              <a:solidFill>
                <a:srgbClr val="00B050"/>
              </a:solidFill>
            </a:endParaRPr>
          </a:p>
          <a:p>
            <a:pPr algn="r" rtl="1"/>
            <a:r>
              <a:rPr lang="ar-SA" sz="2400" b="1" dirty="0" smtClean="0"/>
              <a:t>لمعرفة تاريخ عقد الايجار يجب أن افرق بين </a:t>
            </a:r>
            <a:r>
              <a:rPr lang="ar-SA" sz="2400" b="1" u="sng" dirty="0" smtClean="0">
                <a:solidFill>
                  <a:srgbClr val="FF0000"/>
                </a:solidFill>
              </a:rPr>
              <a:t>العقد الرسمي والعقد العادي </a:t>
            </a:r>
            <a:r>
              <a:rPr lang="ar-SA" sz="2400" b="1" dirty="0" smtClean="0"/>
              <a:t>او</a:t>
            </a:r>
            <a:r>
              <a:rPr lang="ar-IQ" sz="2400" dirty="0" smtClean="0"/>
              <a:t> </a:t>
            </a:r>
            <a:r>
              <a:rPr lang="ar-SA" sz="2400" b="1" dirty="0" smtClean="0"/>
              <a:t>العرفي</a:t>
            </a:r>
            <a:r>
              <a:rPr lang="en-US" sz="2400" b="1" dirty="0" smtClean="0"/>
              <a:t>. </a:t>
            </a:r>
            <a:r>
              <a:rPr lang="ar-SA" sz="2400" b="1" dirty="0" smtClean="0">
                <a:solidFill>
                  <a:srgbClr val="FF0000"/>
                </a:solidFill>
              </a:rPr>
              <a:t>فالعقد الرسمي </a:t>
            </a:r>
            <a:r>
              <a:rPr lang="ar-SA" sz="2400" b="1" dirty="0" smtClean="0"/>
              <a:t>هو العقد الذي تم التصديق عليه من موظف عام مختص</a:t>
            </a:r>
            <a:r>
              <a:rPr lang="en-US" sz="2400" b="1" dirty="0" smtClean="0"/>
              <a:t>.</a:t>
            </a:r>
            <a:endParaRPr lang="en-US" sz="2400" dirty="0" smtClean="0"/>
          </a:p>
          <a:p>
            <a:pPr algn="r" rtl="1"/>
            <a:r>
              <a:rPr lang="ar-SA" sz="2400" b="1" dirty="0" smtClean="0"/>
              <a:t>فالتاريخ الذي يحمله يعتبر ثابتاً لانه من البيانات التي تدخل ضمن اختصاص</a:t>
            </a:r>
            <a:r>
              <a:rPr lang="ar-IQ" sz="2400" dirty="0" smtClean="0"/>
              <a:t> </a:t>
            </a:r>
            <a:r>
              <a:rPr lang="ar-SA" sz="2400" b="1" dirty="0" smtClean="0"/>
              <a:t>الموظف</a:t>
            </a:r>
            <a:r>
              <a:rPr lang="en-US" sz="2400" b="1" dirty="0" smtClean="0">
                <a:solidFill>
                  <a:srgbClr val="FF0000"/>
                </a:solidFill>
              </a:rPr>
              <a:t>. </a:t>
            </a:r>
            <a:r>
              <a:rPr lang="ar-SA" sz="2400" b="1" dirty="0" smtClean="0">
                <a:solidFill>
                  <a:srgbClr val="FF0000"/>
                </a:solidFill>
              </a:rPr>
              <a:t>اما اذا كان العقد عادي</a:t>
            </a:r>
            <a:r>
              <a:rPr lang="en-US" sz="2400" b="1" dirty="0" smtClean="0">
                <a:solidFill>
                  <a:srgbClr val="FF0000"/>
                </a:solidFill>
              </a:rPr>
              <a:t> </a:t>
            </a:r>
            <a:r>
              <a:rPr lang="en-US" sz="2400" b="1" dirty="0" smtClean="0"/>
              <a:t>)</a:t>
            </a:r>
            <a:r>
              <a:rPr lang="ar-SA" sz="2400" b="1" dirty="0" smtClean="0"/>
              <a:t>عرفي</a:t>
            </a:r>
            <a:r>
              <a:rPr lang="en-US" sz="2400" b="1" dirty="0" smtClean="0"/>
              <a:t>( </a:t>
            </a:r>
            <a:r>
              <a:rPr lang="ar-SA" sz="2400" b="1" dirty="0" smtClean="0"/>
              <a:t>فهنا يكون هذا العقد ثابت التاريخ من</a:t>
            </a:r>
            <a:endParaRPr lang="en-US" sz="2400" dirty="0" smtClean="0"/>
          </a:p>
          <a:p>
            <a:pPr algn="r" rtl="1"/>
            <a:r>
              <a:rPr lang="en-US" sz="2400" b="1" dirty="0" smtClean="0"/>
              <a:t>1 : </a:t>
            </a:r>
            <a:r>
              <a:rPr lang="ar-SA" sz="2400" b="1" dirty="0" smtClean="0"/>
              <a:t>من يوم ان يصدق عليه الكاتب العدل</a:t>
            </a:r>
            <a:endParaRPr lang="en-US" sz="2400" dirty="0" smtClean="0"/>
          </a:p>
          <a:p>
            <a:pPr algn="r" rtl="1"/>
            <a:r>
              <a:rPr lang="en-US" sz="2400" b="1" dirty="0" smtClean="0"/>
              <a:t>2 : </a:t>
            </a:r>
            <a:r>
              <a:rPr lang="ar-SA" sz="2400" b="1" dirty="0" smtClean="0"/>
              <a:t>من يوم أن يثبت أن مضمونه في ورقة اخرى ثابته التاريخ</a:t>
            </a:r>
            <a:endParaRPr lang="en-US" sz="2400" dirty="0" smtClean="0"/>
          </a:p>
          <a:p>
            <a:pPr algn="r" rtl="1"/>
            <a:r>
              <a:rPr lang="en-US" sz="2400" b="1" dirty="0" smtClean="0"/>
              <a:t>3 : </a:t>
            </a:r>
            <a:r>
              <a:rPr lang="ar-SA" sz="2400" b="1" dirty="0" smtClean="0"/>
              <a:t>من يوم أن يؤشر عليه قاضي أو موظف عام</a:t>
            </a:r>
            <a:endParaRPr lang="en-US" sz="2400" dirty="0" smtClean="0"/>
          </a:p>
          <a:p>
            <a:pPr algn="r" rtl="1"/>
            <a:r>
              <a:rPr lang="en-US" sz="2400" b="1" dirty="0" smtClean="0"/>
              <a:t>4 : </a:t>
            </a:r>
            <a:r>
              <a:rPr lang="ar-SA" sz="2400" b="1" dirty="0" smtClean="0"/>
              <a:t>من يوم وفاة احد من لهم على السند اثر معترف به من خط او اومضاء او ختماو بصمة ابهام او يوم ان يصبح مستحيلاً على هؤلاء ان يكتب او يبصم لعله في</a:t>
            </a:r>
            <a:endParaRPr lang="en-US" sz="2400" dirty="0" smtClean="0"/>
          </a:p>
          <a:p>
            <a:pPr algn="r" rtl="1"/>
            <a:r>
              <a:rPr lang="ar-SA" sz="2400" b="1" dirty="0" smtClean="0"/>
              <a:t>جسمه و بوجه عام من يوم وقوع اي حادث اخر يكون قاطع في دلالته في ان السند</a:t>
            </a:r>
            <a:endParaRPr lang="en-US" sz="2400" dirty="0" smtClean="0"/>
          </a:p>
          <a:p>
            <a:pPr algn="r"/>
            <a:r>
              <a:rPr lang="ar-SA" sz="2400" b="1" dirty="0" smtClean="0"/>
              <a:t>قد صدر قبل وقوعه</a:t>
            </a:r>
            <a:r>
              <a:rPr lang="en-US" sz="2400" b="1" dirty="0" smtClean="0"/>
              <a:t>.</a:t>
            </a:r>
            <a:endParaRPr lang="en-US" sz="2400" dirty="0"/>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pPr algn="r"/>
            <a:r>
              <a:rPr lang="ar-JO" sz="3200" dirty="0" smtClean="0">
                <a:solidFill>
                  <a:srgbClr val="FF0000"/>
                </a:solidFill>
                <a:cs typeface="Ali-A-Sahifa Bold" pitchFamily="2" charset="-78"/>
              </a:rPr>
              <a:t>إذا لم ينفذ الايجار في حق المالك الجديد ولم يتمسك </a:t>
            </a:r>
            <a:r>
              <a:rPr lang="ar-JO" sz="3200" dirty="0" smtClean="0">
                <a:cs typeface="Ali-A-Sahifa Bold" pitchFamily="2" charset="-78"/>
              </a:rPr>
              <a:t>به فإن له أن ينبهه وأن يخرج المستأجر من المأجور مع مراعاة منحه الضمانات الاتية له:</a:t>
            </a:r>
            <a:br>
              <a:rPr lang="ar-JO" sz="3200" dirty="0" smtClean="0">
                <a:cs typeface="Ali-A-Sahifa Bold" pitchFamily="2" charset="-78"/>
              </a:rPr>
            </a:br>
            <a:r>
              <a:rPr lang="ar-JO" sz="3200" dirty="0" smtClean="0">
                <a:cs typeface="Ali-A-Sahifa Bold" pitchFamily="2" charset="-78"/>
              </a:rPr>
              <a:t>1- للمستأجر أن </a:t>
            </a:r>
            <a:r>
              <a:rPr lang="ar-JO" sz="3200" dirty="0" smtClean="0">
                <a:solidFill>
                  <a:srgbClr val="FF0000"/>
                </a:solidFill>
                <a:cs typeface="Ali-A-Sahifa Bold" pitchFamily="2" charset="-78"/>
              </a:rPr>
              <a:t>يبقى في المأجور </a:t>
            </a:r>
            <a:r>
              <a:rPr lang="ar-JO" sz="3200" dirty="0" smtClean="0">
                <a:cs typeface="Ali-A-Sahifa Bold" pitchFamily="2" charset="-78"/>
              </a:rPr>
              <a:t>حتى انتهاء مواعيد </a:t>
            </a:r>
            <a:r>
              <a:rPr lang="ar-JO" sz="3200" dirty="0" smtClean="0">
                <a:solidFill>
                  <a:srgbClr val="FF0000"/>
                </a:solidFill>
                <a:cs typeface="Ali-A-Sahifa Bold" pitchFamily="2" charset="-78"/>
              </a:rPr>
              <a:t>التنبيه بالاخلاء </a:t>
            </a:r>
            <a:r>
              <a:rPr lang="ar-JO" sz="3200" dirty="0" smtClean="0">
                <a:cs typeface="Ali-A-Sahifa Bold" pitchFamily="2" charset="-78"/>
              </a:rPr>
              <a:t>المنصوص عليها في المادة (741) وحتى انقضاء الايجار بمقتضى مدته أي </a:t>
            </a:r>
            <a:r>
              <a:rPr lang="ar-JO" sz="3200" dirty="0" smtClean="0">
                <a:solidFill>
                  <a:srgbClr val="FF0000"/>
                </a:solidFill>
                <a:cs typeface="Ali-A-Sahifa Bold" pitchFamily="2" charset="-78"/>
              </a:rPr>
              <a:t>المدتين أقرب</a:t>
            </a:r>
            <a:r>
              <a:rPr lang="ar-JO" sz="3200" dirty="0" smtClean="0">
                <a:cs typeface="Ali-A-Sahifa Bold" pitchFamily="2" charset="-78"/>
              </a:rPr>
              <a:t>.</a:t>
            </a:r>
            <a:br>
              <a:rPr lang="ar-JO" sz="3200" dirty="0" smtClean="0">
                <a:cs typeface="Ali-A-Sahifa Bold" pitchFamily="2" charset="-78"/>
              </a:rPr>
            </a:br>
            <a:r>
              <a:rPr lang="ar-JO" sz="3200" dirty="0" smtClean="0">
                <a:solidFill>
                  <a:srgbClr val="FF0000"/>
                </a:solidFill>
                <a:cs typeface="Ali-A-Sahifa Bold" pitchFamily="2" charset="-78"/>
              </a:rPr>
              <a:t>2-للمستاجر الحق في التعويض عن الضرر </a:t>
            </a:r>
            <a:r>
              <a:rPr lang="ar-JO" sz="3200" dirty="0" smtClean="0">
                <a:cs typeface="Ali-A-Sahifa Bold" pitchFamily="2" charset="-78"/>
              </a:rPr>
              <a:t>الذي أصابه من جراء انهاء الايجار قبل أوانه والذي يقوم بدفع التعويض المؤجر وليس المالك الجديد.</a:t>
            </a:r>
            <a:br>
              <a:rPr lang="ar-JO" sz="3200" dirty="0" smtClean="0">
                <a:cs typeface="Ali-A-Sahifa Bold" pitchFamily="2" charset="-78"/>
              </a:rPr>
            </a:br>
            <a:r>
              <a:rPr lang="ar-JO" sz="3200" dirty="0" smtClean="0">
                <a:cs typeface="Ali-A-Sahifa Bold" pitchFamily="2" charset="-78"/>
              </a:rPr>
              <a:t>3- للمستاجر </a:t>
            </a:r>
            <a:r>
              <a:rPr lang="ar-JO" sz="3200" dirty="0" smtClean="0">
                <a:solidFill>
                  <a:srgbClr val="FF0000"/>
                </a:solidFill>
                <a:cs typeface="Ali-A-Sahifa Bold" pitchFamily="2" charset="-78"/>
              </a:rPr>
              <a:t>الحق في حبس المأجور </a:t>
            </a:r>
            <a:r>
              <a:rPr lang="ar-JO" sz="3200" dirty="0" smtClean="0">
                <a:cs typeface="Ali-A-Sahifa Bold" pitchFamily="2" charset="-78"/>
              </a:rPr>
              <a:t>حتى يستوفي التعويض. </a:t>
            </a:r>
            <a:endParaRPr lang="en-GB" sz="3200" dirty="0">
              <a:cs typeface="Ali-A-Sahifa Bold" pitchFamily="2" charset="-78"/>
            </a:endParaRPr>
          </a:p>
        </p:txBody>
      </p:sp>
      <p:sp>
        <p:nvSpPr>
          <p:cNvPr id="3" name="Subtitle 2"/>
          <p:cNvSpPr>
            <a:spLocks noGrp="1"/>
          </p:cNvSpPr>
          <p:nvPr>
            <p:ph type="subTitle" idx="1"/>
          </p:nvPr>
        </p:nvSpPr>
        <p:spPr>
          <a:xfrm flipV="1">
            <a:off x="1371600" y="5638800"/>
            <a:ext cx="6400800" cy="914400"/>
          </a:xfrm>
        </p:spPr>
        <p:txBody>
          <a:bodyPr/>
          <a:lstStyle/>
          <a:p>
            <a:endParaRPr lang="en-GB" dirty="0"/>
          </a:p>
        </p:txBody>
      </p:sp>
    </p:spTree>
    <p:extLst>
      <p:ext uri="{BB962C8B-B14F-4D97-AF65-F5344CB8AC3E}">
        <p14:creationId xmlns:p14="http://schemas.microsoft.com/office/powerpoint/2010/main" val="3623040013"/>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45719"/>
          </a:xfrm>
        </p:spPr>
        <p:txBody>
          <a:bodyPr>
            <a:normAutofit fontScale="90000"/>
          </a:bodyPr>
          <a:lstStyle/>
          <a:p>
            <a:endParaRPr lang="en-US" dirty="0"/>
          </a:p>
        </p:txBody>
      </p:sp>
      <p:sp>
        <p:nvSpPr>
          <p:cNvPr id="3" name="Content Placeholder 2"/>
          <p:cNvSpPr>
            <a:spLocks noGrp="1"/>
          </p:cNvSpPr>
          <p:nvPr>
            <p:ph idx="1"/>
          </p:nvPr>
        </p:nvSpPr>
        <p:spPr>
          <a:xfrm>
            <a:off x="228600" y="304800"/>
            <a:ext cx="8705088" cy="6172200"/>
          </a:xfrm>
        </p:spPr>
        <p:txBody>
          <a:bodyPr>
            <a:normAutofit fontScale="62500" lnSpcReduction="20000"/>
          </a:bodyPr>
          <a:lstStyle/>
          <a:p>
            <a:pPr algn="r" rtl="1"/>
            <a:r>
              <a:rPr lang="ar-IQ" sz="4500" b="1" dirty="0" smtClean="0">
                <a:solidFill>
                  <a:srgbClr val="FF0000"/>
                </a:solidFill>
              </a:rPr>
              <a:t>المبحث </a:t>
            </a:r>
            <a:r>
              <a:rPr lang="ar-SA" sz="4500" b="1" dirty="0" smtClean="0">
                <a:solidFill>
                  <a:srgbClr val="FF0000"/>
                </a:solidFill>
              </a:rPr>
              <a:t>الثاني</a:t>
            </a:r>
            <a:r>
              <a:rPr lang="en-US" sz="4500" b="1" dirty="0" smtClean="0">
                <a:solidFill>
                  <a:srgbClr val="FF0000"/>
                </a:solidFill>
              </a:rPr>
              <a:t> : </a:t>
            </a:r>
            <a:r>
              <a:rPr lang="ar-SA" sz="4500" b="1" dirty="0" smtClean="0">
                <a:solidFill>
                  <a:srgbClr val="FF0000"/>
                </a:solidFill>
              </a:rPr>
              <a:t>أنتقال الملكية في قانون ايجار العقار</a:t>
            </a:r>
            <a:r>
              <a:rPr lang="en-US" sz="4500" b="1" dirty="0" smtClean="0">
                <a:solidFill>
                  <a:srgbClr val="FF0000"/>
                </a:solidFill>
              </a:rPr>
              <a:t>.</a:t>
            </a:r>
            <a:endParaRPr lang="en-US" sz="4500" dirty="0" smtClean="0">
              <a:solidFill>
                <a:srgbClr val="FF0000"/>
              </a:solidFill>
            </a:endParaRPr>
          </a:p>
          <a:p>
            <a:pPr algn="r" rtl="1"/>
            <a:r>
              <a:rPr lang="ar-SA" sz="4000" b="1" dirty="0" smtClean="0"/>
              <a:t>يحل المالك الجديد للعقار محل سلفه المؤجر في الحقوق والالتزامات</a:t>
            </a:r>
            <a:r>
              <a:rPr lang="en-US" sz="4000" b="1" dirty="0" smtClean="0"/>
              <a:t> . </a:t>
            </a:r>
            <a:r>
              <a:rPr lang="ar-SA" sz="4000" b="1" dirty="0" smtClean="0">
                <a:solidFill>
                  <a:srgbClr val="FF0000"/>
                </a:solidFill>
              </a:rPr>
              <a:t>ويتوجب</a:t>
            </a:r>
            <a:endParaRPr lang="en-US" sz="4000" dirty="0" smtClean="0">
              <a:solidFill>
                <a:srgbClr val="FF0000"/>
              </a:solidFill>
            </a:endParaRPr>
          </a:p>
          <a:p>
            <a:pPr algn="r" rtl="1"/>
            <a:r>
              <a:rPr lang="ar-SA" sz="4000" b="1" dirty="0" smtClean="0">
                <a:solidFill>
                  <a:srgbClr val="FF0000"/>
                </a:solidFill>
              </a:rPr>
              <a:t>على المالك الجديد بموجب قانون ايجار العقار مايلي</a:t>
            </a:r>
            <a:r>
              <a:rPr lang="en-US" sz="4000" b="1" dirty="0" smtClean="0">
                <a:solidFill>
                  <a:srgbClr val="FF0000"/>
                </a:solidFill>
              </a:rPr>
              <a:t>:</a:t>
            </a:r>
            <a:endParaRPr lang="en-US" sz="4000" dirty="0" smtClean="0">
              <a:solidFill>
                <a:srgbClr val="FF0000"/>
              </a:solidFill>
            </a:endParaRPr>
          </a:p>
          <a:p>
            <a:pPr algn="r" rtl="1"/>
            <a:r>
              <a:rPr lang="en-US" sz="4000" b="1" dirty="0" smtClean="0"/>
              <a:t>1 : </a:t>
            </a:r>
            <a:r>
              <a:rPr lang="ar-SA" sz="4000" b="1" dirty="0" smtClean="0"/>
              <a:t>أخطار المستاجر بواسطة الكاتب العدل بانتقال ملكية العقار اليه خلال ثلاثين</a:t>
            </a:r>
            <a:endParaRPr lang="en-US" sz="4000" dirty="0" smtClean="0"/>
          </a:p>
          <a:p>
            <a:pPr algn="r" rtl="1"/>
            <a:r>
              <a:rPr lang="ar-SA" sz="4000" b="1" dirty="0" smtClean="0"/>
              <a:t>يوماً تبدأ من اليوم التالي لتاريخ تسجيله بأسمه</a:t>
            </a:r>
            <a:r>
              <a:rPr lang="en-US" sz="4000" b="1" dirty="0" smtClean="0"/>
              <a:t>.</a:t>
            </a:r>
            <a:endParaRPr lang="en-US" sz="4000" dirty="0" smtClean="0"/>
          </a:p>
          <a:p>
            <a:pPr algn="r" rtl="1"/>
            <a:r>
              <a:rPr lang="en-US" sz="4000" b="1" dirty="0" smtClean="0"/>
              <a:t>2 : </a:t>
            </a:r>
            <a:r>
              <a:rPr lang="ar-SA" sz="4000" b="1" dirty="0" smtClean="0"/>
              <a:t>أن يرفق بالاخطار وثيقة صادرة من دائرة التسجيل العقاري تؤيد ذلك</a:t>
            </a:r>
            <a:endParaRPr lang="en-US" sz="4000" dirty="0" smtClean="0"/>
          </a:p>
          <a:p>
            <a:pPr algn="r" rtl="1"/>
            <a:r>
              <a:rPr lang="en-US" sz="4000" b="1" dirty="0" smtClean="0"/>
              <a:t>3 : </a:t>
            </a:r>
            <a:r>
              <a:rPr lang="ar-SA" sz="4000" b="1" dirty="0" smtClean="0"/>
              <a:t>مراجعة دائرة الضريبة لتأشير انتقال الملكية خلال فترة ثلاثين يوماً تبدا من</a:t>
            </a:r>
            <a:endParaRPr lang="en-US" sz="4000" dirty="0" smtClean="0"/>
          </a:p>
          <a:p>
            <a:pPr algn="r" rtl="1"/>
            <a:r>
              <a:rPr lang="ar-SA" sz="4000" b="1" dirty="0" smtClean="0"/>
              <a:t>تاريخ تبليغ المستاجر</a:t>
            </a:r>
            <a:r>
              <a:rPr lang="en-US" sz="4000" b="1" dirty="0" smtClean="0"/>
              <a:t>.</a:t>
            </a:r>
            <a:endParaRPr lang="en-US" sz="4000" dirty="0" smtClean="0"/>
          </a:p>
          <a:p>
            <a:pPr algn="r" rtl="1"/>
            <a:r>
              <a:rPr lang="ar-SA" sz="4000" b="1" dirty="0" smtClean="0"/>
              <a:t>اما في </a:t>
            </a:r>
            <a:r>
              <a:rPr lang="ar-SA" sz="4000" b="1" dirty="0" smtClean="0">
                <a:solidFill>
                  <a:srgbClr val="FF0000"/>
                </a:solidFill>
              </a:rPr>
              <a:t>حالة البيع الجبري </a:t>
            </a:r>
            <a:r>
              <a:rPr lang="ar-SA" sz="4000" b="1" dirty="0" smtClean="0"/>
              <a:t>فلا يجبر </a:t>
            </a:r>
            <a:r>
              <a:rPr lang="ar-SA" sz="4000" b="1" dirty="0" smtClean="0">
                <a:solidFill>
                  <a:srgbClr val="FF0000"/>
                </a:solidFill>
              </a:rPr>
              <a:t>المالك أو الشريك بالعقار </a:t>
            </a:r>
            <a:r>
              <a:rPr lang="ar-SA" sz="4000" b="1" dirty="0" smtClean="0"/>
              <a:t>الذي يشغل العقار</a:t>
            </a:r>
            <a:endParaRPr lang="en-US" sz="4000" dirty="0" smtClean="0"/>
          </a:p>
          <a:p>
            <a:pPr algn="r" rtl="1"/>
            <a:r>
              <a:rPr lang="ar-SA" sz="4000" b="1" dirty="0" smtClean="0"/>
              <a:t>على تخليته أذا رغب بالاستمرار على شغله بصفة مستاجر</a:t>
            </a:r>
            <a:r>
              <a:rPr lang="en-US" sz="4000" b="1" dirty="0" smtClean="0"/>
              <a:t>. </a:t>
            </a:r>
            <a:r>
              <a:rPr lang="ar-IQ" sz="4000" b="1" dirty="0" smtClean="0"/>
              <a:t> </a:t>
            </a:r>
            <a:r>
              <a:rPr lang="ar-IQ" sz="4000" b="1" u="sng" dirty="0" smtClean="0">
                <a:solidFill>
                  <a:srgbClr val="FF0000"/>
                </a:solidFill>
              </a:rPr>
              <a:t>الا اذا كان الشريك هو الذي طلب البيع لازالة الشيوع</a:t>
            </a:r>
            <a:r>
              <a:rPr lang="ar-IQ" sz="4000" b="1" dirty="0" smtClean="0"/>
              <a:t> ففي هذه الحالة يطلب منه تخلية الماجور الا اذا وافق المالك الجديد على استمرار اشغاله بصفة مستاجر </a:t>
            </a:r>
            <a:r>
              <a:rPr lang="ar-SA" sz="4000" b="1" dirty="0" smtClean="0"/>
              <a:t>وتتولى الجهة التي</a:t>
            </a:r>
            <a:endParaRPr lang="en-US" sz="4000" dirty="0" smtClean="0"/>
          </a:p>
          <a:p>
            <a:pPr algn="r" rtl="1"/>
            <a:r>
              <a:rPr lang="ar-SA" sz="4000" b="1" dirty="0" smtClean="0"/>
              <a:t>تقوم بالبيع</a:t>
            </a:r>
            <a:r>
              <a:rPr lang="en-US" sz="4000" b="1" dirty="0" smtClean="0"/>
              <a:t>. </a:t>
            </a:r>
            <a:r>
              <a:rPr lang="ar-SA" sz="4000" b="1" dirty="0" smtClean="0"/>
              <a:t>تبليغ شاغ</a:t>
            </a:r>
            <a:r>
              <a:rPr lang="ar-IQ" sz="4000" b="1" dirty="0" smtClean="0"/>
              <a:t>ل</a:t>
            </a:r>
            <a:r>
              <a:rPr lang="ar-SA" sz="4000" b="1" dirty="0" smtClean="0"/>
              <a:t> العقار قبل خمسة عشر يوماً</a:t>
            </a:r>
            <a:r>
              <a:rPr lang="ar-SA" sz="4500" b="1" u="sng" dirty="0" smtClean="0"/>
              <a:t> </a:t>
            </a:r>
            <a:r>
              <a:rPr lang="ar-JO" sz="4500" b="1" u="sng" dirty="0" smtClean="0"/>
              <a:t>(15 روز) </a:t>
            </a:r>
            <a:r>
              <a:rPr lang="ar-SA" sz="4000" b="1" dirty="0" smtClean="0"/>
              <a:t>من تاريخ اعلان البيع لابداء</a:t>
            </a:r>
            <a:r>
              <a:rPr lang="ar-JO" sz="4000" dirty="0"/>
              <a:t> </a:t>
            </a:r>
            <a:r>
              <a:rPr lang="ar-SA" sz="4000" b="1" dirty="0" smtClean="0"/>
              <a:t>رغبته في شغل العقار</a:t>
            </a:r>
            <a:endParaRPr lang="en-US" sz="4000" dirty="0"/>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45719"/>
          </a:xfrm>
        </p:spPr>
        <p:txBody>
          <a:bodyPr>
            <a:normAutofit fontScale="90000"/>
          </a:bodyPr>
          <a:lstStyle/>
          <a:p>
            <a:endParaRPr lang="en-US" dirty="0"/>
          </a:p>
        </p:txBody>
      </p:sp>
      <p:sp>
        <p:nvSpPr>
          <p:cNvPr id="3" name="Content Placeholder 2"/>
          <p:cNvSpPr>
            <a:spLocks noGrp="1"/>
          </p:cNvSpPr>
          <p:nvPr>
            <p:ph idx="1"/>
          </p:nvPr>
        </p:nvSpPr>
        <p:spPr>
          <a:xfrm>
            <a:off x="304800" y="381000"/>
            <a:ext cx="8628888" cy="6172200"/>
          </a:xfrm>
        </p:spPr>
        <p:txBody>
          <a:bodyPr>
            <a:noAutofit/>
          </a:bodyPr>
          <a:lstStyle/>
          <a:p>
            <a:pPr algn="r" rtl="1"/>
            <a:r>
              <a:rPr lang="ar-SA" b="1" dirty="0" smtClean="0">
                <a:solidFill>
                  <a:schemeClr val="accent1">
                    <a:lumMod val="75000"/>
                  </a:schemeClr>
                </a:solidFill>
              </a:rPr>
              <a:t>أنتهاء عقد ال</a:t>
            </a:r>
            <a:r>
              <a:rPr lang="ar-IQ" b="1" dirty="0" smtClean="0">
                <a:solidFill>
                  <a:schemeClr val="accent1">
                    <a:lumMod val="75000"/>
                  </a:schemeClr>
                </a:solidFill>
              </a:rPr>
              <a:t>ا</a:t>
            </a:r>
            <a:r>
              <a:rPr lang="ar-SA" b="1" dirty="0" smtClean="0">
                <a:solidFill>
                  <a:schemeClr val="accent1">
                    <a:lumMod val="75000"/>
                  </a:schemeClr>
                </a:solidFill>
              </a:rPr>
              <a:t>يجار</a:t>
            </a:r>
            <a:endParaRPr lang="en-US" dirty="0" smtClean="0">
              <a:solidFill>
                <a:schemeClr val="accent1">
                  <a:lumMod val="75000"/>
                </a:schemeClr>
              </a:solidFill>
            </a:endParaRPr>
          </a:p>
          <a:p>
            <a:pPr algn="r" rtl="1"/>
            <a:r>
              <a:rPr lang="ar-IQ" sz="2800" b="1" dirty="0" smtClean="0"/>
              <a:t>المادة (779ق م ع) </a:t>
            </a:r>
            <a:r>
              <a:rPr lang="ar-SA" sz="2800" b="1" dirty="0" smtClean="0"/>
              <a:t>ينتهي عقد الايجار بأ</a:t>
            </a:r>
            <a:r>
              <a:rPr lang="ar-IQ" sz="2800" b="1" dirty="0" smtClean="0"/>
              <a:t>ن</a:t>
            </a:r>
            <a:r>
              <a:rPr lang="ar-SA" sz="2800" b="1" dirty="0" smtClean="0"/>
              <a:t>تهاء مدته وقد ينتهي قبل أنتهاء مدته وقد تتوافر اسباب قانونية</a:t>
            </a:r>
            <a:r>
              <a:rPr lang="ar-IQ" sz="2800" dirty="0" smtClean="0"/>
              <a:t> </a:t>
            </a:r>
            <a:r>
              <a:rPr lang="ar-SA" sz="2800" b="1" dirty="0" smtClean="0"/>
              <a:t>لتخلية المأجور</a:t>
            </a:r>
            <a:r>
              <a:rPr lang="en-US" sz="2800" b="1" dirty="0" smtClean="0"/>
              <a:t>. </a:t>
            </a:r>
            <a:r>
              <a:rPr lang="ar-SA" sz="2800" b="1" dirty="0" smtClean="0"/>
              <a:t>لذلك سندرس هذه النقاط على التوالي</a:t>
            </a:r>
            <a:r>
              <a:rPr lang="en-US" sz="2800" b="1" dirty="0" smtClean="0"/>
              <a:t>:</a:t>
            </a:r>
            <a:endParaRPr lang="en-US" sz="2800" dirty="0" smtClean="0"/>
          </a:p>
          <a:p>
            <a:pPr algn="r" rtl="1"/>
            <a:r>
              <a:rPr lang="ar-SA" sz="2800" b="1" dirty="0" smtClean="0">
                <a:solidFill>
                  <a:srgbClr val="FF0000"/>
                </a:solidFill>
              </a:rPr>
              <a:t>المبحث الول</a:t>
            </a:r>
            <a:r>
              <a:rPr lang="en-US" sz="2800" b="1" dirty="0" smtClean="0">
                <a:solidFill>
                  <a:srgbClr val="FF0000"/>
                </a:solidFill>
              </a:rPr>
              <a:t> : </a:t>
            </a:r>
            <a:r>
              <a:rPr lang="ar-SA" sz="2800" b="1" dirty="0" smtClean="0">
                <a:solidFill>
                  <a:srgbClr val="FF0000"/>
                </a:solidFill>
              </a:rPr>
              <a:t>أنقضاء عقد ال</a:t>
            </a:r>
            <a:r>
              <a:rPr lang="ar-IQ" sz="2800" b="1" dirty="0" smtClean="0">
                <a:solidFill>
                  <a:srgbClr val="FF0000"/>
                </a:solidFill>
              </a:rPr>
              <a:t>ا</a:t>
            </a:r>
            <a:r>
              <a:rPr lang="ar-SA" sz="2800" b="1" dirty="0" smtClean="0">
                <a:solidFill>
                  <a:srgbClr val="FF0000"/>
                </a:solidFill>
              </a:rPr>
              <a:t>يجار بأنقضاء مدته</a:t>
            </a:r>
            <a:endParaRPr lang="en-US" sz="2800" dirty="0" smtClean="0">
              <a:solidFill>
                <a:srgbClr val="FF0000"/>
              </a:solidFill>
            </a:endParaRPr>
          </a:p>
          <a:p>
            <a:pPr algn="r" rtl="1"/>
            <a:r>
              <a:rPr lang="ar-SA" sz="2800" b="1" dirty="0" smtClean="0"/>
              <a:t>أذا أتفق المتعاقدين على مدة ينتهي بها عقد الايجار فأنه ينتهي بانتهائها </a:t>
            </a:r>
            <a:r>
              <a:rPr lang="ar-SA" sz="2800" b="1" dirty="0" smtClean="0">
                <a:solidFill>
                  <a:srgbClr val="FF0000"/>
                </a:solidFill>
              </a:rPr>
              <a:t>دون</a:t>
            </a:r>
            <a:r>
              <a:rPr lang="ar-IQ" sz="2800" dirty="0" smtClean="0">
                <a:solidFill>
                  <a:srgbClr val="FF0000"/>
                </a:solidFill>
              </a:rPr>
              <a:t> </a:t>
            </a:r>
            <a:r>
              <a:rPr lang="ar-SA" sz="2800" b="1" dirty="0" smtClean="0">
                <a:solidFill>
                  <a:srgbClr val="FF0000"/>
                </a:solidFill>
              </a:rPr>
              <a:t>الحاجة الى التنبيه بالاخلاء مادام التنبيه غير مشترط </a:t>
            </a:r>
            <a:r>
              <a:rPr lang="ar-SA" sz="2800" b="1" dirty="0" smtClean="0"/>
              <a:t>في العقد</a:t>
            </a:r>
            <a:r>
              <a:rPr lang="en-US" sz="2800" b="1" dirty="0" smtClean="0"/>
              <a:t>. </a:t>
            </a:r>
            <a:r>
              <a:rPr lang="ar-SA" sz="2800" b="1" dirty="0" smtClean="0"/>
              <a:t>أما اذا اتفق</a:t>
            </a:r>
            <a:r>
              <a:rPr lang="ar-IQ" sz="2800" dirty="0" smtClean="0"/>
              <a:t> </a:t>
            </a:r>
            <a:r>
              <a:rPr lang="ar-SA" sz="2800" b="1" dirty="0" smtClean="0"/>
              <a:t>المتعاقدين على تحديد مدة معينه للايجار واشترطا أن العقد لا ينتهي الا أذا نبه احد</a:t>
            </a:r>
            <a:r>
              <a:rPr lang="ar-IQ" sz="2800" dirty="0" smtClean="0"/>
              <a:t> </a:t>
            </a:r>
            <a:r>
              <a:rPr lang="ar-SA" sz="2800" b="1" dirty="0" smtClean="0"/>
              <a:t>المتعاقدين الاخر قبل فوات هذه المدة بوقت معين</a:t>
            </a:r>
            <a:r>
              <a:rPr lang="en-US" sz="2800" b="1" dirty="0" smtClean="0"/>
              <a:t> . </a:t>
            </a:r>
            <a:r>
              <a:rPr lang="ar-SA" sz="2800" b="1" dirty="0" smtClean="0"/>
              <a:t>فهنا عقد الايجار لاينتهي الا اذا</a:t>
            </a:r>
            <a:r>
              <a:rPr lang="ar-IQ" sz="2800" dirty="0" smtClean="0"/>
              <a:t> </a:t>
            </a:r>
            <a:r>
              <a:rPr lang="ar-SA" sz="2800" b="1" dirty="0" smtClean="0"/>
              <a:t>قام المتعاقد بتنبيه المتعاقد الاخر بانتهاء المدة</a:t>
            </a:r>
            <a:r>
              <a:rPr lang="en-US" sz="2800" b="1" dirty="0" smtClean="0"/>
              <a:t> . </a:t>
            </a:r>
            <a:r>
              <a:rPr lang="ar-SA" sz="2800" b="1" dirty="0" smtClean="0"/>
              <a:t>وقد يتفق المتاعقدان على </a:t>
            </a:r>
            <a:r>
              <a:rPr lang="ar-SA" sz="2800" b="1" u="sng" dirty="0" smtClean="0">
                <a:solidFill>
                  <a:srgbClr val="FF0000"/>
                </a:solidFill>
              </a:rPr>
              <a:t>امتداد</a:t>
            </a:r>
            <a:r>
              <a:rPr lang="ar-IQ" sz="2800" u="sng" dirty="0" smtClean="0">
                <a:solidFill>
                  <a:srgbClr val="FF0000"/>
                </a:solidFill>
              </a:rPr>
              <a:t> </a:t>
            </a:r>
            <a:r>
              <a:rPr lang="ar-SA" sz="2800" b="1" u="sng" dirty="0" smtClean="0">
                <a:solidFill>
                  <a:srgbClr val="FF0000"/>
                </a:solidFill>
              </a:rPr>
              <a:t>العقد </a:t>
            </a:r>
            <a:r>
              <a:rPr lang="ar-SA" sz="2800" b="1" dirty="0" smtClean="0"/>
              <a:t>الى فترة اخرى اذا لم يحدث التنبيه</a:t>
            </a:r>
            <a:r>
              <a:rPr lang="ar-IQ" sz="2800" b="1" dirty="0" smtClean="0"/>
              <a:t> </a:t>
            </a:r>
          </a:p>
          <a:p>
            <a:pPr algn="r" rtl="1"/>
            <a:r>
              <a:rPr lang="ar-SA" sz="2800" b="1" dirty="0" smtClean="0">
                <a:solidFill>
                  <a:srgbClr val="FF0000"/>
                </a:solidFill>
              </a:rPr>
              <a:t>اما اذا لم يحدد في عقد الايجار مدة معينة فيعتبر العقد منعقداً للمدة المحدده لدفع</a:t>
            </a:r>
            <a:r>
              <a:rPr lang="ar-IQ" sz="2800" dirty="0" smtClean="0">
                <a:solidFill>
                  <a:srgbClr val="FF0000"/>
                </a:solidFill>
              </a:rPr>
              <a:t> </a:t>
            </a:r>
            <a:r>
              <a:rPr lang="ar-SA" sz="2800" b="1" dirty="0" smtClean="0"/>
              <a:t>الاجرة</a:t>
            </a:r>
            <a:r>
              <a:rPr lang="en-US" sz="2800" b="1" dirty="0" smtClean="0"/>
              <a:t>.</a:t>
            </a:r>
            <a:endParaRPr lang="en-US" sz="2800" dirty="0"/>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34157</TotalTime>
  <Words>12413</Words>
  <Application>Microsoft Office PowerPoint</Application>
  <PresentationFormat>On-screen Show (4:3)</PresentationFormat>
  <Paragraphs>812</Paragraphs>
  <Slides>127</Slides>
  <Notes>1</Notes>
  <HiddenSlides>0</HiddenSlides>
  <MMClips>0</MMClips>
  <ScaleCrop>false</ScaleCrop>
  <HeadingPairs>
    <vt:vector size="4" baseType="variant">
      <vt:variant>
        <vt:lpstr>Theme</vt:lpstr>
      </vt:variant>
      <vt:variant>
        <vt:i4>1</vt:i4>
      </vt:variant>
      <vt:variant>
        <vt:lpstr>Slide Titles</vt:lpstr>
      </vt:variant>
      <vt:variant>
        <vt:i4>127</vt:i4>
      </vt:variant>
    </vt:vector>
  </HeadingPairs>
  <TitlesOfParts>
    <vt:vector size="128" baseType="lpstr">
      <vt:lpstr>Office Theme</vt:lpstr>
      <vt:lpstr>العقود المدنية عقد الإيجار</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مادة (723) ﻴﺸﺘﺭﻁ ﻻﻨﻌﻘﺎﺩ ﺍﻻﻴﺠﺎﺭ، ﺍﻫﻠﻴﺔ ﺍﻟﻌﺎﻗﺩﻴﻥ ﻭﻗﺕ ﺍﻟﻌﻘﺩ ﺒﺎﻥ ﻴﻜﻭﻥ ﻜل ﻤﻨﻬﻤﺎ ﻋﺎﻗﻼﹰ ﻤﻤﻴﺯﺍﹰ ﻭﻴﺸﺘﺭﻁ ﻟﻨﻔﺎﺫﻩ ﻜﻭﻥ ﺍﻟﻌﺎﻗﺩﻴﻥ ﻋﺎﻗﻠﻴﻥ ﻏﻴﺭ ﻤﺤﺠﻭﺭﻴﻥ ﻭﻜﻭﻥ ﺍﻟﻤﺅﺠﺭ ﻤﺎﻟﻜﺎﹰ ﻴﺅﺠﺭﻩ ﺍﻭ ﻭﻜﻴﻼﹰ ﻟﻠﻤﺎﻟﻙ ﺍﻭ ﻭﻟﻴﺎﹰ ﻋﻠﻴﻪ. </vt:lpstr>
      <vt:lpstr>PowerPoint Presentation</vt:lpstr>
      <vt:lpstr>PowerPoint Presentation</vt:lpstr>
      <vt:lpstr>PowerPoint Presentation</vt:lpstr>
      <vt:lpstr>PowerPoint Presentation</vt:lpstr>
      <vt:lpstr>الايجار المقترن بأجل واقف والايجار المعلق على شرط</vt:lpstr>
      <vt:lpstr>PowerPoint Presentation</vt:lpstr>
      <vt:lpstr>يلاحظ أن نص المادة (16) يعتبر خرقاً واضحاً لقاعدة نسبية اثر العقد.</vt:lpstr>
      <vt:lpstr>المأجور</vt:lpstr>
      <vt:lpstr>PowerPoint Presentation</vt:lpstr>
      <vt:lpstr>PowerPoint Presentation</vt:lpstr>
      <vt:lpstr>خيار الرؤية المواد 733-735</vt:lpstr>
      <vt:lpstr>PowerPoint Presentation</vt:lpstr>
      <vt:lpstr>PowerPoint Presentation</vt:lpstr>
      <vt:lpstr>PowerPoint Presentation</vt:lpstr>
      <vt:lpstr>PowerPoint Presentation</vt:lpstr>
      <vt:lpstr>هل يجوز ترك تحديد الاجرة للمؤجر او المستاجر ولماذا؟</vt:lpstr>
      <vt:lpstr>PowerPoint Presentation</vt:lpstr>
      <vt:lpstr>وللمجلس الوزراء زيادة النسب المذكورة كلما اقتضى ذلك</vt:lpstr>
      <vt:lpstr>PowerPoint Presentation</vt:lpstr>
      <vt:lpstr>س/ هل للمالك العقار طلب زيادة الاجرة؟</vt:lpstr>
      <vt:lpstr>جزاء مخالفة الاجرة</vt:lpstr>
      <vt:lpstr>PowerPoint Presentation</vt:lpstr>
      <vt:lpstr>PowerPoint Presentation</vt:lpstr>
      <vt:lpstr>PowerPoint Presentation</vt:lpstr>
      <vt:lpstr>PowerPoint Presentation</vt:lpstr>
      <vt:lpstr>اما أذا لم تحدد المدة في العقد اوتعذر اثبات المدة فيعتبر الايجار منعقداً للمدة المحددة لدفع الايجار وينقضي بانقضاء هذه المدة بناءً على طلب أحد المتعاقدين. </vt:lpstr>
      <vt:lpstr>PowerPoint Presentation</vt:lpstr>
      <vt:lpstr>اثبات عقد الايجار</vt:lpstr>
      <vt:lpstr>اثبات عقد الايجار في قانون الايجار العقار </vt:lpstr>
      <vt:lpstr>ولكن ما الحكم اذا لم يحرر عقد الايجار او لم تودع نسخة منه وفق ماسبق اشارة اليه؟</vt:lpstr>
      <vt:lpstr>PowerPoint Presentation</vt:lpstr>
      <vt:lpstr>أثار عقد الايجار</vt:lpstr>
      <vt:lpstr>وبهذا فان موقف قانون المدني في المادة (742) هو موقف سلبي</vt:lpstr>
      <vt:lpstr>PowerPoint Presentation</vt:lpstr>
      <vt:lpstr>PowerPoint Presentation</vt:lpstr>
      <vt:lpstr>زمان ومكان التسليم</vt:lpstr>
      <vt:lpstr>PowerPoint Presentation</vt:lpstr>
      <vt:lpstr>PowerPoint Presentation</vt:lpstr>
      <vt:lpstr>PowerPoint Presentation</vt:lpstr>
      <vt:lpstr>وينطبق نفس الحكم في حالة تأخير المؤجر تسليم (م744)</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مكان دفع الاجرة </vt:lpstr>
      <vt:lpstr>PowerPoint Presentation</vt:lpstr>
      <vt:lpstr>PowerPoint Presentation</vt:lpstr>
      <vt:lpstr>PowerPoint Presentation</vt:lpstr>
      <vt:lpstr>PowerPoint Presentation</vt:lpstr>
      <vt:lpstr>ثانياً </vt:lpstr>
      <vt:lpstr>PowerPoint Presentation</vt:lpstr>
      <vt:lpstr>PowerPoint Presentation</vt:lpstr>
      <vt:lpstr>PowerPoint Presentation</vt:lpstr>
      <vt:lpstr>PowerPoint Presentation</vt:lpstr>
      <vt:lpstr>PowerPoint Presentation</vt:lpstr>
      <vt:lpstr>PowerPoint Presentation</vt:lpstr>
      <vt:lpstr>طبيعة حق المستأجر </vt:lpstr>
      <vt:lpstr>ماهي موقف قانون العراقي في طبيعة حق المستاجر؟؟</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إذا لم ينفذ الايجار في حق المالك الجديد ولم يتمسك به فإن له أن ينبهه وأن يخرج المستأجر من المأجور مع مراعاة منحه الضمانات الاتية له: 1- للمستأجر أن يبقى في المأجور حتى انتهاء مواعيد التنبيه بالاخلاء المنصوص عليها في المادة (741) وحتى انقضاء الايجار بمقتضى مدته أي المدتين أقرب. 2-للمستاجر الحق في التعويض عن الضرر الذي أصابه من جراء انهاء الايجار قبل أوانه والذي يقوم بدفع التعويض المؤجر وليس المالك الجديد. 3- للمستاجر الحق في حبس المأجور حتى يستوفي التعويض. </vt:lpstr>
      <vt:lpstr>PowerPoint Presentation</vt:lpstr>
      <vt:lpstr>PowerPoint Presentation</vt:lpstr>
      <vt:lpstr>PowerPoint Presentation</vt:lpstr>
      <vt:lpstr>PowerPoint Presentation</vt:lpstr>
      <vt:lpstr>PowerPoint Presentation</vt:lpstr>
      <vt:lpstr>PowerPoint Presentation</vt:lpstr>
      <vt:lpstr>قرار رقم (17) لسنة 2008 قانون تعديل تطبيق قانون إيجار العقار رقم(87) لسنة 1979 المعدل في إقليم كوردستان ـ العراق المادة 1 يــوقف نفاذ المادة (الثالثة) من  قانون إيجار العقـــار رقم 87 لســــــنة 1979 المعدل في إقليم كوردستان – العراق. المادة 2 يستمر العمل بأحكام  قانون إيجار العقار رقم 87 لسنة 1979 المعدل والنافذ في الإقليم بالنسبة إلى العقارات المؤجرة لأغراض السكنى لمدة أربع سنوات اعتبارا من تاريخ نفاذ هذا القانون و تخضع بعد مضي المدة المذكورة لأحكام القانون المدني رقم 40 لسنة 1951 المعدل.  المادة 3 اولاً: تخضع عقود إيجار العقار التي تؤجر لغير أغراض السكن بعد نفاذ هذا القانون لأحكام القانون المدني رقم 40 لسنة 1951 المعدل. ثانياً: تمتد عقود إيجار العقار المؤجر لغير أغراض السكن المبرم قبل نفاذ هذا القانون لمدة سنتين اعتباراَ من تأريخ انتهاء مدة العقد وتخضع في إيجاره لأحكام القانون المدني بعد انتهاء المدة المذكورة.</vt:lpstr>
      <vt:lpstr>PowerPoint Presentation</vt:lpstr>
      <vt:lpstr>تطبيقات التشريعية للمبدأ العام في انتهاء عقد الايجار بعذر الطاريء</vt:lpstr>
      <vt:lpstr>PowerPoint Presentation</vt:lpstr>
      <vt:lpstr>حق المستاجر في طلب الفسخ</vt:lpstr>
      <vt:lpstr>3. تغيير الموظف لموطنه(م 793)</vt:lpstr>
      <vt:lpstr>PowerPoint Presentation</vt:lpstr>
      <vt:lpstr> اولاً : الضرورة الملجئة للسكن(التخلية بسبب المؤجر)</vt:lpstr>
      <vt:lpstr>تطبيقات التشريعية للضرورة الملجئة </vt:lpstr>
      <vt:lpstr>PowerPoint Presentation</vt:lpstr>
      <vt:lpstr>تطبيقات القضائية للضرورة الملجئة</vt:lpstr>
      <vt:lpstr>ثانيا: انتفاء حاجة المستاجر ( التخلية بسبب المستاجر)</vt:lpstr>
      <vt:lpstr>PowerPoint Presentation</vt:lpstr>
      <vt:lpstr>عقد المقاولة</vt:lpstr>
      <vt:lpstr>PowerPoint Presentation</vt:lpstr>
      <vt:lpstr>PowerPoint Presentation</vt:lpstr>
      <vt:lpstr>PowerPoint Presentation</vt:lpstr>
      <vt:lpstr>PowerPoint Presentation</vt:lpstr>
      <vt:lpstr>٨٨٠ ﻤﺎﺩﺓ ١–ﺍﺫﺍ ﻟﻡ ﺘﺤﺩﺩ ﺍﻻﺠﺭﺓ ﺴﻠﻔﺎﹰ ﺍﻭ ﺤﺩﺩﺕ ﻋﻠﻰ ﻭﺠﻪ ﺘﻘﺭﻴﺒﻲ، ﻭﺠﺏ ﺍﻟﺭﺠﻭﻉ ﻓﻲ ﺘﺤﺩﻴﺩﻫﺎ ﺍﻟﻰ ﻗﻴﻤﺔ ﺍﻟﻌﻤـل ﻭﻨﻔﻘـﺎﺕ ﺍﻟﻤﻘﺎﻭل.   ٢–ﻭﻴﺠﺏ ﺍﻋﺘﺒﺎﺭ ﺍﻥ ﻫﻨﺎﻙ ﺍﺘﻔﺎﻗﺎﹰ ﻀﻤﻨﻴﺎﹰ ﻋﻠﻰ ﻭﺠﻭﺏ ﺍﻻﺠﺭ ﺍﺫﺍ ﺘﺒﻴﻥ ﻤﻥ ﺍﻟﻅﺭﻑ ﺍﻥ ﺍﻟﺸﻲﺀ ﺍﻭ ﺍﻟﻌﻤل ﺍﻟﻤﻭﺼﻲ ﺒﻪ ﻤﺎ ﻜﺎﻥ ﻟﻴﺅﺩﻱ ﺍﻻ ﻟﻘﺎﺀ ﺍﺠﺭ ﻴﻘﺎﺒﻠﻪ.</vt:lpstr>
      <vt:lpstr>PowerPoint Presentation</vt:lpstr>
      <vt:lpstr>PowerPoint Presentation</vt:lpstr>
      <vt:lpstr>PowerPoint Presentation</vt:lpstr>
      <vt:lpstr>PowerPoint Presentation</vt:lpstr>
      <vt:lpstr>التزامات رب العمل 1- تمكين المقاول من انجاز العمل 2- تسلم العمل بعد انجازه 3- دفع الاجرة</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Leader co</dc:creator>
  <cp:lastModifiedBy>MMX</cp:lastModifiedBy>
  <cp:revision>467</cp:revision>
  <dcterms:created xsi:type="dcterms:W3CDTF">2016-10-23T17:55:44Z</dcterms:created>
  <dcterms:modified xsi:type="dcterms:W3CDTF">2024-01-22T18:37:42Z</dcterms:modified>
</cp:coreProperties>
</file>