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7" r:id="rId4"/>
    <p:sldId id="272" r:id="rId5"/>
    <p:sldId id="263" r:id="rId6"/>
    <p:sldId id="274" r:id="rId7"/>
    <p:sldId id="264" r:id="rId8"/>
    <p:sldId id="275" r:id="rId9"/>
    <p:sldId id="265" r:id="rId10"/>
    <p:sldId id="266" r:id="rId11"/>
    <p:sldId id="276" r:id="rId12"/>
    <p:sldId id="277" r:id="rId13"/>
    <p:sldId id="279" r:id="rId14"/>
    <p:sldId id="280" r:id="rId15"/>
    <p:sldId id="281" r:id="rId16"/>
    <p:sldId id="282"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6B7628CF-0135-4DCD-B286-10715FB03ABA}" type="datetimeFigureOut">
              <a:rPr lang="en-US" smtClean="0"/>
              <a:pPr/>
              <a:t>2/24/2024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9637922-7932-4855-A8F2-9E4A08D9EB5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7628CF-0135-4DCD-B286-10715FB03ABA}"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7628CF-0135-4DCD-B286-10715FB03ABA}"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B7628CF-0135-4DCD-B286-10715FB03ABA}"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B7628CF-0135-4DCD-B286-10715FB03ABA}" type="datetimeFigureOut">
              <a:rPr lang="en-US" smtClean="0"/>
              <a:pPr/>
              <a:t>2/24/2024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37922-7932-4855-A8F2-9E4A08D9EB5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B7628CF-0135-4DCD-B286-10715FB03ABA}"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B7628CF-0135-4DCD-B286-10715FB03ABA}" type="datetimeFigureOut">
              <a:rPr lang="en-US" smtClean="0"/>
              <a:pPr/>
              <a:t>2/24/2024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6B7628CF-0135-4DCD-B286-10715FB03ABA}" type="datetimeFigureOut">
              <a:rPr lang="en-US" smtClean="0"/>
              <a:pPr/>
              <a:t>2/24/2024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6B7628CF-0135-4DCD-B286-10715FB03ABA}" type="datetimeFigureOut">
              <a:rPr lang="en-US" smtClean="0"/>
              <a:pPr/>
              <a:t>2/24/2024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37922-7932-4855-A8F2-9E4A08D9EB5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B7628CF-0135-4DCD-B286-10715FB03ABA}"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37922-7932-4855-A8F2-9E4A08D9EB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6B7628CF-0135-4DCD-B286-10715FB03ABA}" type="datetimeFigureOut">
              <a:rPr lang="en-US" smtClean="0"/>
              <a:pPr/>
              <a:t>2/24/2024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37922-7932-4855-A8F2-9E4A08D9EB5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7628CF-0135-4DCD-B286-10715FB03ABA}" type="datetimeFigureOut">
              <a:rPr lang="en-US" smtClean="0"/>
              <a:pPr/>
              <a:t>2/24/2024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637922-7932-4855-A8F2-9E4A08D9EB5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09600"/>
            <a:ext cx="7543800" cy="990600"/>
          </a:xfrm>
        </p:spPr>
        <p:txBody>
          <a:bodyPr>
            <a:normAutofit/>
          </a:bodyPr>
          <a:lstStyle/>
          <a:p>
            <a:r>
              <a:rPr lang="en-US" sz="4000" b="1" dirty="0">
                <a:latin typeface="Times" panose="02020603060405020304" pitchFamily="18" charset="0"/>
              </a:rPr>
              <a:t>Range management – Practical</a:t>
            </a:r>
            <a:endParaRPr lang="en-US" sz="4000" dirty="0">
              <a:latin typeface="Times" panose="02020603060405020304" pitchFamily="18" charset="0"/>
            </a:endParaRPr>
          </a:p>
        </p:txBody>
      </p:sp>
      <p:sp>
        <p:nvSpPr>
          <p:cNvPr id="3" name="Subtitle 2"/>
          <p:cNvSpPr>
            <a:spLocks noGrp="1"/>
          </p:cNvSpPr>
          <p:nvPr>
            <p:ph type="subTitle" idx="1"/>
          </p:nvPr>
        </p:nvSpPr>
        <p:spPr>
          <a:xfrm>
            <a:off x="1371600" y="2362200"/>
            <a:ext cx="6400800" cy="3276600"/>
          </a:xfrm>
        </p:spPr>
        <p:txBody>
          <a:bodyPr>
            <a:normAutofit/>
          </a:bodyPr>
          <a:lstStyle/>
          <a:p>
            <a:pPr algn="ctr"/>
            <a:r>
              <a:rPr lang="en-US" altLang="en-US" sz="3500" dirty="0">
                <a:solidFill>
                  <a:schemeClr val="tx1"/>
                </a:solidFill>
                <a:latin typeface="Times New Roman" pitchFamily="18" charset="0"/>
                <a:cs typeface="Times New Roman" pitchFamily="18" charset="0"/>
              </a:rPr>
              <a:t>2nd stage- Forestry department</a:t>
            </a:r>
          </a:p>
          <a:p>
            <a:pPr algn="ctr"/>
            <a:r>
              <a:rPr lang="en-US" altLang="en-US" sz="3500" dirty="0">
                <a:solidFill>
                  <a:schemeClr val="tx1"/>
                </a:solidFill>
                <a:latin typeface="Times New Roman" pitchFamily="18" charset="0"/>
                <a:cs typeface="Times New Roman" pitchFamily="18" charset="0"/>
              </a:rPr>
              <a:t>Lab- 4</a:t>
            </a:r>
          </a:p>
          <a:p>
            <a:pPr algn="ctr"/>
            <a:r>
              <a:rPr lang="en-US" altLang="en-US" sz="3500" dirty="0">
                <a:solidFill>
                  <a:schemeClr val="tx1"/>
                </a:solidFill>
                <a:latin typeface="Times New Roman" pitchFamily="18" charset="0"/>
                <a:cs typeface="Times New Roman" pitchFamily="18" charset="0"/>
              </a:rPr>
              <a:t>Academic year</a:t>
            </a:r>
            <a:r>
              <a:rPr lang="en-US" altLang="en-US" sz="3500">
                <a:solidFill>
                  <a:schemeClr val="tx1"/>
                </a:solidFill>
                <a:latin typeface="Times New Roman" pitchFamily="18" charset="0"/>
                <a:cs typeface="Times New Roman" pitchFamily="18" charset="0"/>
              </a:rPr>
              <a:t>: 2023-2024</a:t>
            </a:r>
            <a:endParaRPr lang="en-US" altLang="en-US" sz="3500" dirty="0">
              <a:solidFill>
                <a:schemeClr val="tx1"/>
              </a:solidFill>
              <a:latin typeface="Times New Roman" pitchFamily="18" charset="0"/>
              <a:cs typeface="Times New Roman" pitchFamily="18" charset="0"/>
            </a:endParaRPr>
          </a:p>
          <a:p>
            <a:pPr algn="ctr"/>
            <a:endParaRPr lang="en-US" altLang="en-US" sz="3500" dirty="0">
              <a:solidFill>
                <a:schemeClr val="tx1"/>
              </a:solidFill>
              <a:latin typeface="Times New Roman" pitchFamily="18" charset="0"/>
              <a:cs typeface="Times New Roman" pitchFamily="18" charset="0"/>
            </a:endParaRPr>
          </a:p>
          <a:p>
            <a:pPr algn="ctr"/>
            <a:r>
              <a:rPr lang="en-US" altLang="en-US" sz="3500" dirty="0">
                <a:solidFill>
                  <a:schemeClr val="tx1"/>
                </a:solidFill>
                <a:latin typeface="Times New Roman" pitchFamily="18" charset="0"/>
                <a:cs typeface="Times New Roman" pitchFamily="18" charset="0"/>
              </a:rPr>
              <a:t>By: </a:t>
            </a:r>
            <a:r>
              <a:rPr lang="en-US" altLang="en-US" sz="3500" dirty="0" err="1">
                <a:solidFill>
                  <a:schemeClr val="tx1"/>
                </a:solidFill>
                <a:latin typeface="Times New Roman" pitchFamily="18" charset="0"/>
                <a:cs typeface="Times New Roman" pitchFamily="18" charset="0"/>
              </a:rPr>
              <a:t>Payman</a:t>
            </a:r>
            <a:r>
              <a:rPr lang="en-US" altLang="en-US" sz="3500" dirty="0">
                <a:solidFill>
                  <a:schemeClr val="tx1"/>
                </a:solidFill>
                <a:latin typeface="Times New Roman" pitchFamily="18" charset="0"/>
                <a:cs typeface="Times New Roman" pitchFamily="18" charset="0"/>
              </a:rPr>
              <a:t> Hussein</a:t>
            </a:r>
          </a:p>
          <a:p>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838200"/>
            <a:ext cx="7696200" cy="5715000"/>
          </a:xfrm>
        </p:spPr>
        <p:txBody>
          <a:bodyPr>
            <a:normAutofit fontScale="70000" lnSpcReduction="20000"/>
          </a:bodyPr>
          <a:lstStyle/>
          <a:p>
            <a:pPr algn="just">
              <a:buNone/>
            </a:pPr>
            <a:r>
              <a:rPr lang="en-US" dirty="0">
                <a:latin typeface="Times" panose="02020603060405020304" pitchFamily="18" charset="0"/>
              </a:rPr>
              <a:t>4 - </a:t>
            </a:r>
            <a:r>
              <a:rPr lang="en-US" b="1" dirty="0">
                <a:latin typeface="Times" panose="02020603060405020304" pitchFamily="18" charset="0"/>
              </a:rPr>
              <a:t>Weight</a:t>
            </a:r>
            <a:r>
              <a:rPr lang="en-US" dirty="0">
                <a:latin typeface="Times" panose="02020603060405020304" pitchFamily="18" charset="0"/>
              </a:rPr>
              <a:t>: - the plants weights are considered for judging the true extent of its growth and production of forage. Weight is measured on the basis of either green or dried aerobically or by hot air at a temperature of 60-105 C°, and we can weigh the following components: -</a:t>
            </a:r>
          </a:p>
          <a:p>
            <a:pPr algn="just">
              <a:buNone/>
            </a:pPr>
            <a:endParaRPr lang="en-US" dirty="0">
              <a:latin typeface="Times" panose="02020603060405020304" pitchFamily="18" charset="0"/>
            </a:endParaRPr>
          </a:p>
          <a:p>
            <a:pPr algn="just">
              <a:buNone/>
            </a:pPr>
            <a:r>
              <a:rPr lang="en-US" dirty="0">
                <a:latin typeface="Times" panose="02020603060405020304" pitchFamily="18" charset="0"/>
              </a:rPr>
              <a:t>a- </a:t>
            </a:r>
            <a:r>
              <a:rPr lang="en-US" b="1" dirty="0">
                <a:latin typeface="Times" panose="02020603060405020304" pitchFamily="18" charset="0"/>
              </a:rPr>
              <a:t>Areal</a:t>
            </a:r>
            <a:r>
              <a:rPr lang="en-US" dirty="0">
                <a:latin typeface="Times" panose="02020603060405020304" pitchFamily="18" charset="0"/>
              </a:rPr>
              <a:t> </a:t>
            </a:r>
            <a:r>
              <a:rPr lang="en-US" b="1" dirty="0">
                <a:latin typeface="Times" panose="02020603060405020304" pitchFamily="18" charset="0"/>
              </a:rPr>
              <a:t>Biomass</a:t>
            </a:r>
            <a:r>
              <a:rPr lang="en-US" dirty="0">
                <a:latin typeface="Times" panose="02020603060405020304" pitchFamily="18" charset="0"/>
              </a:rPr>
              <a:t>: - a group that shoots above the soil surface.</a:t>
            </a:r>
          </a:p>
          <a:p>
            <a:pPr algn="just">
              <a:buNone/>
            </a:pPr>
            <a:endParaRPr lang="en-US" dirty="0">
              <a:latin typeface="Times" panose="02020603060405020304" pitchFamily="18" charset="0"/>
            </a:endParaRPr>
          </a:p>
          <a:p>
            <a:pPr algn="just">
              <a:buNone/>
            </a:pPr>
            <a:r>
              <a:rPr lang="en-US" dirty="0">
                <a:latin typeface="Times" panose="02020603060405020304" pitchFamily="18" charset="0"/>
              </a:rPr>
              <a:t>b- </a:t>
            </a:r>
            <a:r>
              <a:rPr lang="en-US" b="1" dirty="0">
                <a:latin typeface="Times" panose="02020603060405020304" pitchFamily="18" charset="0"/>
              </a:rPr>
              <a:t>Browse</a:t>
            </a:r>
            <a:r>
              <a:rPr lang="en-US" dirty="0">
                <a:latin typeface="Times" panose="02020603060405020304" pitchFamily="18" charset="0"/>
              </a:rPr>
              <a:t>: - a branch of trees and shrubs that can be eaten and the animal will be in his reach.</a:t>
            </a:r>
          </a:p>
          <a:p>
            <a:pPr algn="just">
              <a:buNone/>
            </a:pPr>
            <a:endParaRPr lang="en-US" dirty="0">
              <a:latin typeface="Times" panose="02020603060405020304" pitchFamily="18" charset="0"/>
            </a:endParaRPr>
          </a:p>
          <a:p>
            <a:pPr algn="just">
              <a:buNone/>
            </a:pPr>
            <a:r>
              <a:rPr lang="en-US" dirty="0">
                <a:latin typeface="Times" panose="02020603060405020304" pitchFamily="18" charset="0"/>
              </a:rPr>
              <a:t>c- </a:t>
            </a:r>
            <a:r>
              <a:rPr lang="en-US" b="1" dirty="0">
                <a:latin typeface="Times" panose="02020603060405020304" pitchFamily="18" charset="0"/>
              </a:rPr>
              <a:t>Forage</a:t>
            </a:r>
            <a:r>
              <a:rPr lang="en-US" dirty="0">
                <a:latin typeface="Times" panose="02020603060405020304" pitchFamily="18" charset="0"/>
              </a:rPr>
              <a:t>: - a selected part of the growths herbaceous plants that can be eat  by the animal and comes specifically because of the use of, or the need to leave the part of shoots to renew growth.</a:t>
            </a:r>
          </a:p>
          <a:p>
            <a:pPr algn="just">
              <a:buNone/>
            </a:pPr>
            <a:r>
              <a:rPr lang="en-US" dirty="0">
                <a:latin typeface="Times" panose="02020603060405020304" pitchFamily="18" charset="0"/>
              </a:rPr>
              <a:t>     Naturally, both forage and browse form the greater part of the total grass or vegetative growth on the surface of the soil.</a:t>
            </a:r>
          </a:p>
          <a:p>
            <a:pPr algn="just"/>
            <a:endParaRPr lang="en-US" dirty="0">
              <a:latin typeface="Times" panose="0202060306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76400"/>
            <a:ext cx="7498080" cy="4800600"/>
          </a:xfrm>
        </p:spPr>
        <p:txBody>
          <a:bodyPr/>
          <a:lstStyle/>
          <a:p>
            <a:pPr marL="0" indent="0" algn="ctr">
              <a:buNone/>
            </a:pPr>
            <a:r>
              <a:rPr lang="en-AU" dirty="0">
                <a:latin typeface="Times" panose="02020603060405020304" pitchFamily="18" charset="0"/>
              </a:rPr>
              <a:t>Second:  </a:t>
            </a:r>
          </a:p>
          <a:p>
            <a:pPr marL="0" indent="0" algn="ctr">
              <a:buNone/>
            </a:pPr>
            <a:r>
              <a:rPr lang="en-AU" dirty="0">
                <a:latin typeface="Times" panose="02020603060405020304" pitchFamily="18" charset="0"/>
              </a:rPr>
              <a:t>Qualitative Assessment of Grasslands</a:t>
            </a:r>
          </a:p>
        </p:txBody>
      </p:sp>
    </p:spTree>
    <p:extLst>
      <p:ext uri="{BB962C8B-B14F-4D97-AF65-F5344CB8AC3E}">
        <p14:creationId xmlns:p14="http://schemas.microsoft.com/office/powerpoint/2010/main" val="3772093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696200" cy="5211763"/>
          </a:xfrm>
        </p:spPr>
        <p:txBody>
          <a:bodyPr/>
          <a:lstStyle/>
          <a:p>
            <a:pPr marL="0" indent="0">
              <a:buNone/>
            </a:pPr>
            <a:r>
              <a:rPr lang="en-AU" dirty="0"/>
              <a:t> </a:t>
            </a:r>
            <a:r>
              <a:rPr lang="en-AU" b="1" dirty="0">
                <a:latin typeface="Times" panose="02020603060405020304" pitchFamily="18" charset="0"/>
              </a:rPr>
              <a:t>The </a:t>
            </a:r>
            <a:r>
              <a:rPr lang="en-AU" b="1" dirty="0">
                <a:solidFill>
                  <a:srgbClr val="FF0000"/>
                </a:solidFill>
                <a:latin typeface="Times" panose="02020603060405020304" pitchFamily="18" charset="0"/>
              </a:rPr>
              <a:t>qualitative</a:t>
            </a:r>
            <a:r>
              <a:rPr lang="en-AU" b="1" dirty="0">
                <a:latin typeface="Times" panose="02020603060405020304" pitchFamily="18" charset="0"/>
              </a:rPr>
              <a:t> assessment of grassland provides information on:</a:t>
            </a:r>
          </a:p>
          <a:p>
            <a:pPr marL="0" indent="0">
              <a:buNone/>
            </a:pPr>
            <a:endParaRPr lang="en-AU" b="1" dirty="0"/>
          </a:p>
          <a:p>
            <a:pPr marL="0" indent="0">
              <a:buNone/>
            </a:pPr>
            <a:r>
              <a:rPr lang="en-AU" sz="3000" dirty="0">
                <a:solidFill>
                  <a:schemeClr val="tx2"/>
                </a:solidFill>
              </a:rPr>
              <a:t>A -</a:t>
            </a:r>
            <a:r>
              <a:rPr lang="en-AU" b="1" dirty="0">
                <a:solidFill>
                  <a:schemeClr val="tx2"/>
                </a:solidFill>
              </a:rPr>
              <a:t> </a:t>
            </a:r>
            <a:r>
              <a:rPr lang="en-AU" sz="3000" b="1" dirty="0">
                <a:solidFill>
                  <a:schemeClr val="tx2"/>
                </a:solidFill>
                <a:latin typeface="Times" panose="02020603060405020304" pitchFamily="18" charset="0"/>
              </a:rPr>
              <a:t>Nutritional value: </a:t>
            </a:r>
            <a:r>
              <a:rPr lang="en-AU" sz="3000" dirty="0">
                <a:latin typeface="Times" panose="02020603060405020304" pitchFamily="18" charset="0"/>
              </a:rPr>
              <a:t>This will be achieved by the chemical analysis of forage plants, or by grazing animals and measuring the increase in weight or its production.</a:t>
            </a:r>
          </a:p>
        </p:txBody>
      </p:sp>
    </p:spTree>
    <p:extLst>
      <p:ext uri="{BB962C8B-B14F-4D97-AF65-F5344CB8AC3E}">
        <p14:creationId xmlns:p14="http://schemas.microsoft.com/office/powerpoint/2010/main" val="1663952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38200"/>
            <a:ext cx="7620000" cy="5791200"/>
          </a:xfrm>
        </p:spPr>
        <p:txBody>
          <a:bodyPr>
            <a:normAutofit fontScale="77500" lnSpcReduction="20000"/>
          </a:bodyPr>
          <a:lstStyle/>
          <a:p>
            <a:pPr marL="0" indent="0">
              <a:buNone/>
            </a:pPr>
            <a:r>
              <a:rPr lang="en-AU" sz="3500" b="1" dirty="0">
                <a:latin typeface="Times" panose="02020603060405020304" pitchFamily="18" charset="0"/>
              </a:rPr>
              <a:t>B. Palatability</a:t>
            </a:r>
            <a:r>
              <a:rPr lang="en-AU" sz="3500" dirty="0">
                <a:latin typeface="Times" panose="02020603060405020304" pitchFamily="18" charset="0"/>
              </a:rPr>
              <a:t>:</a:t>
            </a:r>
          </a:p>
          <a:p>
            <a:pPr marL="0" indent="0">
              <a:buNone/>
            </a:pPr>
            <a:r>
              <a:rPr lang="en-AU" dirty="0"/>
              <a:t> </a:t>
            </a:r>
            <a:r>
              <a:rPr lang="en-AU" sz="3500" dirty="0">
                <a:latin typeface="Times" panose="02020603060405020304" pitchFamily="18" charset="0"/>
              </a:rPr>
              <a:t>It is the relative appetite in which an animal treats a plant when there is an opportunity to choose between a number of plants.</a:t>
            </a:r>
          </a:p>
          <a:p>
            <a:pPr marL="0" indent="0">
              <a:buNone/>
            </a:pPr>
            <a:endParaRPr lang="en-AU" sz="3500" dirty="0">
              <a:latin typeface="Times" panose="02020603060405020304" pitchFamily="18" charset="0"/>
            </a:endParaRPr>
          </a:p>
          <a:p>
            <a:r>
              <a:rPr lang="en-AU" sz="3500" dirty="0">
                <a:latin typeface="Times" panose="02020603060405020304" pitchFamily="18" charset="0"/>
              </a:rPr>
              <a:t>Palatability is a key factor in determining or </a:t>
            </a:r>
            <a:r>
              <a:rPr lang="en-AU" sz="3500" dirty="0">
                <a:solidFill>
                  <a:schemeClr val="tx2"/>
                </a:solidFill>
                <a:latin typeface="Times" panose="02020603060405020304" pitchFamily="18" charset="0"/>
              </a:rPr>
              <a:t>selecting the type of animal</a:t>
            </a:r>
            <a:r>
              <a:rPr lang="en-AU" sz="3500" dirty="0">
                <a:latin typeface="Times" panose="02020603060405020304" pitchFamily="18" charset="0"/>
              </a:rPr>
              <a:t> and </a:t>
            </a:r>
            <a:r>
              <a:rPr lang="en-AU" sz="3500" dirty="0">
                <a:solidFill>
                  <a:schemeClr val="tx2"/>
                </a:solidFill>
                <a:latin typeface="Times" panose="02020603060405020304" pitchFamily="18" charset="0"/>
              </a:rPr>
              <a:t>the grazing load of animals</a:t>
            </a:r>
            <a:r>
              <a:rPr lang="en-AU" sz="3500" dirty="0">
                <a:latin typeface="Times" panose="02020603060405020304" pitchFamily="18" charset="0"/>
              </a:rPr>
              <a:t>. </a:t>
            </a:r>
          </a:p>
          <a:p>
            <a:r>
              <a:rPr lang="en-AU" sz="3500" dirty="0">
                <a:latin typeface="Times" panose="02020603060405020304" pitchFamily="18" charset="0"/>
              </a:rPr>
              <a:t>The </a:t>
            </a:r>
            <a:r>
              <a:rPr lang="en-AU" sz="3500" b="1" dirty="0">
                <a:latin typeface="Times" panose="02020603060405020304" pitchFamily="18" charset="0"/>
              </a:rPr>
              <a:t>palatability</a:t>
            </a:r>
            <a:r>
              <a:rPr lang="en-AU" sz="3500" dirty="0">
                <a:latin typeface="Times" panose="02020603060405020304" pitchFamily="18" charset="0"/>
              </a:rPr>
              <a:t> is not a constant factor , it varies  according to the following factors:</a:t>
            </a:r>
          </a:p>
          <a:p>
            <a:r>
              <a:rPr lang="en-AU" sz="3500" dirty="0">
                <a:latin typeface="Times" panose="02020603060405020304" pitchFamily="18" charset="0"/>
              </a:rPr>
              <a:t>1. The type, age and health of the animal.</a:t>
            </a:r>
          </a:p>
          <a:p>
            <a:r>
              <a:rPr lang="en-AU" sz="3500" dirty="0">
                <a:latin typeface="Times" panose="02020603060405020304" pitchFamily="18" charset="0"/>
              </a:rPr>
              <a:t>2 - the degree of animal hunger and need for food.</a:t>
            </a:r>
          </a:p>
          <a:p>
            <a:r>
              <a:rPr lang="en-AU" sz="3500" dirty="0">
                <a:latin typeface="Times" panose="02020603060405020304" pitchFamily="18" charset="0"/>
              </a:rPr>
              <a:t>3- The amount of existing plant species.</a:t>
            </a:r>
          </a:p>
          <a:p>
            <a:r>
              <a:rPr lang="en-AU" sz="3500" dirty="0">
                <a:latin typeface="Times" panose="02020603060405020304" pitchFamily="18" charset="0"/>
              </a:rPr>
              <a:t>4. Environmental conditions (soil fertility, rainfall, temperature, etc.)</a:t>
            </a:r>
          </a:p>
        </p:txBody>
      </p:sp>
    </p:spTree>
    <p:extLst>
      <p:ext uri="{BB962C8B-B14F-4D97-AF65-F5344CB8AC3E}">
        <p14:creationId xmlns:p14="http://schemas.microsoft.com/office/powerpoint/2010/main" val="284174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609600"/>
            <a:ext cx="7467600" cy="1514128"/>
          </a:xfrm>
        </p:spPr>
        <p:txBody>
          <a:bodyPr>
            <a:normAutofit fontScale="90000"/>
          </a:bodyPr>
          <a:lstStyle/>
          <a:p>
            <a:r>
              <a:rPr lang="en-US" altLang="en-US" sz="4000" dirty="0">
                <a:solidFill>
                  <a:schemeClr val="tx1"/>
                </a:solidFill>
                <a:effectLst/>
                <a:latin typeface="Times" panose="02020603060405020304" pitchFamily="18" charset="0"/>
              </a:rPr>
              <a:t>• Methods for measuring palatability </a:t>
            </a:r>
            <a:br>
              <a:rPr lang="en-US" altLang="en-US" sz="4000" dirty="0">
                <a:solidFill>
                  <a:schemeClr val="tx1"/>
                </a:solidFill>
                <a:effectLst/>
                <a:latin typeface="Times" panose="02020603060405020304" pitchFamily="18" charset="0"/>
              </a:rPr>
            </a:br>
            <a:endParaRPr lang="en-US" altLang="en-US" sz="4000" dirty="0">
              <a:solidFill>
                <a:schemeClr val="tx1"/>
              </a:solidFill>
              <a:effectLst/>
              <a:latin typeface="Times" panose="02020603060405020304" pitchFamily="18" charset="0"/>
            </a:endParaRPr>
          </a:p>
        </p:txBody>
      </p:sp>
      <p:sp>
        <p:nvSpPr>
          <p:cNvPr id="21507" name="Rectangle 3"/>
          <p:cNvSpPr>
            <a:spLocks noGrp="1" noChangeArrowheads="1"/>
          </p:cNvSpPr>
          <p:nvPr>
            <p:ph idx="1"/>
          </p:nvPr>
        </p:nvSpPr>
        <p:spPr>
          <a:xfrm>
            <a:off x="1066800" y="2276872"/>
            <a:ext cx="7924800" cy="4114800"/>
          </a:xfrm>
        </p:spPr>
        <p:txBody>
          <a:bodyPr/>
          <a:lstStyle/>
          <a:p>
            <a:r>
              <a:rPr lang="en-US" altLang="en-US" dirty="0">
                <a:latin typeface="Times" panose="02020603060405020304" pitchFamily="18" charset="0"/>
              </a:rPr>
              <a:t>We can measure the degree of relative palatability of forage crops and pastures by the following ways: </a:t>
            </a:r>
            <a:br>
              <a:rPr lang="en-US" altLang="en-US" dirty="0">
                <a:latin typeface="Times" panose="02020603060405020304" pitchFamily="18" charset="0"/>
              </a:rPr>
            </a:br>
            <a:br>
              <a:rPr lang="en-US" altLang="en-US" dirty="0">
                <a:latin typeface="Times" panose="02020603060405020304" pitchFamily="18" charset="0"/>
              </a:rPr>
            </a:br>
            <a:endParaRPr lang="en-US" altLang="en-US" dirty="0">
              <a:latin typeface="Times" panose="02020603060405020304" pitchFamily="18" charset="0"/>
            </a:endParaRPr>
          </a:p>
        </p:txBody>
      </p:sp>
    </p:spTree>
    <p:extLst>
      <p:ext uri="{BB962C8B-B14F-4D97-AF65-F5344CB8AC3E}">
        <p14:creationId xmlns:p14="http://schemas.microsoft.com/office/powerpoint/2010/main" val="585338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696200" cy="1143000"/>
          </a:xfrm>
        </p:spPr>
        <p:txBody>
          <a:bodyPr>
            <a:normAutofit fontScale="90000"/>
          </a:bodyPr>
          <a:lstStyle/>
          <a:p>
            <a:r>
              <a:rPr lang="en-US" altLang="en-US" b="1" dirty="0">
                <a:effectLst/>
                <a:latin typeface="Times" panose="02020603060405020304" pitchFamily="18" charset="0"/>
              </a:rPr>
              <a:t>1 - Proportion of use by the animals:</a:t>
            </a:r>
            <a:endParaRPr lang="en-AU" b="1" dirty="0">
              <a:effectLst/>
              <a:latin typeface="Times" panose="02020603060405020304" pitchFamily="18" charset="0"/>
            </a:endParaRPr>
          </a:p>
        </p:txBody>
      </p:sp>
      <p:sp>
        <p:nvSpPr>
          <p:cNvPr id="3" name="Content Placeholder 2"/>
          <p:cNvSpPr>
            <a:spLocks noGrp="1"/>
          </p:cNvSpPr>
          <p:nvPr>
            <p:ph idx="1"/>
          </p:nvPr>
        </p:nvSpPr>
        <p:spPr>
          <a:xfrm>
            <a:off x="1066800" y="1752600"/>
            <a:ext cx="7924800" cy="4373563"/>
          </a:xfrm>
        </p:spPr>
        <p:txBody>
          <a:bodyPr/>
          <a:lstStyle/>
          <a:p>
            <a:pPr marL="82296" indent="0">
              <a:buNone/>
            </a:pPr>
            <a:r>
              <a:rPr lang="en-US" altLang="en-US" dirty="0">
                <a:latin typeface="Times" panose="02020603060405020304" pitchFamily="18" charset="0"/>
              </a:rPr>
              <a:t> </a:t>
            </a:r>
          </a:p>
          <a:p>
            <a:r>
              <a:rPr lang="en-US" altLang="en-US" dirty="0">
                <a:latin typeface="Times" panose="02020603060405020304" pitchFamily="18" charset="0"/>
              </a:rPr>
              <a:t>In this method, animals are allowed to feed on a cultivated area, then calculate the difference between the amount of green forage yield before and after the specified period of grazing. </a:t>
            </a:r>
            <a:br>
              <a:rPr lang="en-US" altLang="en-US" dirty="0">
                <a:latin typeface="Times" panose="02020603060405020304" pitchFamily="18" charset="0"/>
              </a:rPr>
            </a:br>
            <a:endParaRPr lang="en-AU" dirty="0">
              <a:latin typeface="Times" panose="02020603060405020304" pitchFamily="18" charset="0"/>
            </a:endParaRPr>
          </a:p>
        </p:txBody>
      </p:sp>
    </p:spTree>
    <p:extLst>
      <p:ext uri="{BB962C8B-B14F-4D97-AF65-F5344CB8AC3E}">
        <p14:creationId xmlns:p14="http://schemas.microsoft.com/office/powerpoint/2010/main" val="1890705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4000" dirty="0">
                <a:effectLst/>
                <a:latin typeface="Times" panose="02020603060405020304" pitchFamily="18" charset="0"/>
              </a:rPr>
              <a:t>2 - </a:t>
            </a:r>
            <a:r>
              <a:rPr lang="en-US" altLang="en-US" sz="4000" b="1" dirty="0">
                <a:effectLst/>
                <a:latin typeface="Times" panose="02020603060405020304" pitchFamily="18" charset="0"/>
              </a:rPr>
              <a:t>measuring the time</a:t>
            </a:r>
            <a:endParaRPr lang="en-AU" sz="4000" b="1" dirty="0">
              <a:effectLst/>
              <a:latin typeface="Times" panose="02020603060405020304" pitchFamily="18" charset="0"/>
            </a:endParaRPr>
          </a:p>
        </p:txBody>
      </p:sp>
      <p:sp>
        <p:nvSpPr>
          <p:cNvPr id="3" name="Content Placeholder 2"/>
          <p:cNvSpPr>
            <a:spLocks noGrp="1"/>
          </p:cNvSpPr>
          <p:nvPr>
            <p:ph idx="1"/>
          </p:nvPr>
        </p:nvSpPr>
        <p:spPr>
          <a:xfrm>
            <a:off x="1066800" y="1447800"/>
            <a:ext cx="7866888" cy="4800600"/>
          </a:xfrm>
        </p:spPr>
        <p:txBody>
          <a:bodyPr/>
          <a:lstStyle/>
          <a:p>
            <a:r>
              <a:rPr lang="en-AU" altLang="en-US" dirty="0">
                <a:latin typeface="Times" panose="02020603060405020304" pitchFamily="18" charset="0"/>
              </a:rPr>
              <a:t>Counting the time when animals spend for eating different forage plants , the most palatable species is the plant when animal stay in it for longer time. </a:t>
            </a:r>
            <a:endParaRPr lang="ar-IQ" altLang="en-US" dirty="0">
              <a:latin typeface="Times" panose="02020603060405020304" pitchFamily="18" charset="0"/>
            </a:endParaRPr>
          </a:p>
          <a:p>
            <a:endParaRPr lang="en-AU" dirty="0">
              <a:latin typeface="Times" panose="02020603060405020304" pitchFamily="18" charset="0"/>
            </a:endParaRPr>
          </a:p>
        </p:txBody>
      </p:sp>
    </p:spTree>
    <p:extLst>
      <p:ext uri="{BB962C8B-B14F-4D97-AF65-F5344CB8AC3E}">
        <p14:creationId xmlns:p14="http://schemas.microsoft.com/office/powerpoint/2010/main" val="1723256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4000" b="1" dirty="0">
                <a:effectLst/>
                <a:latin typeface="Times" panose="02020603060405020304" pitchFamily="18" charset="0"/>
              </a:rPr>
              <a:t>3- </a:t>
            </a:r>
            <a:r>
              <a:rPr lang="en-US" altLang="en-US" sz="4000" b="1" dirty="0">
                <a:effectLst/>
                <a:latin typeface="Times" panose="02020603060405020304" pitchFamily="18" charset="0"/>
              </a:rPr>
              <a:t>Cafeteria test</a:t>
            </a:r>
            <a:r>
              <a:rPr lang="ar-IQ" altLang="en-US" sz="4000" b="1" dirty="0">
                <a:effectLst/>
                <a:latin typeface="Times" panose="02020603060405020304" pitchFamily="18" charset="0"/>
              </a:rPr>
              <a:t> </a:t>
            </a:r>
            <a:endParaRPr lang="en-AU" sz="4000" b="1" dirty="0">
              <a:effectLst/>
              <a:latin typeface="Times" panose="02020603060405020304" pitchFamily="18" charset="0"/>
            </a:endParaRPr>
          </a:p>
        </p:txBody>
      </p:sp>
      <p:sp>
        <p:nvSpPr>
          <p:cNvPr id="3" name="Content Placeholder 2"/>
          <p:cNvSpPr>
            <a:spLocks noGrp="1"/>
          </p:cNvSpPr>
          <p:nvPr>
            <p:ph idx="1"/>
          </p:nvPr>
        </p:nvSpPr>
        <p:spPr>
          <a:xfrm>
            <a:off x="1066800" y="1676400"/>
            <a:ext cx="7924800" cy="4800600"/>
          </a:xfrm>
        </p:spPr>
        <p:txBody>
          <a:bodyPr/>
          <a:lstStyle/>
          <a:p>
            <a:r>
              <a:rPr lang="en-AU" altLang="en-US" dirty="0">
                <a:solidFill>
                  <a:schemeClr val="tx2"/>
                </a:solidFill>
                <a:latin typeface="Times" panose="02020603060405020304" pitchFamily="18" charset="0"/>
              </a:rPr>
              <a:t>In this method</a:t>
            </a:r>
            <a:r>
              <a:rPr lang="en-AU" altLang="en-US" dirty="0">
                <a:latin typeface="Times" panose="02020603060405020304" pitchFamily="18" charset="0"/>
              </a:rPr>
              <a:t>, we give to animals same amount  of forage in each species, then we will measure the consume amount for each species after a selected time , the species were more been eaten ,it means the most palatable among others.  </a:t>
            </a:r>
          </a:p>
          <a:p>
            <a:endParaRPr lang="en-AU" dirty="0">
              <a:latin typeface="Times" panose="02020603060405020304" pitchFamily="18" charset="0"/>
            </a:endParaRPr>
          </a:p>
        </p:txBody>
      </p:sp>
    </p:spTree>
    <p:extLst>
      <p:ext uri="{BB962C8B-B14F-4D97-AF65-F5344CB8AC3E}">
        <p14:creationId xmlns:p14="http://schemas.microsoft.com/office/powerpoint/2010/main" val="3573398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696200" cy="4876800"/>
          </a:xfrm>
        </p:spPr>
        <p:txBody>
          <a:bodyPr>
            <a:normAutofit/>
          </a:bodyPr>
          <a:lstStyle/>
          <a:p>
            <a:endParaRPr lang="en-US" b="1" dirty="0"/>
          </a:p>
          <a:p>
            <a:endParaRPr lang="en-US" b="1" dirty="0"/>
          </a:p>
          <a:p>
            <a:pPr marL="82296" indent="0">
              <a:buNone/>
            </a:pPr>
            <a:r>
              <a:rPr lang="en-US" sz="3600" b="1" dirty="0">
                <a:latin typeface="Times" panose="02020603060405020304" pitchFamily="18" charset="0"/>
              </a:rPr>
              <a:t>     How to study Natural Pasture?</a:t>
            </a:r>
          </a:p>
          <a:p>
            <a:pPr marL="82296" indent="0">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7498080" cy="1143000"/>
          </a:xfrm>
        </p:spPr>
        <p:txBody>
          <a:bodyPr>
            <a:normAutofit/>
          </a:bodyPr>
          <a:lstStyle/>
          <a:p>
            <a:r>
              <a:rPr lang="en-US" sz="4000" b="1" dirty="0">
                <a:latin typeface="Times" panose="02020603060405020304" pitchFamily="18" charset="0"/>
              </a:rPr>
              <a:t>Study Natural Pastures</a:t>
            </a:r>
          </a:p>
        </p:txBody>
      </p:sp>
      <p:sp>
        <p:nvSpPr>
          <p:cNvPr id="3" name="Content Placeholder 2"/>
          <p:cNvSpPr>
            <a:spLocks noGrp="1"/>
          </p:cNvSpPr>
          <p:nvPr>
            <p:ph idx="1"/>
          </p:nvPr>
        </p:nvSpPr>
        <p:spPr>
          <a:xfrm>
            <a:off x="1066800" y="1828800"/>
            <a:ext cx="7866888" cy="4419600"/>
          </a:xfrm>
        </p:spPr>
        <p:txBody>
          <a:bodyPr>
            <a:normAutofit/>
          </a:bodyPr>
          <a:lstStyle/>
          <a:p>
            <a:pPr algn="just"/>
            <a:r>
              <a:rPr lang="en-US" sz="2800" dirty="0">
                <a:latin typeface="Times" panose="02020603060405020304" pitchFamily="18" charset="0"/>
              </a:rPr>
              <a:t>The natural ranges (pastures) considered as a rich and cheap (easy to obtain) source to feed a very large number of animals. Hence to improve quantity and quality of the pasture, there is a necessity to develop and enhance the natural pasture which could be done through </a:t>
            </a:r>
            <a:r>
              <a:rPr lang="en-US" sz="2800" b="1" dirty="0">
                <a:latin typeface="Times" panose="02020603060405020304" pitchFamily="18" charset="0"/>
              </a:rPr>
              <a:t>scientific research</a:t>
            </a:r>
            <a:r>
              <a:rPr lang="en-US" sz="2800" dirty="0">
                <a:latin typeface="Times" panose="02020603060405020304" pitchFamily="18"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143000"/>
          </a:xfrm>
        </p:spPr>
        <p:txBody>
          <a:bodyPr>
            <a:normAutofit fontScale="90000"/>
          </a:bodyPr>
          <a:lstStyle/>
          <a:p>
            <a:r>
              <a:rPr lang="en-US" b="1" dirty="0">
                <a:latin typeface="Times" panose="02020603060405020304" pitchFamily="18" charset="0"/>
              </a:rPr>
              <a:t>Important studies that must be done in the pasture</a:t>
            </a:r>
            <a:endParaRPr lang="en-US" dirty="0">
              <a:latin typeface="Times" panose="02020603060405020304" pitchFamily="18" charset="0"/>
            </a:endParaRPr>
          </a:p>
        </p:txBody>
      </p:sp>
      <p:sp>
        <p:nvSpPr>
          <p:cNvPr id="3" name="Content Placeholder 2"/>
          <p:cNvSpPr>
            <a:spLocks noGrp="1"/>
          </p:cNvSpPr>
          <p:nvPr>
            <p:ph idx="1"/>
          </p:nvPr>
        </p:nvSpPr>
        <p:spPr>
          <a:xfrm>
            <a:off x="1066800" y="1600200"/>
            <a:ext cx="7866888" cy="4953000"/>
          </a:xfrm>
        </p:spPr>
        <p:txBody>
          <a:bodyPr>
            <a:normAutofit fontScale="70000" lnSpcReduction="20000"/>
          </a:bodyPr>
          <a:lstStyle/>
          <a:p>
            <a:pPr marL="0" lvl="0" indent="0" algn="just">
              <a:buNone/>
            </a:pPr>
            <a:endParaRPr lang="en-US" altLang="en-US" dirty="0">
              <a:latin typeface="Times" panose="02020603060405020304" pitchFamily="18" charset="0"/>
            </a:endParaRPr>
          </a:p>
          <a:p>
            <a:pPr marL="514350" lvl="0" indent="-514350" algn="just">
              <a:buFont typeface="+mj-lt"/>
              <a:buAutoNum type="arabicPeriod"/>
            </a:pPr>
            <a:r>
              <a:rPr lang="en-US" altLang="en-US" dirty="0">
                <a:latin typeface="Times" panose="02020603060405020304" pitchFamily="18" charset="0"/>
              </a:rPr>
              <a:t>Finding</a:t>
            </a:r>
            <a:r>
              <a:rPr lang="en-US" dirty="0">
                <a:latin typeface="Times" panose="02020603060405020304" pitchFamily="18" charset="0"/>
              </a:rPr>
              <a:t> the total density covered by the plant in the pasture.</a:t>
            </a:r>
          </a:p>
          <a:p>
            <a:pPr marL="514350" lvl="0" indent="-514350" algn="just">
              <a:buFont typeface="+mj-lt"/>
              <a:buAutoNum type="arabicPeriod"/>
            </a:pPr>
            <a:r>
              <a:rPr lang="en-US" dirty="0">
                <a:latin typeface="Times" panose="02020603060405020304" pitchFamily="18" charset="0"/>
              </a:rPr>
              <a:t>Determine the categories proportion in the plant </a:t>
            </a:r>
            <a:r>
              <a:rPr lang="en-US">
                <a:latin typeface="Times" panose="02020603060405020304" pitchFamily="18" charset="0"/>
              </a:rPr>
              <a:t>coverage relative </a:t>
            </a:r>
            <a:r>
              <a:rPr lang="en-US" dirty="0">
                <a:latin typeface="Times" panose="02020603060405020304" pitchFamily="18" charset="0"/>
              </a:rPr>
              <a:t>composition of vegetation.</a:t>
            </a:r>
          </a:p>
          <a:p>
            <a:pPr marL="514350" lvl="0" indent="-514350" algn="just">
              <a:buFont typeface="+mj-lt"/>
              <a:buAutoNum type="arabicPeriod"/>
            </a:pPr>
            <a:r>
              <a:rPr lang="en-US" dirty="0">
                <a:latin typeface="Times" panose="02020603060405020304" pitchFamily="18" charset="0"/>
              </a:rPr>
              <a:t>Determine the replication of the plant types, Relative frequency of vegetation.</a:t>
            </a:r>
          </a:p>
          <a:p>
            <a:pPr marL="514350" lvl="0" indent="-514350" algn="just">
              <a:buFont typeface="+mj-lt"/>
              <a:buAutoNum type="arabicPeriod"/>
            </a:pPr>
            <a:r>
              <a:rPr lang="en-US" dirty="0">
                <a:latin typeface="Times" panose="02020603060405020304" pitchFamily="18" charset="0"/>
              </a:rPr>
              <a:t>Relative of types of palatability.</a:t>
            </a:r>
          </a:p>
          <a:p>
            <a:pPr marL="514350" lvl="0" indent="-514350" algn="just">
              <a:buFont typeface="+mj-lt"/>
              <a:buAutoNum type="arabicPeriod"/>
            </a:pPr>
            <a:r>
              <a:rPr lang="en-US" dirty="0">
                <a:latin typeface="Times" panose="02020603060405020304" pitchFamily="18" charset="0"/>
              </a:rPr>
              <a:t>Relative of shape similarity (stand, bunch, sod).</a:t>
            </a:r>
          </a:p>
          <a:p>
            <a:pPr marL="514350" lvl="0" indent="-514350" algn="just">
              <a:buFont typeface="+mj-lt"/>
              <a:buAutoNum type="arabicPeriod"/>
            </a:pPr>
            <a:r>
              <a:rPr lang="en-US" dirty="0">
                <a:latin typeface="Times" panose="02020603060405020304" pitchFamily="18" charset="0"/>
              </a:rPr>
              <a:t>Determine the duration of germination, flowering, seeds (seed formation), and fruits forming.</a:t>
            </a:r>
          </a:p>
          <a:p>
            <a:pPr marL="514350" lvl="0" indent="-514350" algn="just">
              <a:buFont typeface="+mj-lt"/>
              <a:buAutoNum type="arabicPeriod"/>
            </a:pPr>
            <a:r>
              <a:rPr lang="en-US" dirty="0">
                <a:latin typeface="Times" panose="02020603060405020304" pitchFamily="18" charset="0"/>
              </a:rPr>
              <a:t>Total pasture productivity on the pasture or productivity of various kinds of the forage (the green, hay, dry).</a:t>
            </a:r>
          </a:p>
          <a:p>
            <a:pPr marL="514350" lvl="0" indent="-514350" algn="just">
              <a:buFont typeface="+mj-lt"/>
              <a:buAutoNum type="arabicPeriod"/>
            </a:pPr>
            <a:r>
              <a:rPr lang="en-US" dirty="0">
                <a:latin typeface="Times" panose="02020603060405020304" pitchFamily="18" charset="0"/>
              </a:rPr>
              <a:t>Determination of the consumed plants by animals from natural forages.</a:t>
            </a:r>
          </a:p>
          <a:p>
            <a:pPr marL="514350" indent="-514350" algn="just">
              <a:buFont typeface="+mj-lt"/>
              <a:buAutoNum type="arabicPeriod"/>
            </a:pPr>
            <a:endParaRPr lang="en-US" dirty="0">
              <a:latin typeface="Times" panose="02020603060405020304" pitchFamily="18" charset="0"/>
            </a:endParaRPr>
          </a:p>
        </p:txBody>
      </p:sp>
    </p:spTree>
    <p:extLst>
      <p:ext uri="{BB962C8B-B14F-4D97-AF65-F5344CB8AC3E}">
        <p14:creationId xmlns:p14="http://schemas.microsoft.com/office/powerpoint/2010/main" val="279137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panose="02020603060405020304" pitchFamily="18" charset="0"/>
              </a:rPr>
              <a:t>Techniques of vegetation studies</a:t>
            </a:r>
            <a:br>
              <a:rPr lang="en-US" dirty="0">
                <a:latin typeface="Times" panose="02020603060405020304" pitchFamily="18" charset="0"/>
              </a:rPr>
            </a:br>
            <a:endParaRPr lang="en-US" dirty="0">
              <a:latin typeface="Times" panose="02020603060405020304" pitchFamily="18" charset="0"/>
            </a:endParaRPr>
          </a:p>
        </p:txBody>
      </p:sp>
      <p:sp>
        <p:nvSpPr>
          <p:cNvPr id="3" name="Content Placeholder 2"/>
          <p:cNvSpPr>
            <a:spLocks noGrp="1"/>
          </p:cNvSpPr>
          <p:nvPr>
            <p:ph idx="1"/>
          </p:nvPr>
        </p:nvSpPr>
        <p:spPr/>
        <p:txBody>
          <a:bodyPr>
            <a:normAutofit/>
          </a:bodyPr>
          <a:lstStyle/>
          <a:p>
            <a:pPr algn="just">
              <a:buNone/>
            </a:pPr>
            <a:r>
              <a:rPr lang="en-US" b="1" u="sng" dirty="0">
                <a:latin typeface="Times" panose="02020603060405020304" pitchFamily="18" charset="0"/>
              </a:rPr>
              <a:t>Quantitative estimate</a:t>
            </a:r>
            <a:r>
              <a:rPr lang="en-US" dirty="0">
                <a:latin typeface="Times" panose="02020603060405020304" pitchFamily="18" charset="0"/>
              </a:rPr>
              <a:t> </a:t>
            </a:r>
          </a:p>
          <a:p>
            <a:pPr algn="just">
              <a:buNone/>
            </a:pPr>
            <a:r>
              <a:rPr lang="en-US" altLang="en-US" dirty="0">
                <a:latin typeface="Times" panose="02020603060405020304" pitchFamily="18" charset="0"/>
              </a:rPr>
              <a:t>quantitative characters (Density ,Number,  Frequency and abundance of different plant species ) of the community.</a:t>
            </a:r>
          </a:p>
          <a:p>
            <a:pPr algn="just">
              <a:buNone/>
            </a:pPr>
            <a:endParaRPr lang="en-US" dirty="0">
              <a:latin typeface="Times" panose="02020603060405020304" pitchFamily="18" charset="0"/>
            </a:endParaRPr>
          </a:p>
          <a:p>
            <a:pPr algn="just">
              <a:buNone/>
            </a:pPr>
            <a:r>
              <a:rPr lang="en-US" b="1" u="sng" dirty="0">
                <a:latin typeface="Times" panose="02020603060405020304" pitchFamily="18" charset="0"/>
              </a:rPr>
              <a:t>Qualitative estimate</a:t>
            </a:r>
          </a:p>
          <a:p>
            <a:pPr algn="just">
              <a:buNone/>
            </a:pPr>
            <a:r>
              <a:rPr lang="en-US" altLang="en-US" dirty="0">
                <a:latin typeface="Times" panose="02020603060405020304" pitchFamily="18" charset="0"/>
              </a:rPr>
              <a:t>The qualitative includes identifying the nutritional value of forage plants and Palatability  by the animal</a:t>
            </a:r>
            <a:endParaRPr lang="en-US" dirty="0">
              <a:latin typeface="Times" panose="0202060306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914400"/>
            <a:ext cx="8077200" cy="4462760"/>
          </a:xfrm>
          <a:prstGeom prst="rect">
            <a:avLst/>
          </a:prstGeom>
        </p:spPr>
        <p:txBody>
          <a:bodyPr wrap="square">
            <a:spAutoFit/>
          </a:bodyPr>
          <a:lstStyle/>
          <a:p>
            <a:pPr rtl="1"/>
            <a:r>
              <a:rPr lang="en-US" sz="3000" b="1" dirty="0">
                <a:latin typeface="Times" panose="02020603060405020304" pitchFamily="18" charset="0"/>
              </a:rPr>
              <a:t>Those information from estimating quantitative or qualitative will be useful for:</a:t>
            </a:r>
            <a:endParaRPr lang="en-AU" sz="3000" dirty="0">
              <a:latin typeface="Times" panose="02020603060405020304" pitchFamily="18" charset="0"/>
            </a:endParaRPr>
          </a:p>
          <a:p>
            <a:pPr rtl="1"/>
            <a:endParaRPr lang="en-US" sz="2800" dirty="0">
              <a:latin typeface="Times" panose="02020603060405020304" pitchFamily="18" charset="0"/>
            </a:endParaRPr>
          </a:p>
          <a:p>
            <a:pPr rtl="1"/>
            <a:r>
              <a:rPr lang="en-US" sz="2800" dirty="0">
                <a:latin typeface="Times" panose="02020603060405020304" pitchFamily="18" charset="0"/>
              </a:rPr>
              <a:t>1) To decide a proper plan for consuming of pasture production in terms of animal load.</a:t>
            </a:r>
          </a:p>
          <a:p>
            <a:pPr rtl="1"/>
            <a:endParaRPr lang="en-AU" sz="2800" dirty="0">
              <a:latin typeface="Times" panose="02020603060405020304" pitchFamily="18" charset="0"/>
            </a:endParaRPr>
          </a:p>
          <a:p>
            <a:pPr rtl="1"/>
            <a:r>
              <a:rPr lang="en-US" sz="2800" dirty="0">
                <a:latin typeface="Times" panose="02020603060405020304" pitchFamily="18" charset="0"/>
              </a:rPr>
              <a:t>2) Select the amount of use.</a:t>
            </a:r>
          </a:p>
          <a:p>
            <a:pPr rtl="1"/>
            <a:endParaRPr lang="en-AU" sz="2800" dirty="0">
              <a:latin typeface="Times" panose="02020603060405020304" pitchFamily="18" charset="0"/>
            </a:endParaRPr>
          </a:p>
          <a:p>
            <a:pPr rtl="1"/>
            <a:r>
              <a:rPr lang="en-US" sz="2800" dirty="0">
                <a:latin typeface="Times" panose="02020603060405020304" pitchFamily="18" charset="0"/>
              </a:rPr>
              <a:t>3) Means that can be followed for the maintenance of vegetation.</a:t>
            </a:r>
            <a:endParaRPr lang="en-AU" sz="2800" dirty="0">
              <a:latin typeface="Times" panose="02020603060405020304" pitchFamily="18" charset="0"/>
            </a:endParaRPr>
          </a:p>
        </p:txBody>
      </p:sp>
    </p:spTree>
    <p:extLst>
      <p:ext uri="{BB962C8B-B14F-4D97-AF65-F5344CB8AC3E}">
        <p14:creationId xmlns:p14="http://schemas.microsoft.com/office/powerpoint/2010/main" val="1259360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696200" cy="1143000"/>
          </a:xfrm>
        </p:spPr>
        <p:txBody>
          <a:bodyPr>
            <a:normAutofit fontScale="90000"/>
          </a:bodyPr>
          <a:lstStyle/>
          <a:p>
            <a:r>
              <a:rPr lang="en-US" b="1" dirty="0">
                <a:effectLst/>
                <a:latin typeface="Times" panose="02020603060405020304" pitchFamily="18" charset="0"/>
              </a:rPr>
              <a:t>Main </a:t>
            </a:r>
            <a:r>
              <a:rPr lang="en-US" b="1" dirty="0">
                <a:solidFill>
                  <a:srgbClr val="FF0000"/>
                </a:solidFill>
                <a:effectLst/>
                <a:latin typeface="Times" panose="02020603060405020304" pitchFamily="18" charset="0"/>
              </a:rPr>
              <a:t>quantitative</a:t>
            </a:r>
            <a:r>
              <a:rPr lang="en-US" b="1" dirty="0">
                <a:effectLst/>
                <a:latin typeface="Times" panose="02020603060405020304" pitchFamily="18" charset="0"/>
              </a:rPr>
              <a:t> characteristics of vegetation:-</a:t>
            </a:r>
            <a:br>
              <a:rPr lang="en-US" dirty="0">
                <a:effectLst/>
                <a:latin typeface="Times" panose="02020603060405020304" pitchFamily="18" charset="0"/>
              </a:rPr>
            </a:br>
            <a:endParaRPr lang="en-US" dirty="0">
              <a:effectLst/>
              <a:latin typeface="Times" panose="02020603060405020304" pitchFamily="18" charset="0"/>
            </a:endParaRPr>
          </a:p>
        </p:txBody>
      </p:sp>
      <p:sp>
        <p:nvSpPr>
          <p:cNvPr id="3" name="Content Placeholder 2"/>
          <p:cNvSpPr>
            <a:spLocks noGrp="1"/>
          </p:cNvSpPr>
          <p:nvPr>
            <p:ph idx="1"/>
          </p:nvPr>
        </p:nvSpPr>
        <p:spPr>
          <a:xfrm>
            <a:off x="1066800" y="1447800"/>
            <a:ext cx="7866888" cy="4800600"/>
          </a:xfrm>
        </p:spPr>
        <p:txBody>
          <a:bodyPr>
            <a:noAutofit/>
          </a:bodyPr>
          <a:lstStyle/>
          <a:p>
            <a:pPr algn="just">
              <a:buNone/>
            </a:pPr>
            <a:endParaRPr lang="en-US" sz="2800" dirty="0">
              <a:latin typeface="Times" panose="02020603060405020304" pitchFamily="18" charset="0"/>
            </a:endParaRPr>
          </a:p>
          <a:p>
            <a:pPr algn="just">
              <a:buNone/>
            </a:pPr>
            <a:r>
              <a:rPr lang="en-US" sz="2800" dirty="0">
                <a:latin typeface="Times" panose="02020603060405020304" pitchFamily="18" charset="0"/>
              </a:rPr>
              <a:t>There are </a:t>
            </a:r>
            <a:r>
              <a:rPr lang="en-US" sz="2800" b="1" u="sng" dirty="0">
                <a:latin typeface="Times" panose="02020603060405020304" pitchFamily="18" charset="0"/>
              </a:rPr>
              <a:t>four quantitative</a:t>
            </a:r>
            <a:r>
              <a:rPr lang="en-US" sz="2800" b="1" dirty="0">
                <a:latin typeface="Times" panose="02020603060405020304" pitchFamily="18" charset="0"/>
              </a:rPr>
              <a:t> </a:t>
            </a:r>
            <a:r>
              <a:rPr lang="en-US" sz="2800" dirty="0">
                <a:latin typeface="Times" panose="02020603060405020304" pitchFamily="18" charset="0"/>
              </a:rPr>
              <a:t>characteristics that can be measured for any plant species found in vegetation:-</a:t>
            </a:r>
          </a:p>
          <a:p>
            <a:pPr algn="just">
              <a:buNone/>
            </a:pPr>
            <a:endParaRPr lang="en-US" sz="2800" dirty="0">
              <a:latin typeface="Times" panose="02020603060405020304" pitchFamily="18" charset="0"/>
            </a:endParaRPr>
          </a:p>
          <a:p>
            <a:pPr algn="just">
              <a:buNone/>
            </a:pPr>
            <a:r>
              <a:rPr lang="en-US" sz="2700" dirty="0">
                <a:latin typeface="Times" panose="02020603060405020304" pitchFamily="18" charset="0"/>
              </a:rPr>
              <a:t>1-</a:t>
            </a:r>
            <a:r>
              <a:rPr lang="en-US" sz="2700" b="1" dirty="0">
                <a:latin typeface="Times" panose="02020603060405020304" pitchFamily="18" charset="0"/>
              </a:rPr>
              <a:t>Frequency</a:t>
            </a:r>
            <a:r>
              <a:rPr lang="en-US" sz="2700" dirty="0">
                <a:latin typeface="Times" panose="02020603060405020304" pitchFamily="18" charset="0"/>
              </a:rPr>
              <a:t>: - the number of times that observed in the total number of observation, it can be found by percentage, frequency reflects the extent of similarity in the distribution of the type of pasture.</a:t>
            </a:r>
          </a:p>
          <a:p>
            <a:pPr algn="just">
              <a:buNone/>
            </a:pPr>
            <a:endParaRPr lang="en-US" sz="2800" dirty="0">
              <a:latin typeface="Times" panose="02020603060405020304" pitchFamily="18" charset="0"/>
            </a:endParaRPr>
          </a:p>
          <a:p>
            <a:pPr algn="just"/>
            <a:endParaRPr lang="en-US" sz="2800" dirty="0">
              <a:latin typeface="Times" panose="0202060306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533400"/>
            <a:ext cx="8001000" cy="2492990"/>
          </a:xfrm>
          <a:prstGeom prst="rect">
            <a:avLst/>
          </a:prstGeom>
        </p:spPr>
        <p:txBody>
          <a:bodyPr wrap="square">
            <a:spAutoFit/>
          </a:bodyPr>
          <a:lstStyle/>
          <a:p>
            <a:pPr algn="just"/>
            <a:r>
              <a:rPr lang="en-US" sz="2500" dirty="0">
                <a:latin typeface="Times" panose="02020603060405020304" pitchFamily="18" charset="0"/>
              </a:rPr>
              <a:t>2 - </a:t>
            </a:r>
            <a:r>
              <a:rPr lang="en-US" sz="2500" b="1" dirty="0">
                <a:latin typeface="Times" panose="02020603060405020304" pitchFamily="18" charset="0"/>
              </a:rPr>
              <a:t>Number</a:t>
            </a:r>
            <a:r>
              <a:rPr lang="en-US" sz="2500" dirty="0">
                <a:latin typeface="Times" panose="02020603060405020304" pitchFamily="18" charset="0"/>
              </a:rPr>
              <a:t>: - Total plants of one type that are found in a number of plots, and the number will  reflect to the type abundance for others. Usually the following degrees are use  to express the extent of such abundance (</a:t>
            </a:r>
            <a:r>
              <a:rPr lang="en-US" sz="2500" dirty="0">
                <a:solidFill>
                  <a:srgbClr val="FF0000"/>
                </a:solidFill>
                <a:latin typeface="Times" panose="02020603060405020304" pitchFamily="18" charset="0"/>
              </a:rPr>
              <a:t>Very Rare, </a:t>
            </a:r>
            <a:r>
              <a:rPr lang="en-US" sz="2500" dirty="0">
                <a:solidFill>
                  <a:srgbClr val="FF0000"/>
                </a:solidFill>
                <a:latin typeface="Times" panose="02020603060405020304" pitchFamily="18" charset="0"/>
                <a:ea typeface="Times New Roman" panose="02020603050405020304" pitchFamily="18" charset="0"/>
                <a:cs typeface="Simplified Arabic"/>
              </a:rPr>
              <a:t>Rare, </a:t>
            </a:r>
            <a:r>
              <a:rPr lang="en-US" sz="2500" dirty="0">
                <a:solidFill>
                  <a:srgbClr val="FF0000"/>
                </a:solidFill>
                <a:latin typeface="Times" panose="02020603060405020304" pitchFamily="18" charset="0"/>
              </a:rPr>
              <a:t>Infrequent, Frequent, abundant and very abundant).</a:t>
            </a:r>
          </a:p>
          <a:p>
            <a:pPr algn="just">
              <a:buNone/>
            </a:pPr>
            <a:r>
              <a:rPr lang="en-US" sz="2500" dirty="0">
                <a:latin typeface="Times" panose="02020603060405020304" pitchFamily="18" charset="0"/>
              </a:rPr>
              <a:t>     </a:t>
            </a:r>
          </a:p>
        </p:txBody>
      </p:sp>
      <p:graphicFrame>
        <p:nvGraphicFramePr>
          <p:cNvPr id="6" name="Table 5"/>
          <p:cNvGraphicFramePr>
            <a:graphicFrameLocks noGrp="1"/>
          </p:cNvGraphicFramePr>
          <p:nvPr>
            <p:extLst>
              <p:ext uri="{D42A27DB-BD31-4B8C-83A1-F6EECF244321}">
                <p14:modId xmlns:p14="http://schemas.microsoft.com/office/powerpoint/2010/main" val="1798862696"/>
              </p:ext>
            </p:extLst>
          </p:nvPr>
        </p:nvGraphicFramePr>
        <p:xfrm>
          <a:off x="1524000" y="2895600"/>
          <a:ext cx="6934200" cy="2682696"/>
        </p:xfrm>
        <a:graphic>
          <a:graphicData uri="http://schemas.openxmlformats.org/drawingml/2006/table">
            <a:tbl>
              <a:tblPr rtl="1" firstRow="1" firstCol="1" lastRow="1" lastCol="1" bandRow="1" bandCol="1"/>
              <a:tblGrid>
                <a:gridCol w="1824790">
                  <a:extLst>
                    <a:ext uri="{9D8B030D-6E8A-4147-A177-3AD203B41FA5}">
                      <a16:colId xmlns:a16="http://schemas.microsoft.com/office/drawing/2014/main" val="20000"/>
                    </a:ext>
                  </a:extLst>
                </a:gridCol>
                <a:gridCol w="1824790">
                  <a:extLst>
                    <a:ext uri="{9D8B030D-6E8A-4147-A177-3AD203B41FA5}">
                      <a16:colId xmlns:a16="http://schemas.microsoft.com/office/drawing/2014/main" val="20001"/>
                    </a:ext>
                  </a:extLst>
                </a:gridCol>
                <a:gridCol w="1992631">
                  <a:extLst>
                    <a:ext uri="{9D8B030D-6E8A-4147-A177-3AD203B41FA5}">
                      <a16:colId xmlns:a16="http://schemas.microsoft.com/office/drawing/2014/main" val="20002"/>
                    </a:ext>
                  </a:extLst>
                </a:gridCol>
                <a:gridCol w="1291989">
                  <a:extLst>
                    <a:ext uri="{9D8B030D-6E8A-4147-A177-3AD203B41FA5}">
                      <a16:colId xmlns:a16="http://schemas.microsoft.com/office/drawing/2014/main" val="20003"/>
                    </a:ext>
                  </a:extLst>
                </a:gridCol>
              </a:tblGrid>
              <a:tr h="335303">
                <a:tc>
                  <a:txBody>
                    <a:bodyPr/>
                    <a:lstStyle/>
                    <a:p>
                      <a:pPr algn="ctr" rtl="1">
                        <a:lnSpc>
                          <a:spcPts val="1800"/>
                        </a:lnSpc>
                        <a:spcAft>
                          <a:spcPts val="0"/>
                        </a:spcAft>
                        <a:tabLst>
                          <a:tab pos="1016635" algn="l"/>
                          <a:tab pos="3060065" algn="ctr"/>
                        </a:tabLst>
                      </a:pPr>
                      <a:endParaRPr lang="en-AU" sz="1400" b="1" dirty="0">
                        <a:effectLst/>
                        <a:latin typeface="Times New Roman" panose="02020603050405020304" pitchFamily="18" charset="0"/>
                        <a:ea typeface="Times New Roman" panose="02020603050405020304" pitchFamily="18" charset="0"/>
                        <a:cs typeface="Simplified Arabic"/>
                      </a:endParaRPr>
                    </a:p>
                    <a:p>
                      <a:pPr algn="ctr" rtl="1">
                        <a:lnSpc>
                          <a:spcPts val="1800"/>
                        </a:lnSpc>
                        <a:spcAft>
                          <a:spcPts val="0"/>
                        </a:spcAft>
                        <a:tabLst>
                          <a:tab pos="1016635" algn="l"/>
                          <a:tab pos="3060065" algn="ctr"/>
                        </a:tabLst>
                      </a:pPr>
                      <a:r>
                        <a:rPr lang="ar-IQ" sz="1400" b="1" dirty="0">
                          <a:effectLst/>
                          <a:latin typeface="Times New Roman" panose="02020603050405020304" pitchFamily="18" charset="0"/>
                          <a:ea typeface="Times New Roman" panose="02020603050405020304" pitchFamily="18" charset="0"/>
                          <a:cs typeface="Simplified Arabic"/>
                        </a:rPr>
                        <a:t>عدد النباتات/</a:t>
                      </a:r>
                      <a:r>
                        <a:rPr lang="ar-IQ" sz="1400" dirty="0">
                          <a:effectLst/>
                          <a:latin typeface="Times New Roman" panose="02020603050405020304" pitchFamily="18" charset="0"/>
                          <a:ea typeface="Times New Roman" panose="02020603050405020304" pitchFamily="18" charset="0"/>
                          <a:cs typeface="Simplified Arabic"/>
                        </a:rPr>
                        <a:t> م</a:t>
                      </a:r>
                      <a:r>
                        <a:rPr lang="ar-IQ" sz="1400" dirty="0">
                          <a:effectLst/>
                          <a:latin typeface="Times New Roman" panose="02020603050405020304" pitchFamily="18" charset="0"/>
                          <a:ea typeface="Times New Roman" panose="02020603050405020304" pitchFamily="18" charset="0"/>
                          <a:cs typeface="Times New Roman" panose="02020603050405020304" pitchFamily="18" charset="0"/>
                        </a:rPr>
                        <a:t>²</a:t>
                      </a:r>
                      <a:r>
                        <a:rPr lang="en-AU" sz="1400" dirty="0">
                          <a:effectLst/>
                          <a:latin typeface="Times New Roman" panose="02020603050405020304" pitchFamily="18" charset="0"/>
                          <a:ea typeface="Times New Roman" panose="02020603050405020304" pitchFamily="18" charset="0"/>
                          <a:cs typeface="Times New Roman" panose="02020603050405020304" pitchFamily="18" charset="0"/>
                        </a:rPr>
                        <a:t> No. of plants / </a:t>
                      </a:r>
                      <a:r>
                        <a:rPr lang="en-US" sz="1400" b="1" dirty="0"/>
                        <a:t>1m</a:t>
                      </a:r>
                      <a:r>
                        <a:rPr lang="en-US" sz="1400" b="1" baseline="30000" dirty="0"/>
                        <a:t>2</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1800"/>
                        </a:lnSpc>
                        <a:spcAft>
                          <a:spcPts val="0"/>
                        </a:spcAft>
                        <a:tabLst>
                          <a:tab pos="1016635" algn="l"/>
                          <a:tab pos="3060065" algn="ctr"/>
                        </a:tabLst>
                      </a:pPr>
                      <a:r>
                        <a:rPr lang="ar-IQ" sz="1400" b="1" dirty="0">
                          <a:effectLst/>
                          <a:latin typeface="Times New Roman" panose="02020603050405020304" pitchFamily="18" charset="0"/>
                          <a:ea typeface="Times New Roman" panose="02020603050405020304" pitchFamily="18" charset="0"/>
                          <a:cs typeface="Simplified Arabic"/>
                        </a:rPr>
                        <a:t>درجات الكثافة</a:t>
                      </a:r>
                      <a:endParaRPr lang="en-AU" sz="1400" b="1" dirty="0">
                        <a:effectLst/>
                        <a:latin typeface="Times New Roman" panose="02020603050405020304" pitchFamily="18" charset="0"/>
                        <a:ea typeface="Times New Roman" panose="02020603050405020304" pitchFamily="18" charset="0"/>
                        <a:cs typeface="Simplified Arabic"/>
                      </a:endParaRPr>
                    </a:p>
                    <a:p>
                      <a:pPr algn="ctr" rtl="1">
                        <a:lnSpc>
                          <a:spcPts val="1800"/>
                        </a:lnSpc>
                        <a:spcAft>
                          <a:spcPts val="0"/>
                        </a:spcAft>
                        <a:tabLst>
                          <a:tab pos="1016635" algn="l"/>
                          <a:tab pos="3060065" algn="ctr"/>
                        </a:tabLst>
                      </a:pPr>
                      <a:r>
                        <a:rPr lang="en-AU" sz="1400" b="1" dirty="0">
                          <a:effectLst/>
                          <a:latin typeface="Times New Roman" panose="02020603050405020304" pitchFamily="18" charset="0"/>
                          <a:ea typeface="Times New Roman" panose="02020603050405020304" pitchFamily="18" charset="0"/>
                          <a:cs typeface="Simplified Arabic"/>
                        </a:rPr>
                        <a:t>Rate of abundance </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rtl="1">
                        <a:lnSpc>
                          <a:spcPts val="1800"/>
                        </a:lnSpc>
                        <a:spcAft>
                          <a:spcPts val="0"/>
                        </a:spcAft>
                        <a:tabLst>
                          <a:tab pos="1016635" algn="l"/>
                          <a:tab pos="3060065" algn="ctr"/>
                        </a:tabLst>
                      </a:pPr>
                      <a:r>
                        <a:rPr lang="ar-IQ" sz="1400" b="1" dirty="0">
                          <a:effectLst/>
                          <a:latin typeface="Times New Roman" panose="02020603050405020304" pitchFamily="18" charset="0"/>
                          <a:ea typeface="Times New Roman" panose="02020603050405020304" pitchFamily="18" charset="0"/>
                          <a:cs typeface="Simplified Arabic"/>
                        </a:rPr>
                        <a:t>الرقم</a:t>
                      </a:r>
                      <a:r>
                        <a:rPr lang="en-AU" sz="1400" b="1" dirty="0">
                          <a:effectLst/>
                          <a:latin typeface="Times New Roman" panose="02020603050405020304" pitchFamily="18" charset="0"/>
                          <a:ea typeface="Times New Roman" panose="02020603050405020304" pitchFamily="18" charset="0"/>
                          <a:cs typeface="Simplified Arabic"/>
                        </a:rPr>
                        <a:t> </a:t>
                      </a:r>
                    </a:p>
                    <a:p>
                      <a:pPr algn="ctr" rtl="1">
                        <a:lnSpc>
                          <a:spcPts val="1800"/>
                        </a:lnSpc>
                        <a:spcAft>
                          <a:spcPts val="0"/>
                        </a:spcAft>
                        <a:tabLst>
                          <a:tab pos="1016635" algn="l"/>
                          <a:tab pos="3060065" algn="ctr"/>
                        </a:tabLst>
                      </a:pPr>
                      <a:r>
                        <a:rPr lang="en-AU" sz="1400" b="1" dirty="0">
                          <a:effectLst/>
                          <a:latin typeface="Times New Roman" panose="02020603050405020304" pitchFamily="18" charset="0"/>
                          <a:ea typeface="Times New Roman" panose="02020603050405020304" pitchFamily="18" charset="0"/>
                          <a:cs typeface="Ali_K_Alwand"/>
                        </a:rPr>
                        <a:t> degree</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335303">
                <a:tc>
                  <a:txBody>
                    <a:bodyPr/>
                    <a:lstStyle/>
                    <a:p>
                      <a:pPr indent="288290" algn="ctr" rtl="1">
                        <a:lnSpc>
                          <a:spcPts val="1800"/>
                        </a:lnSpc>
                        <a:spcAft>
                          <a:spcPts val="0"/>
                        </a:spcAft>
                        <a:tabLst>
                          <a:tab pos="1016635" algn="l"/>
                          <a:tab pos="3060065" algn="ctr"/>
                        </a:tabLst>
                      </a:pPr>
                      <a:r>
                        <a:rPr lang="ar-IQ" sz="1400" b="1">
                          <a:effectLst/>
                          <a:latin typeface="Times New Roman" panose="02020603050405020304" pitchFamily="18" charset="0"/>
                          <a:ea typeface="Times New Roman" panose="02020603050405020304" pitchFamily="18" charset="0"/>
                          <a:cs typeface="Simplified Arabic"/>
                        </a:rPr>
                        <a:t>1</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ar-IQ" sz="1400">
                          <a:effectLst/>
                          <a:latin typeface="Times New Roman" panose="02020603050405020304" pitchFamily="18" charset="0"/>
                          <a:ea typeface="Times New Roman" panose="02020603050405020304" pitchFamily="18" charset="0"/>
                          <a:cs typeface="Simplified Arabic"/>
                        </a:rPr>
                        <a:t>نادر جداً</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Very Rare</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VR</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303">
                <a:tc>
                  <a:txBody>
                    <a:bodyPr/>
                    <a:lstStyle/>
                    <a:p>
                      <a:pPr algn="ctr" rtl="1">
                        <a:lnSpc>
                          <a:spcPts val="1800"/>
                        </a:lnSpc>
                        <a:spcAft>
                          <a:spcPts val="0"/>
                        </a:spcAft>
                        <a:tabLst>
                          <a:tab pos="1016635" algn="l"/>
                          <a:tab pos="3060065" algn="ctr"/>
                        </a:tabLst>
                      </a:pPr>
                      <a:r>
                        <a:rPr lang="ar-IQ" sz="1400" b="1">
                          <a:effectLst/>
                          <a:latin typeface="Times New Roman" panose="02020603050405020304" pitchFamily="18" charset="0"/>
                          <a:ea typeface="Times New Roman" panose="02020603050405020304" pitchFamily="18" charset="0"/>
                          <a:cs typeface="Simplified Arabic"/>
                        </a:rPr>
                        <a:t>من 2- 4</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ar-IQ" sz="1400">
                          <a:effectLst/>
                          <a:latin typeface="Times New Roman" panose="02020603050405020304" pitchFamily="18" charset="0"/>
                          <a:ea typeface="Times New Roman" panose="02020603050405020304" pitchFamily="18" charset="0"/>
                          <a:cs typeface="Simplified Arabic"/>
                        </a:rPr>
                        <a:t>نادر</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dirty="0">
                          <a:effectLst/>
                          <a:latin typeface="Times New Roman" panose="02020603050405020304" pitchFamily="18" charset="0"/>
                          <a:ea typeface="Times New Roman" panose="02020603050405020304" pitchFamily="18" charset="0"/>
                          <a:cs typeface="Simplified Arabic"/>
                        </a:rPr>
                        <a:t>Rare</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R</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5303">
                <a:tc>
                  <a:txBody>
                    <a:bodyPr/>
                    <a:lstStyle/>
                    <a:p>
                      <a:pPr algn="ctr" rtl="1">
                        <a:lnSpc>
                          <a:spcPts val="1800"/>
                        </a:lnSpc>
                        <a:spcAft>
                          <a:spcPts val="0"/>
                        </a:spcAft>
                        <a:tabLst>
                          <a:tab pos="1016635" algn="l"/>
                          <a:tab pos="3060065" algn="ctr"/>
                        </a:tabLst>
                      </a:pPr>
                      <a:r>
                        <a:rPr lang="ar-IQ" sz="1400" b="1" dirty="0">
                          <a:effectLst/>
                          <a:latin typeface="Times New Roman" panose="02020603050405020304" pitchFamily="18" charset="0"/>
                          <a:ea typeface="Times New Roman" panose="02020603050405020304" pitchFamily="18" charset="0"/>
                          <a:cs typeface="Simplified Arabic"/>
                        </a:rPr>
                        <a:t>من 5- 14</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ar-IQ" sz="1400">
                          <a:effectLst/>
                          <a:latin typeface="Times New Roman" panose="02020603050405020304" pitchFamily="18" charset="0"/>
                          <a:ea typeface="Times New Roman" panose="02020603050405020304" pitchFamily="18" charset="0"/>
                          <a:cs typeface="Simplified Arabic"/>
                        </a:rPr>
                        <a:t>قليل الانتشار</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Infrequent</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I</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5303">
                <a:tc>
                  <a:txBody>
                    <a:bodyPr/>
                    <a:lstStyle/>
                    <a:p>
                      <a:pPr algn="ctr" rtl="1">
                        <a:lnSpc>
                          <a:spcPts val="1800"/>
                        </a:lnSpc>
                        <a:spcAft>
                          <a:spcPts val="0"/>
                        </a:spcAft>
                        <a:tabLst>
                          <a:tab pos="1016635" algn="l"/>
                          <a:tab pos="3060065" algn="ctr"/>
                        </a:tabLst>
                      </a:pPr>
                      <a:r>
                        <a:rPr lang="ar-IQ" sz="1400" b="1">
                          <a:effectLst/>
                          <a:latin typeface="Times New Roman" panose="02020603050405020304" pitchFamily="18" charset="0"/>
                          <a:ea typeface="Times New Roman" panose="02020603050405020304" pitchFamily="18" charset="0"/>
                          <a:cs typeface="Simplified Arabic"/>
                        </a:rPr>
                        <a:t>من 15 -  29</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1800"/>
                        </a:lnSpc>
                        <a:spcAft>
                          <a:spcPts val="0"/>
                        </a:spcAft>
                        <a:tabLst>
                          <a:tab pos="1016635" algn="l"/>
                          <a:tab pos="3060065" algn="ctr"/>
                        </a:tabLst>
                      </a:pPr>
                      <a:r>
                        <a:rPr lang="ar-IQ" sz="1400">
                          <a:effectLst/>
                          <a:latin typeface="Times New Roman" panose="02020603050405020304" pitchFamily="18" charset="0"/>
                          <a:ea typeface="Times New Roman" panose="02020603050405020304" pitchFamily="18" charset="0"/>
                          <a:cs typeface="Simplified Arabic"/>
                        </a:rPr>
                        <a:t>متوسط الانتشار</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Frequent</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F</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5303">
                <a:tc>
                  <a:txBody>
                    <a:bodyPr/>
                    <a:lstStyle/>
                    <a:p>
                      <a:pPr algn="ctr" rtl="1">
                        <a:lnSpc>
                          <a:spcPts val="1800"/>
                        </a:lnSpc>
                        <a:spcAft>
                          <a:spcPts val="0"/>
                        </a:spcAft>
                        <a:tabLst>
                          <a:tab pos="1016635" algn="l"/>
                          <a:tab pos="3060065" algn="ctr"/>
                        </a:tabLst>
                      </a:pPr>
                      <a:r>
                        <a:rPr lang="ar-IQ" sz="1400" b="1">
                          <a:effectLst/>
                          <a:latin typeface="Times New Roman" panose="02020603050405020304" pitchFamily="18" charset="0"/>
                          <a:ea typeface="Times New Roman" panose="02020603050405020304" pitchFamily="18" charset="0"/>
                          <a:cs typeface="Simplified Arabic"/>
                        </a:rPr>
                        <a:t>من  30 -  99</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ar-IQ" sz="1400" dirty="0">
                          <a:effectLst/>
                          <a:latin typeface="Times New Roman" panose="02020603050405020304" pitchFamily="18" charset="0"/>
                          <a:ea typeface="Times New Roman" panose="02020603050405020304" pitchFamily="18" charset="0"/>
                          <a:cs typeface="Simplified Arabic"/>
                        </a:rPr>
                        <a:t>كثيف</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Abundant</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A</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5303">
                <a:tc>
                  <a:txBody>
                    <a:bodyPr/>
                    <a:lstStyle/>
                    <a:p>
                      <a:pPr algn="ctr" rtl="1">
                        <a:lnSpc>
                          <a:spcPts val="1800"/>
                        </a:lnSpc>
                        <a:spcAft>
                          <a:spcPts val="0"/>
                        </a:spcAft>
                        <a:tabLst>
                          <a:tab pos="1016635" algn="l"/>
                          <a:tab pos="3060065" algn="ctr"/>
                        </a:tabLst>
                      </a:pPr>
                      <a:r>
                        <a:rPr lang="ar-IQ" sz="1400" b="1">
                          <a:effectLst/>
                          <a:latin typeface="Times New Roman" panose="02020603050405020304" pitchFamily="18" charset="0"/>
                          <a:ea typeface="Times New Roman" panose="02020603050405020304" pitchFamily="18" charset="0"/>
                          <a:cs typeface="Simplified Arabic"/>
                        </a:rPr>
                        <a:t>من  100- اكثر</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ar-IQ" sz="1400">
                          <a:effectLst/>
                          <a:latin typeface="Times New Roman" panose="02020603050405020304" pitchFamily="18" charset="0"/>
                          <a:ea typeface="Times New Roman" panose="02020603050405020304" pitchFamily="18" charset="0"/>
                          <a:cs typeface="Simplified Arabic"/>
                        </a:rPr>
                        <a:t>كثيف جداً</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1800"/>
                        </a:lnSpc>
                        <a:spcAft>
                          <a:spcPts val="0"/>
                        </a:spcAft>
                        <a:tabLst>
                          <a:tab pos="1016635" algn="l"/>
                          <a:tab pos="3060065" algn="ctr"/>
                        </a:tabLst>
                      </a:pPr>
                      <a:r>
                        <a:rPr lang="en-US" sz="1400">
                          <a:effectLst/>
                          <a:latin typeface="Times New Roman" panose="02020603050405020304" pitchFamily="18" charset="0"/>
                          <a:ea typeface="Times New Roman" panose="02020603050405020304" pitchFamily="18" charset="0"/>
                          <a:cs typeface="Simplified Arabic"/>
                        </a:rPr>
                        <a:t>Very Abundant</a:t>
                      </a:r>
                      <a:endParaRPr lang="en-AU" sz="120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88290" algn="ctr" rtl="1">
                        <a:lnSpc>
                          <a:spcPts val="1800"/>
                        </a:lnSpc>
                        <a:spcAft>
                          <a:spcPts val="0"/>
                        </a:spcAft>
                        <a:tabLst>
                          <a:tab pos="1016635" algn="l"/>
                          <a:tab pos="3060065" algn="ctr"/>
                        </a:tabLst>
                      </a:pPr>
                      <a:r>
                        <a:rPr lang="en-US" sz="1400" dirty="0">
                          <a:effectLst/>
                          <a:latin typeface="Times New Roman" panose="02020603050405020304" pitchFamily="18" charset="0"/>
                          <a:ea typeface="Times New Roman" panose="02020603050405020304" pitchFamily="18" charset="0"/>
                          <a:cs typeface="Simplified Arabic"/>
                        </a:rPr>
                        <a:t>VA</a:t>
                      </a:r>
                      <a:endParaRPr lang="en-AU" sz="1200" dirty="0">
                        <a:effectLst/>
                        <a:latin typeface="Times New Roman" panose="02020603050405020304" pitchFamily="18" charset="0"/>
                        <a:ea typeface="Times New Roman" panose="02020603050405020304" pitchFamily="18" charset="0"/>
                        <a:cs typeface="Ali_K_Alwand"/>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7" name="Rectangle 6"/>
          <p:cNvSpPr/>
          <p:nvPr/>
        </p:nvSpPr>
        <p:spPr>
          <a:xfrm>
            <a:off x="990600" y="6096000"/>
            <a:ext cx="8001000" cy="646331"/>
          </a:xfrm>
          <a:prstGeom prst="rect">
            <a:avLst/>
          </a:prstGeom>
        </p:spPr>
        <p:txBody>
          <a:bodyPr wrap="square">
            <a:spAutoFit/>
          </a:bodyPr>
          <a:lstStyle/>
          <a:p>
            <a:pPr algn="just"/>
            <a:r>
              <a:rPr lang="en-US" dirty="0">
                <a:latin typeface="Times" panose="02020603060405020304" pitchFamily="18" charset="0"/>
              </a:rPr>
              <a:t>The area of plots is used to measure the Number in </a:t>
            </a:r>
            <a:r>
              <a:rPr lang="en-US" b="1" dirty="0">
                <a:latin typeface="Times" panose="02020603060405020304" pitchFamily="18" charset="0"/>
              </a:rPr>
              <a:t>1m</a:t>
            </a:r>
            <a:r>
              <a:rPr lang="en-US" b="1" baseline="30000" dirty="0">
                <a:latin typeface="Times" panose="02020603060405020304" pitchFamily="18" charset="0"/>
              </a:rPr>
              <a:t>2 </a:t>
            </a:r>
            <a:r>
              <a:rPr lang="en-US" dirty="0">
                <a:latin typeface="Times" panose="02020603060405020304" pitchFamily="18" charset="0"/>
              </a:rPr>
              <a:t>for rangeland grass and </a:t>
            </a:r>
            <a:r>
              <a:rPr lang="en-US" b="1" dirty="0">
                <a:latin typeface="Times" panose="02020603060405020304" pitchFamily="18" charset="0"/>
              </a:rPr>
              <a:t>4m</a:t>
            </a:r>
            <a:r>
              <a:rPr lang="en-US" b="1" baseline="30000" dirty="0">
                <a:latin typeface="Times" panose="02020603060405020304" pitchFamily="18" charset="0"/>
              </a:rPr>
              <a:t>2</a:t>
            </a:r>
            <a:r>
              <a:rPr lang="en-US" dirty="0">
                <a:latin typeface="Times" panose="02020603060405020304" pitchFamily="18" charset="0"/>
              </a:rPr>
              <a:t> or more in the tree or shrub lands. </a:t>
            </a:r>
          </a:p>
        </p:txBody>
      </p:sp>
    </p:spTree>
    <p:extLst>
      <p:ext uri="{BB962C8B-B14F-4D97-AF65-F5344CB8AC3E}">
        <p14:creationId xmlns:p14="http://schemas.microsoft.com/office/powerpoint/2010/main" val="2858969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dirty="0">
                <a:latin typeface="Times" panose="02020603060405020304" pitchFamily="18" charset="0"/>
              </a:rPr>
              <a:t>3 - </a:t>
            </a:r>
            <a:r>
              <a:rPr lang="en-US" b="1" dirty="0">
                <a:latin typeface="Times" panose="02020603060405020304" pitchFamily="18" charset="0"/>
              </a:rPr>
              <a:t>Area</a:t>
            </a:r>
            <a:r>
              <a:rPr lang="en-US" dirty="0">
                <a:latin typeface="Times" panose="02020603060405020304" pitchFamily="18" charset="0"/>
              </a:rPr>
              <a:t> </a:t>
            </a:r>
            <a:r>
              <a:rPr lang="en-US" b="1" dirty="0">
                <a:latin typeface="Times" panose="02020603060405020304" pitchFamily="18" charset="0"/>
              </a:rPr>
              <a:t>Covered</a:t>
            </a:r>
            <a:r>
              <a:rPr lang="en-US" dirty="0">
                <a:latin typeface="Times" panose="02020603060405020304" pitchFamily="18" charset="0"/>
              </a:rPr>
              <a:t>: </a:t>
            </a:r>
            <a:r>
              <a:rPr lang="en-US" sz="3000" dirty="0">
                <a:latin typeface="Times" panose="02020603060405020304" pitchFamily="18" charset="0"/>
              </a:rPr>
              <a:t>it’s percentage of the crowns of the plants covered by the earth's surface.</a:t>
            </a:r>
          </a:p>
          <a:p>
            <a:pPr algn="just">
              <a:buNone/>
            </a:pPr>
            <a:r>
              <a:rPr lang="en-US" dirty="0">
                <a:latin typeface="Times" panose="02020603060405020304" pitchFamily="18" charset="0"/>
              </a:rPr>
              <a:t>a - </a:t>
            </a:r>
            <a:r>
              <a:rPr lang="en-US" b="1" dirty="0">
                <a:latin typeface="Times" panose="02020603060405020304" pitchFamily="18" charset="0"/>
              </a:rPr>
              <a:t>Density</a:t>
            </a:r>
            <a:r>
              <a:rPr lang="en-US" dirty="0">
                <a:latin typeface="Times" panose="02020603060405020304" pitchFamily="18" charset="0"/>
              </a:rPr>
              <a:t>: </a:t>
            </a:r>
            <a:r>
              <a:rPr lang="en-US" sz="2800" dirty="0">
                <a:latin typeface="Times" panose="02020603060405020304" pitchFamily="18" charset="0"/>
              </a:rPr>
              <a:t>it’s percentage covered by undergrowth of the soil surface when viewed from the top surface (foliage density).</a:t>
            </a:r>
          </a:p>
          <a:p>
            <a:pPr algn="just">
              <a:buNone/>
            </a:pPr>
            <a:endParaRPr lang="en-US" dirty="0">
              <a:latin typeface="Times" panose="02020603060405020304" pitchFamily="18" charset="0"/>
            </a:endParaRPr>
          </a:p>
          <a:p>
            <a:pPr algn="just">
              <a:buNone/>
            </a:pPr>
            <a:r>
              <a:rPr lang="en-US" dirty="0">
                <a:latin typeface="Times" panose="02020603060405020304" pitchFamily="18" charset="0"/>
              </a:rPr>
              <a:t>b - </a:t>
            </a:r>
            <a:r>
              <a:rPr lang="en-US" b="1" dirty="0">
                <a:latin typeface="Times" panose="02020603060405020304" pitchFamily="18" charset="0"/>
              </a:rPr>
              <a:t>Basal</a:t>
            </a:r>
            <a:r>
              <a:rPr lang="en-US" dirty="0">
                <a:latin typeface="Times" panose="02020603060405020304" pitchFamily="18" charset="0"/>
              </a:rPr>
              <a:t> </a:t>
            </a:r>
            <a:r>
              <a:rPr lang="en-US" b="1" dirty="0">
                <a:latin typeface="Times" panose="02020603060405020304" pitchFamily="18" charset="0"/>
              </a:rPr>
              <a:t>Area</a:t>
            </a:r>
            <a:r>
              <a:rPr lang="en-US" dirty="0">
                <a:latin typeface="Times" panose="02020603060405020304" pitchFamily="18" charset="0"/>
              </a:rPr>
              <a:t>: </a:t>
            </a:r>
            <a:r>
              <a:rPr lang="en-US" sz="2800" dirty="0">
                <a:latin typeface="Times" panose="02020603060405020304" pitchFamily="18" charset="0"/>
              </a:rPr>
              <a:t>is the ratio of plants basal operated of the soil surface at a height of 2.5 cm from the surface of the ground.</a:t>
            </a:r>
          </a:p>
          <a:p>
            <a:pPr algn="just"/>
            <a:endParaRPr lang="en-US" dirty="0">
              <a:latin typeface="Times" panose="0202060306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1041</Words>
  <Application>Microsoft Office PowerPoint</Application>
  <PresentationFormat>On-screen Show (4:3)</PresentationFormat>
  <Paragraphs>107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Gill Sans MT</vt:lpstr>
      <vt:lpstr>Times</vt:lpstr>
      <vt:lpstr>Times New Roman</vt:lpstr>
      <vt:lpstr>Verdana</vt:lpstr>
      <vt:lpstr>Wingdings 2</vt:lpstr>
      <vt:lpstr>Solstice</vt:lpstr>
      <vt:lpstr>Range management – Practical</vt:lpstr>
      <vt:lpstr>PowerPoint Presentation</vt:lpstr>
      <vt:lpstr>Study Natural Pastures</vt:lpstr>
      <vt:lpstr>Important studies that must be done in the pasture</vt:lpstr>
      <vt:lpstr>Techniques of vegetation studies </vt:lpstr>
      <vt:lpstr>PowerPoint Presentation</vt:lpstr>
      <vt:lpstr>Main quantitative characteristics of vegetation:- </vt:lpstr>
      <vt:lpstr>PowerPoint Presentation</vt:lpstr>
      <vt:lpstr>PowerPoint Presentation</vt:lpstr>
      <vt:lpstr>PowerPoint Presentation</vt:lpstr>
      <vt:lpstr>PowerPoint Presentation</vt:lpstr>
      <vt:lpstr>PowerPoint Presentation</vt:lpstr>
      <vt:lpstr>PowerPoint Presentation</vt:lpstr>
      <vt:lpstr>• Methods for measuring palatability  </vt:lpstr>
      <vt:lpstr>1 - Proportion of use by the animals:</vt:lpstr>
      <vt:lpstr>2 - measuring the time</vt:lpstr>
      <vt:lpstr>3- Cafeteria test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Range management – Practical</dc:title>
  <dc:creator>Arian</dc:creator>
  <cp:lastModifiedBy>Lenovo</cp:lastModifiedBy>
  <cp:revision>82</cp:revision>
  <dcterms:created xsi:type="dcterms:W3CDTF">2016-02-24T07:45:21Z</dcterms:created>
  <dcterms:modified xsi:type="dcterms:W3CDTF">2024-02-24T04:19:41Z</dcterms:modified>
</cp:coreProperties>
</file>