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7" r:id="rId5"/>
    <p:sldId id="263" r:id="rId6"/>
    <p:sldId id="259" r:id="rId7"/>
    <p:sldId id="260" r:id="rId8"/>
    <p:sldId id="261" r:id="rId9"/>
    <p:sldId id="265" r:id="rId10"/>
    <p:sldId id="267" r:id="rId11"/>
    <p:sldId id="268" r:id="rId12"/>
    <p:sldId id="269" r:id="rId13"/>
    <p:sldId id="270" r:id="rId14"/>
    <p:sldId id="266" r:id="rId15"/>
    <p:sldId id="262"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672D3-160B-16F4-291C-CADA32B936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a:extLst>
              <a:ext uri="{FF2B5EF4-FFF2-40B4-BE49-F238E27FC236}">
                <a16:creationId xmlns:a16="http://schemas.microsoft.com/office/drawing/2014/main" id="{DD6769B7-C1DB-745D-ADAE-0EDD8B785B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a:extLst>
              <a:ext uri="{FF2B5EF4-FFF2-40B4-BE49-F238E27FC236}">
                <a16:creationId xmlns:a16="http://schemas.microsoft.com/office/drawing/2014/main" id="{0FCF27BA-AF3D-A537-85DF-F801DE294ECC}"/>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5" name="Footer Placeholder 4">
            <a:extLst>
              <a:ext uri="{FF2B5EF4-FFF2-40B4-BE49-F238E27FC236}">
                <a16:creationId xmlns:a16="http://schemas.microsoft.com/office/drawing/2014/main" id="{FCFFAF0C-D501-6764-0EC3-8E05F130104B}"/>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41646D1D-2A75-82F9-EB69-034B9C68AFAA}"/>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390960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D227C-8553-BFE6-C758-F1D724227165}"/>
              </a:ext>
            </a:extLst>
          </p:cNvPr>
          <p:cNvSpPr>
            <a:spLocks noGrp="1"/>
          </p:cNvSpPr>
          <p:nvPr>
            <p:ph type="title"/>
          </p:nvPr>
        </p:nvSpPr>
        <p:spPr/>
        <p:txBody>
          <a:bodyPr/>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FFA6D37F-45D4-B0B7-9D2D-FF6FA98A08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92BD9E60-4D31-4048-EAB0-3ABD286C6FE0}"/>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5" name="Footer Placeholder 4">
            <a:extLst>
              <a:ext uri="{FF2B5EF4-FFF2-40B4-BE49-F238E27FC236}">
                <a16:creationId xmlns:a16="http://schemas.microsoft.com/office/drawing/2014/main" id="{B088A90D-4B31-8381-2830-6FF1DCF47049}"/>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9729BDEC-6EBA-92B7-8827-7B77E18EA863}"/>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2244932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9BAB3D-C8D4-23DF-9837-5CA7CEEB23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32892951-E35B-CA01-AF6B-1C0231911A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79C545D7-5EE2-F235-AA67-74E96A25CB3C}"/>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5" name="Footer Placeholder 4">
            <a:extLst>
              <a:ext uri="{FF2B5EF4-FFF2-40B4-BE49-F238E27FC236}">
                <a16:creationId xmlns:a16="http://schemas.microsoft.com/office/drawing/2014/main" id="{FBB9A6B7-69CD-FC2F-2B76-25C7562CE8C0}"/>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33A4B7BB-4BF3-325F-B742-83173F700710}"/>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252653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5E615-41EE-E4AB-4B0D-F764ECAA23DA}"/>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9AC2E281-D92E-3929-14EE-8F86F772AE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84DDF1F6-B27B-3BDB-0510-13C1A88DB994}"/>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5" name="Footer Placeholder 4">
            <a:extLst>
              <a:ext uri="{FF2B5EF4-FFF2-40B4-BE49-F238E27FC236}">
                <a16:creationId xmlns:a16="http://schemas.microsoft.com/office/drawing/2014/main" id="{139E3AEC-B3A8-D343-7FD4-1320CC4F3602}"/>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647D047F-D5E2-95FC-6628-9E3C20D64C06}"/>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386929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5D184-F850-7437-754F-C636F3167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a:extLst>
              <a:ext uri="{FF2B5EF4-FFF2-40B4-BE49-F238E27FC236}">
                <a16:creationId xmlns:a16="http://schemas.microsoft.com/office/drawing/2014/main" id="{87AEAF0C-E085-87BC-4F79-943F1EAE9D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EE319-191F-1F38-B366-33AA113BAE6B}"/>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5" name="Footer Placeholder 4">
            <a:extLst>
              <a:ext uri="{FF2B5EF4-FFF2-40B4-BE49-F238E27FC236}">
                <a16:creationId xmlns:a16="http://schemas.microsoft.com/office/drawing/2014/main" id="{F9B858C6-9BAE-3A25-0E7E-D2EC4483E4D2}"/>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442FD247-C926-C834-E380-88DBABDA5CB2}"/>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14321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0E8E-1190-9AB5-48FA-34D99FC43D5D}"/>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BB9E0640-F368-0F63-3C56-1D19CF324B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a:extLst>
              <a:ext uri="{FF2B5EF4-FFF2-40B4-BE49-F238E27FC236}">
                <a16:creationId xmlns:a16="http://schemas.microsoft.com/office/drawing/2014/main" id="{0D190D83-B135-4476-5BC9-9D3955AE17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a:extLst>
              <a:ext uri="{FF2B5EF4-FFF2-40B4-BE49-F238E27FC236}">
                <a16:creationId xmlns:a16="http://schemas.microsoft.com/office/drawing/2014/main" id="{1A2FA091-5646-17B2-C470-27A46F31A0E3}"/>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6" name="Footer Placeholder 5">
            <a:extLst>
              <a:ext uri="{FF2B5EF4-FFF2-40B4-BE49-F238E27FC236}">
                <a16:creationId xmlns:a16="http://schemas.microsoft.com/office/drawing/2014/main" id="{9932D1ED-FEFA-A34D-0390-E3315FC72629}"/>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7D47DA83-FA11-C2A7-0ABB-F0C4F52671A7}"/>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182365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D814-A668-6A8E-1BBD-E25CD0BD852C}"/>
              </a:ext>
            </a:extLst>
          </p:cNvPr>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a:extLst>
              <a:ext uri="{FF2B5EF4-FFF2-40B4-BE49-F238E27FC236}">
                <a16:creationId xmlns:a16="http://schemas.microsoft.com/office/drawing/2014/main" id="{651C0086-2211-1409-AEE4-517444D08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1F93C-A4B7-94CB-1132-4B16C1F452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a:extLst>
              <a:ext uri="{FF2B5EF4-FFF2-40B4-BE49-F238E27FC236}">
                <a16:creationId xmlns:a16="http://schemas.microsoft.com/office/drawing/2014/main" id="{C9E042E5-9E68-1162-1179-77FA96EEBB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9CF76F-149B-767C-452B-12226C0D7A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a:extLst>
              <a:ext uri="{FF2B5EF4-FFF2-40B4-BE49-F238E27FC236}">
                <a16:creationId xmlns:a16="http://schemas.microsoft.com/office/drawing/2014/main" id="{4FE19AB4-C8A4-B9AD-42B1-E8C85678ACC5}"/>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8" name="Footer Placeholder 7">
            <a:extLst>
              <a:ext uri="{FF2B5EF4-FFF2-40B4-BE49-F238E27FC236}">
                <a16:creationId xmlns:a16="http://schemas.microsoft.com/office/drawing/2014/main" id="{E71BCE9D-2517-9136-45AF-3FC78D5F98D2}"/>
              </a:ext>
            </a:extLst>
          </p:cNvPr>
          <p:cNvSpPr>
            <a:spLocks noGrp="1"/>
          </p:cNvSpPr>
          <p:nvPr>
            <p:ph type="ftr" sz="quarter" idx="11"/>
          </p:nvPr>
        </p:nvSpPr>
        <p:spPr/>
        <p:txBody>
          <a:bodyPr/>
          <a:lstStyle/>
          <a:p>
            <a:endParaRPr lang="de-DE"/>
          </a:p>
        </p:txBody>
      </p:sp>
      <p:sp>
        <p:nvSpPr>
          <p:cNvPr id="9" name="Slide Number Placeholder 8">
            <a:extLst>
              <a:ext uri="{FF2B5EF4-FFF2-40B4-BE49-F238E27FC236}">
                <a16:creationId xmlns:a16="http://schemas.microsoft.com/office/drawing/2014/main" id="{38DD095B-C451-34FF-B064-B6A40B9E533C}"/>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715270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876BA-2DE7-9340-BCCA-43FDE2E7F4BE}"/>
              </a:ext>
            </a:extLst>
          </p:cNvPr>
          <p:cNvSpPr>
            <a:spLocks noGrp="1"/>
          </p:cNvSpPr>
          <p:nvPr>
            <p:ph type="title"/>
          </p:nvPr>
        </p:nvSpPr>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81387ADA-67DF-6FB2-0F62-497D1AF87598}"/>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4" name="Footer Placeholder 3">
            <a:extLst>
              <a:ext uri="{FF2B5EF4-FFF2-40B4-BE49-F238E27FC236}">
                <a16:creationId xmlns:a16="http://schemas.microsoft.com/office/drawing/2014/main" id="{BDC545C2-021C-BEF5-DB59-A1194C13AC0B}"/>
              </a:ext>
            </a:extLst>
          </p:cNvPr>
          <p:cNvSpPr>
            <a:spLocks noGrp="1"/>
          </p:cNvSpPr>
          <p:nvPr>
            <p:ph type="ftr" sz="quarter" idx="11"/>
          </p:nvPr>
        </p:nvSpPr>
        <p:spPr/>
        <p:txBody>
          <a:bodyPr/>
          <a:lstStyle/>
          <a:p>
            <a:endParaRPr lang="de-DE"/>
          </a:p>
        </p:txBody>
      </p:sp>
      <p:sp>
        <p:nvSpPr>
          <p:cNvPr id="5" name="Slide Number Placeholder 4">
            <a:extLst>
              <a:ext uri="{FF2B5EF4-FFF2-40B4-BE49-F238E27FC236}">
                <a16:creationId xmlns:a16="http://schemas.microsoft.com/office/drawing/2014/main" id="{464121BD-1C9F-E455-6302-21B146D6DAB6}"/>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35125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6414AB-CD55-96D3-A50E-19925BA9A3CC}"/>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3" name="Footer Placeholder 2">
            <a:extLst>
              <a:ext uri="{FF2B5EF4-FFF2-40B4-BE49-F238E27FC236}">
                <a16:creationId xmlns:a16="http://schemas.microsoft.com/office/drawing/2014/main" id="{BEA21F33-ACE6-AAF1-BB8F-1439A9838970}"/>
              </a:ext>
            </a:extLst>
          </p:cNvPr>
          <p:cNvSpPr>
            <a:spLocks noGrp="1"/>
          </p:cNvSpPr>
          <p:nvPr>
            <p:ph type="ftr" sz="quarter" idx="11"/>
          </p:nvPr>
        </p:nvSpPr>
        <p:spPr/>
        <p:txBody>
          <a:bodyPr/>
          <a:lstStyle/>
          <a:p>
            <a:endParaRPr lang="de-DE"/>
          </a:p>
        </p:txBody>
      </p:sp>
      <p:sp>
        <p:nvSpPr>
          <p:cNvPr id="4" name="Slide Number Placeholder 3">
            <a:extLst>
              <a:ext uri="{FF2B5EF4-FFF2-40B4-BE49-F238E27FC236}">
                <a16:creationId xmlns:a16="http://schemas.microsoft.com/office/drawing/2014/main" id="{4585ED1D-5B0A-C824-2367-B03546507EB4}"/>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267477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1A990-7B45-66C8-DC9A-6CAD8CC365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a:extLst>
              <a:ext uri="{FF2B5EF4-FFF2-40B4-BE49-F238E27FC236}">
                <a16:creationId xmlns:a16="http://schemas.microsoft.com/office/drawing/2014/main" id="{C133AFAA-EF65-6FB7-B533-DD8F7ACCC7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a:extLst>
              <a:ext uri="{FF2B5EF4-FFF2-40B4-BE49-F238E27FC236}">
                <a16:creationId xmlns:a16="http://schemas.microsoft.com/office/drawing/2014/main" id="{E08DFC7A-4A80-9A77-DF09-E8C3F1F44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EDA268-D5DD-A3F1-012E-FD37FED3FE83}"/>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6" name="Footer Placeholder 5">
            <a:extLst>
              <a:ext uri="{FF2B5EF4-FFF2-40B4-BE49-F238E27FC236}">
                <a16:creationId xmlns:a16="http://schemas.microsoft.com/office/drawing/2014/main" id="{446A1420-51B3-4592-B20C-835D41591A82}"/>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80EC1339-7B75-3B68-549E-C834B8190BE0}"/>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3683684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25B34-4F98-87AC-3F12-C09C15C61A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a:extLst>
              <a:ext uri="{FF2B5EF4-FFF2-40B4-BE49-F238E27FC236}">
                <a16:creationId xmlns:a16="http://schemas.microsoft.com/office/drawing/2014/main" id="{3416DB1C-0BF7-A466-0FAB-0FC7F787A2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a:extLst>
              <a:ext uri="{FF2B5EF4-FFF2-40B4-BE49-F238E27FC236}">
                <a16:creationId xmlns:a16="http://schemas.microsoft.com/office/drawing/2014/main" id="{79621972-37CD-5A42-D812-7605DB157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E83FA-E1B5-A18E-EE05-66D1986E22D8}"/>
              </a:ext>
            </a:extLst>
          </p:cNvPr>
          <p:cNvSpPr>
            <a:spLocks noGrp="1"/>
          </p:cNvSpPr>
          <p:nvPr>
            <p:ph type="dt" sz="half" idx="10"/>
          </p:nvPr>
        </p:nvSpPr>
        <p:spPr/>
        <p:txBody>
          <a:bodyPr/>
          <a:lstStyle/>
          <a:p>
            <a:fld id="{BB8C4720-D670-453E-9BE3-52A27F3D5585}" type="datetimeFigureOut">
              <a:rPr lang="de-DE" smtClean="0"/>
              <a:t>04.10.2022</a:t>
            </a:fld>
            <a:endParaRPr lang="de-DE"/>
          </a:p>
        </p:txBody>
      </p:sp>
      <p:sp>
        <p:nvSpPr>
          <p:cNvPr id="6" name="Footer Placeholder 5">
            <a:extLst>
              <a:ext uri="{FF2B5EF4-FFF2-40B4-BE49-F238E27FC236}">
                <a16:creationId xmlns:a16="http://schemas.microsoft.com/office/drawing/2014/main" id="{811704EF-E205-BE8D-BA26-EFDAC6E7EA5F}"/>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C206A2AA-7340-AA1F-53C7-E26BBAD3FF49}"/>
              </a:ext>
            </a:extLst>
          </p:cNvPr>
          <p:cNvSpPr>
            <a:spLocks noGrp="1"/>
          </p:cNvSpPr>
          <p:nvPr>
            <p:ph type="sldNum" sz="quarter" idx="12"/>
          </p:nvPr>
        </p:nvSpPr>
        <p:spPr/>
        <p:txBody>
          <a:bodyPr/>
          <a:lstStyle/>
          <a:p>
            <a:fld id="{6D4680E1-D1C2-4D3C-B5B2-E26809B6B352}" type="slidenum">
              <a:rPr lang="de-DE" smtClean="0"/>
              <a:t>‹#›</a:t>
            </a:fld>
            <a:endParaRPr lang="de-DE"/>
          </a:p>
        </p:txBody>
      </p:sp>
    </p:spTree>
    <p:extLst>
      <p:ext uri="{BB962C8B-B14F-4D97-AF65-F5344CB8AC3E}">
        <p14:creationId xmlns:p14="http://schemas.microsoft.com/office/powerpoint/2010/main" val="185439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4A0F8-63CE-293E-C3AB-792A924691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a:extLst>
              <a:ext uri="{FF2B5EF4-FFF2-40B4-BE49-F238E27FC236}">
                <a16:creationId xmlns:a16="http://schemas.microsoft.com/office/drawing/2014/main" id="{B3EAD018-E9A3-9322-6FA2-364F0C72F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63DCC321-B496-99F4-56F8-651BB76406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C4720-D670-453E-9BE3-52A27F3D5585}" type="datetimeFigureOut">
              <a:rPr lang="de-DE" smtClean="0"/>
              <a:t>04.10.2022</a:t>
            </a:fld>
            <a:endParaRPr lang="de-DE"/>
          </a:p>
        </p:txBody>
      </p:sp>
      <p:sp>
        <p:nvSpPr>
          <p:cNvPr id="5" name="Footer Placeholder 4">
            <a:extLst>
              <a:ext uri="{FF2B5EF4-FFF2-40B4-BE49-F238E27FC236}">
                <a16:creationId xmlns:a16="http://schemas.microsoft.com/office/drawing/2014/main" id="{55FDF027-E777-71FE-6A88-2FE4E0A8A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a:extLst>
              <a:ext uri="{FF2B5EF4-FFF2-40B4-BE49-F238E27FC236}">
                <a16:creationId xmlns:a16="http://schemas.microsoft.com/office/drawing/2014/main" id="{5656D785-B550-2648-23CC-F70A24F91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680E1-D1C2-4D3C-B5B2-E26809B6B352}" type="slidenum">
              <a:rPr lang="de-DE" smtClean="0"/>
              <a:t>‹#›</a:t>
            </a:fld>
            <a:endParaRPr lang="de-DE"/>
          </a:p>
        </p:txBody>
      </p:sp>
    </p:spTree>
    <p:extLst>
      <p:ext uri="{BB962C8B-B14F-4D97-AF65-F5344CB8AC3E}">
        <p14:creationId xmlns:p14="http://schemas.microsoft.com/office/powerpoint/2010/main" val="3751012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67144-B0F7-ECB1-DF7A-BDD9B63A6B11}"/>
              </a:ext>
            </a:extLst>
          </p:cNvPr>
          <p:cNvSpPr>
            <a:spLocks noGrp="1"/>
          </p:cNvSpPr>
          <p:nvPr>
            <p:ph type="ctrTitle"/>
          </p:nvPr>
        </p:nvSpPr>
        <p:spPr>
          <a:xfrm>
            <a:off x="1363744" y="170256"/>
            <a:ext cx="9144000" cy="2387600"/>
          </a:xfrm>
        </p:spPr>
        <p:txBody>
          <a:bodyPr/>
          <a:lstStyle/>
          <a:p>
            <a:r>
              <a:rPr lang="en-US" sz="3600" b="1" dirty="0"/>
              <a:t>Watershed management</a:t>
            </a:r>
            <a:br>
              <a:rPr lang="en-US" sz="3600" b="1" dirty="0"/>
            </a:br>
            <a:br>
              <a:rPr lang="en-US" dirty="0"/>
            </a:br>
            <a:r>
              <a:rPr lang="en-US" dirty="0">
                <a:solidFill>
                  <a:srgbClr val="FF0000"/>
                </a:solidFill>
              </a:rPr>
              <a:t>Hydrologic cycle </a:t>
            </a:r>
            <a:endParaRPr lang="de-DE" dirty="0">
              <a:solidFill>
                <a:srgbClr val="FF0000"/>
              </a:solidFill>
            </a:endParaRPr>
          </a:p>
        </p:txBody>
      </p:sp>
      <p:sp>
        <p:nvSpPr>
          <p:cNvPr id="3" name="Subtitle 2">
            <a:extLst>
              <a:ext uri="{FF2B5EF4-FFF2-40B4-BE49-F238E27FC236}">
                <a16:creationId xmlns:a16="http://schemas.microsoft.com/office/drawing/2014/main" id="{28B58275-20CE-B530-D3AC-C04D9E3F7FC7}"/>
              </a:ext>
            </a:extLst>
          </p:cNvPr>
          <p:cNvSpPr>
            <a:spLocks noGrp="1"/>
          </p:cNvSpPr>
          <p:nvPr>
            <p:ph type="subTitle" idx="1"/>
          </p:nvPr>
        </p:nvSpPr>
        <p:spPr>
          <a:xfrm>
            <a:off x="1524000" y="3602037"/>
            <a:ext cx="9144000" cy="2478251"/>
          </a:xfrm>
        </p:spPr>
        <p:txBody>
          <a:bodyPr/>
          <a:lstStyle/>
          <a:p>
            <a:r>
              <a:rPr lang="en-US" dirty="0" err="1"/>
              <a:t>Lec</a:t>
            </a:r>
            <a:r>
              <a:rPr lang="en-US" dirty="0"/>
              <a:t>. 2</a:t>
            </a:r>
          </a:p>
          <a:p>
            <a:r>
              <a:rPr lang="en-US" dirty="0"/>
              <a:t>3</a:t>
            </a:r>
            <a:r>
              <a:rPr lang="en-US" baseline="30000" dirty="0"/>
              <a:t>rd</a:t>
            </a:r>
            <a:r>
              <a:rPr lang="en-US" dirty="0"/>
              <a:t> stage </a:t>
            </a:r>
          </a:p>
          <a:p>
            <a:r>
              <a:rPr lang="en-US" dirty="0"/>
              <a:t>2022/2023</a:t>
            </a:r>
          </a:p>
          <a:p>
            <a:r>
              <a:rPr lang="en-US" dirty="0"/>
              <a:t>Lecturer: </a:t>
            </a:r>
            <a:r>
              <a:rPr lang="en-US" dirty="0" err="1"/>
              <a:t>Payman</a:t>
            </a:r>
            <a:r>
              <a:rPr lang="en-US" dirty="0"/>
              <a:t> H. </a:t>
            </a:r>
            <a:r>
              <a:rPr lang="en-US" dirty="0" err="1"/>
              <a:t>Aliehsan</a:t>
            </a:r>
            <a:endParaRPr lang="de-DE" dirty="0"/>
          </a:p>
        </p:txBody>
      </p:sp>
      <p:pic>
        <p:nvPicPr>
          <p:cNvPr id="5" name="Picture 4">
            <a:extLst>
              <a:ext uri="{FF2B5EF4-FFF2-40B4-BE49-F238E27FC236}">
                <a16:creationId xmlns:a16="http://schemas.microsoft.com/office/drawing/2014/main" id="{B87D6C14-428C-951C-23B4-EF9EEC0350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244" y="222447"/>
            <a:ext cx="1905000" cy="1905000"/>
          </a:xfrm>
          <a:prstGeom prst="rect">
            <a:avLst/>
          </a:prstGeom>
        </p:spPr>
      </p:pic>
    </p:spTree>
    <p:extLst>
      <p:ext uri="{BB962C8B-B14F-4D97-AF65-F5344CB8AC3E}">
        <p14:creationId xmlns:p14="http://schemas.microsoft.com/office/powerpoint/2010/main" val="292560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97A5-9B63-1DEB-514A-2D8CD7E80A7D}"/>
              </a:ext>
            </a:extLst>
          </p:cNvPr>
          <p:cNvSpPr>
            <a:spLocks noGrp="1"/>
          </p:cNvSpPr>
          <p:nvPr>
            <p:ph type="title"/>
          </p:nvPr>
        </p:nvSpPr>
        <p:spPr>
          <a:xfrm>
            <a:off x="838200" y="365125"/>
            <a:ext cx="10515600" cy="898067"/>
          </a:xfrm>
        </p:spPr>
        <p:txBody>
          <a:bodyPr/>
          <a:lstStyle/>
          <a:p>
            <a:r>
              <a:rPr lang="en-US" dirty="0"/>
              <a:t>The primary functions of the watershed are:</a:t>
            </a:r>
            <a:endParaRPr lang="de-DE" dirty="0"/>
          </a:p>
        </p:txBody>
      </p:sp>
      <p:sp>
        <p:nvSpPr>
          <p:cNvPr id="3" name="Content Placeholder 2">
            <a:extLst>
              <a:ext uri="{FF2B5EF4-FFF2-40B4-BE49-F238E27FC236}">
                <a16:creationId xmlns:a16="http://schemas.microsoft.com/office/drawing/2014/main" id="{FC6ED567-9D0C-563C-A1D4-67108C97714B}"/>
              </a:ext>
            </a:extLst>
          </p:cNvPr>
          <p:cNvSpPr>
            <a:spLocks noGrp="1"/>
          </p:cNvSpPr>
          <p:nvPr>
            <p:ph idx="1"/>
          </p:nvPr>
        </p:nvSpPr>
        <p:spPr/>
        <p:txBody>
          <a:bodyPr/>
          <a:lstStyle/>
          <a:p>
            <a:r>
              <a:rPr lang="en-US" dirty="0"/>
              <a:t>Capture </a:t>
            </a:r>
          </a:p>
          <a:p>
            <a:r>
              <a:rPr lang="en-US" dirty="0"/>
              <a:t>Filtration </a:t>
            </a:r>
          </a:p>
          <a:p>
            <a:r>
              <a:rPr lang="en-US" dirty="0"/>
              <a:t>Storage </a:t>
            </a:r>
          </a:p>
          <a:p>
            <a:r>
              <a:rPr lang="de-DE" dirty="0"/>
              <a:t>Conveyance</a:t>
            </a:r>
          </a:p>
        </p:txBody>
      </p:sp>
    </p:spTree>
    <p:extLst>
      <p:ext uri="{BB962C8B-B14F-4D97-AF65-F5344CB8AC3E}">
        <p14:creationId xmlns:p14="http://schemas.microsoft.com/office/powerpoint/2010/main" val="2999713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298F0-D044-9B11-A0B1-FE92A22F72D0}"/>
              </a:ext>
            </a:extLst>
          </p:cNvPr>
          <p:cNvSpPr>
            <a:spLocks noGrp="1"/>
          </p:cNvSpPr>
          <p:nvPr>
            <p:ph type="title"/>
          </p:nvPr>
        </p:nvSpPr>
        <p:spPr/>
        <p:txBody>
          <a:bodyPr/>
          <a:lstStyle/>
          <a:p>
            <a:r>
              <a:rPr lang="en-US" b="1" dirty="0"/>
              <a:t>• </a:t>
            </a:r>
            <a:r>
              <a:rPr lang="en-US" sz="2800" b="1" dirty="0">
                <a:solidFill>
                  <a:srgbClr val="FF0000"/>
                </a:solidFill>
              </a:rPr>
              <a:t>CAPTURE</a:t>
            </a:r>
            <a:endParaRPr lang="de-DE" sz="2800" b="1" dirty="0">
              <a:solidFill>
                <a:srgbClr val="FF0000"/>
              </a:solidFill>
            </a:endParaRPr>
          </a:p>
        </p:txBody>
      </p:sp>
      <p:sp>
        <p:nvSpPr>
          <p:cNvPr id="3" name="Content Placeholder 2">
            <a:extLst>
              <a:ext uri="{FF2B5EF4-FFF2-40B4-BE49-F238E27FC236}">
                <a16:creationId xmlns:a16="http://schemas.microsoft.com/office/drawing/2014/main" id="{A55BA82F-E3C6-29B0-CA40-78D7B9F0334E}"/>
              </a:ext>
            </a:extLst>
          </p:cNvPr>
          <p:cNvSpPr>
            <a:spLocks noGrp="1"/>
          </p:cNvSpPr>
          <p:nvPr>
            <p:ph idx="1"/>
          </p:nvPr>
        </p:nvSpPr>
        <p:spPr>
          <a:xfrm>
            <a:off x="838200" y="1391992"/>
            <a:ext cx="10515600" cy="4351338"/>
          </a:xfrm>
        </p:spPr>
        <p:txBody>
          <a:bodyPr/>
          <a:lstStyle/>
          <a:p>
            <a:r>
              <a:rPr lang="en-US" dirty="0"/>
              <a:t>Any depression is an obvious place to capture precipitation. Ponds and wetlands are the most obvious examples of natural structures whose purpose is to capture and hold precipitation for long periods. </a:t>
            </a:r>
          </a:p>
          <a:p>
            <a:endParaRPr lang="en-US" dirty="0"/>
          </a:p>
          <a:p>
            <a:pPr marL="0" indent="0">
              <a:buNone/>
            </a:pPr>
            <a:r>
              <a:rPr lang="en-US" dirty="0"/>
              <a:t>• </a:t>
            </a:r>
            <a:r>
              <a:rPr lang="en-US" dirty="0">
                <a:solidFill>
                  <a:srgbClr val="FF0000"/>
                </a:solidFill>
              </a:rPr>
              <a:t>FILTRATION </a:t>
            </a:r>
          </a:p>
          <a:p>
            <a:r>
              <a:rPr lang="en-US" dirty="0"/>
              <a:t>Undisturbed forest or field offers vast surface area to allow rain or snowmelt to soak down into the soil. Some of it will filter all the way down to aquifers for storage, some will stay near the surface and show as streams or wetlands. Both the soils and the roots of plants are the filtering media that clean the water.</a:t>
            </a:r>
            <a:endParaRPr lang="de-DE" dirty="0"/>
          </a:p>
        </p:txBody>
      </p:sp>
    </p:spTree>
    <p:extLst>
      <p:ext uri="{BB962C8B-B14F-4D97-AF65-F5344CB8AC3E}">
        <p14:creationId xmlns:p14="http://schemas.microsoft.com/office/powerpoint/2010/main" val="3602414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863C2-8729-65A4-95CE-2351F7A8F33B}"/>
              </a:ext>
            </a:extLst>
          </p:cNvPr>
          <p:cNvSpPr>
            <a:spLocks noGrp="1"/>
          </p:cNvSpPr>
          <p:nvPr>
            <p:ph type="title"/>
          </p:nvPr>
        </p:nvSpPr>
        <p:spPr/>
        <p:txBody>
          <a:bodyPr/>
          <a:lstStyle/>
          <a:p>
            <a:r>
              <a:rPr lang="en-US" b="1" dirty="0">
                <a:solidFill>
                  <a:srgbClr val="FF0000"/>
                </a:solidFill>
              </a:rPr>
              <a:t>STORAGE</a:t>
            </a:r>
            <a:br>
              <a:rPr lang="en-US" b="1" dirty="0">
                <a:solidFill>
                  <a:srgbClr val="FF0000"/>
                </a:solidFill>
              </a:rPr>
            </a:br>
            <a:endParaRPr lang="de-DE" b="1" dirty="0">
              <a:solidFill>
                <a:srgbClr val="FF0000"/>
              </a:solidFill>
            </a:endParaRPr>
          </a:p>
        </p:txBody>
      </p:sp>
      <p:sp>
        <p:nvSpPr>
          <p:cNvPr id="3" name="Content Placeholder 2">
            <a:extLst>
              <a:ext uri="{FF2B5EF4-FFF2-40B4-BE49-F238E27FC236}">
                <a16:creationId xmlns:a16="http://schemas.microsoft.com/office/drawing/2014/main" id="{84E04296-84E0-AE27-F50D-B9D9C20C7A3C}"/>
              </a:ext>
            </a:extLst>
          </p:cNvPr>
          <p:cNvSpPr>
            <a:spLocks noGrp="1"/>
          </p:cNvSpPr>
          <p:nvPr>
            <p:ph idx="1"/>
          </p:nvPr>
        </p:nvSpPr>
        <p:spPr/>
        <p:txBody>
          <a:bodyPr/>
          <a:lstStyle/>
          <a:p>
            <a:r>
              <a:rPr lang="en-US" dirty="0"/>
              <a:t>The deepest storage receptacles are underground aquifers, porous stone sponges that receive and hold water that has been filtered by many layers of soils. Surface storage sites are wetlands, lakes and ponds.</a:t>
            </a:r>
            <a:endParaRPr lang="de-DE" dirty="0"/>
          </a:p>
        </p:txBody>
      </p:sp>
    </p:spTree>
    <p:extLst>
      <p:ext uri="{BB962C8B-B14F-4D97-AF65-F5344CB8AC3E}">
        <p14:creationId xmlns:p14="http://schemas.microsoft.com/office/powerpoint/2010/main" val="275570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30D0-2204-CC7C-6EEE-9F772F9341A9}"/>
              </a:ext>
            </a:extLst>
          </p:cNvPr>
          <p:cNvSpPr>
            <a:spLocks noGrp="1"/>
          </p:cNvSpPr>
          <p:nvPr>
            <p:ph type="title"/>
          </p:nvPr>
        </p:nvSpPr>
        <p:spPr/>
        <p:txBody>
          <a:bodyPr/>
          <a:lstStyle/>
          <a:p>
            <a:r>
              <a:rPr lang="en-US" b="1" dirty="0">
                <a:solidFill>
                  <a:srgbClr val="FF0000"/>
                </a:solidFill>
              </a:rPr>
              <a:t>CONVEYANCE</a:t>
            </a:r>
            <a:endParaRPr lang="de-DE" b="1" dirty="0">
              <a:solidFill>
                <a:srgbClr val="FF0000"/>
              </a:solidFill>
            </a:endParaRPr>
          </a:p>
        </p:txBody>
      </p:sp>
      <p:sp>
        <p:nvSpPr>
          <p:cNvPr id="3" name="Content Placeholder 2">
            <a:extLst>
              <a:ext uri="{FF2B5EF4-FFF2-40B4-BE49-F238E27FC236}">
                <a16:creationId xmlns:a16="http://schemas.microsoft.com/office/drawing/2014/main" id="{FE224403-50F2-FE9B-22BB-90F93724275C}"/>
              </a:ext>
            </a:extLst>
          </p:cNvPr>
          <p:cNvSpPr>
            <a:spLocks noGrp="1"/>
          </p:cNvSpPr>
          <p:nvPr>
            <p:ph idx="1"/>
          </p:nvPr>
        </p:nvSpPr>
        <p:spPr>
          <a:xfrm>
            <a:off x="838200" y="1366887"/>
            <a:ext cx="10515600" cy="4810076"/>
          </a:xfrm>
        </p:spPr>
        <p:txBody>
          <a:bodyPr>
            <a:normAutofit fontScale="92500" lnSpcReduction="10000"/>
          </a:bodyPr>
          <a:lstStyle/>
          <a:p>
            <a:pPr marL="0" indent="0">
              <a:buNone/>
            </a:pPr>
            <a:endParaRPr lang="en-US" dirty="0"/>
          </a:p>
          <a:p>
            <a:r>
              <a:rPr lang="en-US" dirty="0"/>
              <a:t>Overall, the function of a watershed is to move water to where it is needed in order to support life. The topography that shapes the land is not just a canvas on which the watershed is drawn, it determines where the storage areas are, and where the streams run, and where the swales need to be to direct water to the stream.</a:t>
            </a:r>
          </a:p>
          <a:p>
            <a:r>
              <a:rPr lang="en-US" dirty="0"/>
              <a:t> The smallest depression will move water either toward a storage area or toward the main stream. Eventually, whatever doesn’t get stored gets transferred to ever larger streams, rivers, and the ultimate destination, a lake or ocean. </a:t>
            </a:r>
          </a:p>
          <a:p>
            <a:r>
              <a:rPr lang="en-US" dirty="0"/>
              <a:t>The evaporation of water off the surface, and the transpiration of it through the exhalation of plants conveys water to the air to become precipitation, falling to earth once more and fulfilling the water cycle</a:t>
            </a:r>
            <a:endParaRPr lang="de-DE" dirty="0"/>
          </a:p>
        </p:txBody>
      </p:sp>
    </p:spTree>
    <p:extLst>
      <p:ext uri="{BB962C8B-B14F-4D97-AF65-F5344CB8AC3E}">
        <p14:creationId xmlns:p14="http://schemas.microsoft.com/office/powerpoint/2010/main" val="3270052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14FC-B011-0418-1180-8293FB5E3AC0}"/>
              </a:ext>
            </a:extLst>
          </p:cNvPr>
          <p:cNvSpPr>
            <a:spLocks noGrp="1"/>
          </p:cNvSpPr>
          <p:nvPr>
            <p:ph type="title"/>
          </p:nvPr>
        </p:nvSpPr>
        <p:spPr/>
        <p:txBody>
          <a:bodyPr/>
          <a:lstStyle/>
          <a:p>
            <a:r>
              <a:rPr lang="en-US" dirty="0"/>
              <a:t>methodology for development of a watershed management</a:t>
            </a:r>
            <a:endParaRPr lang="de-DE" dirty="0"/>
          </a:p>
        </p:txBody>
      </p:sp>
      <p:sp>
        <p:nvSpPr>
          <p:cNvPr id="3" name="Content Placeholder 2">
            <a:extLst>
              <a:ext uri="{FF2B5EF4-FFF2-40B4-BE49-F238E27FC236}">
                <a16:creationId xmlns:a16="http://schemas.microsoft.com/office/drawing/2014/main" id="{CC7BACCC-2A93-A73D-23DC-371FE907C33C}"/>
              </a:ext>
            </a:extLst>
          </p:cNvPr>
          <p:cNvSpPr>
            <a:spLocks noGrp="1"/>
          </p:cNvSpPr>
          <p:nvPr>
            <p:ph idx="1"/>
          </p:nvPr>
        </p:nvSpPr>
        <p:spPr/>
        <p:txBody>
          <a:bodyPr/>
          <a:lstStyle/>
          <a:p>
            <a:r>
              <a:rPr lang="en-US" dirty="0"/>
              <a:t>drafted map showing the watershed management area, major tributaries and water bodies and the challenges occurring in the catchment. </a:t>
            </a:r>
          </a:p>
          <a:p>
            <a:r>
              <a:rPr lang="en-US" dirty="0"/>
              <a:t>a situation analysis showing the causes, problems, impacts, location and current intervention for each kind of management relevant problem. </a:t>
            </a:r>
          </a:p>
          <a:p>
            <a:r>
              <a:rPr lang="en-US" dirty="0"/>
              <a:t>a management option matrix showing the problem, intervention and activities, indicators, time frame, means of verification, and responsibilities. </a:t>
            </a:r>
          </a:p>
          <a:p>
            <a:r>
              <a:rPr lang="en-US" dirty="0"/>
              <a:t>a financial plan for implementation of single actions</a:t>
            </a:r>
            <a:endParaRPr lang="de-DE" dirty="0"/>
          </a:p>
        </p:txBody>
      </p:sp>
    </p:spTree>
    <p:extLst>
      <p:ext uri="{BB962C8B-B14F-4D97-AF65-F5344CB8AC3E}">
        <p14:creationId xmlns:p14="http://schemas.microsoft.com/office/powerpoint/2010/main" val="50651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A8A00-AD56-F35A-8EFE-A28619A3FB30}"/>
              </a:ext>
            </a:extLst>
          </p:cNvPr>
          <p:cNvSpPr>
            <a:spLocks noGrp="1"/>
          </p:cNvSpPr>
          <p:nvPr>
            <p:ph type="title"/>
          </p:nvPr>
        </p:nvSpPr>
        <p:spPr/>
        <p:txBody>
          <a:bodyPr/>
          <a:lstStyle/>
          <a:p>
            <a:r>
              <a:rPr lang="en-US" dirty="0"/>
              <a:t>How can we protect the resources in WS?</a:t>
            </a:r>
            <a:endParaRPr lang="de-DE" dirty="0"/>
          </a:p>
        </p:txBody>
      </p:sp>
      <p:sp>
        <p:nvSpPr>
          <p:cNvPr id="3" name="Content Placeholder 2">
            <a:extLst>
              <a:ext uri="{FF2B5EF4-FFF2-40B4-BE49-F238E27FC236}">
                <a16:creationId xmlns:a16="http://schemas.microsoft.com/office/drawing/2014/main" id="{48214071-5F70-FFD5-70AD-9F3FE774AD05}"/>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n-US" b="0" i="0" dirty="0">
                <a:solidFill>
                  <a:srgbClr val="1A1A1A"/>
                </a:solidFill>
                <a:effectLst/>
                <a:latin typeface="Chronicle Text G2 A"/>
              </a:rPr>
              <a:t>Conserve water every day. Take shorter showers, fix leaks &amp; turn off the water when not in use.</a:t>
            </a:r>
          </a:p>
          <a:p>
            <a:pPr algn="l">
              <a:buFont typeface="Arial" panose="020B0604020202020204" pitchFamily="34" charset="0"/>
              <a:buChar char="•"/>
            </a:pPr>
            <a:r>
              <a:rPr lang="en-US" b="0" i="0" dirty="0">
                <a:solidFill>
                  <a:srgbClr val="1A1A1A"/>
                </a:solidFill>
                <a:effectLst/>
                <a:latin typeface="Chronicle Text G2 A"/>
              </a:rPr>
              <a:t>Don’t pour toxic household chemicals down the drain; take them to a hazardous waste center.</a:t>
            </a:r>
          </a:p>
          <a:p>
            <a:pPr algn="l">
              <a:buFont typeface="Arial" panose="020B0604020202020204" pitchFamily="34" charset="0"/>
              <a:buChar char="•"/>
            </a:pPr>
            <a:r>
              <a:rPr lang="en-US" b="0" i="0" dirty="0">
                <a:solidFill>
                  <a:srgbClr val="1A1A1A"/>
                </a:solidFill>
                <a:effectLst/>
                <a:latin typeface="Chronicle Text G2 A"/>
              </a:rPr>
              <a:t>Use hardy plants that require little or no watering, fertilizers or pesticides in your yard.</a:t>
            </a:r>
          </a:p>
          <a:p>
            <a:pPr algn="l">
              <a:buFont typeface="Arial" panose="020B0604020202020204" pitchFamily="34" charset="0"/>
              <a:buChar char="•"/>
            </a:pPr>
            <a:r>
              <a:rPr lang="en-US" b="0" i="0" dirty="0">
                <a:solidFill>
                  <a:srgbClr val="1A1A1A"/>
                </a:solidFill>
                <a:effectLst/>
                <a:latin typeface="Chronicle Text G2 A"/>
              </a:rPr>
              <a:t>Do not over apply fertilizers. Consider using organic or slow release fertilizers instead.</a:t>
            </a:r>
          </a:p>
          <a:p>
            <a:pPr algn="l">
              <a:buFont typeface="Arial" panose="020B0604020202020204" pitchFamily="34" charset="0"/>
              <a:buChar char="•"/>
            </a:pPr>
            <a:r>
              <a:rPr lang="en-US" b="0" i="0" dirty="0">
                <a:solidFill>
                  <a:srgbClr val="1A1A1A"/>
                </a:solidFill>
                <a:effectLst/>
                <a:latin typeface="Chronicle Text G2 A"/>
              </a:rPr>
              <a:t>Recycle yard waste in a compost pile &amp; use a mulching mower.</a:t>
            </a:r>
          </a:p>
          <a:p>
            <a:pPr algn="l">
              <a:buFont typeface="Arial" panose="020B0604020202020204" pitchFamily="34" charset="0"/>
              <a:buChar char="•"/>
            </a:pPr>
            <a:r>
              <a:rPr lang="en-US" b="0" i="0" dirty="0">
                <a:solidFill>
                  <a:srgbClr val="1A1A1A"/>
                </a:solidFill>
                <a:effectLst/>
                <a:latin typeface="Chronicle Text G2 A"/>
              </a:rPr>
              <a:t>Use surfaces like wood, brick or gravel for decks &amp; walkways, which allows rain to soak in and not run off.</a:t>
            </a:r>
          </a:p>
          <a:p>
            <a:pPr algn="l">
              <a:buFont typeface="Arial" panose="020B0604020202020204" pitchFamily="34" charset="0"/>
              <a:buChar char="•"/>
            </a:pPr>
            <a:r>
              <a:rPr lang="en-US" b="0" i="0" dirty="0">
                <a:solidFill>
                  <a:srgbClr val="1A1A1A"/>
                </a:solidFill>
                <a:effectLst/>
                <a:latin typeface="Chronicle Text G2 A"/>
              </a:rPr>
              <a:t>Never pour used oil or antifreeze into the storm drain or the street.</a:t>
            </a:r>
          </a:p>
          <a:p>
            <a:pPr algn="l">
              <a:buFont typeface="Arial" panose="020B0604020202020204" pitchFamily="34" charset="0"/>
              <a:buChar char="•"/>
            </a:pPr>
            <a:r>
              <a:rPr lang="en-US" b="0" i="0" dirty="0">
                <a:solidFill>
                  <a:srgbClr val="1A1A1A"/>
                </a:solidFill>
                <a:effectLst/>
                <a:latin typeface="Chronicle Text G2 A"/>
              </a:rPr>
              <a:t>Drive less—walk or bike; many pollutants in our waters come from car exhaust and car leaks.</a:t>
            </a:r>
          </a:p>
          <a:p>
            <a:endParaRPr lang="de-DE" dirty="0"/>
          </a:p>
        </p:txBody>
      </p:sp>
    </p:spTree>
    <p:extLst>
      <p:ext uri="{BB962C8B-B14F-4D97-AF65-F5344CB8AC3E}">
        <p14:creationId xmlns:p14="http://schemas.microsoft.com/office/powerpoint/2010/main" val="165504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7B4B-017A-9C71-90CA-6EDAA62AF888}"/>
              </a:ext>
            </a:extLst>
          </p:cNvPr>
          <p:cNvSpPr>
            <a:spLocks noGrp="1"/>
          </p:cNvSpPr>
          <p:nvPr>
            <p:ph type="title"/>
          </p:nvPr>
        </p:nvSpPr>
        <p:spPr/>
        <p:txBody>
          <a:bodyPr/>
          <a:lstStyle/>
          <a:p>
            <a:r>
              <a:rPr lang="de-DE" b="1" dirty="0">
                <a:solidFill>
                  <a:srgbClr val="FF0000"/>
                </a:solidFill>
              </a:rPr>
              <a:t>The Hydrological Cycle</a:t>
            </a:r>
          </a:p>
        </p:txBody>
      </p:sp>
      <p:sp>
        <p:nvSpPr>
          <p:cNvPr id="3" name="Content Placeholder 2">
            <a:extLst>
              <a:ext uri="{FF2B5EF4-FFF2-40B4-BE49-F238E27FC236}">
                <a16:creationId xmlns:a16="http://schemas.microsoft.com/office/drawing/2014/main" id="{2C376051-6110-6D74-F012-7267FF1D054D}"/>
              </a:ext>
            </a:extLst>
          </p:cNvPr>
          <p:cNvSpPr>
            <a:spLocks noGrp="1"/>
          </p:cNvSpPr>
          <p:nvPr>
            <p:ph idx="1"/>
          </p:nvPr>
        </p:nvSpPr>
        <p:spPr/>
        <p:txBody>
          <a:bodyPr/>
          <a:lstStyle/>
          <a:p>
            <a:r>
              <a:rPr lang="en-US" dirty="0"/>
              <a:t>It is started by heating of the sea surface causes </a:t>
            </a:r>
            <a:r>
              <a:rPr lang="en-US" dirty="0">
                <a:solidFill>
                  <a:srgbClr val="FF0000"/>
                </a:solidFill>
              </a:rPr>
              <a:t>evaporation</a:t>
            </a:r>
            <a:r>
              <a:rPr lang="en-US" dirty="0"/>
              <a:t>, the transfer of water from the liquid to the gaseous state, to form part of the atmosphere. It remains mainly unseen in atmospheric storage for an average </a:t>
            </a:r>
            <a:r>
              <a:rPr lang="de-DE" dirty="0"/>
              <a:t>of 10 days. </a:t>
            </a:r>
          </a:p>
          <a:p>
            <a:r>
              <a:rPr lang="en-US" dirty="0"/>
              <a:t>Through a combination of circumstances, the water </a:t>
            </a:r>
            <a:r>
              <a:rPr lang="en-US" dirty="0" err="1"/>
              <a:t>vapour</a:t>
            </a:r>
            <a:r>
              <a:rPr lang="en-US" dirty="0"/>
              <a:t> changes back to the liquid state again through the process of condensation to form clouds and, with </a:t>
            </a:r>
            <a:r>
              <a:rPr lang="en-US" dirty="0" err="1"/>
              <a:t>favourable</a:t>
            </a:r>
            <a:r>
              <a:rPr lang="en-US" dirty="0"/>
              <a:t> atmospheric conditions, precipitation (rain or snow) is produced either to return directly to the ocean storage or to embark on a more devious route to the oceans via the land surface.</a:t>
            </a:r>
            <a:endParaRPr lang="de-DE" b="1" dirty="0"/>
          </a:p>
        </p:txBody>
      </p:sp>
    </p:spTree>
    <p:extLst>
      <p:ext uri="{BB962C8B-B14F-4D97-AF65-F5344CB8AC3E}">
        <p14:creationId xmlns:p14="http://schemas.microsoft.com/office/powerpoint/2010/main" val="289546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97169-412A-A2BB-49A9-3B91BCAD4A98}"/>
              </a:ext>
            </a:extLst>
          </p:cNvPr>
          <p:cNvSpPr>
            <a:spLocks noGrp="1"/>
          </p:cNvSpPr>
          <p:nvPr>
            <p:ph type="title"/>
          </p:nvPr>
        </p:nvSpPr>
        <p:spPr>
          <a:xfrm>
            <a:off x="838200" y="365125"/>
            <a:ext cx="4139153" cy="860359"/>
          </a:xfrm>
        </p:spPr>
        <p:txBody>
          <a:bodyPr>
            <a:normAutofit/>
          </a:bodyPr>
          <a:lstStyle/>
          <a:p>
            <a:r>
              <a:rPr lang="de-DE" b="1" u="sng" dirty="0">
                <a:solidFill>
                  <a:srgbClr val="FF0000"/>
                </a:solidFill>
              </a:rPr>
              <a:t>Hydrologic Cycle</a:t>
            </a:r>
          </a:p>
        </p:txBody>
      </p:sp>
      <p:pic>
        <p:nvPicPr>
          <p:cNvPr id="5" name="Content Placeholder 4">
            <a:extLst>
              <a:ext uri="{FF2B5EF4-FFF2-40B4-BE49-F238E27FC236}">
                <a16:creationId xmlns:a16="http://schemas.microsoft.com/office/drawing/2014/main" id="{1D460A40-39E3-CC01-EC83-74C072766A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5105" y="1875934"/>
            <a:ext cx="8180419" cy="4458878"/>
          </a:xfrm>
        </p:spPr>
      </p:pic>
    </p:spTree>
    <p:extLst>
      <p:ext uri="{BB962C8B-B14F-4D97-AF65-F5344CB8AC3E}">
        <p14:creationId xmlns:p14="http://schemas.microsoft.com/office/powerpoint/2010/main" val="293285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13DD-1AA1-26A1-6D26-D7B0775AFCA0}"/>
              </a:ext>
            </a:extLst>
          </p:cNvPr>
          <p:cNvSpPr>
            <a:spLocks noGrp="1"/>
          </p:cNvSpPr>
          <p:nvPr>
            <p:ph type="title"/>
          </p:nvPr>
        </p:nvSpPr>
        <p:spPr/>
        <p:txBody>
          <a:bodyPr/>
          <a:lstStyle/>
          <a:p>
            <a:r>
              <a:rPr lang="en-US" dirty="0"/>
              <a:t>Water resources:</a:t>
            </a:r>
            <a:endParaRPr lang="de-DE" dirty="0"/>
          </a:p>
        </p:txBody>
      </p:sp>
      <p:sp>
        <p:nvSpPr>
          <p:cNvPr id="3" name="Content Placeholder 2">
            <a:extLst>
              <a:ext uri="{FF2B5EF4-FFF2-40B4-BE49-F238E27FC236}">
                <a16:creationId xmlns:a16="http://schemas.microsoft.com/office/drawing/2014/main" id="{DB9FEDB9-1DEE-4C06-AB1D-E23B4E2DA6DA}"/>
              </a:ext>
            </a:extLst>
          </p:cNvPr>
          <p:cNvSpPr>
            <a:spLocks noGrp="1"/>
          </p:cNvSpPr>
          <p:nvPr>
            <p:ph idx="1"/>
          </p:nvPr>
        </p:nvSpPr>
        <p:spPr/>
        <p:txBody>
          <a:bodyPr/>
          <a:lstStyle/>
          <a:p>
            <a:pPr marL="0" indent="0">
              <a:buNone/>
            </a:pPr>
            <a:r>
              <a:rPr lang="en-US" dirty="0"/>
              <a:t>Where is the water coming from?</a:t>
            </a:r>
          </a:p>
          <a:p>
            <a:r>
              <a:rPr lang="en-US" dirty="0"/>
              <a:t>Freshwater is accounting glaciers and ice caps, groundwater and surface water, inclusive other freshwater. The global freshwater available (where we have direct access to) is ice &amp; snow, from lakes, soil moisture, swamps, rivers, biological water and atmospheric water</a:t>
            </a:r>
            <a:endParaRPr lang="de-DE" dirty="0"/>
          </a:p>
        </p:txBody>
      </p:sp>
    </p:spTree>
    <p:extLst>
      <p:ext uri="{BB962C8B-B14F-4D97-AF65-F5344CB8AC3E}">
        <p14:creationId xmlns:p14="http://schemas.microsoft.com/office/powerpoint/2010/main" val="4171220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9D0C-4108-7F92-CFEF-96B8B8248D81}"/>
              </a:ext>
            </a:extLst>
          </p:cNvPr>
          <p:cNvSpPr>
            <a:spLocks noGrp="1"/>
          </p:cNvSpPr>
          <p:nvPr>
            <p:ph type="title"/>
          </p:nvPr>
        </p:nvSpPr>
        <p:spPr>
          <a:xfrm>
            <a:off x="1055017" y="2297620"/>
            <a:ext cx="10515600" cy="1325563"/>
          </a:xfrm>
        </p:spPr>
        <p:txBody>
          <a:bodyPr/>
          <a:lstStyle/>
          <a:p>
            <a:r>
              <a:rPr lang="en-US" dirty="0">
                <a:solidFill>
                  <a:srgbClr val="FF0000"/>
                </a:solidFill>
              </a:rPr>
              <a:t>Surface water versus ground water</a:t>
            </a:r>
            <a:endParaRPr lang="de-DE" dirty="0">
              <a:solidFill>
                <a:srgbClr val="FF0000"/>
              </a:solidFill>
            </a:endParaRPr>
          </a:p>
        </p:txBody>
      </p:sp>
    </p:spTree>
    <p:extLst>
      <p:ext uri="{BB962C8B-B14F-4D97-AF65-F5344CB8AC3E}">
        <p14:creationId xmlns:p14="http://schemas.microsoft.com/office/powerpoint/2010/main" val="1360580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ABB31-3974-6367-3470-560B602AA862}"/>
              </a:ext>
            </a:extLst>
          </p:cNvPr>
          <p:cNvSpPr>
            <a:spLocks noGrp="1"/>
          </p:cNvSpPr>
          <p:nvPr>
            <p:ph type="title"/>
          </p:nvPr>
        </p:nvSpPr>
        <p:spPr/>
        <p:txBody>
          <a:bodyPr/>
          <a:lstStyle/>
          <a:p>
            <a:r>
              <a:rPr lang="en-US" dirty="0">
                <a:solidFill>
                  <a:srgbClr val="FF0000"/>
                </a:solidFill>
              </a:rPr>
              <a:t>Surface water </a:t>
            </a:r>
            <a:endParaRPr lang="de-DE" dirty="0">
              <a:solidFill>
                <a:srgbClr val="FF0000"/>
              </a:solidFill>
            </a:endParaRPr>
          </a:p>
        </p:txBody>
      </p:sp>
      <p:sp>
        <p:nvSpPr>
          <p:cNvPr id="3" name="Content Placeholder 2">
            <a:extLst>
              <a:ext uri="{FF2B5EF4-FFF2-40B4-BE49-F238E27FC236}">
                <a16:creationId xmlns:a16="http://schemas.microsoft.com/office/drawing/2014/main" id="{03E44240-94CB-45F1-0691-5BE56FB1A8D9}"/>
              </a:ext>
            </a:extLst>
          </p:cNvPr>
          <p:cNvSpPr>
            <a:spLocks noGrp="1"/>
          </p:cNvSpPr>
          <p:nvPr>
            <p:ph idx="1"/>
          </p:nvPr>
        </p:nvSpPr>
        <p:spPr/>
        <p:txBody>
          <a:bodyPr>
            <a:normAutofit fontScale="92500"/>
          </a:bodyPr>
          <a:lstStyle/>
          <a:p>
            <a:r>
              <a:rPr lang="en-US" dirty="0"/>
              <a:t>falls directly into an upland lake, becoming surface water.</a:t>
            </a:r>
          </a:p>
          <a:p>
            <a:r>
              <a:rPr lang="en-US" dirty="0"/>
              <a:t>After some days it evaporates back to the local atmosphere and falls again as rain, but this time e.g. on permeable ground where it infiltrates to become groundwater.</a:t>
            </a:r>
          </a:p>
          <a:p>
            <a:r>
              <a:rPr lang="en-US" dirty="0"/>
              <a:t>If flows underground in an aquifer for more for several years and discharge eventually as a lowland spring. </a:t>
            </a:r>
          </a:p>
          <a:p>
            <a:r>
              <a:rPr lang="en-US" dirty="0"/>
              <a:t>It thus becomes surface water again, part of a stream and river system, which some days or month later reaches the sea.</a:t>
            </a:r>
          </a:p>
          <a:p>
            <a:r>
              <a:rPr lang="en-US" dirty="0"/>
              <a:t>If not infiltrating it becomes directly surface water. It is a part of a lake, stream or river system and reaches some days or month later the ocean</a:t>
            </a:r>
            <a:endParaRPr lang="de-DE" dirty="0"/>
          </a:p>
        </p:txBody>
      </p:sp>
    </p:spTree>
    <p:extLst>
      <p:ext uri="{BB962C8B-B14F-4D97-AF65-F5344CB8AC3E}">
        <p14:creationId xmlns:p14="http://schemas.microsoft.com/office/powerpoint/2010/main" val="174318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456C-3389-1821-DF5D-F8AEE3C1B6AE}"/>
              </a:ext>
            </a:extLst>
          </p:cNvPr>
          <p:cNvSpPr>
            <a:spLocks noGrp="1"/>
          </p:cNvSpPr>
          <p:nvPr>
            <p:ph type="title"/>
          </p:nvPr>
        </p:nvSpPr>
        <p:spPr/>
        <p:txBody>
          <a:bodyPr/>
          <a:lstStyle/>
          <a:p>
            <a:r>
              <a:rPr lang="en-US" dirty="0">
                <a:solidFill>
                  <a:srgbClr val="FF0000"/>
                </a:solidFill>
              </a:rPr>
              <a:t>Ground water </a:t>
            </a:r>
            <a:endParaRPr lang="de-DE" dirty="0">
              <a:solidFill>
                <a:srgbClr val="FF0000"/>
              </a:solidFill>
            </a:endParaRPr>
          </a:p>
        </p:txBody>
      </p:sp>
      <p:sp>
        <p:nvSpPr>
          <p:cNvPr id="3" name="Content Placeholder 2">
            <a:extLst>
              <a:ext uri="{FF2B5EF4-FFF2-40B4-BE49-F238E27FC236}">
                <a16:creationId xmlns:a16="http://schemas.microsoft.com/office/drawing/2014/main" id="{8C29974B-BE1B-238B-6784-E2C742D6D9E9}"/>
              </a:ext>
            </a:extLst>
          </p:cNvPr>
          <p:cNvSpPr>
            <a:spLocks noGrp="1"/>
          </p:cNvSpPr>
          <p:nvPr>
            <p:ph idx="1"/>
          </p:nvPr>
        </p:nvSpPr>
        <p:spPr/>
        <p:txBody>
          <a:bodyPr/>
          <a:lstStyle/>
          <a:p>
            <a:r>
              <a:rPr lang="en-US" dirty="0"/>
              <a:t>infiltrates the soil, reaches the water-table and becomes groundwater. </a:t>
            </a:r>
          </a:p>
          <a:p>
            <a:r>
              <a:rPr lang="en-US" dirty="0"/>
              <a:t>After years in underground it is pumped from a water-well and used for potable supply. </a:t>
            </a:r>
          </a:p>
          <a:p>
            <a:r>
              <a:rPr lang="en-US" dirty="0"/>
              <a:t>It is then discharge as sewage effluent to a river, becoming surface water perched above the local </a:t>
            </a:r>
            <a:r>
              <a:rPr lang="en-US" dirty="0" err="1"/>
              <a:t>watertable</a:t>
            </a:r>
            <a:r>
              <a:rPr lang="en-US" dirty="0"/>
              <a:t>, which seeps through its bed to recharge the underlying aquifer. </a:t>
            </a:r>
          </a:p>
          <a:p>
            <a:r>
              <a:rPr lang="en-US" dirty="0"/>
              <a:t>The raindrop then joins the groundwater flow in aquifers and discharges directly to the sea.</a:t>
            </a:r>
            <a:endParaRPr lang="de-DE" dirty="0"/>
          </a:p>
        </p:txBody>
      </p:sp>
    </p:spTree>
    <p:extLst>
      <p:ext uri="{BB962C8B-B14F-4D97-AF65-F5344CB8AC3E}">
        <p14:creationId xmlns:p14="http://schemas.microsoft.com/office/powerpoint/2010/main" val="185265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00DC6-245A-2368-2891-36DEF4EFE96A}"/>
              </a:ext>
            </a:extLst>
          </p:cNvPr>
          <p:cNvSpPr>
            <a:spLocks noGrp="1"/>
          </p:cNvSpPr>
          <p:nvPr>
            <p:ph type="title"/>
          </p:nvPr>
        </p:nvSpPr>
        <p:spPr/>
        <p:txBody>
          <a:bodyPr/>
          <a:lstStyle/>
          <a:p>
            <a:r>
              <a:rPr lang="en-US" dirty="0"/>
              <a:t>How do we get access to water?</a:t>
            </a:r>
            <a:endParaRPr lang="de-DE" dirty="0"/>
          </a:p>
        </p:txBody>
      </p:sp>
      <p:sp>
        <p:nvSpPr>
          <p:cNvPr id="3" name="Content Placeholder 2">
            <a:extLst>
              <a:ext uri="{FF2B5EF4-FFF2-40B4-BE49-F238E27FC236}">
                <a16:creationId xmlns:a16="http://schemas.microsoft.com/office/drawing/2014/main" id="{124B1AD7-22B0-F3E1-B3BE-BACD67C9C517}"/>
              </a:ext>
            </a:extLst>
          </p:cNvPr>
          <p:cNvSpPr>
            <a:spLocks noGrp="1"/>
          </p:cNvSpPr>
          <p:nvPr>
            <p:ph idx="1"/>
          </p:nvPr>
        </p:nvSpPr>
        <p:spPr/>
        <p:txBody>
          <a:bodyPr/>
          <a:lstStyle/>
          <a:p>
            <a:r>
              <a:rPr lang="en-US" dirty="0"/>
              <a:t>Access to potable and safe drinking water is not related to environmental and climatologic conditions. Other aspects, like water management structures or peoples way of living are more important.</a:t>
            </a:r>
          </a:p>
          <a:p>
            <a:pPr marL="0" indent="0">
              <a:buNone/>
            </a:pPr>
            <a:endParaRPr lang="en-US" dirty="0"/>
          </a:p>
          <a:p>
            <a:r>
              <a:rPr lang="en-US" dirty="0"/>
              <a:t>Wars play an extraordinary role to water management, since infrastructure and governmental structures (regulatory authorities) are often destroyed and dismissed.</a:t>
            </a:r>
            <a:endParaRPr lang="de-DE" dirty="0"/>
          </a:p>
        </p:txBody>
      </p:sp>
    </p:spTree>
    <p:extLst>
      <p:ext uri="{BB962C8B-B14F-4D97-AF65-F5344CB8AC3E}">
        <p14:creationId xmlns:p14="http://schemas.microsoft.com/office/powerpoint/2010/main" val="360490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ADD2E-12AC-E146-E84D-2C609DD6A695}"/>
              </a:ext>
            </a:extLst>
          </p:cNvPr>
          <p:cNvSpPr>
            <a:spLocks noGrp="1"/>
          </p:cNvSpPr>
          <p:nvPr>
            <p:ph type="title"/>
          </p:nvPr>
        </p:nvSpPr>
        <p:spPr/>
        <p:txBody>
          <a:bodyPr/>
          <a:lstStyle/>
          <a:p>
            <a:r>
              <a:rPr lang="en-US" dirty="0"/>
              <a:t>Water demand</a:t>
            </a:r>
            <a:endParaRPr lang="de-DE" dirty="0"/>
          </a:p>
        </p:txBody>
      </p:sp>
      <p:sp>
        <p:nvSpPr>
          <p:cNvPr id="3" name="Content Placeholder 2">
            <a:extLst>
              <a:ext uri="{FF2B5EF4-FFF2-40B4-BE49-F238E27FC236}">
                <a16:creationId xmlns:a16="http://schemas.microsoft.com/office/drawing/2014/main" id="{4596A5FC-225D-8309-1A3E-7C98691BDBC0}"/>
              </a:ext>
            </a:extLst>
          </p:cNvPr>
          <p:cNvSpPr>
            <a:spLocks noGrp="1"/>
          </p:cNvSpPr>
          <p:nvPr>
            <p:ph idx="1"/>
          </p:nvPr>
        </p:nvSpPr>
        <p:spPr/>
        <p:txBody>
          <a:bodyPr/>
          <a:lstStyle/>
          <a:p>
            <a:r>
              <a:rPr lang="en-US" dirty="0"/>
              <a:t>The supply of wholesome water to a resident population is dependent on </a:t>
            </a:r>
          </a:p>
          <a:p>
            <a:r>
              <a:rPr lang="en-US" dirty="0">
                <a:solidFill>
                  <a:srgbClr val="FF0000"/>
                </a:solidFill>
              </a:rPr>
              <a:t>population size</a:t>
            </a:r>
          </a:p>
          <a:p>
            <a:r>
              <a:rPr lang="en-US" dirty="0">
                <a:solidFill>
                  <a:srgbClr val="FF0000"/>
                </a:solidFill>
              </a:rPr>
              <a:t>rate of consumption</a:t>
            </a:r>
            <a:r>
              <a:rPr lang="en-US" dirty="0"/>
              <a:t>. </a:t>
            </a:r>
          </a:p>
          <a:p>
            <a:r>
              <a:rPr lang="en-US" dirty="0"/>
              <a:t>Additionally, there is the provision of water to </a:t>
            </a:r>
            <a:r>
              <a:rPr lang="en-US" dirty="0">
                <a:solidFill>
                  <a:srgbClr val="FF0000"/>
                </a:solidFill>
              </a:rPr>
              <a:t>industry</a:t>
            </a:r>
            <a:r>
              <a:rPr lang="en-US" dirty="0"/>
              <a:t> according to its various needs, and for </a:t>
            </a:r>
            <a:r>
              <a:rPr lang="en-US" dirty="0">
                <a:solidFill>
                  <a:srgbClr val="FF0000"/>
                </a:solidFill>
              </a:rPr>
              <a:t>agricultural purposes </a:t>
            </a:r>
            <a:r>
              <a:rPr lang="en-US" dirty="0"/>
              <a:t>of which irrigation is seasonal and weather dependent. </a:t>
            </a:r>
          </a:p>
          <a:p>
            <a:r>
              <a:rPr lang="en-US" dirty="0"/>
              <a:t>Some of the largest users of water are </a:t>
            </a:r>
            <a:r>
              <a:rPr lang="en-US" dirty="0">
                <a:solidFill>
                  <a:srgbClr val="FF0000"/>
                </a:solidFill>
              </a:rPr>
              <a:t>electricity </a:t>
            </a:r>
            <a:r>
              <a:rPr lang="en-US" dirty="0"/>
              <a:t>generating stations for cooling</a:t>
            </a:r>
            <a:endParaRPr lang="de-DE" dirty="0"/>
          </a:p>
        </p:txBody>
      </p:sp>
    </p:spTree>
    <p:extLst>
      <p:ext uri="{BB962C8B-B14F-4D97-AF65-F5344CB8AC3E}">
        <p14:creationId xmlns:p14="http://schemas.microsoft.com/office/powerpoint/2010/main" val="860952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1050</Words>
  <Application>Microsoft Office PowerPoint</Application>
  <PresentationFormat>Widescreen</PresentationFormat>
  <Paragraphs>65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Chronicle Text G2 A</vt:lpstr>
      <vt:lpstr>Office Theme</vt:lpstr>
      <vt:lpstr>Watershed management  Hydrologic cycle </vt:lpstr>
      <vt:lpstr>The Hydrological Cycle</vt:lpstr>
      <vt:lpstr>Hydrologic Cycle</vt:lpstr>
      <vt:lpstr>Water resources:</vt:lpstr>
      <vt:lpstr>Surface water versus ground water</vt:lpstr>
      <vt:lpstr>Surface water </vt:lpstr>
      <vt:lpstr>Ground water </vt:lpstr>
      <vt:lpstr>How do we get access to water?</vt:lpstr>
      <vt:lpstr>Water demand</vt:lpstr>
      <vt:lpstr>The primary functions of the watershed are:</vt:lpstr>
      <vt:lpstr>• CAPTURE</vt:lpstr>
      <vt:lpstr>STORAGE </vt:lpstr>
      <vt:lpstr>CONVEYANCE</vt:lpstr>
      <vt:lpstr>methodology for development of a watershed management</vt:lpstr>
      <vt:lpstr>How can we protect the resources in 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Watershed management  Hydrologic cycle </dc:title>
  <dc:creator>Lenovo</dc:creator>
  <cp:lastModifiedBy>Lenovo</cp:lastModifiedBy>
  <cp:revision>16</cp:revision>
  <dcterms:created xsi:type="dcterms:W3CDTF">2022-09-16T20:58:48Z</dcterms:created>
  <dcterms:modified xsi:type="dcterms:W3CDTF">2022-10-04T21:26:43Z</dcterms:modified>
</cp:coreProperties>
</file>