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50" r:id="rId3"/>
    <p:sldId id="348" r:id="rId4"/>
    <p:sldId id="351" r:id="rId5"/>
    <p:sldId id="349" r:id="rId6"/>
    <p:sldId id="503" r:id="rId7"/>
    <p:sldId id="507" r:id="rId8"/>
    <p:sldId id="508" r:id="rId9"/>
    <p:sldId id="352" r:id="rId10"/>
    <p:sldId id="504" r:id="rId11"/>
    <p:sldId id="5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A097-FBF7-72BB-D594-22B9C6D6D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336DB-2D1F-AA7D-02BF-80E1DC0D6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94F7B-E95F-F70D-A0AE-451FDA52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96CB5-FD32-A166-D4D5-515FEFE51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59E77-4779-0F69-7A72-8A9C1B7B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4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52BF-129B-F40C-AA5F-0ECDAF0C4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9AF17-B80C-DDE9-3C72-60E19F579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A36B-4FF6-4F0F-4B9C-90C65480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C875E-32E5-B8F6-FC0C-8DBF872A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05454-5295-CA31-965A-F70029FE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7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26D935-0F7B-FAFE-D802-CE08FEA1D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FC4B2-D2D7-33C5-BEE0-6A88F58BE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37DA2-A4EC-117B-5AB7-ADB9926C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FECC1-E7CC-5349-0F9B-7E2F921B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3DEC1-B3F6-B880-C1AA-7C1DC0E3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5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39DA-5BDF-6713-135C-D25D68A2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A0938-F447-F744-3DE3-8D0B104C8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054CE-EC79-F438-C8B5-38143CCE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B9A18-6AE6-D93E-2041-30A74EBE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48890-E50B-2987-968F-9F96BA10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759B-50D1-05D7-DC02-389741A4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4C1B-A73A-B16B-0A5D-31DF1017D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10D65-2BD9-1CE3-A0B8-583736A3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17CF5-5577-FB1A-E7F5-A1610C9A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00F7F-08E2-1A3F-3B31-11DB5096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DA9A5-053C-6A3D-D31B-2F697953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AC7F-A10C-CB57-4675-72D48FD00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0356E-9DC1-BB4A-0FE5-C648C30B7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4FD66-68FD-93DE-4149-C66F7517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6753E-2D0B-F035-6477-AFF60013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78A1B-665D-83A3-FC00-7D0241CC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1A329-63B7-CDB0-0F16-6298FC5E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87975-F72D-98E2-A279-8961288F5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07051-991A-9A9E-845E-BBEED4E6A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BBFD7-6929-DFC2-F61F-0D81322F1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2D666-FCAA-7A9E-FA0B-A82BE7920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32B1B-DAD0-83A4-6496-1EC580C1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9820EB-F058-9827-6940-206FCD26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EEE5C-644C-00CB-0B92-CFBCE552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7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585E-3039-C389-E83E-DB4791A2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F7A0C-76AC-87F3-BCB9-34B12C8B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27257-516E-97F2-6656-214EA454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D4CAB-2F72-BAD1-AA9E-8B596E8A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40F7F-BC04-5256-37A0-0C8258C7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5F8B1-1541-5A2C-14CD-1EC80121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970D6-A24C-AF6E-4642-46128BF1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4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A7D0-CEA1-058C-CF6F-08EDEA179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596F-CBC8-8692-34FE-54B7FCD5C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B1132-1AC8-D367-61EC-3A0068034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2F46-098A-65CA-793F-AF5629F1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578C4-8F9C-5632-C29D-7EB7D492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C1B31-66DA-CFBD-B0FB-4621B52A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0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9A59-3C81-AB53-4A37-FC6A4F59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B48D3-473E-B178-EF13-9ACC8414D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812A1-2E63-BAA7-A2B7-0CE80FD58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02A4A-1274-B027-C334-8CB83D50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F497-276E-F6E6-1223-F1D305D3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24659-A2B1-251C-268F-5B32F9A5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F4A0E-0EB4-D61F-AB2D-66C57B8D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A8D60-5F8B-AC1D-86D3-CD1AF607C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A189-D1DF-8F77-DFA4-AEA8E915A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0DD8-8DDA-4839-9D43-81D3D737504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10B32-4EE1-EA1D-B769-20672E57E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CD5DD-DB9E-7001-E11F-1800CBA8C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E1396-9E0B-4B12-AA62-FA1674C2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8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physics-science" TargetMode="External"/><Relationship Id="rId3" Type="http://schemas.openxmlformats.org/officeDocument/2006/relationships/hyperlink" Target="https://www.britannica.com/biography/J-Willard-Gibbs" TargetMode="External"/><Relationship Id="rId7" Type="http://schemas.openxmlformats.org/officeDocument/2006/relationships/hyperlink" Target="https://www.britannica.com/biography/James-Clerk-Maxwell" TargetMode="External"/><Relationship Id="rId2" Type="http://schemas.openxmlformats.org/officeDocument/2006/relationships/hyperlink" Target="https://www.britannica.com/dictionary/vector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ritannica.com/science/electromagnetism" TargetMode="External"/><Relationship Id="rId5" Type="http://schemas.openxmlformats.org/officeDocument/2006/relationships/hyperlink" Target="https://www.britannica.com/science/vector-analysis" TargetMode="External"/><Relationship Id="rId4" Type="http://schemas.openxmlformats.org/officeDocument/2006/relationships/hyperlink" Target="https://www.britannica.com/biography/Oliver-Heaviside" TargetMode="External"/><Relationship Id="rId9" Type="http://schemas.openxmlformats.org/officeDocument/2006/relationships/hyperlink" Target="https://www.britannica.com/science/mechanic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emath.com/calculators/displacement-calculator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4F4AF9B-D567-323C-A6BF-1FC17B30C6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DFKai-SB" pitchFamily="65" charset="-128"/>
              </a:rPr>
              <a:t>Linear Algebra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5B961AA2-381F-B80E-53B9-13649E2F92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DFKai-SB" pitchFamily="65" charset="-128"/>
              </a:rPr>
              <a:t>Second Stage</a:t>
            </a:r>
          </a:p>
          <a:p>
            <a:pPr eaLnBrk="1" hangingPunct="1"/>
            <a:r>
              <a:rPr lang="en-US" altLang="en-US">
                <a:ea typeface="DFKai-SB" pitchFamily="65" charset="-128"/>
              </a:rPr>
              <a:t>Dr.Payman Abbas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47A4A23-3252-C5FE-4225-7E0C8CB2A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2105025"/>
          </a:xfrm>
        </p:spPr>
        <p:txBody>
          <a:bodyPr/>
          <a:lstStyle/>
          <a:p>
            <a:endParaRPr lang="en-US" altLang="en-US">
              <a:ea typeface="DFKai-SB" pitchFamily="65" charset="-128"/>
            </a:endParaRPr>
          </a:p>
        </p:txBody>
      </p:sp>
      <p:pic>
        <p:nvPicPr>
          <p:cNvPr id="14339" name="Content Placeholder 7">
            <a:extLst>
              <a:ext uri="{FF2B5EF4-FFF2-40B4-BE49-F238E27FC236}">
                <a16:creationId xmlns:a16="http://schemas.microsoft.com/office/drawing/2014/main" id="{6BB27DDA-51CE-436B-A5BC-2411949BCBC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9" y="3121025"/>
            <a:ext cx="3673475" cy="3005138"/>
          </a:xfrm>
        </p:spPr>
      </p:pic>
      <p:pic>
        <p:nvPicPr>
          <p:cNvPr id="14340" name="Content Placeholder 9">
            <a:extLst>
              <a:ext uri="{FF2B5EF4-FFF2-40B4-BE49-F238E27FC236}">
                <a16:creationId xmlns:a16="http://schemas.microsoft.com/office/drawing/2014/main" id="{7834EAB3-34F7-8EA6-BDEF-EB0361B4B4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865439"/>
            <a:ext cx="3957638" cy="3260725"/>
          </a:xfrm>
        </p:spPr>
      </p:pic>
      <p:pic>
        <p:nvPicPr>
          <p:cNvPr id="14341" name="Picture 5">
            <a:extLst>
              <a:ext uri="{FF2B5EF4-FFF2-40B4-BE49-F238E27FC236}">
                <a16:creationId xmlns:a16="http://schemas.microsoft.com/office/drawing/2014/main" id="{D1E66A17-7437-8C91-56B4-06EED390B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274639"/>
            <a:ext cx="4244975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>
            <a:extLst>
              <a:ext uri="{FF2B5EF4-FFF2-40B4-BE49-F238E27FC236}">
                <a16:creationId xmlns:a16="http://schemas.microsoft.com/office/drawing/2014/main" id="{775AD2CF-2D97-DB0D-2BFD-5511874972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4826" y="4581526"/>
            <a:ext cx="8893175" cy="2028825"/>
          </a:xfrm>
        </p:spPr>
        <p:txBody>
          <a:bodyPr/>
          <a:lstStyle/>
          <a:p>
            <a:pPr algn="l"/>
            <a:endParaRPr lang="en-US" altLang="en-US" sz="2000" b="1">
              <a:solidFill>
                <a:srgbClr val="1A1A1A"/>
              </a:solidFill>
              <a:latin typeface="-apple-system"/>
              <a:ea typeface="DFKai-SB" pitchFamily="65" charset="-128"/>
            </a:endParaRPr>
          </a:p>
          <a:p>
            <a:pPr algn="l"/>
            <a:r>
              <a:rPr lang="en-US" altLang="en-US" sz="2000" b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vector mathematics</a:t>
            </a:r>
          </a:p>
          <a:p>
            <a:pPr algn="l"/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Figure 1: (A) The vector sum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C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=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+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=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+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. (B) The vector difference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+ (−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) =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−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=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D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. (C, left) </a:t>
            </a:r>
            <a:r>
              <a:rPr lang="en-US" altLang="en-US" sz="2000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cos θ is the component of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along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and (right) </a:t>
            </a:r>
            <a:r>
              <a:rPr lang="en-US" altLang="en-US" sz="2000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cos θ is the component of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along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. (D, left) The right-hand rule used to find the direction of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E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=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×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and (right) the right-hand rule used to find the direction of −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E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=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B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 × </a:t>
            </a:r>
            <a:r>
              <a:rPr lang="en-US" altLang="en-US" sz="2000" b="1" i="1">
                <a:solidFill>
                  <a:srgbClr val="1A1A1A"/>
                </a:solidFill>
                <a:latin typeface="-apple-system"/>
                <a:ea typeface="DFKai-SB" pitchFamily="65" charset="-128"/>
              </a:rPr>
              <a:t>A</a:t>
            </a:r>
            <a:r>
              <a:rPr lang="en-US" altLang="en-US" sz="2000">
                <a:solidFill>
                  <a:srgbClr val="1A1A1A"/>
                </a:solidFill>
                <a:latin typeface="-apple-system"/>
                <a:ea typeface="DFKai-SB" pitchFamily="65" charset="-128"/>
              </a:rPr>
              <a:t>.</a:t>
            </a:r>
          </a:p>
          <a:p>
            <a:endParaRPr lang="en-US" altLang="en-US">
              <a:ea typeface="DFKai-SB" pitchFamily="65" charset="-128"/>
            </a:endParaRP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18E3225A-16B2-2E76-A1A2-4B038CAE6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549275"/>
            <a:ext cx="82819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4F53D35D-88C9-79B8-443C-B5A3CF5EF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549275"/>
            <a:ext cx="91344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CB39FA9-795A-AA03-D56B-46CF73143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6" y="404813"/>
            <a:ext cx="90201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C9727C03-AD09-B4DC-3B6A-31822B40D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4221164"/>
            <a:ext cx="87534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115CFD9-6192-41E6-51EB-49C73B874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DFKai-SB" pitchFamily="65" charset="-128"/>
              </a:rPr>
              <a:t>Examples</a:t>
            </a:r>
          </a:p>
        </p:txBody>
      </p:sp>
      <p:pic>
        <p:nvPicPr>
          <p:cNvPr id="8195" name="Picture 1">
            <a:extLst>
              <a:ext uri="{FF2B5EF4-FFF2-40B4-BE49-F238E27FC236}">
                <a16:creationId xmlns:a16="http://schemas.microsoft.com/office/drawing/2014/main" id="{39126419-E536-3BE4-AB6C-7F0AE5B3B8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2988" y="1535113"/>
            <a:ext cx="2038350" cy="304800"/>
          </a:xfrm>
        </p:spPr>
      </p:pic>
      <p:pic>
        <p:nvPicPr>
          <p:cNvPr id="8196" name="Picture 2">
            <a:extLst>
              <a:ext uri="{FF2B5EF4-FFF2-40B4-BE49-F238E27FC236}">
                <a16:creationId xmlns:a16="http://schemas.microsoft.com/office/drawing/2014/main" id="{1B3E6B6A-8E56-9DAC-5317-8D699B9E1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060576"/>
            <a:ext cx="20002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>
            <a:extLst>
              <a:ext uri="{FF2B5EF4-FFF2-40B4-BE49-F238E27FC236}">
                <a16:creationId xmlns:a16="http://schemas.microsoft.com/office/drawing/2014/main" id="{19E879D0-D1FE-4E2A-B159-B10E360B6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2565401"/>
            <a:ext cx="20478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4">
            <a:extLst>
              <a:ext uri="{FF2B5EF4-FFF2-40B4-BE49-F238E27FC236}">
                <a16:creationId xmlns:a16="http://schemas.microsoft.com/office/drawing/2014/main" id="{D7EAB39C-3345-46A4-C907-251E4D7A2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3068639"/>
            <a:ext cx="21621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D1B4D20-C27A-03B9-D425-9389EC07C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DFKai-SB" pitchFamily="65" charset="-128"/>
              </a:rPr>
              <a:t>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5AEAD-93F7-2268-6705-C40E0576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413"/>
            <a:ext cx="86868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Let   </a:t>
            </a:r>
            <a:r>
              <a:rPr lang="en-US" dirty="0">
                <a:latin typeface="Vrinda"/>
                <a:ea typeface="+mn-ea"/>
                <a:cs typeface="Vrinda"/>
              </a:rPr>
              <a:t>*,</a:t>
            </a:r>
            <a:r>
              <a:rPr lang="el-GR" dirty="0">
                <a:ea typeface="+mn-ea"/>
              </a:rPr>
              <a:t>ο</a:t>
            </a:r>
            <a:r>
              <a:rPr lang="en-US" dirty="0">
                <a:ea typeface="+mn-ea"/>
              </a:rPr>
              <a:t> are two binary operations on S, then (S,</a:t>
            </a:r>
            <a:r>
              <a:rPr lang="en-US" dirty="0">
                <a:latin typeface="Vrinda"/>
                <a:ea typeface="+mn-ea"/>
                <a:cs typeface="Vrinda"/>
              </a:rPr>
              <a:t>*,</a:t>
            </a:r>
            <a:r>
              <a:rPr lang="el-GR" dirty="0">
                <a:ea typeface="+mn-ea"/>
              </a:rPr>
              <a:t>ο</a:t>
            </a:r>
            <a:r>
              <a:rPr lang="en-US" dirty="0">
                <a:ea typeface="+mn-ea"/>
              </a:rPr>
              <a:t>) is called a field if satisfy the following conditions: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ea typeface="+mn-ea"/>
              </a:rPr>
              <a:t>(S,</a:t>
            </a:r>
            <a:r>
              <a:rPr lang="en-US" dirty="0">
                <a:latin typeface="Vrinda"/>
                <a:ea typeface="+mn-ea"/>
                <a:cs typeface="Vrinda"/>
              </a:rPr>
              <a:t>*)is an </a:t>
            </a:r>
            <a:r>
              <a:rPr lang="en-US" dirty="0" err="1">
                <a:latin typeface="Vrinda"/>
                <a:ea typeface="+mn-ea"/>
                <a:cs typeface="Vrinda"/>
              </a:rPr>
              <a:t>abelian</a:t>
            </a:r>
            <a:r>
              <a:rPr lang="en-US" dirty="0">
                <a:latin typeface="Vrinda"/>
                <a:ea typeface="+mn-ea"/>
                <a:cs typeface="Vrinda"/>
              </a:rPr>
              <a:t> group.</a:t>
            </a:r>
            <a:r>
              <a:rPr lang="en-US" dirty="0">
                <a:ea typeface="+mn-ea"/>
              </a:rPr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ea typeface="+mn-ea"/>
              </a:rPr>
              <a:t>(S-{e},</a:t>
            </a:r>
            <a:r>
              <a:rPr lang="el-GR" dirty="0">
                <a:ea typeface="+mn-ea"/>
              </a:rPr>
              <a:t>ο</a:t>
            </a:r>
            <a:r>
              <a:rPr lang="en-US" dirty="0">
                <a:ea typeface="+mn-ea"/>
              </a:rPr>
              <a:t> ) is an </a:t>
            </a:r>
            <a:r>
              <a:rPr lang="en-US" dirty="0" err="1">
                <a:ea typeface="+mn-ea"/>
              </a:rPr>
              <a:t>abelian</a:t>
            </a:r>
            <a:r>
              <a:rPr lang="en-US" dirty="0">
                <a:ea typeface="+mn-ea"/>
              </a:rPr>
              <a:t> group, where  e is an identity element of a binary operation </a:t>
            </a:r>
            <a:r>
              <a:rPr lang="en-US" dirty="0">
                <a:latin typeface="Vrinda"/>
                <a:ea typeface="+mn-ea"/>
                <a:cs typeface="Vrinda"/>
              </a:rPr>
              <a:t>*.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latin typeface="Vrinda"/>
                <a:ea typeface="+mn-ea"/>
                <a:cs typeface="Vrinda"/>
              </a:rPr>
              <a:t>Distributive Law: a</a:t>
            </a:r>
            <a:r>
              <a:rPr lang="el-GR" dirty="0">
                <a:ea typeface="+mn-ea"/>
              </a:rPr>
              <a:t>ο</a:t>
            </a:r>
            <a:r>
              <a:rPr lang="en-US" dirty="0">
                <a:ea typeface="+mn-ea"/>
              </a:rPr>
              <a:t> (b</a:t>
            </a:r>
            <a:r>
              <a:rPr lang="en-US" dirty="0">
                <a:latin typeface="Vrinda"/>
                <a:ea typeface="+mn-ea"/>
                <a:cs typeface="Vrinda"/>
              </a:rPr>
              <a:t>*c)=(a</a:t>
            </a:r>
            <a:r>
              <a:rPr lang="el-GR" dirty="0">
                <a:ea typeface="+mn-ea"/>
              </a:rPr>
              <a:t>ο</a:t>
            </a:r>
            <a:r>
              <a:rPr lang="en-US" dirty="0">
                <a:ea typeface="+mn-ea"/>
              </a:rPr>
              <a:t>b)</a:t>
            </a:r>
            <a:r>
              <a:rPr lang="en-US" dirty="0">
                <a:latin typeface="Vrinda"/>
                <a:ea typeface="+mn-ea"/>
                <a:cs typeface="Vrinda"/>
              </a:rPr>
              <a:t>*(a</a:t>
            </a:r>
            <a:r>
              <a:rPr lang="el-GR" dirty="0">
                <a:ea typeface="+mn-ea"/>
              </a:rPr>
              <a:t>ο</a:t>
            </a:r>
            <a:r>
              <a:rPr lang="en-US" dirty="0">
                <a:ea typeface="+mn-ea"/>
              </a:rPr>
              <a:t>c) for all </a:t>
            </a:r>
            <a:r>
              <a:rPr lang="en-US" dirty="0" err="1">
                <a:ea typeface="+mn-ea"/>
              </a:rPr>
              <a:t>a,b</a:t>
            </a:r>
            <a:r>
              <a:rPr lang="en-US" dirty="0">
                <a:ea typeface="+mn-ea"/>
              </a:rPr>
              <a:t> &amp; c belong to S.</a:t>
            </a:r>
          </a:p>
          <a:p>
            <a:pPr marL="457200" indent="-457200">
              <a:buNone/>
              <a:defRPr/>
            </a:pPr>
            <a:r>
              <a:rPr lang="en-US" dirty="0">
                <a:ea typeface="+mn-ea"/>
              </a:rPr>
              <a:t>Example:</a:t>
            </a:r>
          </a:p>
          <a:p>
            <a:pPr marL="457200" indent="-457200">
              <a:buNone/>
              <a:defRPr/>
            </a:pPr>
            <a:r>
              <a:rPr lang="en-US" dirty="0">
                <a:ea typeface="+mn-ea"/>
              </a:rPr>
              <a:t>(R,+,.)  &amp; (C,+,.)  are fields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7CBA-8DD6-B7C1-6435-975A236D7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333376"/>
            <a:ext cx="7772400" cy="2087563"/>
          </a:xfrm>
        </p:spPr>
        <p:txBody>
          <a:bodyPr>
            <a:normAutofit fontScale="90000"/>
          </a:bodyPr>
          <a:lstStyle/>
          <a:p>
            <a:pPr marL="457200" indent="-457200">
              <a:defRPr/>
            </a:pPr>
            <a:br>
              <a:rPr lang="en-US" sz="2400" b="1" dirty="0">
                <a:latin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</a:rPr>
              <a:t>Vectors</a:t>
            </a:r>
            <a:br>
              <a:rPr lang="en-US" sz="2400" b="1" dirty="0">
                <a:latin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</a:rPr>
              <a:t>Vector : </a:t>
            </a:r>
            <a:r>
              <a:rPr lang="en-US" sz="2400" dirty="0">
                <a:latin typeface="arial" panose="020B0604020202020204" pitchFamily="34" charset="0"/>
              </a:rPr>
              <a:t>Is </a:t>
            </a:r>
            <a:r>
              <a:rPr lang="en-US" sz="2400" b="1" dirty="0">
                <a:latin typeface="arial" panose="020B0604020202020204" pitchFamily="34" charset="0"/>
              </a:rPr>
              <a:t>a quantity that has both magnitude and direction but not position</a:t>
            </a:r>
            <a:r>
              <a:rPr lang="en-US" sz="2400" dirty="0">
                <a:latin typeface="arial" panose="020B0604020202020204" pitchFamily="34" charset="0"/>
              </a:rPr>
              <a:t>. </a:t>
            </a:r>
            <a:br>
              <a:rPr lang="en-US" sz="2400" dirty="0">
                <a:latin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</a:rPr>
              <a:t>Examples of such quantities are velocity and acceleration.</a:t>
            </a:r>
            <a:br>
              <a:rPr lang="en-US" sz="2400" dirty="0">
                <a:ea typeface="+mn-ea"/>
              </a:rPr>
            </a:br>
            <a:endParaRPr lang="en-US" sz="2400" dirty="0"/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EA506B5C-AC92-65ED-4E5C-511FFE740D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92314" y="2708275"/>
            <a:ext cx="8351837" cy="31686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In their modern form,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2"/>
              </a:rPr>
              <a:t>vectors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 appeared late in the 19th century when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3"/>
              </a:rPr>
              <a:t>Josiah Willard Gibbs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 and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4"/>
              </a:rPr>
              <a:t>Oliver Heaviside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 (of the United States and Britain, respectively) independently developed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5"/>
              </a:rPr>
              <a:t>vector analysis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 to express the new laws of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6"/>
              </a:rPr>
              <a:t>electromagnetism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 discovered by the Scottish physicist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7"/>
              </a:rPr>
              <a:t>James Clerk Maxwell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. Since that time, vectors have become essential in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8"/>
              </a:rPr>
              <a:t>physics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, </a:t>
            </a:r>
            <a:r>
              <a:rPr lang="en-US" altLang="en-US" sz="2000">
                <a:solidFill>
                  <a:srgbClr val="14599D"/>
                </a:solidFill>
                <a:latin typeface="Georgia" panose="02040502050405020303" pitchFamily="18" charset="0"/>
                <a:ea typeface="DFKai-SB" pitchFamily="65" charset="-128"/>
                <a:hlinkClick r:id="rId9"/>
              </a:rPr>
              <a:t>mechanics</a:t>
            </a:r>
            <a:r>
              <a:rPr lang="en-US" altLang="en-US" sz="2000">
                <a:solidFill>
                  <a:srgbClr val="1A1A1A"/>
                </a:solidFill>
                <a:latin typeface="Georgia" panose="02040502050405020303" pitchFamily="18" charset="0"/>
                <a:ea typeface="DFKai-SB" pitchFamily="65" charset="-128"/>
              </a:rPr>
              <a:t>, electrical engineering, and other sciences to describe forces mathematically.</a:t>
            </a:r>
            <a:endParaRPr lang="en-US" altLang="en-US" sz="2000">
              <a:ea typeface="DFKai-SB" pitchFamily="65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296EDA4-C1BA-FFA5-1FBD-1C8335D5ED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549276"/>
            <a:ext cx="7772400" cy="2879725"/>
          </a:xfrm>
        </p:spPr>
        <p:txBody>
          <a:bodyPr/>
          <a:lstStyle/>
          <a:p>
            <a:pPr algn="l"/>
            <a:r>
              <a:rPr lang="en-US" altLang="en-US" sz="2400">
                <a:solidFill>
                  <a:srgbClr val="333333"/>
                </a:solidFill>
                <a:latin typeface="Untitled Sans"/>
                <a:ea typeface="DFKai-SB" pitchFamily="65" charset="-128"/>
              </a:rPr>
              <a:t>Or;</a:t>
            </a:r>
            <a:br>
              <a:rPr lang="en-US" altLang="en-US" sz="2400">
                <a:solidFill>
                  <a:srgbClr val="333333"/>
                </a:solidFill>
                <a:latin typeface="Untitled Sans"/>
                <a:ea typeface="DFKai-SB" pitchFamily="65" charset="-128"/>
              </a:rPr>
            </a:br>
            <a:r>
              <a:rPr lang="en-US" altLang="en-US" sz="2400">
                <a:solidFill>
                  <a:srgbClr val="333333"/>
                </a:solidFill>
                <a:latin typeface="Untitled Sans"/>
                <a:ea typeface="DFKai-SB" pitchFamily="65" charset="-128"/>
              </a:rPr>
              <a:t>Vectors are geometrical entities that have magnitude and direction. A vector can be represented by a line with an arrow pointing towards its direction and its length represents the magnitude of the vector. Therefore, vectors are represented by arrows, they have initial points and terminal points. </a:t>
            </a:r>
            <a:endParaRPr lang="en-US" altLang="en-US" sz="2400">
              <a:ea typeface="DFKai-SB" pitchFamily="65" charset="-128"/>
            </a:endParaRPr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693D3595-8D84-AA60-D980-5C5B2B756D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0" y="3429000"/>
            <a:ext cx="8135938" cy="2736850"/>
          </a:xfrm>
        </p:spPr>
        <p:txBody>
          <a:bodyPr/>
          <a:lstStyle/>
          <a:p>
            <a:r>
              <a:rPr lang="en-US" altLang="en-US">
                <a:solidFill>
                  <a:srgbClr val="333333"/>
                </a:solidFill>
                <a:latin typeface="Untitled Sans"/>
                <a:ea typeface="DFKai-SB" pitchFamily="65" charset="-128"/>
              </a:rPr>
              <a:t>A vector is a Latin word that means carrier. Vectors carry a point A to point B. The length of the line between the two points A and B is called the </a:t>
            </a:r>
            <a:r>
              <a:rPr lang="en-US" altLang="en-US" b="1">
                <a:solidFill>
                  <a:srgbClr val="333333"/>
                </a:solidFill>
                <a:latin typeface="Untitled Sans"/>
                <a:ea typeface="DFKai-SB" pitchFamily="65" charset="-128"/>
              </a:rPr>
              <a:t>magnitude of the vector </a:t>
            </a:r>
            <a:r>
              <a:rPr lang="en-US" altLang="en-US">
                <a:solidFill>
                  <a:srgbClr val="333333"/>
                </a:solidFill>
                <a:latin typeface="Untitled Sans"/>
                <a:ea typeface="DFKai-SB" pitchFamily="65" charset="-128"/>
              </a:rPr>
              <a:t>and the direction of the </a:t>
            </a:r>
            <a:r>
              <a:rPr lang="en-US" altLang="en-US">
                <a:solidFill>
                  <a:srgbClr val="01A5F2"/>
                </a:solidFill>
                <a:latin typeface="Untitled Sans"/>
                <a:ea typeface="DFKai-SB" pitchFamily="65" charset="-128"/>
                <a:hlinkClick r:id="rId2"/>
              </a:rPr>
              <a:t>displacement</a:t>
            </a:r>
            <a:r>
              <a:rPr lang="en-US" altLang="en-US">
                <a:solidFill>
                  <a:srgbClr val="333333"/>
                </a:solidFill>
                <a:latin typeface="Untitled Sans"/>
                <a:ea typeface="DFKai-SB" pitchFamily="65" charset="-128"/>
              </a:rPr>
              <a:t> of point A to point B is called the </a:t>
            </a:r>
            <a:r>
              <a:rPr lang="en-US" altLang="en-US" b="1">
                <a:solidFill>
                  <a:srgbClr val="333333"/>
                </a:solidFill>
                <a:latin typeface="Untitled Sans"/>
                <a:ea typeface="DFKai-SB" pitchFamily="65" charset="-128"/>
              </a:rPr>
              <a:t>direction of the vector</a:t>
            </a:r>
            <a:r>
              <a:rPr lang="en-US" altLang="en-US">
                <a:solidFill>
                  <a:srgbClr val="333333"/>
                </a:solidFill>
                <a:latin typeface="Untitled Sans"/>
                <a:ea typeface="DFKai-SB" pitchFamily="65" charset="-128"/>
              </a:rPr>
              <a:t> AB. Vectors are also called Euclidean vectors or Spatial vectors. </a:t>
            </a:r>
            <a:endParaRPr lang="en-US" altLang="en-US">
              <a:ea typeface="DFKai-SB" pitchFamily="65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AA944080-C256-B868-D8C5-3A815EE0F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549276"/>
            <a:ext cx="7488237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>
            <a:extLst>
              <a:ext uri="{FF2B5EF4-FFF2-40B4-BE49-F238E27FC236}">
                <a16:creationId xmlns:a16="http://schemas.microsoft.com/office/drawing/2014/main" id="{BC8498F0-13E7-34FC-20BC-0A95BBFD5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4508500"/>
            <a:ext cx="367347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3C30F40-3217-ECE1-1C2F-981C1720F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274638"/>
            <a:ext cx="7427912" cy="4175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>
                <a:ea typeface="DFKai-SB" pitchFamily="65" charset="-128"/>
              </a:rPr>
              <a:t>Definition: A vector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57C7-DA04-6ACA-7224-49226FDF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088" y="692150"/>
            <a:ext cx="8316912" cy="59769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n-ea"/>
              </a:rPr>
              <a:t>Is an arrow starting at A and finishing at B denoted by AB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n-ea"/>
              </a:rPr>
              <a:t>(1) Properties of Addition: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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,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w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,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u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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</a:p>
          <a:p>
            <a:pPr marL="800100" lvl="1" indent="-342900">
              <a:lnSpc>
                <a:spcPct val="110000"/>
              </a:lnSpc>
              <a:buFontTx/>
              <a:buAutoNum type="alphaLcParenR"/>
              <a:defRPr/>
            </a:pP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	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w 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w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v 			( Commutativity )</a:t>
            </a:r>
          </a:p>
          <a:p>
            <a:pPr marL="800100" lvl="1" indent="-342900">
              <a:lnSpc>
                <a:spcPct val="110000"/>
              </a:lnSpc>
              <a:buFontTx/>
              <a:buAutoNum type="alphaLcParenR"/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(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w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)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u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(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w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u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)	( Associativity )</a:t>
            </a:r>
          </a:p>
          <a:p>
            <a:pPr marL="800100" lvl="1" indent="-342900">
              <a:lnSpc>
                <a:spcPct val="110000"/>
              </a:lnSpc>
              <a:buFontTx/>
              <a:buAutoNum type="alphaLcParenR"/>
              <a:defRPr/>
            </a:pP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0 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v =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 0 + v		              ( Zero element 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(2)  Properties of scalar multiplication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</a:rPr>
              <a:t> 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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,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w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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and 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,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 </a:t>
            </a:r>
            <a:r>
              <a:rPr lang="en-US" altLang="zh-TW" b="1" dirty="0">
                <a:solidFill>
                  <a:schemeClr val="tx1"/>
                </a:solidFill>
                <a:latin typeface="Euclid Math Two" pitchFamily="18" charset="2"/>
                <a:ea typeface="+mn-ea"/>
                <a:cs typeface="Arial Unicode MS" pitchFamily="34" charset="-120"/>
              </a:rPr>
              <a:t>R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,[ </a:t>
            </a:r>
            <a:r>
              <a:rPr lang="en-US" altLang="zh-TW" b="1" dirty="0">
                <a:solidFill>
                  <a:schemeClr val="tx1"/>
                </a:solidFill>
                <a:latin typeface="Euclid Math Two" pitchFamily="18" charset="2"/>
                <a:ea typeface="+mn-ea"/>
                <a:cs typeface="Arial Unicode MS" pitchFamily="34" charset="-120"/>
                <a:sym typeface="Symbol" pitchFamily="18" charset="2"/>
              </a:rPr>
              <a:t>R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is the real number field (</a:t>
            </a:r>
            <a:r>
              <a:rPr lang="en-US" altLang="zh-TW" b="1" dirty="0">
                <a:solidFill>
                  <a:schemeClr val="tx1"/>
                </a:solidFill>
                <a:latin typeface="Euclid Math Two" pitchFamily="18" charset="2"/>
                <a:ea typeface="+mn-ea"/>
                <a:cs typeface="Arial Unicode MS" pitchFamily="34" charset="-120"/>
                <a:sym typeface="Symbol" pitchFamily="18" charset="2"/>
              </a:rPr>
              <a:t>R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,+,.) ]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arenR"/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(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+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)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 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+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b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		( Distributivity )</a:t>
            </a:r>
          </a:p>
          <a:p>
            <a:pPr marL="800100" lvl="1" indent="-342900">
              <a:lnSpc>
                <a:spcPct val="110000"/>
              </a:lnSpc>
              <a:buFontTx/>
              <a:buAutoNum type="alphaLcParenR" startAt="6"/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a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(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+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w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) 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+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a w</a:t>
            </a:r>
            <a:endParaRPr lang="en-US" altLang="zh-TW" b="1" dirty="0">
              <a:solidFill>
                <a:schemeClr val="tx1"/>
              </a:solidFill>
              <a:ea typeface="+mn-ea"/>
              <a:cs typeface="Arial Unicode MS" pitchFamily="34" charset="-120"/>
              <a:sym typeface="Symbol" pitchFamily="18" charset="2"/>
            </a:endParaRPr>
          </a:p>
          <a:p>
            <a:pPr marL="800100" lvl="1" indent="-342900">
              <a:lnSpc>
                <a:spcPct val="110000"/>
              </a:lnSpc>
              <a:buFontTx/>
              <a:buAutoNum type="alphaLcParenR" startAt="6"/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 (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a b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)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(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)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	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Arial Unicode MS" pitchFamily="34" charset="-120"/>
              </a:rPr>
              <a:t>( Associativity )</a:t>
            </a:r>
            <a:endParaRPr lang="en-US" altLang="zh-TW" b="1" dirty="0">
              <a:solidFill>
                <a:schemeClr val="tx1"/>
              </a:solidFill>
              <a:ea typeface="+mn-ea"/>
              <a:cs typeface="Times New Roman" pitchFamily="18" charset="0"/>
              <a:sym typeface="Symbol" pitchFamily="18" charset="2"/>
            </a:endParaRPr>
          </a:p>
          <a:p>
            <a:pPr marL="800100" lvl="1" indent="-342900">
              <a:lnSpc>
                <a:spcPct val="110000"/>
              </a:lnSpc>
              <a:buFontTx/>
              <a:buAutoNum type="alphaLcParenR" startAt="6"/>
              <a:defRPr/>
            </a:pP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1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v</a:t>
            </a:r>
            <a:r>
              <a:rPr lang="en-US" altLang="zh-TW" b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  = </a:t>
            </a: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v    ,    0P=0</a:t>
            </a:r>
          </a:p>
          <a:p>
            <a:pPr marL="800100" lvl="1" indent="-342900">
              <a:lnSpc>
                <a:spcPct val="110000"/>
              </a:lnSpc>
              <a:buFontTx/>
              <a:buAutoNum type="alphaLcParenR" startAt="6"/>
              <a:defRPr/>
            </a:pPr>
            <a:r>
              <a:rPr lang="en-US" altLang="zh-TW" b="1" i="1" dirty="0">
                <a:solidFill>
                  <a:schemeClr val="tx1"/>
                </a:solidFill>
                <a:ea typeface="+mn-ea"/>
                <a:cs typeface="Times New Roman" pitchFamily="18" charset="0"/>
                <a:sym typeface="Symbol" pitchFamily="18" charset="2"/>
              </a:rPr>
              <a:t>P + (-1)P =0</a:t>
            </a:r>
          </a:p>
          <a:p>
            <a:pPr marL="457200" indent="-457200"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623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-apple-system</vt:lpstr>
      <vt:lpstr>Arial</vt:lpstr>
      <vt:lpstr>Arial</vt:lpstr>
      <vt:lpstr>Calibri</vt:lpstr>
      <vt:lpstr>Calibri Light</vt:lpstr>
      <vt:lpstr>Euclid Math Two</vt:lpstr>
      <vt:lpstr>Georgia</vt:lpstr>
      <vt:lpstr>Untitled Sans</vt:lpstr>
      <vt:lpstr>Vrinda</vt:lpstr>
      <vt:lpstr>Office Theme</vt:lpstr>
      <vt:lpstr>Linear Algebra</vt:lpstr>
      <vt:lpstr>PowerPoint Presentation</vt:lpstr>
      <vt:lpstr>PowerPoint Presentation</vt:lpstr>
      <vt:lpstr>Examples</vt:lpstr>
      <vt:lpstr>Field</vt:lpstr>
      <vt:lpstr> Vectors Vector : Is a quantity that has both magnitude and direction but not position.   Examples of such quantities are velocity and acceleration. </vt:lpstr>
      <vt:lpstr>Or; Vectors are geometrical entities that have magnitude and direction. A vector can be represented by a line with an arrow pointing towards its direction and its length represents the magnitude of the vector. Therefore, vectors are represented by arrows, they have initial points and terminal points. </vt:lpstr>
      <vt:lpstr>PowerPoint Presentation</vt:lpstr>
      <vt:lpstr>Definition: A vector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</dc:title>
  <dc:creator>Power Store</dc:creator>
  <cp:lastModifiedBy>Power Store</cp:lastModifiedBy>
  <cp:revision>1</cp:revision>
  <dcterms:created xsi:type="dcterms:W3CDTF">2022-09-19T08:19:42Z</dcterms:created>
  <dcterms:modified xsi:type="dcterms:W3CDTF">2022-09-19T08:31:26Z</dcterms:modified>
</cp:coreProperties>
</file>