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6858000" cy="5143500"/>
  <p:notesSz cx="6858000" cy="5143500"/>
  <p:embeddedFontLst>
    <p:embeddedFont>
      <p:font typeface="HDKQCF+GillSansMT-Bold"/>
      <p:regular r:id="rId32"/>
    </p:embeddedFont>
    <p:embeddedFont>
      <p:font typeface="CALMBM+ArialMT"/>
      <p:regular r:id="rId33"/>
    </p:embeddedFont>
    <p:embeddedFont>
      <p:font typeface="ITTRPN+TimesNewRomanPSMT"/>
      <p:regular r:id="rId34"/>
    </p:embeddedFont>
    <p:embeddedFont>
      <p:font typeface="QVVUJM+TimesNewRomanPS-BoldMT"/>
      <p:regular r:id="rId35"/>
    </p:embeddedFont>
    <p:embeddedFont>
      <p:font typeface="FCEVWT+GillSansMT"/>
      <p:regular r:id="rId36"/>
    </p:embeddedFont>
    <p:embeddedFont>
      <p:font typeface="NLIKKN+TimesNewRomanPS-BoldItalicMT"/>
      <p:regular r:id="rId37"/>
    </p:embeddedFont>
    <p:embeddedFont>
      <p:font typeface="NISQLF+Wingdings-Regular"/>
      <p:regular r:id="rId38"/>
    </p:embeddedFont>
    <p:embeddedFont>
      <p:font typeface="MSNEQJ+Arial-BoldMT"/>
      <p:regular r:id="rId39"/>
    </p:embeddedFont>
    <p:embeddedFont>
      <p:font typeface="LQGMJG+TimesNewRomanPS-ItalicMT"/>
      <p:regular r:id="rId4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35" Type="http://schemas.openxmlformats.org/officeDocument/2006/relationships/font" Target="fonts/font4.fntdata" /><Relationship Id="rId36" Type="http://schemas.openxmlformats.org/officeDocument/2006/relationships/font" Target="fonts/font5.fntdata" /><Relationship Id="rId37" Type="http://schemas.openxmlformats.org/officeDocument/2006/relationships/font" Target="fonts/font6.fntdata" /><Relationship Id="rId38" Type="http://schemas.openxmlformats.org/officeDocument/2006/relationships/font" Target="fonts/font7.fntdata" /><Relationship Id="rId39" Type="http://schemas.openxmlformats.org/officeDocument/2006/relationships/font" Target="fonts/font8.fntdata" /><Relationship Id="rId4" Type="http://schemas.openxmlformats.org/officeDocument/2006/relationships/theme" Target="theme/theme1.xml" /><Relationship Id="rId40" Type="http://schemas.openxmlformats.org/officeDocument/2006/relationships/font" Target="fonts/font9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8875" y="1182471"/>
            <a:ext cx="6541633" cy="1393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ff0000"/>
                </a:solidFill>
                <a:latin typeface="Cambria"/>
                <a:cs typeface="Cambria"/>
              </a:rPr>
              <a:t>Basic</a:t>
            </a:r>
            <a:r>
              <a:rPr dirty="0" sz="450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4500" b="1">
                <a:solidFill>
                  <a:srgbClr val="ff0000"/>
                </a:solidFill>
                <a:latin typeface="Cambria"/>
                <a:cs typeface="Cambria"/>
              </a:rPr>
              <a:t>Organic</a:t>
            </a:r>
            <a:r>
              <a:rPr dirty="0" sz="450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4500" b="1">
                <a:solidFill>
                  <a:srgbClr val="ff0000"/>
                </a:solidFill>
                <a:latin typeface="Cambria"/>
                <a:cs typeface="Cambria"/>
              </a:rPr>
              <a:t>Chemistry</a:t>
            </a:r>
          </a:p>
          <a:p>
            <a:pPr marL="2401363" marR="0">
              <a:lnSpc>
                <a:spcPts val="52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4500" b="1">
                <a:solidFill>
                  <a:srgbClr val="ff0000"/>
                </a:solidFill>
                <a:latin typeface="Cambria"/>
                <a:cs typeface="Cambria"/>
              </a:rPr>
              <a:t>Part</a:t>
            </a:r>
            <a:r>
              <a:rPr dirty="0" sz="4500" spc="-108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4500" b="1">
                <a:solidFill>
                  <a:srgbClr val="000000"/>
                </a:solidFill>
                <a:latin typeface="Cambria"/>
                <a:cs typeface="Cambria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8689" y="2554071"/>
            <a:ext cx="2719685" cy="708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ff0000"/>
                </a:solidFill>
                <a:latin typeface="Cambria"/>
                <a:cs typeface="Cambria"/>
              </a:rPr>
              <a:t>(Alkynes)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76148" y="3700187"/>
            <a:ext cx="3736071" cy="54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ff0000"/>
                </a:solidFill>
                <a:latin typeface="HDKQCF+GillSansMT-Bold"/>
                <a:cs typeface="HDKQCF+GillSansMT-Bold"/>
              </a:rPr>
              <a:t>For</a:t>
            </a:r>
            <a:r>
              <a:rPr dirty="0" sz="17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1700" b="1">
                <a:solidFill>
                  <a:srgbClr val="ff0000"/>
                </a:solidFill>
                <a:latin typeface="HDKQCF+GillSansMT-Bold"/>
                <a:cs typeface="HDKQCF+GillSansMT-Bold"/>
              </a:rPr>
              <a:t>First</a:t>
            </a:r>
            <a:r>
              <a:rPr dirty="0" sz="17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1700" b="1">
                <a:solidFill>
                  <a:srgbClr val="ff0000"/>
                </a:solidFill>
                <a:latin typeface="HDKQCF+GillSansMT-Bold"/>
                <a:cs typeface="HDKQCF+GillSansMT-Bold"/>
              </a:rPr>
              <a:t>Stage</a:t>
            </a:r>
            <a:r>
              <a:rPr dirty="0" sz="17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1700" b="1">
                <a:solidFill>
                  <a:srgbClr val="ff0000"/>
                </a:solidFill>
                <a:latin typeface="HDKQCF+GillSansMT-Bold"/>
                <a:cs typeface="HDKQCF+GillSansMT-Bold"/>
              </a:rPr>
              <a:t>Chemistry</a:t>
            </a:r>
            <a:r>
              <a:rPr dirty="0" sz="17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1700" b="1">
                <a:solidFill>
                  <a:srgbClr val="ff0000"/>
                </a:solidFill>
                <a:latin typeface="HDKQCF+GillSansMT-Bold"/>
                <a:cs typeface="HDKQCF+GillSansMT-Bold"/>
              </a:rPr>
              <a:t>Students</a:t>
            </a:r>
          </a:p>
          <a:p>
            <a:pPr marL="1320800" marR="0">
              <a:lnSpc>
                <a:spcPts val="17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1700" b="1">
                <a:solidFill>
                  <a:srgbClr val="0070c0"/>
                </a:solidFill>
                <a:latin typeface="Calibri"/>
                <a:cs typeface="Calibri"/>
              </a:rPr>
              <a:t>2022-2023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2620" y="4472091"/>
            <a:ext cx="1924424" cy="32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000000"/>
                </a:solidFill>
                <a:latin typeface="HDKQCF+GillSansMT-Bold"/>
                <a:cs typeface="HDKQCF+GillSansMT-Bold"/>
              </a:rPr>
              <a:t>Dr</a:t>
            </a:r>
            <a:r>
              <a:rPr dirty="0" sz="1900" b="1">
                <a:solidFill>
                  <a:srgbClr val="00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Peshawa</a:t>
            </a:r>
            <a:r>
              <a:rPr dirty="0" sz="1900" spc="9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Osw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31118" y="184455"/>
            <a:ext cx="4419221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Physical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properties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of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Alkynes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" y="720514"/>
            <a:ext cx="6674368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263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22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physical</a:t>
            </a:r>
            <a:r>
              <a:rPr dirty="0" sz="1800" spc="22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properties</a:t>
            </a:r>
            <a:r>
              <a:rPr dirty="0" sz="1800" spc="22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21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800" spc="22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resemble</a:t>
            </a:r>
            <a:r>
              <a:rPr dirty="0" sz="1800" spc="22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those</a:t>
            </a:r>
            <a:r>
              <a:rPr dirty="0" sz="1800" spc="22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21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hydrocarbons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8615" y="1003819"/>
            <a:ext cx="429371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having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similar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shape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molecular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weight.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465" y="1346845"/>
            <a:ext cx="5222061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ISQLF+Wingdings-Regular"/>
                <a:cs typeface="NISQLF+Wingdings-Regular"/>
              </a:rPr>
              <a:t>ü</a:t>
            </a:r>
            <a:r>
              <a:rPr dirty="0" sz="18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have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low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melting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points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boiling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points.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8465" y="1697365"/>
            <a:ext cx="6424220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ISQLF+Wingdings-Regular"/>
                <a:cs typeface="NISQLF+Wingdings-Regular"/>
              </a:rPr>
              <a:t>ü</a:t>
            </a:r>
            <a:r>
              <a:rPr dirty="0" sz="18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Melting</a:t>
            </a:r>
            <a:r>
              <a:rPr dirty="0" sz="1800" spc="48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points</a:t>
            </a:r>
            <a:r>
              <a:rPr dirty="0" sz="1800" spc="47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 spc="47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boiling</a:t>
            </a:r>
            <a:r>
              <a:rPr dirty="0" sz="1800" spc="48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points</a:t>
            </a:r>
            <a:r>
              <a:rPr dirty="0" sz="1800" spc="47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increase</a:t>
            </a:r>
            <a:r>
              <a:rPr dirty="0" sz="1800" spc="48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  <a:r>
              <a:rPr dirty="0" sz="1800" spc="48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47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number</a:t>
            </a:r>
            <a:r>
              <a:rPr dirty="0" sz="1800" spc="48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215" y="1979179"/>
            <a:ext cx="181386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increases.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8465" y="2322205"/>
            <a:ext cx="6172580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ISQLF+Wingdings-Regular"/>
                <a:cs typeface="NISQLF+Wingdings-Regular"/>
              </a:rPr>
              <a:t>ü</a:t>
            </a:r>
            <a:r>
              <a:rPr dirty="0" sz="185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soluble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organic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solvents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insoluble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water.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839" y="3012083"/>
            <a:ext cx="6523008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231f20"/>
                </a:solidFill>
                <a:latin typeface="MSNEQJ+Arial-BoldMT"/>
                <a:cs typeface="MSNEQJ+Arial-BoldMT"/>
              </a:rPr>
              <a:t>Q/</a:t>
            </a:r>
            <a:r>
              <a:rPr dirty="0" sz="1800" spc="339" b="1">
                <a:solidFill>
                  <a:srgbClr val="231f20"/>
                </a:solidFill>
                <a:latin typeface="MSNEQJ+Arial-BoldMT"/>
                <a:cs typeface="MSNEQJ+Arial-Bold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Explain</a:t>
            </a:r>
            <a:r>
              <a:rPr dirty="0" sz="1800" spc="335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why</a:t>
            </a:r>
            <a:r>
              <a:rPr dirty="0" sz="1800" spc="335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an</a:t>
            </a:r>
            <a:r>
              <a:rPr dirty="0" sz="1800" spc="333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alkyne</a:t>
            </a:r>
            <a:r>
              <a:rPr dirty="0" sz="1800" spc="333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often</a:t>
            </a:r>
            <a:r>
              <a:rPr dirty="0" sz="1800" spc="336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has</a:t>
            </a:r>
            <a:r>
              <a:rPr dirty="0" sz="1800" spc="334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a</a:t>
            </a:r>
            <a:r>
              <a:rPr dirty="0" sz="1800" spc="334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slightly</a:t>
            </a:r>
            <a:r>
              <a:rPr dirty="0" sz="1800" spc="336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higher</a:t>
            </a:r>
            <a:r>
              <a:rPr dirty="0" sz="1800" spc="333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boiling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point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than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an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alkene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of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similar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molecular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231f20"/>
                </a:solidFill>
                <a:latin typeface="CALMBM+ArialMT"/>
                <a:cs typeface="CALMBM+ArialMT"/>
              </a:rPr>
              <a:t>weight.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39" y="3714813"/>
            <a:ext cx="6522579" cy="839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Because</a:t>
            </a:r>
            <a:r>
              <a:rPr dirty="0" sz="1800" spc="20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9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 spc="1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bonds</a:t>
            </a:r>
            <a:r>
              <a:rPr dirty="0" sz="1800" spc="18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concentrate</a:t>
            </a:r>
            <a:r>
              <a:rPr dirty="0" sz="1800" spc="20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more</a:t>
            </a:r>
            <a:r>
              <a:rPr dirty="0" sz="1800" spc="19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electron</a:t>
            </a:r>
            <a:r>
              <a:rPr dirty="0" sz="1800" spc="20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density,</a:t>
            </a:r>
            <a:r>
              <a:rPr dirty="0" sz="1800" spc="8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making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800" spc="14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more</a:t>
            </a:r>
            <a:r>
              <a:rPr dirty="0" sz="1800" spc="13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polarizable</a:t>
            </a:r>
            <a:r>
              <a:rPr dirty="0" sz="1800" spc="14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 spc="13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increasing</a:t>
            </a:r>
            <a:r>
              <a:rPr dirty="0" sz="1800" spc="14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3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intensity</a:t>
            </a:r>
            <a:r>
              <a:rPr dirty="0" sz="1800" spc="14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13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3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London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Dispersion</a:t>
            </a:r>
            <a:r>
              <a:rPr dirty="0" sz="1800" spc="23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forces</a:t>
            </a:r>
            <a:r>
              <a:rPr dirty="0" sz="1800" spc="23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(more</a:t>
            </a:r>
            <a:r>
              <a:rPr dirty="0" sz="1800" spc="23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polarizable</a:t>
            </a:r>
            <a:r>
              <a:rPr dirty="0" sz="1800" spc="24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electrons</a:t>
            </a:r>
            <a:r>
              <a:rPr dirty="0" sz="1800" spc="24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means</a:t>
            </a:r>
            <a:r>
              <a:rPr dirty="0" sz="1800" spc="24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easier</a:t>
            </a:r>
            <a:r>
              <a:rPr dirty="0" sz="1800" spc="24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800" spc="23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form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3839" y="4537773"/>
            <a:ext cx="194119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temporary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dipoles).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11078"/>
            <a:ext cx="6752274" cy="637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Preparation</a:t>
            </a:r>
            <a:r>
              <a:rPr dirty="0" sz="2000" spc="137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of</a:t>
            </a:r>
            <a:r>
              <a:rPr dirty="0" sz="2000" spc="127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alkynes</a:t>
            </a:r>
            <a:r>
              <a:rPr dirty="0" sz="2000" spc="128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via</a:t>
            </a:r>
            <a:r>
              <a:rPr dirty="0" sz="2000" spc="138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double</a:t>
            </a:r>
            <a:r>
              <a:rPr dirty="0" sz="2000" spc="114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dehydrohalogenation</a:t>
            </a:r>
          </a:p>
          <a:p>
            <a:pPr marL="0" marR="0">
              <a:lnSpc>
                <a:spcPts val="2319"/>
              </a:lnSpc>
              <a:spcBef>
                <a:spcPts val="8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of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dihalides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(double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000" b="1">
                <a:solidFill>
                  <a:srgbClr val="0070c0"/>
                </a:solidFill>
                <a:latin typeface="HDKQCF+GillSansMT-Bold"/>
                <a:cs typeface="HDKQCF+GillSansMT-Bold"/>
              </a:rPr>
              <a:t>elimination):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739" y="945460"/>
            <a:ext cx="6229959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single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elimination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reaction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produces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π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alkene.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739" y="1295980"/>
            <a:ext cx="673580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800" spc="7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consecutive</a:t>
            </a:r>
            <a:r>
              <a:rPr dirty="0" sz="1800" spc="20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elimination</a:t>
            </a:r>
            <a:r>
              <a:rPr dirty="0" sz="1800" spc="20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reactions</a:t>
            </a:r>
            <a:r>
              <a:rPr dirty="0" sz="1800" spc="20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produce</a:t>
            </a:r>
            <a:r>
              <a:rPr dirty="0" sz="1800" spc="19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800" spc="19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π</a:t>
            </a:r>
            <a:r>
              <a:rPr dirty="0" sz="1800" spc="1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bonds</a:t>
            </a:r>
            <a:r>
              <a:rPr dirty="0" sz="1800" spc="19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489" y="1579286"/>
            <a:ext cx="109103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739" y="1920820"/>
            <a:ext cx="6733950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800" spc="85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800" spc="85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prepared</a:t>
            </a:r>
            <a:r>
              <a:rPr dirty="0" sz="1800" spc="85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by</a:t>
            </a:r>
            <a:r>
              <a:rPr dirty="0" sz="1800" spc="84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800" spc="85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successive</a:t>
            </a:r>
            <a:r>
              <a:rPr dirty="0" sz="1800" spc="85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dehydrohalogenation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5489" y="2204126"/>
            <a:ext cx="1034653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reactions.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939" y="104983"/>
            <a:ext cx="6659382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600" spc="4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elimination</a:t>
            </a:r>
            <a:r>
              <a:rPr dirty="0" sz="1600" spc="21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reactions</a:t>
            </a:r>
            <a:r>
              <a:rPr dirty="0" sz="1600" spc="19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 spc="1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needed</a:t>
            </a:r>
            <a:r>
              <a:rPr dirty="0" sz="1600" spc="17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600" spc="17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remove</a:t>
            </a:r>
            <a:r>
              <a:rPr dirty="0" sz="1600" spc="18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600" spc="16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moles</a:t>
            </a:r>
            <a:r>
              <a:rPr dirty="0" sz="1600" spc="18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600" spc="16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HX</a:t>
            </a:r>
            <a:r>
              <a:rPr dirty="0" sz="1600" spc="15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from</a:t>
            </a:r>
            <a:r>
              <a:rPr dirty="0" sz="1600" spc="17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689" y="357449"/>
            <a:ext cx="184912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dihalide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substrate.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939" y="668863"/>
            <a:ext cx="4062628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different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starting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materials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can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used.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939" y="988903"/>
            <a:ext cx="6660072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600" spc="25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equivalents</a:t>
            </a:r>
            <a:r>
              <a:rPr dirty="0" sz="1600" spc="40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600" spc="3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strong</a:t>
            </a:r>
            <a:r>
              <a:rPr dirty="0" sz="1600" spc="35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base</a:t>
            </a:r>
            <a:r>
              <a:rPr dirty="0" sz="1600" spc="373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 spc="38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used</a:t>
            </a:r>
            <a:r>
              <a:rPr dirty="0" sz="1600" spc="37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600" spc="3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each</a:t>
            </a:r>
            <a:r>
              <a:rPr dirty="0" sz="1600" spc="38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step</a:t>
            </a:r>
            <a:r>
              <a:rPr dirty="0" sz="1600" spc="38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follows</a:t>
            </a:r>
            <a:r>
              <a:rPr dirty="0" sz="1600" spc="38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</a:t>
            </a:r>
            <a:r>
              <a:rPr dirty="0" sz="1600" spc="3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E2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1689" y="1241369"/>
            <a:ext cx="1128613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mechanism.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73931" y="1776396"/>
            <a:ext cx="3454181" cy="515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375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 spc="16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vicinal</a:t>
            </a:r>
            <a:r>
              <a:rPr dirty="0" sz="1600" spc="278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dihalide</a:t>
            </a:r>
            <a:r>
              <a:rPr dirty="0" sz="1600" spc="274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has</a:t>
            </a:r>
            <a:r>
              <a:rPr dirty="0" sz="1600" spc="26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600" spc="25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X</a:t>
            </a:r>
            <a:r>
              <a:rPr dirty="0" sz="1600" spc="25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atoms</a:t>
            </a:r>
          </a:p>
          <a:p>
            <a:pPr marL="179387" marR="0">
              <a:lnSpc>
                <a:spcPts val="1771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on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LQGMJG+TimesNewRomanPS-ItalicMT"/>
                <a:cs typeface="LQGMJG+TimesNewRomanPS-ItalicMT"/>
              </a:rPr>
              <a:t>adjacent</a:t>
            </a:r>
            <a:r>
              <a:rPr dirty="0" sz="16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atoms.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73931" y="2340276"/>
            <a:ext cx="3454181" cy="515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375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 spc="1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geminal</a:t>
            </a:r>
            <a:r>
              <a:rPr dirty="0" sz="1600" spc="127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dihalide</a:t>
            </a:r>
            <a:r>
              <a:rPr dirty="0" sz="1600" spc="125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has</a:t>
            </a:r>
            <a:r>
              <a:rPr dirty="0" sz="1600" spc="11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600" spc="11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X</a:t>
            </a:r>
            <a:r>
              <a:rPr dirty="0" sz="1600" spc="10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atoms</a:t>
            </a:r>
          </a:p>
          <a:p>
            <a:pPr marL="179387" marR="0">
              <a:lnSpc>
                <a:spcPts val="1771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on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1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LQGMJG+TimesNewRomanPS-ItalicMT"/>
                <a:cs typeface="LQGMJG+TimesNewRomanPS-ItalicMT"/>
              </a:rPr>
              <a:t>same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atom.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3797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9739" y="119941"/>
            <a:ext cx="6654612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Stronger</a:t>
            </a:r>
            <a:r>
              <a:rPr dirty="0" sz="1600" spc="30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bases</a:t>
            </a:r>
            <a:r>
              <a:rPr dirty="0" sz="1600" spc="30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 spc="3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needed</a:t>
            </a:r>
            <a:r>
              <a:rPr dirty="0" sz="1600" spc="3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600" spc="29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synthesize</a:t>
            </a:r>
            <a:r>
              <a:rPr dirty="0" sz="1600" spc="31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600" spc="30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by</a:t>
            </a:r>
            <a:r>
              <a:rPr dirty="0" sz="1600" spc="28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dehydrohalogenation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489" y="372407"/>
            <a:ext cx="3241243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than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needed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synthesize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alkenes.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739" y="658421"/>
            <a:ext cx="6657195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12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typical</a:t>
            </a:r>
            <a:r>
              <a:rPr dirty="0" sz="1600" spc="15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base</a:t>
            </a:r>
            <a:r>
              <a:rPr dirty="0" sz="1600" spc="13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600" spc="13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amide</a:t>
            </a:r>
            <a:r>
              <a:rPr dirty="0" sz="1600" spc="14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(‾NH</a:t>
            </a:r>
            <a:r>
              <a:rPr dirty="0" sz="1600" spc="12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),</a:t>
            </a:r>
            <a:r>
              <a:rPr dirty="0" sz="1600" spc="12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used</a:t>
            </a:r>
            <a:r>
              <a:rPr dirty="0" sz="1600" spc="13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  <a:r>
              <a:rPr dirty="0" sz="1600" spc="13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13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sodium</a:t>
            </a:r>
            <a:r>
              <a:rPr dirty="0" sz="1600" spc="13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salt</a:t>
            </a:r>
            <a:r>
              <a:rPr dirty="0" sz="1600" spc="14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NaNH</a:t>
            </a:r>
            <a:r>
              <a:rPr dirty="0" sz="1600" spc="63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(sodium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5364" y="779412"/>
            <a:ext cx="219456" cy="186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ITTRPN+TimesNewRomanPSMT"/>
                <a:cs typeface="ITTRPN+TimesNewRomanPSMT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35454" y="779412"/>
            <a:ext cx="219456" cy="186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ITTRPN+TimesNewRomanPSMT"/>
                <a:cs typeface="ITTRPN+TimesNewRomanPS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5489" y="910887"/>
            <a:ext cx="513172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amide).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KOC(CH</a:t>
            </a:r>
            <a:r>
              <a:rPr dirty="0" sz="1600" spc="13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)</a:t>
            </a:r>
            <a:r>
              <a:rPr dirty="0" sz="1600" spc="53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can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also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used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DMSO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solvent.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60114" y="1023252"/>
            <a:ext cx="354393" cy="186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ITTRPN+TimesNewRomanPSMT"/>
                <a:cs typeface="ITTRPN+TimesNewRomanPSMT"/>
              </a:rPr>
              <a:t>3</a:t>
            </a:r>
            <a:r>
              <a:rPr dirty="0" sz="1050" spc="2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050">
                <a:solidFill>
                  <a:srgbClr val="000000"/>
                </a:solidFill>
                <a:latin typeface="ITTRPN+TimesNewRomanPSMT"/>
                <a:cs typeface="ITTRPN+TimesNewRomanPSMT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9739" y="1196901"/>
            <a:ext cx="6658311" cy="759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Because</a:t>
            </a:r>
            <a:r>
              <a:rPr dirty="0" sz="1600" spc="36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DMSO</a:t>
            </a:r>
            <a:r>
              <a:rPr dirty="0" sz="1600" spc="34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600" spc="36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 spc="35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polar</a:t>
            </a:r>
            <a:r>
              <a:rPr dirty="0" sz="1600" spc="36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aprotic</a:t>
            </a:r>
            <a:r>
              <a:rPr dirty="0" sz="1600" spc="37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solvent,</a:t>
            </a:r>
            <a:r>
              <a:rPr dirty="0" sz="1600" spc="37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36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anionic</a:t>
            </a:r>
            <a:r>
              <a:rPr dirty="0" sz="1600" spc="37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base</a:t>
            </a:r>
            <a:r>
              <a:rPr dirty="0" sz="1600" spc="36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600" spc="36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not</a:t>
            </a:r>
            <a:r>
              <a:rPr dirty="0" sz="1600" spc="35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well</a:t>
            </a:r>
          </a:p>
          <a:p>
            <a:pPr marL="285750" marR="0">
              <a:lnSpc>
                <a:spcPts val="1771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solvated,</a:t>
            </a:r>
            <a:r>
              <a:rPr dirty="0" sz="1600" spc="4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thus</a:t>
            </a:r>
            <a:r>
              <a:rPr dirty="0" sz="1600" spc="3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increasing</a:t>
            </a:r>
            <a:r>
              <a:rPr dirty="0" sz="1600" spc="5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its</a:t>
            </a:r>
            <a:r>
              <a:rPr dirty="0" sz="1600" spc="3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basicity</a:t>
            </a:r>
            <a:r>
              <a:rPr dirty="0" sz="1600" spc="5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600" spc="2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making</a:t>
            </a:r>
            <a:r>
              <a:rPr dirty="0" sz="1600" spc="3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it</a:t>
            </a:r>
            <a:r>
              <a:rPr dirty="0" sz="1600" spc="3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strong</a:t>
            </a:r>
            <a:r>
              <a:rPr dirty="0" sz="1600" spc="3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enough</a:t>
            </a:r>
            <a:r>
              <a:rPr dirty="0" sz="1600" spc="2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600" spc="2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remove</a:t>
            </a:r>
          </a:p>
          <a:p>
            <a:pPr marL="28575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equivalents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HX.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9739" y="144150"/>
            <a:ext cx="6780438" cy="759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29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strongly</a:t>
            </a:r>
            <a:r>
              <a:rPr dirty="0" sz="1600" spc="31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basic</a:t>
            </a:r>
            <a:r>
              <a:rPr dirty="0" sz="1600" spc="31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conditions</a:t>
            </a:r>
            <a:r>
              <a:rPr dirty="0" sz="1600" spc="32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needed</a:t>
            </a:r>
            <a:r>
              <a:rPr dirty="0" sz="1600" spc="30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for</a:t>
            </a:r>
            <a:r>
              <a:rPr dirty="0" sz="1600" spc="30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</a:t>
            </a:r>
            <a:r>
              <a:rPr dirty="0" sz="1600" spc="31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synthesis</a:t>
            </a:r>
            <a:r>
              <a:rPr dirty="0" sz="1600" spc="32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result</a:t>
            </a:r>
            <a:r>
              <a:rPr dirty="0" sz="1600" spc="32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from</a:t>
            </a:r>
            <a:r>
              <a:rPr dirty="0" sz="1600" spc="31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</a:p>
          <a:p>
            <a:pPr marL="285750" marR="0">
              <a:lnSpc>
                <a:spcPts val="1771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difficulty</a:t>
            </a:r>
            <a:r>
              <a:rPr dirty="0" sz="1600" spc="2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600" spc="26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removing</a:t>
            </a:r>
            <a:r>
              <a:rPr dirty="0" sz="1600" spc="28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27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second</a:t>
            </a:r>
            <a:r>
              <a:rPr dirty="0" sz="1600" spc="2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equivalent</a:t>
            </a:r>
            <a:r>
              <a:rPr dirty="0" sz="1600" spc="29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600" spc="26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HX</a:t>
            </a:r>
            <a:r>
              <a:rPr dirty="0" sz="1600" spc="25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from</a:t>
            </a:r>
            <a:r>
              <a:rPr dirty="0" sz="1600" spc="27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27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intermediate</a:t>
            </a:r>
          </a:p>
          <a:p>
            <a:pPr marL="28575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vinyl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halide,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RCH=C(R)X.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739" y="926470"/>
            <a:ext cx="6780235" cy="759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Since</a:t>
            </a:r>
            <a:r>
              <a:rPr dirty="0" sz="1600" spc="20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</a:t>
            </a:r>
            <a:r>
              <a:rPr dirty="0" sz="1600" spc="18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600" spc="1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X</a:t>
            </a:r>
            <a:r>
              <a:rPr dirty="0" sz="1600" spc="18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 spc="20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both</a:t>
            </a:r>
            <a:r>
              <a:rPr dirty="0" sz="1600" spc="2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bonded</a:t>
            </a:r>
            <a:r>
              <a:rPr dirty="0" sz="1600" spc="19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600" spc="2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LQGMJG+TimesNewRomanPS-ItalicMT"/>
                <a:cs typeface="LQGMJG+TimesNewRomanPS-ItalicMT"/>
              </a:rPr>
              <a:t>sp</a:t>
            </a:r>
            <a:r>
              <a:rPr dirty="0" sz="1600" baseline="30000">
                <a:solidFill>
                  <a:srgbClr val="000000"/>
                </a:solidFill>
                <a:latin typeface="ITTRPN+TimesNewRomanPSMT"/>
                <a:cs typeface="ITTRPN+TimesNewRomanPSMT"/>
              </a:rPr>
              <a:t>2</a:t>
            </a:r>
            <a:r>
              <a:rPr dirty="0" sz="1600" baseline="30000" spc="33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hybridized</a:t>
            </a:r>
            <a:r>
              <a:rPr dirty="0" sz="1600" spc="21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carbons,</a:t>
            </a:r>
            <a:r>
              <a:rPr dirty="0" sz="1600" spc="20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these</a:t>
            </a:r>
            <a:r>
              <a:rPr dirty="0" sz="1600" spc="20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bonds</a:t>
            </a:r>
            <a:r>
              <a:rPr dirty="0" sz="1600" spc="19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</a:p>
          <a:p>
            <a:pPr marL="285750" marR="0">
              <a:lnSpc>
                <a:spcPts val="1771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shorter</a:t>
            </a:r>
            <a:r>
              <a:rPr dirty="0" sz="1600" spc="9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600" spc="7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stronger</a:t>
            </a:r>
            <a:r>
              <a:rPr dirty="0" sz="1600" spc="9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than</a:t>
            </a:r>
            <a:r>
              <a:rPr dirty="0" sz="1600" spc="8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8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LQGMJG+TimesNewRomanPS-ItalicMT"/>
                <a:cs typeface="LQGMJG+TimesNewRomanPS-ItalicMT"/>
              </a:rPr>
              <a:t>sp</a:t>
            </a:r>
            <a:r>
              <a:rPr dirty="0" sz="1600" baseline="30000">
                <a:solidFill>
                  <a:srgbClr val="000000"/>
                </a:solidFill>
                <a:latin typeface="ITTRPN+TimesNewRomanPSMT"/>
                <a:cs typeface="ITTRPN+TimesNewRomanPSMT"/>
              </a:rPr>
              <a:t>3</a:t>
            </a:r>
            <a:r>
              <a:rPr dirty="0" sz="1600" baseline="30000" spc="20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hybridized</a:t>
            </a:r>
            <a:r>
              <a:rPr dirty="0" sz="1600" spc="9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C–H</a:t>
            </a:r>
            <a:r>
              <a:rPr dirty="0" sz="1600" spc="6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600" spc="7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C–X</a:t>
            </a:r>
            <a:r>
              <a:rPr dirty="0" sz="1600" spc="6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bonds</a:t>
            </a:r>
            <a:r>
              <a:rPr dirty="0" sz="1600" spc="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600" spc="7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</a:t>
            </a:r>
            <a:r>
              <a:rPr dirty="0" sz="1600" spc="7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alkyl</a:t>
            </a:r>
          </a:p>
          <a:p>
            <a:pPr marL="28575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halide,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necessitating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use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stronger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base.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3797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2900" y="36520"/>
            <a:ext cx="3095169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HDKQCF+GillSansMT-Bold"/>
                <a:cs typeface="HDKQCF+GillSansMT-Bold"/>
              </a:rPr>
              <a:t>Reactions</a:t>
            </a:r>
            <a:r>
              <a:rPr dirty="0" sz="2400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0070c0"/>
                </a:solidFill>
                <a:latin typeface="HDKQCF+GillSansMT-Bold"/>
                <a:cs typeface="HDKQCF+GillSansMT-Bold"/>
              </a:rPr>
              <a:t>of</a:t>
            </a:r>
            <a:r>
              <a:rPr dirty="0" sz="2400" b="1">
                <a:solidFill>
                  <a:srgbClr val="0070c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0070c0"/>
                </a:solidFill>
                <a:latin typeface="HDKQCF+GillSansMT-Bold"/>
                <a:cs typeface="HDKQCF+GillSansMT-Bold"/>
              </a:rPr>
              <a:t>Alkynes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490381"/>
            <a:ext cx="6826924" cy="1247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Both</a:t>
            </a:r>
            <a:r>
              <a:rPr dirty="0" sz="1600" spc="18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π</a:t>
            </a:r>
            <a:r>
              <a:rPr dirty="0" sz="1600" spc="18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bonds</a:t>
            </a:r>
            <a:r>
              <a:rPr dirty="0" sz="1600" spc="18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600" spc="18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 spc="18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C–C</a:t>
            </a:r>
            <a:r>
              <a:rPr dirty="0" sz="1600" spc="1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600" spc="20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600" spc="18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 spc="19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weaker</a:t>
            </a:r>
            <a:r>
              <a:rPr dirty="0" sz="1600" spc="19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than</a:t>
            </a:r>
            <a:r>
              <a:rPr dirty="0" sz="1600" spc="19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 spc="18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C–C</a:t>
            </a:r>
            <a:r>
              <a:rPr dirty="0" sz="1600" spc="1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σ</a:t>
            </a:r>
            <a:r>
              <a:rPr dirty="0" sz="1600" spc="18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bond,</a:t>
            </a:r>
            <a:r>
              <a:rPr dirty="0" sz="1600" spc="18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making</a:t>
            </a:r>
          </a:p>
          <a:p>
            <a:pPr marL="285750" marR="0">
              <a:lnSpc>
                <a:spcPts val="1771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them</a:t>
            </a:r>
            <a:r>
              <a:rPr dirty="0" sz="1600" spc="18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much</a:t>
            </a:r>
            <a:r>
              <a:rPr dirty="0" sz="1600" spc="17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more</a:t>
            </a:r>
            <a:r>
              <a:rPr dirty="0" sz="1600" spc="17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easily</a:t>
            </a:r>
            <a:r>
              <a:rPr dirty="0" sz="1600" spc="19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broken.</a:t>
            </a:r>
            <a:r>
              <a:rPr dirty="0" sz="1600" spc="1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  <a:r>
              <a:rPr dirty="0" sz="1600" spc="16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 spc="16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result,</a:t>
            </a:r>
            <a:r>
              <a:rPr dirty="0" sz="1600" spc="19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600" spc="18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undergo</a:t>
            </a:r>
            <a:r>
              <a:rPr dirty="0" sz="1600" spc="14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many</a:t>
            </a:r>
            <a:r>
              <a:rPr dirty="0" sz="1600" spc="17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addition</a:t>
            </a:r>
          </a:p>
          <a:p>
            <a:pPr marL="28575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reactions.</a:t>
            </a:r>
          </a:p>
          <a:p>
            <a:pPr marL="0" marR="0">
              <a:lnSpc>
                <a:spcPts val="1843"/>
              </a:lnSpc>
              <a:spcBef>
                <a:spcPts val="8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650" spc="1214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600" spc="25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 spc="26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more</a:t>
            </a:r>
            <a:r>
              <a:rPr dirty="0" sz="1600" spc="26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polarizable</a:t>
            </a:r>
            <a:r>
              <a:rPr dirty="0" sz="1600" spc="28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than</a:t>
            </a:r>
            <a:r>
              <a:rPr dirty="0" sz="1600" spc="26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alkenes</a:t>
            </a:r>
            <a:r>
              <a:rPr dirty="0" sz="1600" spc="27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because</a:t>
            </a:r>
            <a:r>
              <a:rPr dirty="0" sz="1600" spc="26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25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electrons</a:t>
            </a:r>
            <a:r>
              <a:rPr dirty="0" sz="1600" spc="28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in</a:t>
            </a:r>
            <a:r>
              <a:rPr dirty="0" sz="1600" spc="25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their</a:t>
            </a:r>
            <a:r>
              <a:rPr dirty="0" sz="1600" spc="27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π</a:t>
            </a:r>
          </a:p>
          <a:p>
            <a:pPr marL="285750" marR="0">
              <a:lnSpc>
                <a:spcPts val="1771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bonds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more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loosely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held.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2253" y="493543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116133"/>
            <a:ext cx="4671062" cy="326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1.</a:t>
            </a:r>
            <a:r>
              <a:rPr dirty="0" sz="2050" spc="1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Hydrohalogenation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(Addition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of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HX):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30512" y="101055"/>
            <a:ext cx="1272480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Alkynes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939" y="685234"/>
            <a:ext cx="6430059" cy="651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863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compounds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that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contain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carbon–carbon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bond.</a:t>
            </a:r>
          </a:p>
          <a:p>
            <a:pPr marL="0" marR="0">
              <a:lnSpc>
                <a:spcPts val="2066"/>
              </a:lnSpc>
              <a:spcBef>
                <a:spcPts val="64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863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Molecular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formula</a:t>
            </a:r>
            <a:r>
              <a:rPr dirty="0" sz="1800" spc="1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C</a:t>
            </a:r>
            <a:r>
              <a:rPr dirty="0" sz="1800" spc="213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H</a:t>
            </a:r>
            <a:r>
              <a:rPr dirty="0" sz="1800" spc="2112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(where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=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2,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3,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4,…)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06214" y="1171150"/>
            <a:ext cx="236310" cy="205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8152" y="1171150"/>
            <a:ext cx="437428" cy="205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2n-2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39" y="1386274"/>
            <a:ext cx="6659543" cy="574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863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Because</a:t>
            </a:r>
            <a:r>
              <a:rPr dirty="0" sz="1800" spc="36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every</a:t>
            </a:r>
            <a:r>
              <a:rPr dirty="0" sz="1800" spc="36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degree</a:t>
            </a:r>
            <a:r>
              <a:rPr dirty="0" sz="1800" spc="36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35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unsaturation</a:t>
            </a:r>
            <a:r>
              <a:rPr dirty="0" sz="1800" spc="36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removes</a:t>
            </a:r>
            <a:r>
              <a:rPr dirty="0" sz="1800" spc="36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800" spc="36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hydrogens,</a:t>
            </a:r>
            <a:r>
              <a:rPr dirty="0" sz="1800" spc="36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</a:p>
          <a:p>
            <a:pPr marL="257175" marR="0">
              <a:lnSpc>
                <a:spcPts val="199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introduces</a:t>
            </a:r>
            <a:r>
              <a:rPr dirty="0" sz="1800" spc="1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two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degrees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unsaturation.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5939" y="2011114"/>
            <a:ext cx="6659184" cy="848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863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Terminal</a:t>
            </a:r>
            <a:r>
              <a:rPr dirty="0" sz="1800" spc="273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alkynes</a:t>
            </a:r>
            <a:r>
              <a:rPr dirty="0" sz="1800" spc="432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has</a:t>
            </a:r>
            <a:r>
              <a:rPr dirty="0" sz="1800" spc="43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43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 spc="43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800" spc="43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at</a:t>
            </a:r>
            <a:r>
              <a:rPr dirty="0" sz="1800" spc="43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43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end</a:t>
            </a:r>
            <a:r>
              <a:rPr dirty="0" sz="1800" spc="43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43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43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</a:t>
            </a:r>
          </a:p>
          <a:p>
            <a:pPr marL="257175" marR="0">
              <a:lnSpc>
                <a:spcPts val="199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chain,</a:t>
            </a:r>
            <a:r>
              <a:rPr dirty="0" sz="1800" spc="11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so</a:t>
            </a:r>
            <a:r>
              <a:rPr dirty="0" sz="1800" spc="10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that</a:t>
            </a:r>
            <a:r>
              <a:rPr dirty="0" sz="1800" spc="11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 spc="10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hydrogen</a:t>
            </a:r>
            <a:r>
              <a:rPr dirty="0" sz="1800" spc="10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atom</a:t>
            </a:r>
            <a:r>
              <a:rPr dirty="0" sz="1800" spc="11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800" spc="10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directly</a:t>
            </a:r>
            <a:r>
              <a:rPr dirty="0" sz="1800" spc="11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bonded</a:t>
            </a:r>
            <a:r>
              <a:rPr dirty="0" sz="1800" spc="10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800" spc="10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 spc="10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</a:t>
            </a:r>
            <a:r>
              <a:rPr dirty="0" sz="1800" spc="11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atom</a:t>
            </a:r>
          </a:p>
          <a:p>
            <a:pPr marL="25717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bond.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5939" y="2910274"/>
            <a:ext cx="665960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863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Internal</a:t>
            </a:r>
            <a:r>
              <a:rPr dirty="0" sz="1800" spc="46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alkynes</a:t>
            </a:r>
            <a:r>
              <a:rPr dirty="0" sz="1800" spc="44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has</a:t>
            </a:r>
            <a:r>
              <a:rPr dirty="0" sz="1800" spc="4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 spc="4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</a:t>
            </a:r>
            <a:r>
              <a:rPr dirty="0" sz="1800" spc="4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atom</a:t>
            </a:r>
            <a:r>
              <a:rPr dirty="0" sz="1800" spc="4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bonded</a:t>
            </a:r>
            <a:r>
              <a:rPr dirty="0" sz="1800" spc="4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800" spc="4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each</a:t>
            </a:r>
            <a:r>
              <a:rPr dirty="0" sz="1800" spc="5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</a:t>
            </a:r>
            <a:r>
              <a:rPr dirty="0" sz="1800" spc="4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atom</a:t>
            </a:r>
            <a:r>
              <a:rPr dirty="0" sz="1800" spc="4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3114" y="3193580"/>
            <a:ext cx="154160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18447" y="4813510"/>
            <a:ext cx="204787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FCEVWT+GillSansMT"/>
                <a:cs typeface="FCEVWT+GillSansMT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255081"/>
            <a:ext cx="3919014" cy="3642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2.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Hydrogenation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(Addition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of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spc="-47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X</a:t>
            </a:r>
            <a:r>
              <a:rPr dirty="0" sz="1950" baseline="-25000" spc="11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2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45591"/>
            <a:ext cx="3769869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3.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Hydration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(Addition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of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water):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113946"/>
            <a:ext cx="6673958" cy="535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Tautomers</a:t>
            </a:r>
            <a:r>
              <a:rPr dirty="0" sz="18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 spc="21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constitutional</a:t>
            </a:r>
            <a:r>
              <a:rPr dirty="0" sz="1600" spc="25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isomers</a:t>
            </a:r>
            <a:r>
              <a:rPr dirty="0" sz="1600" spc="23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that</a:t>
            </a:r>
            <a:r>
              <a:rPr dirty="0" sz="1600" spc="22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differ</a:t>
            </a:r>
            <a:r>
              <a:rPr dirty="0" sz="1600" spc="2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in</a:t>
            </a:r>
            <a:r>
              <a:rPr dirty="0" sz="1600" spc="21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600" spc="21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location</a:t>
            </a:r>
            <a:r>
              <a:rPr dirty="0" sz="1600" spc="23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600" spc="20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 spc="20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double</a:t>
            </a:r>
          </a:p>
          <a:p>
            <a:pPr marL="0" marR="0">
              <a:lnSpc>
                <a:spcPts val="1771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hydrogen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atom.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tautomers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in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equilibrium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each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other.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39" y="121791"/>
            <a:ext cx="6607974" cy="884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4.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Hydroboration–Oxidation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(Addition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of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spc="-37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H</a:t>
            </a:r>
            <a:r>
              <a:rPr dirty="0" sz="1950" baseline="-25000" spc="11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2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O):</a:t>
            </a:r>
          </a:p>
          <a:p>
            <a:pPr marL="0" marR="0">
              <a:lnSpc>
                <a:spcPts val="1771"/>
              </a:lnSpc>
              <a:spcBef>
                <a:spcPts val="4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Hydroboration–oxidation</a:t>
            </a:r>
            <a:r>
              <a:rPr dirty="0" sz="1600" spc="49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600" spc="46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 spc="45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two-step</a:t>
            </a:r>
            <a:r>
              <a:rPr dirty="0" sz="1600" spc="47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reaction</a:t>
            </a:r>
            <a:r>
              <a:rPr dirty="0" sz="1600" spc="48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sequence</a:t>
            </a:r>
            <a:r>
              <a:rPr dirty="0" sz="1600" spc="46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that</a:t>
            </a:r>
            <a:r>
              <a:rPr dirty="0" sz="1600" spc="46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converts</a:t>
            </a:r>
            <a:r>
              <a:rPr dirty="0" sz="1600" spc="47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carbonyl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compound.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807725"/>
            <a:ext cx="404775" cy="3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FCEVWT+GillSansMT"/>
                <a:cs typeface="FCEVWT+GillSansMT"/>
              </a:rPr>
              <a:t>Q/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502" y="1760653"/>
            <a:ext cx="84117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ITTRPN+TimesNewRomanPSMT"/>
                <a:cs typeface="ITTRPN+TimesNewRomanPSMT"/>
              </a:rPr>
              <a:t>Solution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85143" y="49074"/>
            <a:ext cx="3374137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Reaction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of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Acetylide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QVVUJM+TimesNewRomanPS-BoldMT"/>
                <a:cs typeface="QVVUJM+TimesNewRomanPS-BoldMT"/>
              </a:rPr>
              <a:t>Anions: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39" y="426290"/>
            <a:ext cx="6607848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Terminal</a:t>
            </a:r>
            <a:r>
              <a:rPr dirty="0" sz="1600" spc="10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600" spc="2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 spc="19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readily</a:t>
            </a:r>
            <a:r>
              <a:rPr dirty="0" sz="1600" spc="20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converted</a:t>
            </a:r>
            <a:r>
              <a:rPr dirty="0" sz="1600" spc="20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600" spc="19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acetylide</a:t>
            </a:r>
            <a:r>
              <a:rPr dirty="0" sz="1600" spc="21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anions</a:t>
            </a:r>
            <a:r>
              <a:rPr dirty="0" sz="1600" spc="19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  <a:r>
              <a:rPr dirty="0" sz="1600" spc="19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strong</a:t>
            </a:r>
            <a:r>
              <a:rPr dirty="0" sz="1600" spc="1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bases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such</a:t>
            </a:r>
            <a:r>
              <a:rPr dirty="0" sz="1600" spc="27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  <a:r>
              <a:rPr dirty="0" sz="1600" spc="28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NaNH</a:t>
            </a:r>
            <a:r>
              <a:rPr dirty="0" sz="1600" baseline="-25000">
                <a:solidFill>
                  <a:srgbClr val="000000"/>
                </a:solidFill>
                <a:latin typeface="ITTRPN+TimesNewRomanPSMT"/>
                <a:cs typeface="ITTRPN+TimesNewRomanPSMT"/>
              </a:rPr>
              <a:t>2</a:t>
            </a:r>
            <a:r>
              <a:rPr dirty="0" sz="1600" baseline="-25000" spc="41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600" spc="27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NaH.</a:t>
            </a:r>
            <a:r>
              <a:rPr dirty="0" sz="1600" spc="26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These</a:t>
            </a:r>
            <a:r>
              <a:rPr dirty="0" sz="1600" spc="28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anions</a:t>
            </a:r>
            <a:r>
              <a:rPr dirty="0" sz="1600" spc="28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600" spc="28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strong</a:t>
            </a:r>
            <a:r>
              <a:rPr dirty="0" sz="1600" spc="28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nucleophiles,</a:t>
            </a:r>
            <a:r>
              <a:rPr dirty="0" sz="1600" spc="30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capable</a:t>
            </a:r>
            <a:r>
              <a:rPr dirty="0" sz="1600" spc="29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</a:p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reacting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electrophiles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such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alkyl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halides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ITTRPN+TimesNewRomanPSMT"/>
                <a:cs typeface="ITTRPN+TimesNewRomanPSMT"/>
              </a:rPr>
              <a:t>epoxides.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34057"/>
            <a:ext cx="404775" cy="3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FCEVWT+GillSansMT"/>
                <a:cs typeface="FCEVWT+GillSansMT"/>
              </a:rPr>
              <a:t>Q/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502" y="956207"/>
            <a:ext cx="84117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ITTRPN+TimesNewRomanPSMT"/>
                <a:cs typeface="ITTRPN+TimesNewRomanPSMT"/>
              </a:rPr>
              <a:t>Solution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92253" y="4889710"/>
            <a:ext cx="257175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1">
                <a:solidFill>
                  <a:srgbClr val="ffffff"/>
                </a:solidFill>
                <a:latin typeface="FCEVWT+GillSansMT"/>
                <a:cs typeface="FCEVWT+GillSansMT"/>
              </a:rPr>
              <a:t>26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342014"/>
            <a:ext cx="6674851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29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simplest</a:t>
            </a:r>
            <a:r>
              <a:rPr dirty="0" sz="1800" spc="2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alkyne,</a:t>
            </a:r>
            <a:r>
              <a:rPr dirty="0" sz="1800" spc="2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H–C≡C–H,</a:t>
            </a:r>
            <a:r>
              <a:rPr dirty="0" sz="1800" spc="29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named</a:t>
            </a:r>
            <a:r>
              <a:rPr dirty="0" sz="1800" spc="2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</a:t>
            </a:r>
            <a:r>
              <a:rPr dirty="0" sz="1800" spc="29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29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IUPAC</a:t>
            </a:r>
            <a:r>
              <a:rPr dirty="0" sz="1800" spc="12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system</a:t>
            </a:r>
            <a:r>
              <a:rPr dirty="0" sz="1800" spc="29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390" y="625319"/>
            <a:ext cx="5396483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ethyne,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more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often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called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acetylene,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its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common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640" y="1043054"/>
            <a:ext cx="6674789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37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two-carbon</a:t>
            </a:r>
            <a:r>
              <a:rPr dirty="0" sz="1800" spc="38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alkyl</a:t>
            </a:r>
            <a:r>
              <a:rPr dirty="0" sz="1800" spc="37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group</a:t>
            </a:r>
            <a:r>
              <a:rPr dirty="0" sz="1800" spc="37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derived</a:t>
            </a:r>
            <a:r>
              <a:rPr dirty="0" sz="1800" spc="38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from</a:t>
            </a:r>
            <a:r>
              <a:rPr dirty="0" sz="1800" spc="37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acetylene</a:t>
            </a:r>
            <a:r>
              <a:rPr dirty="0" sz="1800" spc="38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800" spc="37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called</a:t>
            </a:r>
            <a:r>
              <a:rPr dirty="0" sz="1800" spc="38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390" y="1326359"/>
            <a:ext cx="252138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ethynyl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group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(H–C≡C–).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640" y="1744093"/>
            <a:ext cx="6674941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Acetylene,</a:t>
            </a:r>
            <a:r>
              <a:rPr dirty="0" sz="1800" spc="17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800" spc="16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 spc="16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colourless</a:t>
            </a:r>
            <a:r>
              <a:rPr dirty="0" sz="1800" spc="17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gas</a:t>
            </a:r>
            <a:r>
              <a:rPr dirty="0" sz="1800" spc="16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  <a:r>
              <a:rPr dirty="0" sz="1800" spc="16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</a:t>
            </a:r>
            <a:r>
              <a:rPr dirty="0" sz="1800" spc="16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ethereal</a:t>
            </a:r>
            <a:r>
              <a:rPr dirty="0" sz="1800" spc="17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odour</a:t>
            </a:r>
            <a:r>
              <a:rPr dirty="0" sz="1800" spc="16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that</a:t>
            </a:r>
            <a:r>
              <a:rPr dirty="0" sz="1800" spc="16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burns</a:t>
            </a:r>
            <a:r>
              <a:rPr dirty="0" sz="1800" spc="16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390" y="2027399"/>
            <a:ext cx="638755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oxygen</a:t>
            </a:r>
            <a:r>
              <a:rPr dirty="0" sz="1800" spc="1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800" spc="1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form</a:t>
            </a:r>
            <a:r>
              <a:rPr dirty="0" sz="1800" spc="1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</a:t>
            </a:r>
            <a:r>
              <a:rPr dirty="0" sz="1800" spc="61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 spc="1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</a:t>
            </a:r>
            <a:r>
              <a:rPr dirty="0" sz="1800" spc="15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O.</a:t>
            </a:r>
            <a:r>
              <a:rPr dirty="0" sz="1800" spc="1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Because</a:t>
            </a:r>
            <a:r>
              <a:rPr dirty="0" sz="1800" spc="2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combustion</a:t>
            </a:r>
            <a:r>
              <a:rPr dirty="0" sz="1800" spc="2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1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acetylene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43835" y="2153810"/>
            <a:ext cx="227838" cy="205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ITTRPN+TimesNewRomanPSMT"/>
                <a:cs typeface="ITTRPN+TimesNewRomanPSMT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33700" y="2153810"/>
            <a:ext cx="227838" cy="205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ITTRPN+TimesNewRomanPSMT"/>
                <a:cs typeface="ITTRPN+TimesNewRomanPSMT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3390" y="2301719"/>
            <a:ext cx="6388787" cy="839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releases</a:t>
            </a:r>
            <a:r>
              <a:rPr dirty="0" sz="1800" spc="66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more</a:t>
            </a:r>
            <a:r>
              <a:rPr dirty="0" sz="1800" spc="65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energy</a:t>
            </a:r>
            <a:r>
              <a:rPr dirty="0" sz="1800" spc="62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per</a:t>
            </a:r>
            <a:r>
              <a:rPr dirty="0" sz="1800" spc="65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mole</a:t>
            </a:r>
            <a:r>
              <a:rPr dirty="0" sz="1800" spc="65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65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product</a:t>
            </a:r>
            <a:r>
              <a:rPr dirty="0" sz="1800" spc="65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formed</a:t>
            </a:r>
            <a:r>
              <a:rPr dirty="0" sz="1800" spc="66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than</a:t>
            </a:r>
            <a:r>
              <a:rPr dirty="0" sz="1800" spc="65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other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hydrocarbons,</a:t>
            </a:r>
            <a:r>
              <a:rPr dirty="0" sz="1800" spc="3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it</a:t>
            </a:r>
            <a:r>
              <a:rPr dirty="0" sz="1800" spc="2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burns</a:t>
            </a:r>
            <a:r>
              <a:rPr dirty="0" sz="1800" spc="2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  <a:r>
              <a:rPr dirty="0" sz="1800" spc="2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 spc="2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very</a:t>
            </a:r>
            <a:r>
              <a:rPr dirty="0" sz="1800" spc="2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hot</a:t>
            </a:r>
            <a:r>
              <a:rPr dirty="0" sz="1800" spc="2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flame,</a:t>
            </a:r>
            <a:r>
              <a:rPr dirty="0" sz="1800" spc="3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making</a:t>
            </a:r>
            <a:r>
              <a:rPr dirty="0" sz="1800" spc="3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it</a:t>
            </a:r>
            <a:r>
              <a:rPr dirty="0" sz="1800" spc="2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</a:t>
            </a:r>
            <a:r>
              <a:rPr dirty="0" sz="1800" spc="2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excellent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fuel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welding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torches.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18447" y="4889710"/>
            <a:ext cx="204787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FCEVWT+GillSansMT"/>
                <a:cs typeface="FCEVWT+GillSans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110147"/>
            <a:ext cx="6295735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750" spc="1151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Like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trans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cycloalkenes,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cycloalkynes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small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rings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unstable.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" y="445427"/>
            <a:ext cx="6675175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750" spc="1151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700" spc="14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</a:t>
            </a:r>
            <a:r>
              <a:rPr dirty="0" sz="1700" spc="13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chain</a:t>
            </a:r>
            <a:r>
              <a:rPr dirty="0" sz="1700" spc="14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must</a:t>
            </a:r>
            <a:r>
              <a:rPr dirty="0" sz="1700" spc="15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be</a:t>
            </a:r>
            <a:r>
              <a:rPr dirty="0" sz="1700" spc="14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long</a:t>
            </a:r>
            <a:r>
              <a:rPr dirty="0" sz="1700" spc="15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enough</a:t>
            </a:r>
            <a:r>
              <a:rPr dirty="0" sz="1700" spc="14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700" spc="15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connect</a:t>
            </a:r>
            <a:r>
              <a:rPr dirty="0" sz="1700" spc="13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700" spc="14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700" spc="14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ends</a:t>
            </a:r>
            <a:r>
              <a:rPr dirty="0" sz="1700" spc="14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700" spc="14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390" y="713313"/>
            <a:ext cx="4304805" cy="277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without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introducing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too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much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strain.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640" y="1039788"/>
            <a:ext cx="6675509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750" spc="1151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Cyclooctyne</a:t>
            </a:r>
            <a:r>
              <a:rPr dirty="0" sz="1700" spc="5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700" spc="6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700" spc="5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smallest</a:t>
            </a:r>
            <a:r>
              <a:rPr dirty="0" sz="1700" spc="6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isolated</a:t>
            </a:r>
            <a:r>
              <a:rPr dirty="0" sz="1700" spc="6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cycloalkyne,</a:t>
            </a:r>
            <a:r>
              <a:rPr dirty="0" sz="1700" spc="5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though</a:t>
            </a:r>
            <a:r>
              <a:rPr dirty="0" sz="1700" spc="6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it</a:t>
            </a:r>
            <a:r>
              <a:rPr dirty="0" sz="1700" spc="6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decomposes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390" y="1307673"/>
            <a:ext cx="4746753" cy="277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upon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standing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at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room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temperature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after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short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700">
                <a:solidFill>
                  <a:srgbClr val="000000"/>
                </a:solidFill>
                <a:latin typeface="ITTRPN+TimesNewRomanPSMT"/>
                <a:cs typeface="ITTRPN+TimesNewRomanPSMT"/>
              </a:rPr>
              <a:t>time.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18447" y="4889710"/>
            <a:ext cx="204787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FCEVWT+GillSansMT"/>
                <a:cs typeface="FCEVWT+GillSans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43087" y="67281"/>
            <a:ext cx="3092731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Structure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of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Alkynes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568114"/>
            <a:ext cx="6848504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263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Each</a:t>
            </a:r>
            <a:r>
              <a:rPr dirty="0" sz="1800" spc="1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</a:t>
            </a:r>
            <a:r>
              <a:rPr dirty="0" sz="1800" spc="9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9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 spc="9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 spc="9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800" spc="9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800" spc="9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NLIKKN+TimesNewRomanPS-BoldItalicMT"/>
                <a:cs typeface="NLIKKN+TimesNewRomanPS-BoldItalicMT"/>
              </a:rPr>
              <a:t>sp</a:t>
            </a:r>
            <a:r>
              <a:rPr dirty="0" sz="1800" spc="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hybridized</a:t>
            </a:r>
            <a:r>
              <a:rPr dirty="0" sz="1800" spc="10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 spc="9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linear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,</a:t>
            </a:r>
            <a:r>
              <a:rPr dirty="0" sz="1800" spc="9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 spc="9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all</a:t>
            </a:r>
            <a:r>
              <a:rPr dirty="0" sz="1800" spc="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2415" y="851419"/>
            <a:ext cx="162001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angles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180°.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2183554"/>
            <a:ext cx="6697688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263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consists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2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one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σ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two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π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18447" y="4889710"/>
            <a:ext cx="204787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FCEVWT+GillSansMT"/>
                <a:cs typeface="FCEVWT+GillSansMT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7067" y="66871"/>
            <a:ext cx="6448910" cy="376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Nomenclature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of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alkynes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using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IUPAC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300" b="1">
                <a:solidFill>
                  <a:srgbClr val="ff0000"/>
                </a:solidFill>
                <a:latin typeface="HDKQCF+GillSansMT-Bold"/>
                <a:cs typeface="HDKQCF+GillSansMT-Bold"/>
              </a:rPr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" y="644314"/>
            <a:ext cx="5996482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263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same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way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that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alkenes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were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5359" y="1372373"/>
            <a:ext cx="6658705" cy="574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In</a:t>
            </a:r>
            <a:r>
              <a:rPr dirty="0" sz="1800" spc="11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1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IUPAC</a:t>
            </a:r>
            <a:r>
              <a:rPr dirty="0" sz="1800" spc="-5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system,</a:t>
            </a:r>
            <a:r>
              <a:rPr dirty="0" sz="1800" spc="12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change</a:t>
            </a:r>
            <a:r>
              <a:rPr dirty="0" sz="1800" spc="12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1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-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ane</a:t>
            </a:r>
            <a:r>
              <a:rPr dirty="0" sz="1800" spc="113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ending</a:t>
            </a:r>
            <a:r>
              <a:rPr dirty="0" sz="1800" spc="11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11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1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parent</a:t>
            </a:r>
            <a:r>
              <a:rPr dirty="0" sz="1800" spc="12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alkane</a:t>
            </a:r>
          </a:p>
          <a:p>
            <a:pPr marL="285750" marR="0">
              <a:lnSpc>
                <a:spcPts val="199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suffix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 spc="-23">
                <a:solidFill>
                  <a:srgbClr val="000000"/>
                </a:solidFill>
                <a:latin typeface="ITTRPN+TimesNewRomanPSMT"/>
                <a:cs typeface="ITTRPN+TimesNewRomanPSMT"/>
              </a:rPr>
              <a:t>-</a:t>
            </a:r>
            <a:r>
              <a:rPr dirty="0" sz="1800" b="1">
                <a:solidFill>
                  <a:srgbClr val="000000"/>
                </a:solidFill>
                <a:latin typeface="QVVUJM+TimesNewRomanPS-BoldMT"/>
                <a:cs typeface="QVVUJM+TimesNewRomanPS-BoldMT"/>
              </a:rPr>
              <a:t>yne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359" y="2022613"/>
            <a:ext cx="6659365" cy="848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Choose</a:t>
            </a:r>
            <a:r>
              <a:rPr dirty="0" sz="1800" spc="3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30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longest</a:t>
            </a:r>
            <a:r>
              <a:rPr dirty="0" sz="1800" spc="30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carbon</a:t>
            </a:r>
            <a:r>
              <a:rPr dirty="0" sz="1800" spc="30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chain</a:t>
            </a:r>
            <a:r>
              <a:rPr dirty="0" sz="1800" spc="30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that</a:t>
            </a:r>
            <a:r>
              <a:rPr dirty="0" sz="1800" spc="30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contains</a:t>
            </a:r>
            <a:r>
              <a:rPr dirty="0" sz="1800" spc="30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both</a:t>
            </a:r>
            <a:r>
              <a:rPr dirty="0" sz="1800" spc="3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atoms</a:t>
            </a:r>
            <a:r>
              <a:rPr dirty="0" sz="1800" spc="30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29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</a:p>
          <a:p>
            <a:pPr marL="285750" marR="0">
              <a:lnSpc>
                <a:spcPts val="199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 spc="13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800" spc="13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 spc="13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number</a:t>
            </a:r>
            <a:r>
              <a:rPr dirty="0" sz="1800" spc="13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3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chain</a:t>
            </a:r>
            <a:r>
              <a:rPr dirty="0" sz="1800" spc="13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800" spc="13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give</a:t>
            </a:r>
            <a:r>
              <a:rPr dirty="0" sz="1800" spc="13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3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 spc="13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800" spc="13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13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lower</a:t>
            </a:r>
          </a:p>
          <a:p>
            <a:pPr marL="2857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number.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359" y="2947173"/>
            <a:ext cx="6659273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Compounds</a:t>
            </a:r>
            <a:r>
              <a:rPr dirty="0" sz="1800" spc="11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  <a:r>
              <a:rPr dirty="0" sz="1800" spc="11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two</a:t>
            </a:r>
            <a:r>
              <a:rPr dirty="0" sz="1800" spc="11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 spc="12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bonds</a:t>
            </a:r>
            <a:r>
              <a:rPr dirty="0" sz="1800" spc="11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800" spc="11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named</a:t>
            </a:r>
            <a:r>
              <a:rPr dirty="0" sz="1800" spc="12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  <a:r>
              <a:rPr dirty="0" sz="1800" spc="11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diynes,</a:t>
            </a:r>
            <a:r>
              <a:rPr dirty="0" sz="1800" spc="11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those</a:t>
            </a:r>
            <a:r>
              <a:rPr dirty="0" sz="1800" spc="11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1109" y="3230479"/>
            <a:ext cx="379948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three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triynes,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so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forth.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359" y="3597413"/>
            <a:ext cx="6659411" cy="848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ALMBM+ArialMT"/>
                <a:cs typeface="CALMBM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CALMBM+ArialMT"/>
                <a:cs typeface="CALMBM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Compounds</a:t>
            </a:r>
            <a:r>
              <a:rPr dirty="0" sz="1800" spc="36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with</a:t>
            </a:r>
            <a:r>
              <a:rPr dirty="0" sz="1800" spc="361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both</a:t>
            </a:r>
            <a:r>
              <a:rPr dirty="0" sz="1800" spc="35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 spc="35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double</a:t>
            </a:r>
            <a:r>
              <a:rPr dirty="0" sz="1800" spc="36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and</a:t>
            </a:r>
            <a:r>
              <a:rPr dirty="0" sz="1800" spc="36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</a:t>
            </a:r>
            <a:r>
              <a:rPr dirty="0" sz="1800" spc="35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triple</a:t>
            </a:r>
            <a:r>
              <a:rPr dirty="0" sz="1800" spc="365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bond</a:t>
            </a:r>
            <a:r>
              <a:rPr dirty="0" sz="1800" spc="357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are</a:t>
            </a:r>
            <a:r>
              <a:rPr dirty="0" sz="1800" spc="36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named</a:t>
            </a:r>
            <a:r>
              <a:rPr dirty="0" sz="1800" spc="366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as</a:t>
            </a:r>
          </a:p>
          <a:p>
            <a:pPr marL="285750" marR="0">
              <a:lnSpc>
                <a:spcPts val="199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enynes.</a:t>
            </a:r>
            <a:r>
              <a:rPr dirty="0" sz="1800" spc="9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9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chain</a:t>
            </a:r>
            <a:r>
              <a:rPr dirty="0" sz="1800" spc="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is</a:t>
            </a:r>
            <a:r>
              <a:rPr dirty="0" sz="1800" spc="92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numbered</a:t>
            </a:r>
            <a:r>
              <a:rPr dirty="0" sz="1800" spc="98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800" spc="9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give</a:t>
            </a:r>
            <a:r>
              <a:rPr dirty="0" sz="1800" spc="9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 spc="9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first</a:t>
            </a:r>
            <a:r>
              <a:rPr dirty="0" sz="1800" spc="93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site</a:t>
            </a:r>
            <a:r>
              <a:rPr dirty="0" sz="1800" spc="94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 spc="89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unsaturation</a:t>
            </a:r>
          </a:p>
          <a:p>
            <a:pPr marL="2857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(either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C=C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C≡C)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lower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number.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18447" y="4889710"/>
            <a:ext cx="204787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FCEVWT+GillSansMT"/>
                <a:cs typeface="FCEVWT+GillSansMT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939" y="297295"/>
            <a:ext cx="484689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Q/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Give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IUPAC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following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alkyne: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1050" y="4741121"/>
            <a:ext cx="204787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FCEVWT+GillSansMT"/>
                <a:cs typeface="FCEVWT+GillSansMT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9739" y="110144"/>
            <a:ext cx="421873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Q/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Give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IUPAC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for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each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compoun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80" y="2942816"/>
            <a:ext cx="638148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Q/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Give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structure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corresponding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to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each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of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the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following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TTRPN+TimesNewRomanPSMT"/>
                <a:cs typeface="ITTRPN+TimesNewRomanPSMT"/>
              </a:rPr>
              <a:t>names: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91050" y="4741121"/>
            <a:ext cx="204787" cy="159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FCEVWT+GillSansMT"/>
                <a:cs typeface="FCEVWT+GillSansMT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51793" y="154422"/>
            <a:ext cx="3856560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Naming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of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Multiple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 </a:t>
            </a:r>
            <a:r>
              <a:rPr dirty="0" sz="2400" b="1">
                <a:solidFill>
                  <a:srgbClr val="ff0000"/>
                </a:solidFill>
                <a:latin typeface="HDKQCF+GillSansMT-Bold"/>
                <a:cs typeface="HDKQCF+GillSansMT-Bold"/>
              </a:rPr>
              <a:t>Bonds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2023-05-29T03:33:45-05:00</dcterms:modified>
</cp:coreProperties>
</file>