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4"/>
  </p:notesMasterIdLst>
  <p:sldIdLst>
    <p:sldId id="278" r:id="rId2"/>
    <p:sldId id="280" r:id="rId3"/>
    <p:sldId id="295" r:id="rId4"/>
    <p:sldId id="297" r:id="rId5"/>
    <p:sldId id="303" r:id="rId6"/>
    <p:sldId id="298" r:id="rId7"/>
    <p:sldId id="299" r:id="rId8"/>
    <p:sldId id="305" r:id="rId9"/>
    <p:sldId id="296" r:id="rId10"/>
    <p:sldId id="302" r:id="rId11"/>
    <p:sldId id="294" r:id="rId12"/>
    <p:sldId id="30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shtiwan masum" initials="pm" lastIdx="2" clrIdx="0">
    <p:extLst>
      <p:ext uri="{19B8F6BF-5375-455C-9EA6-DF929625EA0E}">
        <p15:presenceInfo xmlns:p15="http://schemas.microsoft.com/office/powerpoint/2012/main" userId="2e5822d6e3a3492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045B337-8DC9-4646-A960-1695F8266C51}" type="datetimeFigureOut">
              <a:rPr lang="en-US" smtClean="0"/>
              <a:t>3/6/2023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4A6906-CA01-40DC-BF79-8B95510F01E9}" type="slidenum">
              <a:rPr lang="en-US" smtClean="0"/>
              <a:t>‹#›</a:t>
            </a:fld>
            <a:endParaRPr lang="en-US"/>
          </a:p>
        </p:txBody>
      </p:sp>
    </p:spTree>
    <p:extLst>
      <p:ext uri="{BB962C8B-B14F-4D97-AF65-F5344CB8AC3E}">
        <p14:creationId xmlns:p14="http://schemas.microsoft.com/office/powerpoint/2010/main" val="20746958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7F20134-F56A-48B6-99D3-A34B3EC93B55}" type="datetime1">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52728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C0626A6-5028-450C-88DB-D844CC567482}" type="datetime1">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349839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9A7CE8A-7D80-4EE1-BA3B-FCC8756A9B45}" type="datetime1">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655470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6511AC-E7B4-4081-9332-F6831BDFB966}" type="datetime1">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65566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CABCDC-4A9E-4237-96EF-587AA6CBBCAE}" type="datetime1">
              <a:rPr lang="en-US" smtClean="0"/>
              <a:t>3/6/2023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72659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D0574FF-C2C6-4E6E-B6E0-60C8BE4EA381}" type="datetime1">
              <a:rPr lang="en-US" smtClean="0"/>
              <a:t>3/6/2023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633461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72E9F8D-BABF-49D9-8B2F-DA0718117221}" type="datetime1">
              <a:rPr lang="en-US" smtClean="0"/>
              <a:t>3/6/2023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00912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9C99E2E-2EFF-4419-835D-13964F143185}" type="datetime1">
              <a:rPr lang="en-US" smtClean="0"/>
              <a:t>3/6/2023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578662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4A32AB-7C57-4592-8B37-3BA1B6D934E4}" type="datetime1">
              <a:rPr lang="en-US" smtClean="0"/>
              <a:t>3/6/2023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726161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B9E33C5-482B-4E16-BD69-FE44B5419CE3}" type="datetime1">
              <a:rPr lang="en-US" smtClean="0"/>
              <a:t>3/6/2023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277236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0EACB9-AA01-4218-B5C4-FA430C23827E}" type="datetime1">
              <a:rPr lang="en-US" smtClean="0"/>
              <a:t>3/6/2023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418316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225B4F-BC30-41B4-BE38-EB028BAB65F1}" type="datetime1">
              <a:rPr lang="en-US" smtClean="0"/>
              <a:t>3/6/2023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10040594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7.png"/><Relationship Id="rId1" Type="http://schemas.openxmlformats.org/officeDocument/2006/relationships/slideLayout" Target="../slideLayouts/slideLayout2.xml"/><Relationship Id="rId5" Type="http://schemas.microsoft.com/office/2007/relationships/hdphoto" Target="../media/hdphoto5.wdp"/><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microsoft.com/office/2007/relationships/hdphoto" Target="../media/hdphoto6.wdp"/><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CEF298-34CD-45EC-9206-D21DE3659907}"/>
              </a:ext>
            </a:extLst>
          </p:cNvPr>
          <p:cNvSpPr>
            <a:spLocks noGrp="1"/>
          </p:cNvSpPr>
          <p:nvPr>
            <p:ph type="title"/>
          </p:nvPr>
        </p:nvSpPr>
        <p:spPr>
          <a:xfrm>
            <a:off x="39776" y="1892303"/>
            <a:ext cx="9091922" cy="3125229"/>
          </a:xfrm>
          <a:prstGeom prst="rect">
            <a:avLst/>
          </a:prstGeom>
        </p:spPr>
        <p:style>
          <a:lnRef idx="1">
            <a:schemeClr val="accent5"/>
          </a:lnRef>
          <a:fillRef idx="2">
            <a:schemeClr val="accent5"/>
          </a:fillRef>
          <a:effectRef idx="1">
            <a:schemeClr val="accent5"/>
          </a:effectRef>
          <a:fontRef idx="minor">
            <a:schemeClr val="dk1"/>
          </a:fontRef>
        </p:style>
        <p:txBody>
          <a:bodyPr wrap="square">
            <a:noAutofit/>
          </a:bodyPr>
          <a:lstStyle/>
          <a:p>
            <a:pPr>
              <a:lnSpc>
                <a:spcPct val="150000"/>
              </a:lnSpc>
            </a:pPr>
            <a:r>
              <a:rPr lang="en-US" sz="3200" b="1" spc="-50" dirty="0">
                <a:solidFill>
                  <a:schemeClr val="tx1">
                    <a:lumMod val="85000"/>
                    <a:lumOff val="15000"/>
                  </a:schemeClr>
                </a:solidFill>
                <a:effectLst>
                  <a:outerShdw blurRad="38100" dist="38100" dir="2700000" algn="tl">
                    <a:srgbClr val="000000">
                      <a:alpha val="43137"/>
                    </a:srgbClr>
                  </a:outerShdw>
                </a:effectLst>
                <a:latin typeface="+mj-lt"/>
                <a:ea typeface="+mj-ea"/>
                <a:cs typeface="+mj-cs"/>
              </a:rPr>
              <a:t>     </a:t>
            </a:r>
            <a:r>
              <a:rPr lang="en-US" sz="2800" b="1" spc="-50" dirty="0">
                <a:solidFill>
                  <a:schemeClr val="tx1">
                    <a:lumMod val="85000"/>
                    <a:lumOff val="15000"/>
                  </a:schemeClr>
                </a:solidFill>
                <a:effectLst>
                  <a:outerShdw blurRad="38100" dist="38100" dir="2700000" algn="tl">
                    <a:srgbClr val="000000">
                      <a:alpha val="43137"/>
                    </a:srgbClr>
                  </a:outerShdw>
                </a:effectLst>
                <a:latin typeface="+mj-lt"/>
                <a:ea typeface="+mj-ea"/>
                <a:cs typeface="+mj-cs"/>
              </a:rPr>
              <a:t>Experiment ( 4 )</a:t>
            </a:r>
            <a:br>
              <a:rPr lang="en-US" sz="2800" b="1" spc="-50" dirty="0">
                <a:solidFill>
                  <a:schemeClr val="tx1">
                    <a:lumMod val="85000"/>
                    <a:lumOff val="15000"/>
                  </a:schemeClr>
                </a:solidFill>
                <a:effectLst>
                  <a:outerShdw blurRad="38100" dist="38100" dir="2700000" algn="tl">
                    <a:srgbClr val="000000">
                      <a:alpha val="43137"/>
                    </a:srgbClr>
                  </a:outerShdw>
                </a:effectLst>
                <a:latin typeface="+mj-lt"/>
                <a:ea typeface="+mj-ea"/>
                <a:cs typeface="+mj-cs"/>
              </a:rPr>
            </a:br>
            <a:r>
              <a:rPr lang="en-GB" sz="4000" b="1" dirty="0">
                <a:effectLst>
                  <a:outerShdw blurRad="38100" dist="38100" dir="2700000" algn="tl">
                    <a:srgbClr val="000000">
                      <a:alpha val="43137"/>
                    </a:srgbClr>
                  </a:outerShdw>
                </a:effectLst>
              </a:rPr>
              <a:t>Reduction of Benzil to Hydrobenzoin Using Sodium Borohydride</a:t>
            </a:r>
            <a:br>
              <a:rPr lang="en-US" b="1" dirty="0">
                <a:effectLst>
                  <a:outerShdw blurRad="38100" dist="38100" dir="2700000" algn="tl">
                    <a:srgbClr val="000000">
                      <a:alpha val="43137"/>
                    </a:srgbClr>
                  </a:outerShdw>
                </a:effectLst>
              </a:rPr>
            </a:br>
            <a:endParaRPr lang="en-US" sz="1800" b="1" spc="-50" dirty="0">
              <a:solidFill>
                <a:schemeClr val="tx1">
                  <a:lumMod val="85000"/>
                  <a:lumOff val="15000"/>
                </a:schemeClr>
              </a:solidFill>
              <a:effectLst>
                <a:outerShdw blurRad="38100" dist="38100" dir="2700000" algn="tl">
                  <a:srgbClr val="000000">
                    <a:alpha val="43137"/>
                  </a:srgbClr>
                </a:outerShdw>
              </a:effectLst>
              <a:latin typeface="+mj-lt"/>
              <a:ea typeface="+mj-ea"/>
              <a:cs typeface="+mj-cs"/>
            </a:endParaRPr>
          </a:p>
        </p:txBody>
      </p:sp>
      <p:sp>
        <p:nvSpPr>
          <p:cNvPr id="3" name="Title 1">
            <a:extLst>
              <a:ext uri="{FF2B5EF4-FFF2-40B4-BE49-F238E27FC236}">
                <a16:creationId xmlns:a16="http://schemas.microsoft.com/office/drawing/2014/main" id="{8AA3A01D-ABDC-409E-ABD1-BF7A71C97989}"/>
              </a:ext>
            </a:extLst>
          </p:cNvPr>
          <p:cNvSpPr txBox="1">
            <a:spLocks/>
          </p:cNvSpPr>
          <p:nvPr/>
        </p:nvSpPr>
        <p:spPr>
          <a:xfrm>
            <a:off x="4800601" y="104670"/>
            <a:ext cx="4294244" cy="1133476"/>
          </a:xfrm>
          <a:prstGeom prst="rect">
            <a:avLst/>
          </a:prstGeom>
        </p:spPr>
        <p:txBody>
          <a:bodyPr>
            <a:no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800" b="1" dirty="0">
                <a:solidFill>
                  <a:schemeClr val="tx1"/>
                </a:solidFill>
                <a:effectLst>
                  <a:outerShdw blurRad="38100" dist="38100" dir="2700000" algn="tl">
                    <a:srgbClr val="000000">
                      <a:alpha val="43137"/>
                    </a:srgbClr>
                  </a:outerShdw>
                </a:effectLst>
              </a:rPr>
              <a:t>Practical Organic chemistry</a:t>
            </a:r>
          </a:p>
          <a:p>
            <a:pPr algn="l"/>
            <a:r>
              <a:rPr lang="en-US" sz="2800" b="1" dirty="0">
                <a:solidFill>
                  <a:schemeClr val="tx1"/>
                </a:solidFill>
                <a:effectLst>
                  <a:outerShdw blurRad="38100" dist="38100" dir="2700000" algn="tl">
                    <a:srgbClr val="000000">
                      <a:alpha val="43137"/>
                    </a:srgbClr>
                  </a:outerShdw>
                </a:effectLst>
              </a:rPr>
              <a:t>3</a:t>
            </a:r>
            <a:r>
              <a:rPr lang="en-US" sz="2800" b="1" baseline="30000" dirty="0">
                <a:solidFill>
                  <a:schemeClr val="tx1"/>
                </a:solidFill>
                <a:effectLst>
                  <a:outerShdw blurRad="38100" dist="38100" dir="2700000" algn="tl">
                    <a:srgbClr val="000000">
                      <a:alpha val="43137"/>
                    </a:srgbClr>
                  </a:outerShdw>
                </a:effectLst>
              </a:rPr>
              <a:t>rd</a:t>
            </a:r>
            <a:r>
              <a:rPr lang="en-US" sz="2800" b="1" dirty="0">
                <a:solidFill>
                  <a:schemeClr val="tx1"/>
                </a:solidFill>
                <a:effectLst>
                  <a:outerShdw blurRad="38100" dist="38100" dir="2700000" algn="tl">
                    <a:srgbClr val="000000">
                      <a:alpha val="43137"/>
                    </a:srgbClr>
                  </a:outerShdw>
                </a:effectLst>
              </a:rPr>
              <a:t> Stage   </a:t>
            </a:r>
          </a:p>
        </p:txBody>
      </p:sp>
      <p:pic>
        <p:nvPicPr>
          <p:cNvPr id="5" name="Picture 4">
            <a:extLst>
              <a:ext uri="{FF2B5EF4-FFF2-40B4-BE49-F238E27FC236}">
                <a16:creationId xmlns:a16="http://schemas.microsoft.com/office/drawing/2014/main" id="{DBF590D7-280B-461B-A348-76EB007295D2}"/>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156" y="136512"/>
            <a:ext cx="1219200" cy="11334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Text Box 9">
            <a:extLst>
              <a:ext uri="{FF2B5EF4-FFF2-40B4-BE49-F238E27FC236}">
                <a16:creationId xmlns:a16="http://schemas.microsoft.com/office/drawing/2014/main" id="{9CA7F83B-E87C-4F6C-88C1-5E8409F5DF7B}"/>
              </a:ext>
            </a:extLst>
          </p:cNvPr>
          <p:cNvSpPr txBox="1">
            <a:spLocks noChangeArrowheads="1"/>
          </p:cNvSpPr>
          <p:nvPr/>
        </p:nvSpPr>
        <p:spPr bwMode="auto">
          <a:xfrm>
            <a:off x="1263446" y="208962"/>
            <a:ext cx="28194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nSpc>
                <a:spcPct val="115000"/>
              </a:lnSpc>
            </a:pPr>
            <a:r>
              <a:rPr lang="en-US" sz="1500" b="1" dirty="0">
                <a:latin typeface="Times New Roman"/>
                <a:ea typeface="Times New Roman"/>
              </a:rPr>
              <a:t>Salahaddin University – Erbil</a:t>
            </a:r>
          </a:p>
          <a:p>
            <a:pPr>
              <a:lnSpc>
                <a:spcPct val="115000"/>
              </a:lnSpc>
            </a:pPr>
            <a:r>
              <a:rPr lang="en-US" sz="1500" b="1" dirty="0">
                <a:latin typeface="Times New Roman"/>
                <a:ea typeface="Times New Roman"/>
              </a:rPr>
              <a:t>College of Science</a:t>
            </a:r>
          </a:p>
          <a:p>
            <a:pPr>
              <a:lnSpc>
                <a:spcPct val="115000"/>
              </a:lnSpc>
            </a:pPr>
            <a:r>
              <a:rPr lang="en-US" sz="1500" b="1" dirty="0">
                <a:latin typeface="Times New Roman"/>
                <a:ea typeface="Times New Roman"/>
              </a:rPr>
              <a:t>Chemistry Department</a:t>
            </a:r>
            <a:endParaRPr lang="en-US" sz="1500" dirty="0">
              <a:latin typeface="Times New Roman"/>
              <a:ea typeface="Times New Roman"/>
            </a:endParaRPr>
          </a:p>
        </p:txBody>
      </p:sp>
      <p:sp>
        <p:nvSpPr>
          <p:cNvPr id="8" name="Title 1">
            <a:extLst>
              <a:ext uri="{FF2B5EF4-FFF2-40B4-BE49-F238E27FC236}">
                <a16:creationId xmlns:a16="http://schemas.microsoft.com/office/drawing/2014/main" id="{8FED8C5F-B40A-4D50-82C9-990F05924030}"/>
              </a:ext>
            </a:extLst>
          </p:cNvPr>
          <p:cNvSpPr txBox="1">
            <a:spLocks/>
          </p:cNvSpPr>
          <p:nvPr/>
        </p:nvSpPr>
        <p:spPr>
          <a:xfrm>
            <a:off x="3652681" y="5152320"/>
            <a:ext cx="1838637" cy="627834"/>
          </a:xfrm>
          <a:prstGeom prst="rect">
            <a:avLst/>
          </a:prstGeom>
        </p:spPr>
        <p:txBody>
          <a:bodyPr>
            <a:noAutofit/>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l"/>
            <a:r>
              <a:rPr lang="en-US" sz="2800" b="1" dirty="0">
                <a:solidFill>
                  <a:schemeClr val="tx1"/>
                </a:solidFill>
                <a:effectLst>
                  <a:outerShdw blurRad="38100" dist="38100" dir="2700000" algn="tl">
                    <a:srgbClr val="000000">
                      <a:alpha val="43137"/>
                    </a:srgbClr>
                  </a:outerShdw>
                </a:effectLst>
              </a:rPr>
              <a:t>2022-2023</a:t>
            </a:r>
          </a:p>
        </p:txBody>
      </p:sp>
      <p:sp>
        <p:nvSpPr>
          <p:cNvPr id="9" name="TextBox 8">
            <a:extLst>
              <a:ext uri="{FF2B5EF4-FFF2-40B4-BE49-F238E27FC236}">
                <a16:creationId xmlns:a16="http://schemas.microsoft.com/office/drawing/2014/main" id="{319B0A89-A5F7-BB14-709E-E7E55428F8D9}"/>
              </a:ext>
            </a:extLst>
          </p:cNvPr>
          <p:cNvSpPr txBox="1"/>
          <p:nvPr/>
        </p:nvSpPr>
        <p:spPr>
          <a:xfrm>
            <a:off x="2805332" y="5942568"/>
            <a:ext cx="3671668" cy="400110"/>
          </a:xfrm>
          <a:prstGeom prst="rect">
            <a:avLst/>
          </a:prstGeom>
          <a:noFill/>
        </p:spPr>
        <p:txBody>
          <a:bodyPr wrap="square">
            <a:spAutoFit/>
          </a:bodyPr>
          <a:lstStyle/>
          <a:p>
            <a:pPr algn="ctr"/>
            <a:r>
              <a:rPr lang="en-US" sz="2000" b="1" dirty="0">
                <a:latin typeface="Amazone BT" panose="03020702040507090A04" pitchFamily="66" charset="0"/>
              </a:rPr>
              <a:t>Prepared by: </a:t>
            </a:r>
            <a:r>
              <a:rPr lang="en-US" sz="2000" dirty="0"/>
              <a:t>Peshawa Osw, PhD. </a:t>
            </a:r>
          </a:p>
        </p:txBody>
      </p:sp>
      <p:pic>
        <p:nvPicPr>
          <p:cNvPr id="10" name="Picture 9">
            <a:extLst>
              <a:ext uri="{FF2B5EF4-FFF2-40B4-BE49-F238E27FC236}">
                <a16:creationId xmlns:a16="http://schemas.microsoft.com/office/drawing/2014/main" id="{8393B976-6F17-D13F-B09D-C90BAF2A4AF0}"/>
              </a:ext>
            </a:extLst>
          </p:cNvPr>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Lst>
          </a:blip>
          <a:stretch>
            <a:fillRect/>
          </a:stretch>
        </p:blipFill>
        <p:spPr>
          <a:xfrm rot="19676158">
            <a:off x="6738472" y="1277993"/>
            <a:ext cx="2274058" cy="114875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38251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6F15528-21DE-4FAA-801E-634DDDAF4B2B}" type="slidenum">
              <a:rPr lang="en-US" sz="1400" smtClean="0">
                <a:solidFill>
                  <a:schemeClr val="tx1"/>
                </a:solidFill>
              </a:rPr>
              <a:pPr/>
              <a:t>10</a:t>
            </a:fld>
            <a:endParaRPr lang="en-US" sz="1400">
              <a:solidFill>
                <a:schemeClr val="tx1"/>
              </a:solidFill>
            </a:endParaRPr>
          </a:p>
        </p:txBody>
      </p:sp>
      <p:sp>
        <p:nvSpPr>
          <p:cNvPr id="3" name="Rectangle 2"/>
          <p:cNvSpPr/>
          <p:nvPr/>
        </p:nvSpPr>
        <p:spPr>
          <a:xfrm>
            <a:off x="76200" y="533400"/>
            <a:ext cx="8991599" cy="6369949"/>
          </a:xfrm>
          <a:prstGeom prst="rect">
            <a:avLst/>
          </a:prstGeom>
          <a:ln>
            <a:noFill/>
          </a:ln>
        </p:spPr>
        <p:txBody>
          <a:bodyPr wrap="square">
            <a:spAutoFit/>
          </a:bodyPr>
          <a:lstStyle/>
          <a:p>
            <a:pPr marL="457200" marR="43180" indent="-457200" algn="just">
              <a:lnSpc>
                <a:spcPct val="95800"/>
              </a:lnSpc>
              <a:spcBef>
                <a:spcPts val="600"/>
              </a:spcBef>
              <a:spcAft>
                <a:spcPts val="600"/>
              </a:spcAft>
              <a:buFont typeface="+mj-lt"/>
              <a:buAutoNum type="arabicParenR"/>
            </a:pPr>
            <a:r>
              <a:rPr lang="en-GB" sz="2200" dirty="0">
                <a:latin typeface="Times New Roman"/>
                <a:cs typeface="Times New Roman"/>
              </a:rPr>
              <a:t>Place </a:t>
            </a:r>
            <a:r>
              <a:rPr lang="en-GB" sz="2200" b="1" dirty="0">
                <a:latin typeface="Times New Roman"/>
                <a:cs typeface="Times New Roman"/>
              </a:rPr>
              <a:t>0.5 g</a:t>
            </a:r>
            <a:r>
              <a:rPr lang="en-GB" sz="2200" dirty="0">
                <a:latin typeface="Times New Roman"/>
                <a:cs typeface="Times New Roman"/>
              </a:rPr>
              <a:t> of benzil (yellow solid) in a 50 mL Erlenmeyer flask and add </a:t>
            </a:r>
            <a:r>
              <a:rPr lang="en-GB" sz="2200" b="1" dirty="0">
                <a:latin typeface="Times New Roman"/>
                <a:cs typeface="Times New Roman"/>
              </a:rPr>
              <a:t>5 mL </a:t>
            </a:r>
            <a:r>
              <a:rPr lang="en-GB" sz="2200" dirty="0">
                <a:latin typeface="Times New Roman"/>
                <a:cs typeface="Times New Roman"/>
              </a:rPr>
              <a:t>of 95% ethanol. </a:t>
            </a:r>
          </a:p>
          <a:p>
            <a:pPr marL="457200" marR="43180" indent="-457200" algn="just">
              <a:lnSpc>
                <a:spcPct val="95800"/>
              </a:lnSpc>
              <a:spcBef>
                <a:spcPts val="600"/>
              </a:spcBef>
              <a:spcAft>
                <a:spcPts val="600"/>
              </a:spcAft>
              <a:buFont typeface="+mj-lt"/>
              <a:buAutoNum type="arabicParenR"/>
            </a:pPr>
            <a:r>
              <a:rPr lang="en-GB" sz="2200" dirty="0">
                <a:latin typeface="Times New Roman"/>
                <a:cs typeface="Times New Roman"/>
              </a:rPr>
              <a:t>Swirl the flask and cool under running water to produce a fine suspension. </a:t>
            </a:r>
          </a:p>
          <a:p>
            <a:pPr marL="457200" marR="43180" indent="-457200" algn="just">
              <a:lnSpc>
                <a:spcPct val="95800"/>
              </a:lnSpc>
              <a:spcBef>
                <a:spcPts val="600"/>
              </a:spcBef>
              <a:spcAft>
                <a:spcPts val="600"/>
              </a:spcAft>
              <a:buFont typeface="+mj-lt"/>
              <a:buAutoNum type="arabicParenR"/>
            </a:pPr>
            <a:r>
              <a:rPr lang="en-GB" sz="2200" dirty="0">
                <a:latin typeface="Times New Roman"/>
                <a:cs typeface="Times New Roman"/>
              </a:rPr>
              <a:t>Add </a:t>
            </a:r>
            <a:r>
              <a:rPr lang="en-GB" sz="2200" b="1" dirty="0">
                <a:latin typeface="Times New Roman"/>
                <a:cs typeface="Times New Roman"/>
              </a:rPr>
              <a:t>0.1 g</a:t>
            </a:r>
            <a:r>
              <a:rPr lang="en-GB" sz="2200" dirty="0">
                <a:latin typeface="Times New Roman"/>
                <a:cs typeface="Times New Roman"/>
              </a:rPr>
              <a:t> of sodium borohydride and gently swirl the Erlenmeyer flask until the benzil dissolves. </a:t>
            </a:r>
          </a:p>
          <a:p>
            <a:pPr marL="457200" marR="43180" indent="-457200" algn="just">
              <a:lnSpc>
                <a:spcPct val="95800"/>
              </a:lnSpc>
              <a:spcBef>
                <a:spcPts val="600"/>
              </a:spcBef>
              <a:spcAft>
                <a:spcPts val="600"/>
              </a:spcAft>
              <a:buFont typeface="+mj-lt"/>
              <a:buAutoNum type="arabicParenR"/>
            </a:pPr>
            <a:r>
              <a:rPr lang="en-GB" sz="2200" dirty="0">
                <a:latin typeface="Times New Roman"/>
                <a:cs typeface="Times New Roman"/>
              </a:rPr>
              <a:t>Allow the solution to sit for 10 minutes (the solution should clear and the yellow colour should fade in 2-3 minutes). </a:t>
            </a:r>
          </a:p>
          <a:p>
            <a:pPr marL="457200" marR="43180" indent="-457200" algn="just">
              <a:lnSpc>
                <a:spcPct val="95800"/>
              </a:lnSpc>
              <a:spcBef>
                <a:spcPts val="600"/>
              </a:spcBef>
              <a:spcAft>
                <a:spcPts val="600"/>
              </a:spcAft>
              <a:buFont typeface="+mj-lt"/>
              <a:buAutoNum type="arabicParenR"/>
            </a:pPr>
            <a:r>
              <a:rPr lang="en-GB" sz="2200" dirty="0">
                <a:latin typeface="Times New Roman"/>
                <a:cs typeface="Times New Roman"/>
              </a:rPr>
              <a:t>Add </a:t>
            </a:r>
            <a:r>
              <a:rPr lang="en-GB" sz="2200" b="1" dirty="0">
                <a:latin typeface="Times New Roman"/>
                <a:cs typeface="Times New Roman"/>
              </a:rPr>
              <a:t>5 mL </a:t>
            </a:r>
            <a:r>
              <a:rPr lang="en-GB" sz="2200" dirty="0">
                <a:latin typeface="Times New Roman"/>
                <a:cs typeface="Times New Roman"/>
              </a:rPr>
              <a:t>of water and heat to the boiling point on a steam bath. If the solution is not clear at this point, filter it by gravity (hot) through fluted filter paper. (For this step, if necessary also add 6M HCl (0.3 mL)). </a:t>
            </a:r>
          </a:p>
          <a:p>
            <a:pPr marL="457200" marR="43180" indent="-457200" algn="just">
              <a:lnSpc>
                <a:spcPct val="95800"/>
              </a:lnSpc>
              <a:spcBef>
                <a:spcPts val="600"/>
              </a:spcBef>
              <a:spcAft>
                <a:spcPts val="600"/>
              </a:spcAft>
              <a:buFont typeface="+mj-lt"/>
              <a:buAutoNum type="arabicParenR"/>
            </a:pPr>
            <a:r>
              <a:rPr lang="en-GB" sz="2200" dirty="0">
                <a:latin typeface="Times New Roman"/>
                <a:cs typeface="Times New Roman"/>
              </a:rPr>
              <a:t>Cool the mixture in an ice-water bath, then add water (</a:t>
            </a:r>
            <a:r>
              <a:rPr lang="en-GB" sz="2200" b="1" dirty="0">
                <a:latin typeface="Times New Roman"/>
                <a:cs typeface="Times New Roman"/>
              </a:rPr>
              <a:t>10 mL</a:t>
            </a:r>
            <a:r>
              <a:rPr lang="en-GB" sz="2200" dirty="0">
                <a:latin typeface="Times New Roman"/>
                <a:cs typeface="Times New Roman"/>
              </a:rPr>
              <a:t>) to the solution and set it aside to crystallize.</a:t>
            </a:r>
          </a:p>
          <a:p>
            <a:pPr marL="457200" marR="43180" indent="-457200" algn="just">
              <a:lnSpc>
                <a:spcPct val="95800"/>
              </a:lnSpc>
              <a:spcBef>
                <a:spcPts val="600"/>
              </a:spcBef>
              <a:spcAft>
                <a:spcPts val="600"/>
              </a:spcAft>
              <a:buFont typeface="+mj-lt"/>
              <a:buAutoNum type="arabicParenR"/>
            </a:pPr>
            <a:r>
              <a:rPr lang="en-GB" sz="2200" dirty="0">
                <a:latin typeface="Times New Roman"/>
                <a:cs typeface="Times New Roman"/>
              </a:rPr>
              <a:t>Collect the crystals (</a:t>
            </a:r>
            <a:r>
              <a:rPr lang="en-GB" sz="2200" dirty="0" err="1">
                <a:latin typeface="Times New Roman"/>
                <a:cs typeface="Times New Roman"/>
              </a:rPr>
              <a:t>mp</a:t>
            </a:r>
            <a:r>
              <a:rPr lang="en-GB" sz="2200" dirty="0">
                <a:latin typeface="Times New Roman"/>
                <a:cs typeface="Times New Roman"/>
              </a:rPr>
              <a:t> 136-137 </a:t>
            </a:r>
            <a:r>
              <a:rPr lang="en-GB" sz="2200" baseline="30000" dirty="0">
                <a:latin typeface="Times New Roman"/>
                <a:cs typeface="Times New Roman"/>
              </a:rPr>
              <a:t>o</a:t>
            </a:r>
            <a:r>
              <a:rPr lang="en-GB" sz="2200" dirty="0">
                <a:latin typeface="Times New Roman"/>
                <a:cs typeface="Times New Roman"/>
              </a:rPr>
              <a:t>C) by vacuum filtration on a </a:t>
            </a:r>
            <a:r>
              <a:rPr lang="en-GB" sz="2200" dirty="0" err="1">
                <a:latin typeface="Times New Roman"/>
                <a:cs typeface="Times New Roman"/>
              </a:rPr>
              <a:t>Bűckner</a:t>
            </a:r>
            <a:r>
              <a:rPr lang="en-GB" sz="2200" dirty="0">
                <a:latin typeface="Times New Roman"/>
                <a:cs typeface="Times New Roman"/>
              </a:rPr>
              <a:t> or Hirsch funnel, then dry and weigh the product.</a:t>
            </a:r>
          </a:p>
          <a:p>
            <a:pPr marL="457200" marR="43180" indent="-457200" algn="just">
              <a:lnSpc>
                <a:spcPct val="95800"/>
              </a:lnSpc>
              <a:spcBef>
                <a:spcPts val="600"/>
              </a:spcBef>
              <a:spcAft>
                <a:spcPts val="600"/>
              </a:spcAft>
              <a:buFont typeface="+mj-lt"/>
              <a:buAutoNum type="arabicParenR"/>
            </a:pPr>
            <a:r>
              <a:rPr lang="en-GB" sz="2200" dirty="0">
                <a:latin typeface="Times New Roman"/>
                <a:cs typeface="Times New Roman"/>
              </a:rPr>
              <a:t>Calculate the yield% for the product.</a:t>
            </a:r>
          </a:p>
        </p:txBody>
      </p:sp>
      <p:sp>
        <p:nvSpPr>
          <p:cNvPr id="11" name="TextBox 10">
            <a:extLst>
              <a:ext uri="{FF2B5EF4-FFF2-40B4-BE49-F238E27FC236}">
                <a16:creationId xmlns:a16="http://schemas.microsoft.com/office/drawing/2014/main" id="{19C0DB0B-560C-DD33-EF84-CA6B2F71E5D1}"/>
              </a:ext>
            </a:extLst>
          </p:cNvPr>
          <p:cNvSpPr txBox="1"/>
          <p:nvPr/>
        </p:nvSpPr>
        <p:spPr>
          <a:xfrm>
            <a:off x="3505200" y="0"/>
            <a:ext cx="1981200" cy="523220"/>
          </a:xfrm>
          <a:prstGeom prst="rect">
            <a:avLst/>
          </a:prstGeom>
          <a:noFill/>
        </p:spPr>
        <p:txBody>
          <a:bodyPr wrap="square">
            <a:spAutoFit/>
          </a:bodyPr>
          <a:lstStyle/>
          <a:p>
            <a:pPr marL="12700">
              <a:lnSpc>
                <a:spcPct val="100000"/>
              </a:lnSpc>
            </a:pPr>
            <a:r>
              <a:rPr lang="en-GB" sz="2800" b="1" dirty="0">
                <a:solidFill>
                  <a:srgbClr val="FF0000"/>
                </a:solidFill>
                <a:effectLst>
                  <a:outerShdw blurRad="38100" dist="38100" dir="2700000" algn="tl">
                    <a:srgbClr val="000000">
                      <a:alpha val="43137"/>
                    </a:srgbClr>
                  </a:outerShdw>
                </a:effectLst>
                <a:latin typeface="Arial"/>
                <a:cs typeface="Arial"/>
              </a:rPr>
              <a:t>Procedure</a:t>
            </a:r>
          </a:p>
        </p:txBody>
      </p:sp>
    </p:spTree>
    <p:extLst>
      <p:ext uri="{BB962C8B-B14F-4D97-AF65-F5344CB8AC3E}">
        <p14:creationId xmlns:p14="http://schemas.microsoft.com/office/powerpoint/2010/main" val="3434575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B8EBF49-C24B-8453-4359-CCAE293D4648}"/>
              </a:ext>
            </a:extLst>
          </p:cNvPr>
          <p:cNvSpPr>
            <a:spLocks noGrp="1"/>
          </p:cNvSpPr>
          <p:nvPr>
            <p:ph type="sldNum" sz="quarter" idx="12"/>
          </p:nvPr>
        </p:nvSpPr>
        <p:spPr>
          <a:xfrm>
            <a:off x="6934200" y="64166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4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TextBox 6">
            <a:extLst>
              <a:ext uri="{FF2B5EF4-FFF2-40B4-BE49-F238E27FC236}">
                <a16:creationId xmlns:a16="http://schemas.microsoft.com/office/drawing/2014/main" id="{31B291E7-59F9-26C4-EFDB-F06AD72E4E09}"/>
              </a:ext>
            </a:extLst>
          </p:cNvPr>
          <p:cNvSpPr txBox="1"/>
          <p:nvPr/>
        </p:nvSpPr>
        <p:spPr>
          <a:xfrm>
            <a:off x="0" y="42208"/>
            <a:ext cx="9067800" cy="6524863"/>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600"/>
              </a:spcBef>
              <a:spcAft>
                <a:spcPts val="60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Times-Bold"/>
                <a:ea typeface="+mn-ea"/>
                <a:cs typeface="+mn-cs"/>
              </a:rPr>
              <a:t>Question</a:t>
            </a:r>
          </a:p>
          <a:p>
            <a:pPr marL="457200" indent="-457200" algn="just">
              <a:spcBef>
                <a:spcPts val="600"/>
              </a:spcBef>
              <a:spcAft>
                <a:spcPts val="600"/>
              </a:spcAft>
              <a:buFont typeface="+mj-lt"/>
              <a:buAutoNum type="arabicPeriod"/>
            </a:pPr>
            <a:r>
              <a:rPr lang="en-GB" sz="2200" b="0" i="0" u="none" strike="noStrike" baseline="0" dirty="0">
                <a:solidFill>
                  <a:srgbClr val="000000"/>
                </a:solidFill>
                <a:latin typeface="Times New Roman" panose="02020603050405020304" pitchFamily="18" charset="0"/>
              </a:rPr>
              <a:t>Why do reduction reactions of aldehydes and ketones with NaBH</a:t>
            </a:r>
            <a:r>
              <a:rPr lang="en-GB" sz="2200" b="0" i="0" u="none" strike="noStrike" baseline="-25000" dirty="0">
                <a:solidFill>
                  <a:srgbClr val="000000"/>
                </a:solidFill>
                <a:latin typeface="Times New Roman" panose="02020603050405020304" pitchFamily="18" charset="0"/>
              </a:rPr>
              <a:t>4</a:t>
            </a:r>
            <a:r>
              <a:rPr lang="en-GB" sz="2200" b="0" i="0" u="none" strike="noStrike" baseline="0" dirty="0">
                <a:solidFill>
                  <a:srgbClr val="000000"/>
                </a:solidFill>
                <a:latin typeface="Times New Roman" panose="02020603050405020304" pitchFamily="18" charset="0"/>
              </a:rPr>
              <a:t> and LiAlH</a:t>
            </a:r>
            <a:r>
              <a:rPr lang="en-GB" sz="2200" b="0" i="0" u="none" strike="noStrike" baseline="-25000" dirty="0">
                <a:solidFill>
                  <a:srgbClr val="000000"/>
                </a:solidFill>
                <a:latin typeface="Times New Roman" panose="02020603050405020304" pitchFamily="18" charset="0"/>
              </a:rPr>
              <a:t>4</a:t>
            </a:r>
            <a:r>
              <a:rPr lang="en-GB" sz="2200" b="0" i="0" u="none" strike="noStrike" baseline="0" dirty="0">
                <a:solidFill>
                  <a:srgbClr val="000000"/>
                </a:solidFill>
                <a:latin typeface="Times New Roman" panose="02020603050405020304" pitchFamily="18" charset="0"/>
              </a:rPr>
              <a:t> require an acidification step? </a:t>
            </a:r>
          </a:p>
          <a:p>
            <a:pPr marL="457200" indent="-457200" algn="just">
              <a:spcBef>
                <a:spcPts val="600"/>
              </a:spcBef>
              <a:spcAft>
                <a:spcPts val="600"/>
              </a:spcAft>
              <a:buFont typeface="+mj-lt"/>
              <a:buAutoNum type="arabicPeriod"/>
            </a:pPr>
            <a:endParaRPr lang="en-GB" sz="2200" dirty="0">
              <a:solidFill>
                <a:srgbClr val="000000"/>
              </a:solidFill>
              <a:latin typeface="Times New Roman" panose="02020603050405020304" pitchFamily="18" charset="0"/>
            </a:endParaRPr>
          </a:p>
          <a:p>
            <a:pPr marL="457200" indent="-457200" algn="just">
              <a:spcBef>
                <a:spcPts val="600"/>
              </a:spcBef>
              <a:spcAft>
                <a:spcPts val="600"/>
              </a:spcAft>
              <a:buFont typeface="+mj-lt"/>
              <a:buAutoNum type="arabicPeriod"/>
            </a:pPr>
            <a:endParaRPr lang="en-GB" sz="2200" b="0" i="0" u="none" strike="noStrike" baseline="0" dirty="0">
              <a:solidFill>
                <a:srgbClr val="000000"/>
              </a:solidFill>
              <a:latin typeface="Times New Roman" panose="02020603050405020304" pitchFamily="18" charset="0"/>
            </a:endParaRPr>
          </a:p>
          <a:p>
            <a:pPr marL="457200" indent="-457200" algn="just">
              <a:spcBef>
                <a:spcPts val="600"/>
              </a:spcBef>
              <a:spcAft>
                <a:spcPts val="600"/>
              </a:spcAft>
              <a:buFont typeface="+mj-lt"/>
              <a:buAutoNum type="arabicPeriod"/>
            </a:pPr>
            <a:r>
              <a:rPr lang="en-GB" sz="2200" b="0" i="0" u="none" strike="noStrike" baseline="0" dirty="0">
                <a:solidFill>
                  <a:srgbClr val="000000"/>
                </a:solidFill>
                <a:latin typeface="Times New Roman" panose="02020603050405020304" pitchFamily="18" charset="0"/>
              </a:rPr>
              <a:t>Show structures in the sawhorse projection for all stereochemical products for the reduction of the diketone shown below.</a:t>
            </a:r>
          </a:p>
          <a:p>
            <a:pPr>
              <a:spcBef>
                <a:spcPts val="600"/>
              </a:spcBef>
              <a:spcAft>
                <a:spcPts val="600"/>
              </a:spcAft>
            </a:pPr>
            <a:endParaRPr kumimoji="0" lang="en-GB" kern="1200" cap="none" spc="0" normalizeH="0" noProof="0" dirty="0">
              <a:ln>
                <a:noFill/>
              </a:ln>
              <a:solidFill>
                <a:srgbClr val="000000"/>
              </a:solidFill>
              <a:effectLst/>
              <a:uLnTx/>
              <a:uFillTx/>
              <a:latin typeface="Times New Roman" panose="02020603050405020304" pitchFamily="18" charset="0"/>
              <a:ea typeface="+mn-ea"/>
              <a:cs typeface="+mn-cs"/>
            </a:endParaRPr>
          </a:p>
          <a:p>
            <a:pPr>
              <a:spcBef>
                <a:spcPts val="600"/>
              </a:spcBef>
              <a:spcAft>
                <a:spcPts val="600"/>
              </a:spcAft>
            </a:pPr>
            <a:endParaRPr lang="en-GB" sz="2400" b="1" i="0" u="none" strike="noStrike" baseline="0" dirty="0">
              <a:solidFill>
                <a:srgbClr val="000000"/>
              </a:solidFill>
              <a:latin typeface="Times New Roman" panose="02020603050405020304" pitchFamily="18" charset="0"/>
            </a:endParaRPr>
          </a:p>
          <a:p>
            <a:pPr>
              <a:spcBef>
                <a:spcPts val="600"/>
              </a:spcBef>
              <a:spcAft>
                <a:spcPts val="600"/>
              </a:spcAft>
            </a:pPr>
            <a:endParaRPr lang="en-GB" sz="2400" b="1" i="0" u="none" strike="noStrike" baseline="0" dirty="0">
              <a:solidFill>
                <a:srgbClr val="000000"/>
              </a:solidFill>
              <a:latin typeface="Times New Roman" panose="02020603050405020304" pitchFamily="18" charset="0"/>
            </a:endParaRPr>
          </a:p>
          <a:p>
            <a:pPr marL="354013" indent="-354013" algn="just">
              <a:spcBef>
                <a:spcPts val="600"/>
              </a:spcBef>
              <a:spcAft>
                <a:spcPts val="600"/>
              </a:spcAft>
            </a:pPr>
            <a:r>
              <a:rPr lang="en-US" sz="2200" b="0" i="0" u="none" strike="noStrike" baseline="0" dirty="0">
                <a:solidFill>
                  <a:srgbClr val="000000"/>
                </a:solidFill>
                <a:latin typeface="Times New Roman" panose="02020603050405020304" pitchFamily="18" charset="0"/>
              </a:rPr>
              <a:t>3. What term describes the stereochemical relationship between (1</a:t>
            </a:r>
            <a:r>
              <a:rPr lang="en-US" sz="2200" b="0" i="1" u="none" strike="noStrike" baseline="0" dirty="0">
                <a:solidFill>
                  <a:srgbClr val="000000"/>
                </a:solidFill>
                <a:latin typeface="Times New Roman" panose="02020603050405020304" pitchFamily="18" charset="0"/>
              </a:rPr>
              <a:t>R</a:t>
            </a:r>
            <a:r>
              <a:rPr lang="en-US" sz="2200" b="0" i="0" u="none" strike="noStrike" baseline="0" dirty="0">
                <a:solidFill>
                  <a:srgbClr val="000000"/>
                </a:solidFill>
                <a:latin typeface="Times New Roman" panose="02020603050405020304" pitchFamily="18" charset="0"/>
              </a:rPr>
              <a:t>,2</a:t>
            </a:r>
            <a:r>
              <a:rPr lang="en-US" sz="2200" b="0" i="1" u="none" strike="noStrike" baseline="0" dirty="0">
                <a:solidFill>
                  <a:srgbClr val="000000"/>
                </a:solidFill>
                <a:latin typeface="Times New Roman" panose="02020603050405020304" pitchFamily="18" charset="0"/>
              </a:rPr>
              <a:t>R</a:t>
            </a:r>
            <a:r>
              <a:rPr lang="en-US" sz="2200" b="0" i="0" u="none" strike="noStrike" baseline="0" dirty="0">
                <a:solidFill>
                  <a:srgbClr val="000000"/>
                </a:solidFill>
                <a:latin typeface="Times New Roman" panose="02020603050405020304" pitchFamily="18" charset="0"/>
              </a:rPr>
              <a:t>)-hydrobenzoin and (1</a:t>
            </a:r>
            <a:r>
              <a:rPr lang="en-US" sz="2200" b="0" i="1" u="none" strike="noStrike" baseline="0" dirty="0">
                <a:solidFill>
                  <a:srgbClr val="000000"/>
                </a:solidFill>
                <a:latin typeface="Times New Roman" panose="02020603050405020304" pitchFamily="18" charset="0"/>
              </a:rPr>
              <a:t>S</a:t>
            </a:r>
            <a:r>
              <a:rPr lang="en-US" sz="2200" b="0" i="0" u="none" strike="noStrike" baseline="0" dirty="0">
                <a:solidFill>
                  <a:srgbClr val="000000"/>
                </a:solidFill>
                <a:latin typeface="Times New Roman" panose="02020603050405020304" pitchFamily="18" charset="0"/>
              </a:rPr>
              <a:t>,2</a:t>
            </a:r>
            <a:r>
              <a:rPr lang="en-US" sz="2200" b="0" i="1" u="none" strike="noStrike" baseline="0" dirty="0">
                <a:solidFill>
                  <a:srgbClr val="000000"/>
                </a:solidFill>
                <a:latin typeface="Times New Roman" panose="02020603050405020304" pitchFamily="18" charset="0"/>
              </a:rPr>
              <a:t>S</a:t>
            </a:r>
            <a:r>
              <a:rPr lang="en-US" sz="2200" b="0" i="0" u="none" strike="noStrike" baseline="0" dirty="0">
                <a:solidFill>
                  <a:srgbClr val="000000"/>
                </a:solidFill>
                <a:latin typeface="Times New Roman" panose="02020603050405020304" pitchFamily="18" charset="0"/>
              </a:rPr>
              <a:t>)-hydrobenzoin? _____________________ What term describes the stereochemical relationship between </a:t>
            </a:r>
            <a:r>
              <a:rPr lang="en-US" sz="2200" b="0" i="1" u="none" strike="noStrike" baseline="0" dirty="0">
                <a:solidFill>
                  <a:srgbClr val="000000"/>
                </a:solidFill>
                <a:latin typeface="Times New Roman" panose="02020603050405020304" pitchFamily="18" charset="0"/>
              </a:rPr>
              <a:t>meso</a:t>
            </a:r>
            <a:r>
              <a:rPr lang="en-US" sz="2200" b="0" i="0" u="none" strike="noStrike" baseline="0" dirty="0">
                <a:solidFill>
                  <a:srgbClr val="000000"/>
                </a:solidFill>
                <a:latin typeface="Times New Roman" panose="02020603050405020304" pitchFamily="18" charset="0"/>
              </a:rPr>
              <a:t>-hydrobenzoin and (1</a:t>
            </a:r>
            <a:r>
              <a:rPr lang="en-US" sz="2200" b="0" i="1" u="none" strike="noStrike" baseline="0" dirty="0">
                <a:solidFill>
                  <a:srgbClr val="000000"/>
                </a:solidFill>
                <a:latin typeface="Times New Roman" panose="02020603050405020304" pitchFamily="18" charset="0"/>
              </a:rPr>
              <a:t>R</a:t>
            </a:r>
            <a:r>
              <a:rPr lang="en-US" sz="2200" b="0" i="0" u="none" strike="noStrike" baseline="0" dirty="0">
                <a:solidFill>
                  <a:srgbClr val="000000"/>
                </a:solidFill>
                <a:latin typeface="Times New Roman" panose="02020603050405020304" pitchFamily="18" charset="0"/>
              </a:rPr>
              <a:t>,2</a:t>
            </a:r>
            <a:r>
              <a:rPr lang="en-US" sz="2200" b="0" i="1" u="none" strike="noStrike" baseline="0" dirty="0">
                <a:solidFill>
                  <a:srgbClr val="000000"/>
                </a:solidFill>
                <a:latin typeface="Times New Roman" panose="02020603050405020304" pitchFamily="18" charset="0"/>
              </a:rPr>
              <a:t>R</a:t>
            </a:r>
            <a:r>
              <a:rPr lang="en-US" sz="2200" b="0" i="0" u="none" strike="noStrike" baseline="0" dirty="0">
                <a:solidFill>
                  <a:srgbClr val="000000"/>
                </a:solidFill>
                <a:latin typeface="Times New Roman" panose="02020603050405020304" pitchFamily="18" charset="0"/>
              </a:rPr>
              <a:t>)-hydrobenzoin?</a:t>
            </a:r>
          </a:p>
          <a:p>
            <a:pPr>
              <a:spcBef>
                <a:spcPts val="600"/>
              </a:spcBef>
              <a:spcAft>
                <a:spcPts val="600"/>
              </a:spcAft>
            </a:pPr>
            <a:endParaRPr kumimoji="0" lang="en-US" kern="1200" cap="none" spc="0" normalizeH="0" noProof="0" dirty="0">
              <a:ln>
                <a:noFill/>
              </a:ln>
              <a:solidFill>
                <a:srgbClr val="000000"/>
              </a:solidFill>
              <a:effectLst/>
              <a:uLnTx/>
              <a:uFillTx/>
              <a:latin typeface="Times New Roman" panose="02020603050405020304" pitchFamily="18" charset="0"/>
              <a:ea typeface="+mn-ea"/>
              <a:cs typeface="+mn-cs"/>
            </a:endParaRPr>
          </a:p>
        </p:txBody>
      </p:sp>
      <p:pic>
        <p:nvPicPr>
          <p:cNvPr id="6" name="Picture 5">
            <a:extLst>
              <a:ext uri="{FF2B5EF4-FFF2-40B4-BE49-F238E27FC236}">
                <a16:creationId xmlns:a16="http://schemas.microsoft.com/office/drawing/2014/main" id="{021DB09F-52F5-843A-6997-A4D7B9AF036A}"/>
              </a:ext>
            </a:extLst>
          </p:cNvPr>
          <p:cNvPicPr>
            <a:picLocks noChangeAspect="1"/>
          </p:cNvPicPr>
          <p:nvPr/>
        </p:nvPicPr>
        <p:blipFill>
          <a:blip r:embed="rId2"/>
          <a:stretch>
            <a:fillRect/>
          </a:stretch>
        </p:blipFill>
        <p:spPr>
          <a:xfrm>
            <a:off x="395748" y="3276600"/>
            <a:ext cx="4191000" cy="1143000"/>
          </a:xfrm>
          <a:prstGeom prst="rect">
            <a:avLst/>
          </a:prstGeom>
        </p:spPr>
      </p:pic>
    </p:spTree>
    <p:extLst>
      <p:ext uri="{BB962C8B-B14F-4D97-AF65-F5344CB8AC3E}">
        <p14:creationId xmlns:p14="http://schemas.microsoft.com/office/powerpoint/2010/main" val="465646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B8EBF49-C24B-8453-4359-CCAE293D4648}"/>
              </a:ext>
            </a:extLst>
          </p:cNvPr>
          <p:cNvSpPr>
            <a:spLocks noGrp="1"/>
          </p:cNvSpPr>
          <p:nvPr>
            <p:ph type="sldNum" sz="quarter" idx="12"/>
          </p:nvPr>
        </p:nvSpPr>
        <p:spPr>
          <a:xfrm>
            <a:off x="6934200" y="6416675"/>
            <a:ext cx="21336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6F15528-21DE-4FAA-801E-634DDDAF4B2B}" type="slidenum">
              <a:rPr kumimoji="0" lang="en-US" sz="14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4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TextBox 6">
            <a:extLst>
              <a:ext uri="{FF2B5EF4-FFF2-40B4-BE49-F238E27FC236}">
                <a16:creationId xmlns:a16="http://schemas.microsoft.com/office/drawing/2014/main" id="{31B291E7-59F9-26C4-EFDB-F06AD72E4E09}"/>
              </a:ext>
            </a:extLst>
          </p:cNvPr>
          <p:cNvSpPr txBox="1"/>
          <p:nvPr/>
        </p:nvSpPr>
        <p:spPr>
          <a:xfrm>
            <a:off x="0" y="102513"/>
            <a:ext cx="9067800" cy="430887"/>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marL="342900" indent="-342900">
              <a:buFont typeface="Arial" panose="020B0604020202020204" pitchFamily="34" charset="0"/>
              <a:buChar char="•"/>
            </a:pPr>
            <a:r>
              <a:rPr lang="en-GB" sz="2200" i="0" u="none" strike="noStrike" baseline="0" dirty="0">
                <a:solidFill>
                  <a:srgbClr val="000000"/>
                </a:solidFill>
                <a:latin typeface="Times New Roman" panose="02020603050405020304" pitchFamily="18" charset="0"/>
              </a:rPr>
              <a:t>Show the major organic product(s) for each of the following equations.</a:t>
            </a:r>
            <a:endParaRPr kumimoji="0" lang="en-US" sz="2200" i="0" u="none" strike="noStrike" kern="1200" cap="none" spc="0" normalizeH="0" baseline="0" noProof="0" dirty="0">
              <a:ln>
                <a:noFill/>
              </a:ln>
              <a:solidFill>
                <a:prstClr val="black"/>
              </a:solidFill>
              <a:effectLst/>
              <a:uLnTx/>
              <a:uFillTx/>
              <a:latin typeface="Calibri"/>
              <a:ea typeface="+mn-ea"/>
              <a:cs typeface="+mn-cs"/>
            </a:endParaRPr>
          </a:p>
        </p:txBody>
      </p:sp>
      <p:pic>
        <p:nvPicPr>
          <p:cNvPr id="6" name="Picture 5">
            <a:extLst>
              <a:ext uri="{FF2B5EF4-FFF2-40B4-BE49-F238E27FC236}">
                <a16:creationId xmlns:a16="http://schemas.microsoft.com/office/drawing/2014/main" id="{66A9B48B-0755-6C59-9E82-31BD6E066732}"/>
              </a:ext>
            </a:extLst>
          </p:cNvPr>
          <p:cNvPicPr>
            <a:picLocks noChangeAspect="1"/>
          </p:cNvPicPr>
          <p:nvPr/>
        </p:nvPicPr>
        <p:blipFill rotWithShape="1">
          <a:blip r:embed="rId2"/>
          <a:srcRect b="3820"/>
          <a:stretch/>
        </p:blipFill>
        <p:spPr>
          <a:xfrm>
            <a:off x="405581" y="838200"/>
            <a:ext cx="4191000" cy="5790736"/>
          </a:xfrm>
          <a:prstGeom prst="rect">
            <a:avLst/>
          </a:prstGeom>
        </p:spPr>
      </p:pic>
    </p:spTree>
    <p:extLst>
      <p:ext uri="{BB962C8B-B14F-4D97-AF65-F5344CB8AC3E}">
        <p14:creationId xmlns:p14="http://schemas.microsoft.com/office/powerpoint/2010/main" val="2687304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6F15528-21DE-4FAA-801E-634DDDAF4B2B}" type="slidenum">
              <a:rPr lang="en-US" sz="1400" smtClean="0">
                <a:solidFill>
                  <a:schemeClr val="tx1"/>
                </a:solidFill>
              </a:rPr>
              <a:pPr/>
              <a:t>2</a:t>
            </a:fld>
            <a:endParaRPr lang="en-US" sz="1400" dirty="0">
              <a:solidFill>
                <a:schemeClr val="tx1"/>
              </a:solidFill>
            </a:endParaRPr>
          </a:p>
        </p:txBody>
      </p:sp>
      <p:sp>
        <p:nvSpPr>
          <p:cNvPr id="3" name="Rectangle 2"/>
          <p:cNvSpPr/>
          <p:nvPr/>
        </p:nvSpPr>
        <p:spPr>
          <a:xfrm>
            <a:off x="198486" y="269161"/>
            <a:ext cx="8605618" cy="3159839"/>
          </a:xfrm>
          <a:prstGeom prst="rect">
            <a:avLst/>
          </a:prstGeom>
          <a:ln>
            <a:noFill/>
          </a:ln>
        </p:spPr>
        <p:txBody>
          <a:bodyPr wrap="square">
            <a:spAutoFit/>
          </a:bodyPr>
          <a:lstStyle/>
          <a:p>
            <a:pPr marL="342900" marR="43180" indent="-342900" algn="just">
              <a:lnSpc>
                <a:spcPct val="95900"/>
              </a:lnSpc>
              <a:spcBef>
                <a:spcPts val="600"/>
              </a:spcBef>
              <a:buFont typeface="Arial" panose="020B0604020202020204" pitchFamily="34" charset="0"/>
              <a:buChar char="•"/>
            </a:pPr>
            <a:r>
              <a:rPr lang="en-GB" sz="2400" dirty="0">
                <a:latin typeface="Times New Roman"/>
                <a:cs typeface="Times New Roman"/>
              </a:rPr>
              <a:t>The</a:t>
            </a:r>
            <a:r>
              <a:rPr lang="en-GB" sz="2400" spc="-20" dirty="0">
                <a:latin typeface="Times New Roman"/>
                <a:cs typeface="Times New Roman"/>
              </a:rPr>
              <a:t> </a:t>
            </a:r>
            <a:r>
              <a:rPr lang="en-GB" sz="2400" dirty="0">
                <a:latin typeface="Times New Roman"/>
                <a:cs typeface="Times New Roman"/>
              </a:rPr>
              <a:t>reduction</a:t>
            </a:r>
            <a:r>
              <a:rPr lang="en-GB" sz="2400" spc="-35" dirty="0">
                <a:latin typeface="Times New Roman"/>
                <a:cs typeface="Times New Roman"/>
              </a:rPr>
              <a:t> </a:t>
            </a:r>
            <a:r>
              <a:rPr lang="en-GB" sz="2400" dirty="0">
                <a:latin typeface="Times New Roman"/>
                <a:cs typeface="Times New Roman"/>
              </a:rPr>
              <a:t>of</a:t>
            </a:r>
            <a:r>
              <a:rPr lang="en-GB" sz="2400" spc="-15" dirty="0">
                <a:latin typeface="Times New Roman"/>
                <a:cs typeface="Times New Roman"/>
              </a:rPr>
              <a:t> </a:t>
            </a:r>
            <a:r>
              <a:rPr lang="en-GB" sz="2400" dirty="0">
                <a:latin typeface="Times New Roman"/>
                <a:cs typeface="Times New Roman"/>
              </a:rPr>
              <a:t>a</a:t>
            </a:r>
            <a:r>
              <a:rPr lang="en-GB" sz="2400" spc="-25" dirty="0">
                <a:latin typeface="Times New Roman"/>
                <a:cs typeface="Times New Roman"/>
              </a:rPr>
              <a:t> </a:t>
            </a:r>
            <a:r>
              <a:rPr lang="en-GB" sz="2400" dirty="0">
                <a:latin typeface="Times New Roman"/>
                <a:cs typeface="Times New Roman"/>
              </a:rPr>
              <a:t>carbonyl</a:t>
            </a:r>
            <a:r>
              <a:rPr lang="en-GB" sz="2400" spc="-15" dirty="0">
                <a:latin typeface="Times New Roman"/>
                <a:cs typeface="Times New Roman"/>
              </a:rPr>
              <a:t> </a:t>
            </a:r>
            <a:r>
              <a:rPr lang="en-GB" sz="2400" dirty="0">
                <a:latin typeface="Times New Roman"/>
                <a:cs typeface="Times New Roman"/>
              </a:rPr>
              <a:t>group</a:t>
            </a:r>
            <a:r>
              <a:rPr lang="en-GB" sz="2400" spc="-10" dirty="0">
                <a:latin typeface="Times New Roman"/>
                <a:cs typeface="Times New Roman"/>
              </a:rPr>
              <a:t> </a:t>
            </a:r>
            <a:r>
              <a:rPr lang="en-GB" sz="2400" dirty="0">
                <a:latin typeface="Times New Roman"/>
                <a:cs typeface="Times New Roman"/>
              </a:rPr>
              <a:t>found</a:t>
            </a:r>
            <a:r>
              <a:rPr lang="en-GB" sz="2400" spc="-35" dirty="0">
                <a:latin typeface="Times New Roman"/>
                <a:cs typeface="Times New Roman"/>
              </a:rPr>
              <a:t> </a:t>
            </a:r>
            <a:r>
              <a:rPr lang="en-GB" sz="2400" dirty="0">
                <a:latin typeface="Times New Roman"/>
                <a:cs typeface="Times New Roman"/>
              </a:rPr>
              <a:t>in</a:t>
            </a:r>
            <a:r>
              <a:rPr lang="en-GB" sz="2400" spc="-15" dirty="0">
                <a:latin typeface="Times New Roman"/>
                <a:cs typeface="Times New Roman"/>
              </a:rPr>
              <a:t> </a:t>
            </a:r>
            <a:r>
              <a:rPr lang="en-GB" sz="2400" dirty="0">
                <a:latin typeface="Times New Roman"/>
                <a:cs typeface="Times New Roman"/>
              </a:rPr>
              <a:t>an</a:t>
            </a:r>
            <a:r>
              <a:rPr lang="en-GB" sz="2400" spc="-10" dirty="0">
                <a:latin typeface="Times New Roman"/>
                <a:cs typeface="Times New Roman"/>
              </a:rPr>
              <a:t> </a:t>
            </a:r>
            <a:r>
              <a:rPr lang="en-GB" sz="2400" dirty="0">
                <a:latin typeface="Times New Roman"/>
                <a:cs typeface="Times New Roman"/>
              </a:rPr>
              <a:t>aldehyde</a:t>
            </a:r>
            <a:r>
              <a:rPr lang="en-GB" sz="2400" spc="20" dirty="0">
                <a:latin typeface="Times New Roman"/>
                <a:cs typeface="Times New Roman"/>
              </a:rPr>
              <a:t> </a:t>
            </a:r>
            <a:r>
              <a:rPr lang="en-GB" sz="2400" spc="-25" dirty="0">
                <a:latin typeface="Times New Roman"/>
                <a:cs typeface="Times New Roman"/>
              </a:rPr>
              <a:t>or </a:t>
            </a:r>
            <a:r>
              <a:rPr lang="en-GB" sz="2400" dirty="0">
                <a:latin typeface="Times New Roman"/>
                <a:cs typeface="Times New Roman"/>
              </a:rPr>
              <a:t>ketone</a:t>
            </a:r>
            <a:r>
              <a:rPr lang="en-GB" sz="2400" spc="-15" dirty="0">
                <a:latin typeface="Times New Roman"/>
                <a:cs typeface="Times New Roman"/>
              </a:rPr>
              <a:t> </a:t>
            </a:r>
            <a:r>
              <a:rPr lang="en-GB" sz="2400" dirty="0">
                <a:latin typeface="Times New Roman"/>
                <a:cs typeface="Times New Roman"/>
              </a:rPr>
              <a:t>to</a:t>
            </a:r>
            <a:r>
              <a:rPr lang="en-GB" sz="2400" spc="-10" dirty="0">
                <a:latin typeface="Times New Roman"/>
                <a:cs typeface="Times New Roman"/>
              </a:rPr>
              <a:t> </a:t>
            </a:r>
            <a:r>
              <a:rPr lang="en-GB" sz="2400" dirty="0">
                <a:latin typeface="Times New Roman"/>
                <a:cs typeface="Times New Roman"/>
              </a:rPr>
              <a:t>an</a:t>
            </a:r>
            <a:r>
              <a:rPr lang="en-GB" sz="2400" spc="-5" dirty="0">
                <a:latin typeface="Times New Roman"/>
                <a:cs typeface="Times New Roman"/>
              </a:rPr>
              <a:t> </a:t>
            </a:r>
            <a:r>
              <a:rPr lang="en-GB" sz="2400" dirty="0">
                <a:latin typeface="Times New Roman"/>
                <a:cs typeface="Times New Roman"/>
              </a:rPr>
              <a:t>alcohol.</a:t>
            </a:r>
            <a:r>
              <a:rPr lang="en-GB" sz="2400" spc="-35" dirty="0">
                <a:latin typeface="Times New Roman"/>
                <a:cs typeface="Times New Roman"/>
              </a:rPr>
              <a:t> </a:t>
            </a:r>
          </a:p>
          <a:p>
            <a:pPr marL="342900" marR="43180" indent="-342900" algn="just">
              <a:lnSpc>
                <a:spcPct val="95900"/>
              </a:lnSpc>
              <a:spcBef>
                <a:spcPts val="600"/>
              </a:spcBef>
              <a:buFont typeface="Arial" panose="020B0604020202020204" pitchFamily="34" charset="0"/>
              <a:buChar char="•"/>
            </a:pPr>
            <a:r>
              <a:rPr lang="en-GB" sz="2400" dirty="0">
                <a:latin typeface="Times New Roman"/>
                <a:cs typeface="Times New Roman"/>
              </a:rPr>
              <a:t>The</a:t>
            </a:r>
            <a:r>
              <a:rPr lang="en-GB" sz="2400" spc="-15" dirty="0">
                <a:latin typeface="Times New Roman"/>
                <a:cs typeface="Times New Roman"/>
              </a:rPr>
              <a:t> </a:t>
            </a:r>
            <a:r>
              <a:rPr lang="en-GB" sz="2400" dirty="0">
                <a:latin typeface="Times New Roman"/>
                <a:cs typeface="Times New Roman"/>
              </a:rPr>
              <a:t>reaction</a:t>
            </a:r>
            <a:r>
              <a:rPr lang="en-GB" sz="2400" spc="-5" dirty="0">
                <a:latin typeface="Times New Roman"/>
                <a:cs typeface="Times New Roman"/>
              </a:rPr>
              <a:t> </a:t>
            </a:r>
            <a:r>
              <a:rPr lang="en-GB" sz="2400" dirty="0">
                <a:latin typeface="Times New Roman"/>
                <a:cs typeface="Times New Roman"/>
              </a:rPr>
              <a:t>requires</a:t>
            </a:r>
            <a:r>
              <a:rPr lang="en-GB" sz="2400" spc="-30" dirty="0">
                <a:latin typeface="Times New Roman"/>
                <a:cs typeface="Times New Roman"/>
              </a:rPr>
              <a:t> </a:t>
            </a:r>
            <a:r>
              <a:rPr lang="en-GB" sz="2400" dirty="0">
                <a:latin typeface="Times New Roman"/>
                <a:cs typeface="Times New Roman"/>
              </a:rPr>
              <a:t>two</a:t>
            </a:r>
            <a:r>
              <a:rPr lang="en-GB" sz="2400" spc="-5" dirty="0">
                <a:latin typeface="Times New Roman"/>
                <a:cs typeface="Times New Roman"/>
              </a:rPr>
              <a:t> </a:t>
            </a:r>
            <a:r>
              <a:rPr lang="en-GB" sz="2400" dirty="0">
                <a:latin typeface="Times New Roman"/>
                <a:cs typeface="Times New Roman"/>
              </a:rPr>
              <a:t>steps.</a:t>
            </a:r>
            <a:r>
              <a:rPr lang="en-GB" sz="2400" spc="-20" dirty="0">
                <a:latin typeface="Times New Roman"/>
                <a:cs typeface="Times New Roman"/>
              </a:rPr>
              <a:t> </a:t>
            </a:r>
          </a:p>
          <a:p>
            <a:pPr marL="722313" marR="43180" indent="-342900" algn="just">
              <a:lnSpc>
                <a:spcPct val="95900"/>
              </a:lnSpc>
              <a:spcBef>
                <a:spcPts val="600"/>
              </a:spcBef>
              <a:buFont typeface="Wingdings" panose="05000000000000000000" pitchFamily="2" charset="2"/>
              <a:buChar char="ü"/>
            </a:pPr>
            <a:r>
              <a:rPr lang="en-GB" sz="2400" dirty="0">
                <a:latin typeface="Times New Roman"/>
                <a:cs typeface="Times New Roman"/>
              </a:rPr>
              <a:t>In</a:t>
            </a:r>
            <a:r>
              <a:rPr lang="en-GB" sz="2400" spc="-10" dirty="0">
                <a:latin typeface="Times New Roman"/>
                <a:cs typeface="Times New Roman"/>
              </a:rPr>
              <a:t> </a:t>
            </a:r>
            <a:r>
              <a:rPr lang="en-GB" sz="2400" dirty="0">
                <a:latin typeface="Times New Roman"/>
                <a:cs typeface="Times New Roman"/>
              </a:rPr>
              <a:t>Step</a:t>
            </a:r>
            <a:r>
              <a:rPr lang="en-GB" sz="2400" spc="-20" dirty="0">
                <a:latin typeface="Times New Roman"/>
                <a:cs typeface="Times New Roman"/>
              </a:rPr>
              <a:t> </a:t>
            </a:r>
            <a:r>
              <a:rPr lang="en-GB" sz="2400" dirty="0">
                <a:latin typeface="Times New Roman"/>
                <a:cs typeface="Times New Roman"/>
              </a:rPr>
              <a:t>1,</a:t>
            </a:r>
            <a:r>
              <a:rPr lang="en-GB" sz="2400" spc="-20" dirty="0">
                <a:latin typeface="Times New Roman"/>
                <a:cs typeface="Times New Roman"/>
              </a:rPr>
              <a:t> </a:t>
            </a:r>
            <a:r>
              <a:rPr lang="en-GB" sz="2400" dirty="0">
                <a:latin typeface="Times New Roman"/>
                <a:cs typeface="Times New Roman"/>
              </a:rPr>
              <a:t>Na</a:t>
            </a:r>
            <a:r>
              <a:rPr lang="en-GB" sz="2400" baseline="30864" dirty="0">
                <a:latin typeface="Times New Roman"/>
                <a:cs typeface="Times New Roman"/>
              </a:rPr>
              <a:t>+</a:t>
            </a:r>
            <a:r>
              <a:rPr lang="en-GB" sz="2400" spc="165" baseline="30864" dirty="0">
                <a:latin typeface="Times New Roman"/>
                <a:cs typeface="Times New Roman"/>
              </a:rPr>
              <a:t> </a:t>
            </a:r>
            <a:r>
              <a:rPr lang="en-GB" sz="2400" dirty="0">
                <a:latin typeface="Times New Roman"/>
                <a:cs typeface="Times New Roman"/>
              </a:rPr>
              <a:t>and</a:t>
            </a:r>
            <a:r>
              <a:rPr lang="en-GB" sz="2400" spc="-10" dirty="0">
                <a:latin typeface="Times New Roman"/>
                <a:cs typeface="Times New Roman"/>
              </a:rPr>
              <a:t> </a:t>
            </a:r>
            <a:r>
              <a:rPr lang="en-GB" sz="2400" dirty="0">
                <a:latin typeface="Times New Roman"/>
                <a:cs typeface="Times New Roman"/>
              </a:rPr>
              <a:t>H</a:t>
            </a:r>
            <a:r>
              <a:rPr lang="en-GB" sz="2400" baseline="30864" dirty="0">
                <a:latin typeface="Times New Roman"/>
                <a:cs typeface="Times New Roman"/>
              </a:rPr>
              <a:t>-</a:t>
            </a:r>
            <a:r>
              <a:rPr lang="en-GB" sz="2400" spc="150" baseline="30864" dirty="0">
                <a:latin typeface="Times New Roman"/>
                <a:cs typeface="Times New Roman"/>
              </a:rPr>
              <a:t> </a:t>
            </a:r>
            <a:r>
              <a:rPr lang="en-GB" sz="2400" dirty="0">
                <a:latin typeface="Times New Roman"/>
                <a:cs typeface="Times New Roman"/>
              </a:rPr>
              <a:t>add</a:t>
            </a:r>
            <a:r>
              <a:rPr lang="en-GB" sz="2400" spc="-10" dirty="0">
                <a:latin typeface="Times New Roman"/>
                <a:cs typeface="Times New Roman"/>
              </a:rPr>
              <a:t> </a:t>
            </a:r>
            <a:r>
              <a:rPr lang="en-GB" sz="2400" spc="-25" dirty="0">
                <a:latin typeface="Times New Roman"/>
                <a:cs typeface="Times New Roman"/>
              </a:rPr>
              <a:t>to </a:t>
            </a:r>
            <a:r>
              <a:rPr lang="en-GB" sz="2400" dirty="0">
                <a:latin typeface="Times New Roman"/>
                <a:cs typeface="Times New Roman"/>
              </a:rPr>
              <a:t>the</a:t>
            </a:r>
            <a:r>
              <a:rPr lang="en-GB" sz="2400" spc="-40" dirty="0">
                <a:latin typeface="Times New Roman"/>
                <a:cs typeface="Times New Roman"/>
              </a:rPr>
              <a:t> </a:t>
            </a:r>
            <a:r>
              <a:rPr lang="en-GB" sz="2400" dirty="0">
                <a:latin typeface="Times New Roman"/>
                <a:cs typeface="Times New Roman"/>
              </a:rPr>
              <a:t>carbonyl</a:t>
            </a:r>
            <a:r>
              <a:rPr lang="en-GB" sz="2400" spc="-10" dirty="0">
                <a:latin typeface="Times New Roman"/>
                <a:cs typeface="Times New Roman"/>
              </a:rPr>
              <a:t> </a:t>
            </a:r>
            <a:r>
              <a:rPr lang="en-GB" sz="2400" dirty="0">
                <a:latin typeface="Times New Roman"/>
                <a:cs typeface="Times New Roman"/>
              </a:rPr>
              <a:t>to</a:t>
            </a:r>
            <a:r>
              <a:rPr lang="en-GB" sz="2400" spc="-10" dirty="0">
                <a:latin typeface="Times New Roman"/>
                <a:cs typeface="Times New Roman"/>
              </a:rPr>
              <a:t> </a:t>
            </a:r>
            <a:r>
              <a:rPr lang="en-GB" sz="2400" dirty="0">
                <a:latin typeface="Times New Roman"/>
                <a:cs typeface="Times New Roman"/>
              </a:rPr>
              <a:t>make</a:t>
            </a:r>
            <a:r>
              <a:rPr lang="en-GB" sz="2400" spc="-15" dirty="0">
                <a:latin typeface="Times New Roman"/>
                <a:cs typeface="Times New Roman"/>
              </a:rPr>
              <a:t> </a:t>
            </a:r>
            <a:r>
              <a:rPr lang="en-GB" sz="2400" dirty="0">
                <a:latin typeface="Times New Roman"/>
                <a:cs typeface="Times New Roman"/>
              </a:rPr>
              <a:t>an</a:t>
            </a:r>
            <a:r>
              <a:rPr lang="en-GB" sz="2400" spc="-15" dirty="0">
                <a:latin typeface="Times New Roman"/>
                <a:cs typeface="Times New Roman"/>
              </a:rPr>
              <a:t> </a:t>
            </a:r>
            <a:r>
              <a:rPr lang="en-GB" sz="2400" dirty="0">
                <a:latin typeface="Times New Roman"/>
                <a:cs typeface="Times New Roman"/>
              </a:rPr>
              <a:t>intermediate</a:t>
            </a:r>
            <a:r>
              <a:rPr lang="en-GB" sz="2400" spc="-15" dirty="0">
                <a:latin typeface="Times New Roman"/>
                <a:cs typeface="Times New Roman"/>
              </a:rPr>
              <a:t> </a:t>
            </a:r>
            <a:r>
              <a:rPr lang="en-GB" sz="2400" dirty="0">
                <a:latin typeface="Times New Roman"/>
                <a:cs typeface="Times New Roman"/>
              </a:rPr>
              <a:t>salt.</a:t>
            </a:r>
            <a:r>
              <a:rPr lang="en-GB" sz="2400" spc="-5" dirty="0">
                <a:latin typeface="Times New Roman"/>
                <a:cs typeface="Times New Roman"/>
              </a:rPr>
              <a:t> </a:t>
            </a:r>
          </a:p>
          <a:p>
            <a:pPr marL="722313" marR="43180" indent="-342900" algn="just">
              <a:lnSpc>
                <a:spcPct val="95900"/>
              </a:lnSpc>
              <a:spcBef>
                <a:spcPts val="600"/>
              </a:spcBef>
              <a:buFont typeface="Wingdings" panose="05000000000000000000" pitchFamily="2" charset="2"/>
              <a:buChar char="ü"/>
            </a:pPr>
            <a:r>
              <a:rPr lang="en-GB" sz="2400" dirty="0">
                <a:latin typeface="Times New Roman"/>
                <a:cs typeface="Times New Roman"/>
              </a:rPr>
              <a:t>In</a:t>
            </a:r>
            <a:r>
              <a:rPr lang="en-GB" sz="2400" spc="-10" dirty="0">
                <a:latin typeface="Times New Roman"/>
                <a:cs typeface="Times New Roman"/>
              </a:rPr>
              <a:t> </a:t>
            </a:r>
            <a:r>
              <a:rPr lang="en-GB" sz="2400" dirty="0">
                <a:latin typeface="Times New Roman"/>
                <a:cs typeface="Times New Roman"/>
              </a:rPr>
              <a:t>the</a:t>
            </a:r>
            <a:r>
              <a:rPr lang="en-GB" sz="2400" spc="-15" dirty="0">
                <a:latin typeface="Times New Roman"/>
                <a:cs typeface="Times New Roman"/>
              </a:rPr>
              <a:t> </a:t>
            </a:r>
            <a:r>
              <a:rPr lang="en-GB" sz="2400" dirty="0">
                <a:latin typeface="Times New Roman"/>
                <a:cs typeface="Times New Roman"/>
              </a:rPr>
              <a:t>workup</a:t>
            </a:r>
            <a:r>
              <a:rPr lang="en-GB" sz="2400" spc="-30" dirty="0">
                <a:latin typeface="Times New Roman"/>
                <a:cs typeface="Times New Roman"/>
              </a:rPr>
              <a:t> </a:t>
            </a:r>
            <a:r>
              <a:rPr lang="en-GB" sz="2400" dirty="0">
                <a:latin typeface="Times New Roman"/>
                <a:cs typeface="Times New Roman"/>
              </a:rPr>
              <a:t>of</a:t>
            </a:r>
            <a:r>
              <a:rPr lang="en-GB" sz="2400" spc="-15" dirty="0">
                <a:latin typeface="Times New Roman"/>
                <a:cs typeface="Times New Roman"/>
              </a:rPr>
              <a:t> </a:t>
            </a:r>
            <a:r>
              <a:rPr lang="en-GB" sz="2400" dirty="0">
                <a:latin typeface="Times New Roman"/>
                <a:cs typeface="Times New Roman"/>
              </a:rPr>
              <a:t>Step</a:t>
            </a:r>
            <a:r>
              <a:rPr lang="en-GB" sz="2400" spc="-20" dirty="0">
                <a:latin typeface="Times New Roman"/>
                <a:cs typeface="Times New Roman"/>
              </a:rPr>
              <a:t> </a:t>
            </a:r>
            <a:r>
              <a:rPr lang="en-GB" sz="2400" dirty="0">
                <a:latin typeface="Times New Roman"/>
                <a:cs typeface="Times New Roman"/>
              </a:rPr>
              <a:t>2,</a:t>
            </a:r>
            <a:r>
              <a:rPr lang="en-GB" sz="2400" spc="-20" dirty="0">
                <a:latin typeface="Times New Roman"/>
                <a:cs typeface="Times New Roman"/>
              </a:rPr>
              <a:t> </a:t>
            </a:r>
            <a:r>
              <a:rPr lang="en-GB" sz="2400" dirty="0">
                <a:latin typeface="Times New Roman"/>
                <a:cs typeface="Times New Roman"/>
              </a:rPr>
              <a:t>the</a:t>
            </a:r>
            <a:r>
              <a:rPr lang="en-GB" sz="2400" spc="-15" dirty="0">
                <a:latin typeface="Times New Roman"/>
                <a:cs typeface="Times New Roman"/>
              </a:rPr>
              <a:t> </a:t>
            </a:r>
            <a:r>
              <a:rPr lang="en-GB" sz="2400" dirty="0">
                <a:latin typeface="Times New Roman"/>
                <a:cs typeface="Times New Roman"/>
              </a:rPr>
              <a:t>salt</a:t>
            </a:r>
            <a:r>
              <a:rPr lang="en-GB" sz="2400" spc="-10" dirty="0">
                <a:latin typeface="Times New Roman"/>
                <a:cs typeface="Times New Roman"/>
              </a:rPr>
              <a:t> </a:t>
            </a:r>
            <a:r>
              <a:rPr lang="en-GB" sz="2400" spc="-25" dirty="0">
                <a:latin typeface="Times New Roman"/>
                <a:cs typeface="Times New Roman"/>
              </a:rPr>
              <a:t>is </a:t>
            </a:r>
            <a:r>
              <a:rPr lang="en-GB" sz="2400" dirty="0">
                <a:latin typeface="Times New Roman"/>
                <a:cs typeface="Times New Roman"/>
              </a:rPr>
              <a:t>converted</a:t>
            </a:r>
            <a:r>
              <a:rPr lang="en-GB" sz="2400" spc="-20" dirty="0">
                <a:latin typeface="Times New Roman"/>
                <a:cs typeface="Times New Roman"/>
              </a:rPr>
              <a:t> </a:t>
            </a:r>
            <a:r>
              <a:rPr lang="en-GB" sz="2400" dirty="0">
                <a:latin typeface="Times New Roman"/>
                <a:cs typeface="Times New Roman"/>
              </a:rPr>
              <a:t>into</a:t>
            </a:r>
            <a:r>
              <a:rPr lang="en-GB" sz="2400" spc="-15" dirty="0">
                <a:latin typeface="Times New Roman"/>
                <a:cs typeface="Times New Roman"/>
              </a:rPr>
              <a:t> </a:t>
            </a:r>
            <a:r>
              <a:rPr lang="en-GB" sz="2400" dirty="0">
                <a:latin typeface="Times New Roman"/>
                <a:cs typeface="Times New Roman"/>
              </a:rPr>
              <a:t>an</a:t>
            </a:r>
            <a:r>
              <a:rPr lang="en-GB" sz="2400" spc="-20" dirty="0">
                <a:latin typeface="Times New Roman"/>
                <a:cs typeface="Times New Roman"/>
              </a:rPr>
              <a:t> </a:t>
            </a:r>
            <a:r>
              <a:rPr lang="en-GB" sz="2400" dirty="0">
                <a:latin typeface="Times New Roman"/>
                <a:cs typeface="Times New Roman"/>
              </a:rPr>
              <a:t>alcohol</a:t>
            </a:r>
            <a:r>
              <a:rPr lang="en-GB" sz="2400" spc="-15" dirty="0">
                <a:latin typeface="Times New Roman"/>
                <a:cs typeface="Times New Roman"/>
              </a:rPr>
              <a:t> </a:t>
            </a:r>
            <a:r>
              <a:rPr lang="en-GB" sz="2400" dirty="0">
                <a:latin typeface="Times New Roman"/>
                <a:cs typeface="Times New Roman"/>
              </a:rPr>
              <a:t>by</a:t>
            </a:r>
            <a:r>
              <a:rPr lang="en-GB" sz="2400" spc="-35" dirty="0">
                <a:latin typeface="Times New Roman"/>
                <a:cs typeface="Times New Roman"/>
              </a:rPr>
              <a:t> </a:t>
            </a:r>
            <a:r>
              <a:rPr lang="en-GB" sz="2400" dirty="0">
                <a:latin typeface="Times New Roman"/>
                <a:cs typeface="Times New Roman"/>
              </a:rPr>
              <a:t>protonation</a:t>
            </a:r>
            <a:r>
              <a:rPr lang="en-GB" sz="2400" spc="-20" dirty="0">
                <a:latin typeface="Times New Roman"/>
                <a:cs typeface="Times New Roman"/>
              </a:rPr>
              <a:t> </a:t>
            </a:r>
            <a:r>
              <a:rPr lang="en-GB" sz="2400" dirty="0">
                <a:latin typeface="Times New Roman"/>
                <a:cs typeface="Times New Roman"/>
              </a:rPr>
              <a:t>of</a:t>
            </a:r>
            <a:r>
              <a:rPr lang="en-GB" sz="2400" spc="-20" dirty="0">
                <a:latin typeface="Times New Roman"/>
                <a:cs typeface="Times New Roman"/>
              </a:rPr>
              <a:t> </a:t>
            </a:r>
            <a:r>
              <a:rPr lang="en-GB" sz="2400" dirty="0">
                <a:latin typeface="Times New Roman"/>
                <a:cs typeface="Times New Roman"/>
              </a:rPr>
              <a:t>the</a:t>
            </a:r>
            <a:r>
              <a:rPr lang="en-GB" sz="2400" spc="-35" dirty="0">
                <a:latin typeface="Times New Roman"/>
                <a:cs typeface="Times New Roman"/>
              </a:rPr>
              <a:t> </a:t>
            </a:r>
            <a:r>
              <a:rPr lang="en-GB" sz="2400" dirty="0">
                <a:latin typeface="Times New Roman"/>
                <a:cs typeface="Times New Roman"/>
              </a:rPr>
              <a:t>negative</a:t>
            </a:r>
            <a:r>
              <a:rPr lang="en-GB" sz="2400" spc="-40" dirty="0">
                <a:latin typeface="Times New Roman"/>
                <a:cs typeface="Times New Roman"/>
              </a:rPr>
              <a:t> </a:t>
            </a:r>
            <a:r>
              <a:rPr lang="en-GB" sz="2400" dirty="0">
                <a:latin typeface="Times New Roman"/>
                <a:cs typeface="Times New Roman"/>
              </a:rPr>
              <a:t>oxygen.</a:t>
            </a:r>
            <a:r>
              <a:rPr lang="en-GB" sz="2400" spc="-25" dirty="0">
                <a:latin typeface="Times New Roman"/>
                <a:cs typeface="Times New Roman"/>
              </a:rPr>
              <a:t> </a:t>
            </a:r>
            <a:r>
              <a:rPr lang="en-GB" sz="2400" dirty="0">
                <a:latin typeface="Times New Roman"/>
                <a:cs typeface="Times New Roman"/>
              </a:rPr>
              <a:t>The</a:t>
            </a:r>
            <a:r>
              <a:rPr lang="en-GB" sz="2400" spc="-20" dirty="0">
                <a:latin typeface="Times New Roman"/>
                <a:cs typeface="Times New Roman"/>
              </a:rPr>
              <a:t> </a:t>
            </a:r>
            <a:r>
              <a:rPr lang="en-GB" sz="2400" dirty="0">
                <a:latin typeface="Times New Roman"/>
                <a:cs typeface="Times New Roman"/>
              </a:rPr>
              <a:t>proton</a:t>
            </a:r>
            <a:r>
              <a:rPr lang="en-GB" sz="2400" spc="-35" dirty="0">
                <a:latin typeface="Times New Roman"/>
                <a:cs typeface="Times New Roman"/>
              </a:rPr>
              <a:t> </a:t>
            </a:r>
            <a:r>
              <a:rPr lang="en-GB" sz="2400" spc="-25" dirty="0">
                <a:latin typeface="Times New Roman"/>
                <a:cs typeface="Times New Roman"/>
              </a:rPr>
              <a:t>of </a:t>
            </a:r>
            <a:r>
              <a:rPr lang="en-GB" sz="2400" dirty="0">
                <a:latin typeface="Times New Roman"/>
                <a:cs typeface="Times New Roman"/>
              </a:rPr>
              <a:t>Step</a:t>
            </a:r>
            <a:r>
              <a:rPr lang="en-GB" sz="2400" spc="-10" dirty="0">
                <a:latin typeface="Times New Roman"/>
                <a:cs typeface="Times New Roman"/>
              </a:rPr>
              <a:t> </a:t>
            </a:r>
            <a:r>
              <a:rPr lang="en-GB" sz="2400" dirty="0">
                <a:latin typeface="Times New Roman"/>
                <a:cs typeface="Times New Roman"/>
              </a:rPr>
              <a:t>2</a:t>
            </a:r>
            <a:r>
              <a:rPr lang="en-GB" sz="2400" spc="-25" dirty="0">
                <a:latin typeface="Times New Roman"/>
                <a:cs typeface="Times New Roman"/>
              </a:rPr>
              <a:t> </a:t>
            </a:r>
            <a:r>
              <a:rPr lang="en-GB" sz="2400" dirty="0">
                <a:latin typeface="Times New Roman"/>
                <a:cs typeface="Times New Roman"/>
              </a:rPr>
              <a:t>normally</a:t>
            </a:r>
            <a:r>
              <a:rPr lang="en-GB" sz="2400" spc="-35" dirty="0">
                <a:latin typeface="Times New Roman"/>
                <a:cs typeface="Times New Roman"/>
              </a:rPr>
              <a:t> </a:t>
            </a:r>
            <a:r>
              <a:rPr lang="en-GB" sz="2400" dirty="0">
                <a:latin typeface="Times New Roman"/>
                <a:cs typeface="Times New Roman"/>
              </a:rPr>
              <a:t>comes</a:t>
            </a:r>
            <a:r>
              <a:rPr lang="en-GB" sz="2400" spc="-5" dirty="0">
                <a:latin typeface="Times New Roman"/>
                <a:cs typeface="Times New Roman"/>
              </a:rPr>
              <a:t> </a:t>
            </a:r>
            <a:r>
              <a:rPr lang="en-GB" sz="2400" dirty="0">
                <a:latin typeface="Times New Roman"/>
                <a:cs typeface="Times New Roman"/>
              </a:rPr>
              <a:t>from</a:t>
            </a:r>
            <a:r>
              <a:rPr lang="en-GB" sz="2400" spc="-40" dirty="0">
                <a:latin typeface="Times New Roman"/>
                <a:cs typeface="Times New Roman"/>
              </a:rPr>
              <a:t> </a:t>
            </a:r>
            <a:r>
              <a:rPr lang="en-GB" sz="2400" dirty="0">
                <a:latin typeface="Times New Roman"/>
                <a:cs typeface="Times New Roman"/>
              </a:rPr>
              <a:t>a</a:t>
            </a:r>
            <a:r>
              <a:rPr lang="en-GB" sz="2400" spc="-5" dirty="0">
                <a:latin typeface="Times New Roman"/>
                <a:cs typeface="Times New Roman"/>
              </a:rPr>
              <a:t> </a:t>
            </a:r>
            <a:r>
              <a:rPr lang="en-GB" sz="2400" dirty="0">
                <a:latin typeface="Times New Roman"/>
                <a:cs typeface="Times New Roman"/>
              </a:rPr>
              <a:t>mineral</a:t>
            </a:r>
            <a:r>
              <a:rPr lang="en-GB" sz="2400" spc="-10" dirty="0">
                <a:latin typeface="Times New Roman"/>
                <a:cs typeface="Times New Roman"/>
              </a:rPr>
              <a:t> </a:t>
            </a:r>
            <a:r>
              <a:rPr lang="en-GB" sz="2400" dirty="0">
                <a:latin typeface="Times New Roman"/>
                <a:cs typeface="Times New Roman"/>
              </a:rPr>
              <a:t>acid</a:t>
            </a:r>
            <a:r>
              <a:rPr lang="en-GB" sz="2400" spc="-5" dirty="0">
                <a:latin typeface="Times New Roman"/>
                <a:cs typeface="Times New Roman"/>
              </a:rPr>
              <a:t> </a:t>
            </a:r>
            <a:r>
              <a:rPr lang="en-GB" sz="2400" dirty="0">
                <a:latin typeface="Times New Roman"/>
                <a:cs typeface="Times New Roman"/>
              </a:rPr>
              <a:t>such</a:t>
            </a:r>
            <a:r>
              <a:rPr lang="en-GB" sz="2400" spc="-10" dirty="0">
                <a:latin typeface="Times New Roman"/>
                <a:cs typeface="Times New Roman"/>
              </a:rPr>
              <a:t> </a:t>
            </a:r>
            <a:r>
              <a:rPr lang="en-GB" sz="2400" dirty="0">
                <a:latin typeface="Times New Roman"/>
                <a:cs typeface="Times New Roman"/>
              </a:rPr>
              <a:t>as</a:t>
            </a:r>
            <a:r>
              <a:rPr lang="en-GB" sz="2400" spc="-10" dirty="0">
                <a:latin typeface="Times New Roman"/>
                <a:cs typeface="Times New Roman"/>
              </a:rPr>
              <a:t> </a:t>
            </a:r>
            <a:r>
              <a:rPr lang="en-GB" sz="2400" spc="-20" dirty="0">
                <a:latin typeface="Times New Roman"/>
                <a:cs typeface="Times New Roman"/>
              </a:rPr>
              <a:t>HCl.</a:t>
            </a:r>
            <a:endParaRPr lang="en-GB" sz="2400" dirty="0">
              <a:latin typeface="Times New Roman"/>
              <a:cs typeface="Times New Roman"/>
            </a:endParaRPr>
          </a:p>
        </p:txBody>
      </p:sp>
      <p:pic>
        <p:nvPicPr>
          <p:cNvPr id="14" name="Picture 13">
            <a:extLst>
              <a:ext uri="{FF2B5EF4-FFF2-40B4-BE49-F238E27FC236}">
                <a16:creationId xmlns:a16="http://schemas.microsoft.com/office/drawing/2014/main" id="{73237CA9-DE82-4690-72C1-257686479DB0}"/>
              </a:ext>
            </a:extLst>
          </p:cNvPr>
          <p:cNvPicPr>
            <a:picLocks noChangeAspect="1"/>
          </p:cNvPicPr>
          <p:nvPr/>
        </p:nvPicPr>
        <p:blipFill>
          <a:blip r:embed="rId2"/>
          <a:stretch>
            <a:fillRect/>
          </a:stretch>
        </p:blipFill>
        <p:spPr>
          <a:xfrm>
            <a:off x="381000" y="3876675"/>
            <a:ext cx="8534400" cy="2295525"/>
          </a:xfrm>
          <a:prstGeom prst="rect">
            <a:avLst/>
          </a:prstGeom>
        </p:spPr>
      </p:pic>
    </p:spTree>
    <p:extLst>
      <p:ext uri="{BB962C8B-B14F-4D97-AF65-F5344CB8AC3E}">
        <p14:creationId xmlns:p14="http://schemas.microsoft.com/office/powerpoint/2010/main" val="24043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934200" y="6416675"/>
            <a:ext cx="2133600" cy="365125"/>
          </a:xfrm>
        </p:spPr>
        <p:txBody>
          <a:bodyPr/>
          <a:lstStyle/>
          <a:p>
            <a:fld id="{B6F15528-21DE-4FAA-801E-634DDDAF4B2B}" type="slidenum">
              <a:rPr lang="en-US" sz="1400" smtClean="0">
                <a:solidFill>
                  <a:schemeClr val="tx1"/>
                </a:solidFill>
              </a:rPr>
              <a:pPr/>
              <a:t>3</a:t>
            </a:fld>
            <a:endParaRPr lang="en-US" sz="1400" dirty="0">
              <a:solidFill>
                <a:schemeClr val="tx1"/>
              </a:solidFill>
            </a:endParaRPr>
          </a:p>
        </p:txBody>
      </p:sp>
      <p:sp>
        <p:nvSpPr>
          <p:cNvPr id="3" name="Rectangle 2"/>
          <p:cNvSpPr/>
          <p:nvPr/>
        </p:nvSpPr>
        <p:spPr>
          <a:xfrm>
            <a:off x="76200" y="76200"/>
            <a:ext cx="8945514" cy="4347344"/>
          </a:xfrm>
          <a:prstGeom prst="rect">
            <a:avLst/>
          </a:prstGeom>
          <a:ln>
            <a:noFill/>
          </a:ln>
        </p:spPr>
        <p:txBody>
          <a:bodyPr wrap="square">
            <a:spAutoFit/>
          </a:bodyPr>
          <a:lstStyle/>
          <a:p>
            <a:pPr marL="342900" marR="43180" indent="-342900" algn="just">
              <a:lnSpc>
                <a:spcPct val="95800"/>
              </a:lnSpc>
              <a:buFont typeface="Arial" panose="020B0604020202020204" pitchFamily="34" charset="0"/>
              <a:buChar char="•"/>
            </a:pPr>
            <a:r>
              <a:rPr lang="en-GB" sz="2400" dirty="0">
                <a:latin typeface="Times New Roman"/>
                <a:cs typeface="Times New Roman"/>
              </a:rPr>
              <a:t>Reduction</a:t>
            </a:r>
            <a:r>
              <a:rPr lang="en-GB" sz="2400" spc="-50" dirty="0">
                <a:latin typeface="Times New Roman"/>
                <a:cs typeface="Times New Roman"/>
              </a:rPr>
              <a:t> </a:t>
            </a:r>
            <a:r>
              <a:rPr lang="en-GB" sz="2400" dirty="0">
                <a:latin typeface="Times New Roman"/>
                <a:cs typeface="Times New Roman"/>
              </a:rPr>
              <a:t>involves</a:t>
            </a:r>
            <a:r>
              <a:rPr lang="en-GB" sz="2400" spc="-15" dirty="0">
                <a:latin typeface="Times New Roman"/>
                <a:cs typeface="Times New Roman"/>
              </a:rPr>
              <a:t> </a:t>
            </a:r>
            <a:r>
              <a:rPr lang="en-GB" sz="2400" dirty="0">
                <a:latin typeface="Times New Roman"/>
                <a:cs typeface="Times New Roman"/>
              </a:rPr>
              <a:t>the</a:t>
            </a:r>
            <a:r>
              <a:rPr lang="en-GB" sz="2400" spc="-25" dirty="0">
                <a:latin typeface="Times New Roman"/>
                <a:cs typeface="Times New Roman"/>
              </a:rPr>
              <a:t> </a:t>
            </a:r>
            <a:r>
              <a:rPr lang="en-GB" sz="2400" dirty="0">
                <a:latin typeface="Times New Roman"/>
                <a:cs typeface="Times New Roman"/>
              </a:rPr>
              <a:t>loss</a:t>
            </a:r>
            <a:r>
              <a:rPr lang="en-GB" sz="2400" spc="-35" dirty="0">
                <a:latin typeface="Times New Roman"/>
                <a:cs typeface="Times New Roman"/>
              </a:rPr>
              <a:t> </a:t>
            </a:r>
            <a:r>
              <a:rPr lang="en-GB" sz="2400" dirty="0">
                <a:latin typeface="Times New Roman"/>
                <a:cs typeface="Times New Roman"/>
              </a:rPr>
              <a:t>of</a:t>
            </a:r>
            <a:r>
              <a:rPr lang="en-GB" sz="2400" spc="-20" dirty="0">
                <a:latin typeface="Times New Roman"/>
                <a:cs typeface="Times New Roman"/>
              </a:rPr>
              <a:t> </a:t>
            </a:r>
            <a:r>
              <a:rPr lang="en-GB" sz="2400" dirty="0">
                <a:latin typeface="Times New Roman"/>
                <a:cs typeface="Times New Roman"/>
              </a:rPr>
              <a:t>oxygen</a:t>
            </a:r>
            <a:r>
              <a:rPr lang="en-GB" sz="2400" spc="-20" dirty="0">
                <a:latin typeface="Times New Roman"/>
                <a:cs typeface="Times New Roman"/>
              </a:rPr>
              <a:t> </a:t>
            </a:r>
            <a:r>
              <a:rPr lang="en-GB" sz="2400" dirty="0">
                <a:latin typeface="Times New Roman"/>
                <a:cs typeface="Times New Roman"/>
              </a:rPr>
              <a:t>and/or</a:t>
            </a:r>
            <a:r>
              <a:rPr lang="en-GB" sz="2400" spc="-35" dirty="0">
                <a:latin typeface="Times New Roman"/>
                <a:cs typeface="Times New Roman"/>
              </a:rPr>
              <a:t> </a:t>
            </a:r>
            <a:r>
              <a:rPr lang="en-GB" sz="2400" dirty="0">
                <a:latin typeface="Times New Roman"/>
                <a:cs typeface="Times New Roman"/>
              </a:rPr>
              <a:t>the</a:t>
            </a:r>
            <a:r>
              <a:rPr lang="en-GB" sz="2400" spc="-25" dirty="0">
                <a:latin typeface="Times New Roman"/>
                <a:cs typeface="Times New Roman"/>
              </a:rPr>
              <a:t> </a:t>
            </a:r>
            <a:r>
              <a:rPr lang="en-GB" sz="2400" dirty="0">
                <a:latin typeface="Times New Roman"/>
                <a:cs typeface="Times New Roman"/>
              </a:rPr>
              <a:t>addition</a:t>
            </a:r>
            <a:r>
              <a:rPr lang="en-GB" sz="2400" spc="-35" dirty="0">
                <a:latin typeface="Times New Roman"/>
                <a:cs typeface="Times New Roman"/>
              </a:rPr>
              <a:t> </a:t>
            </a:r>
            <a:r>
              <a:rPr lang="en-GB" sz="2400" dirty="0">
                <a:latin typeface="Times New Roman"/>
                <a:cs typeface="Times New Roman"/>
              </a:rPr>
              <a:t>of</a:t>
            </a:r>
            <a:r>
              <a:rPr lang="en-GB" sz="2400" spc="-20" dirty="0">
                <a:latin typeface="Times New Roman"/>
                <a:cs typeface="Times New Roman"/>
              </a:rPr>
              <a:t> </a:t>
            </a:r>
            <a:r>
              <a:rPr lang="en-GB" sz="2400" spc="-10" dirty="0">
                <a:latin typeface="Times New Roman"/>
                <a:cs typeface="Times New Roman"/>
              </a:rPr>
              <a:t>hydrogen </a:t>
            </a:r>
            <a:r>
              <a:rPr lang="en-GB" sz="2400" dirty="0">
                <a:latin typeface="Times New Roman"/>
                <a:cs typeface="Times New Roman"/>
              </a:rPr>
              <a:t>atoms.</a:t>
            </a:r>
            <a:r>
              <a:rPr lang="en-GB" sz="2400" spc="-30" dirty="0">
                <a:latin typeface="Times New Roman"/>
                <a:cs typeface="Times New Roman"/>
              </a:rPr>
              <a:t> </a:t>
            </a:r>
          </a:p>
          <a:p>
            <a:pPr marL="342900" marR="43180" indent="-342900" algn="just">
              <a:lnSpc>
                <a:spcPct val="95800"/>
              </a:lnSpc>
              <a:buFont typeface="Arial" panose="020B0604020202020204" pitchFamily="34" charset="0"/>
              <a:buChar char="•"/>
            </a:pPr>
            <a:r>
              <a:rPr lang="en-GB" sz="2400" dirty="0">
                <a:latin typeface="Times New Roman"/>
                <a:cs typeface="Times New Roman"/>
              </a:rPr>
              <a:t>Three</a:t>
            </a:r>
            <a:r>
              <a:rPr lang="en-GB" sz="2400" spc="-20" dirty="0">
                <a:latin typeface="Times New Roman"/>
                <a:cs typeface="Times New Roman"/>
              </a:rPr>
              <a:t> </a:t>
            </a:r>
            <a:r>
              <a:rPr lang="en-GB" sz="2400" dirty="0">
                <a:latin typeface="Times New Roman"/>
                <a:cs typeface="Times New Roman"/>
              </a:rPr>
              <a:t>common</a:t>
            </a:r>
            <a:r>
              <a:rPr lang="en-GB" sz="2400" spc="-20" dirty="0">
                <a:latin typeface="Times New Roman"/>
                <a:cs typeface="Times New Roman"/>
              </a:rPr>
              <a:t> </a:t>
            </a:r>
            <a:r>
              <a:rPr lang="en-GB" sz="2400" dirty="0">
                <a:latin typeface="Times New Roman"/>
                <a:cs typeface="Times New Roman"/>
              </a:rPr>
              <a:t>reducing</a:t>
            </a:r>
            <a:r>
              <a:rPr lang="en-GB" sz="2400" spc="-15" dirty="0">
                <a:latin typeface="Times New Roman"/>
                <a:cs typeface="Times New Roman"/>
              </a:rPr>
              <a:t> </a:t>
            </a:r>
            <a:r>
              <a:rPr lang="en-GB" sz="2400" dirty="0">
                <a:latin typeface="Times New Roman"/>
                <a:cs typeface="Times New Roman"/>
              </a:rPr>
              <a:t>agents</a:t>
            </a:r>
            <a:r>
              <a:rPr lang="en-GB" sz="2400" spc="-20" dirty="0">
                <a:latin typeface="Times New Roman"/>
                <a:cs typeface="Times New Roman"/>
              </a:rPr>
              <a:t> </a:t>
            </a:r>
            <a:r>
              <a:rPr lang="en-GB" sz="2400" dirty="0">
                <a:latin typeface="Times New Roman"/>
                <a:cs typeface="Times New Roman"/>
              </a:rPr>
              <a:t>are</a:t>
            </a:r>
            <a:r>
              <a:rPr lang="en-GB" sz="2400" spc="-35" dirty="0">
                <a:latin typeface="Times New Roman"/>
                <a:cs typeface="Times New Roman"/>
              </a:rPr>
              <a:t> </a:t>
            </a:r>
            <a:r>
              <a:rPr lang="en-GB" sz="2400" dirty="0">
                <a:latin typeface="Times New Roman"/>
                <a:cs typeface="Times New Roman"/>
              </a:rPr>
              <a:t>lithium</a:t>
            </a:r>
            <a:r>
              <a:rPr lang="en-GB" sz="2400" spc="-45" dirty="0">
                <a:latin typeface="Times New Roman"/>
                <a:cs typeface="Times New Roman"/>
              </a:rPr>
              <a:t> </a:t>
            </a:r>
            <a:r>
              <a:rPr lang="en-GB" sz="2400" dirty="0">
                <a:latin typeface="Times New Roman"/>
                <a:cs typeface="Times New Roman"/>
              </a:rPr>
              <a:t>hydride</a:t>
            </a:r>
            <a:r>
              <a:rPr lang="en-GB" sz="2400" spc="-25" dirty="0">
                <a:latin typeface="Times New Roman"/>
                <a:cs typeface="Times New Roman"/>
              </a:rPr>
              <a:t> (</a:t>
            </a:r>
            <a:r>
              <a:rPr lang="en-GB" sz="2400" dirty="0" err="1">
                <a:latin typeface="Times New Roman"/>
                <a:cs typeface="Times New Roman"/>
              </a:rPr>
              <a:t>LiH</a:t>
            </a:r>
            <a:r>
              <a:rPr lang="en-GB" sz="2400" dirty="0">
                <a:latin typeface="Times New Roman"/>
                <a:cs typeface="Times New Roman"/>
              </a:rPr>
              <a:t>),</a:t>
            </a:r>
            <a:r>
              <a:rPr lang="en-GB" sz="2400" spc="-25" dirty="0">
                <a:latin typeface="Times New Roman"/>
                <a:cs typeface="Times New Roman"/>
              </a:rPr>
              <a:t> </a:t>
            </a:r>
            <a:r>
              <a:rPr lang="en-GB" sz="2400" dirty="0">
                <a:latin typeface="Times New Roman"/>
                <a:cs typeface="Times New Roman"/>
              </a:rPr>
              <a:t>lithium</a:t>
            </a:r>
            <a:r>
              <a:rPr lang="en-GB" sz="2400" spc="-45" dirty="0">
                <a:latin typeface="Times New Roman"/>
                <a:cs typeface="Times New Roman"/>
              </a:rPr>
              <a:t> </a:t>
            </a:r>
            <a:r>
              <a:rPr lang="en-GB" sz="2400" spc="-10" dirty="0">
                <a:latin typeface="Times New Roman"/>
                <a:cs typeface="Times New Roman"/>
              </a:rPr>
              <a:t>aluminium </a:t>
            </a:r>
            <a:r>
              <a:rPr lang="en-GB" sz="2400" dirty="0">
                <a:latin typeface="Times New Roman"/>
                <a:cs typeface="Times New Roman"/>
              </a:rPr>
              <a:t>hydride</a:t>
            </a:r>
            <a:r>
              <a:rPr lang="en-GB" sz="2400" spc="-40" dirty="0">
                <a:latin typeface="Times New Roman"/>
                <a:cs typeface="Times New Roman"/>
              </a:rPr>
              <a:t> (</a:t>
            </a:r>
            <a:r>
              <a:rPr lang="en-GB" sz="2400" dirty="0">
                <a:latin typeface="Times New Roman"/>
                <a:cs typeface="Times New Roman"/>
              </a:rPr>
              <a:t>LiAlH</a:t>
            </a:r>
            <a:r>
              <a:rPr lang="en-GB" sz="2400" baseline="-9259" dirty="0">
                <a:latin typeface="Times New Roman"/>
                <a:cs typeface="Times New Roman"/>
              </a:rPr>
              <a:t>4</a:t>
            </a:r>
            <a:r>
              <a:rPr lang="en-GB" sz="2400" dirty="0">
                <a:latin typeface="Times New Roman"/>
                <a:cs typeface="Times New Roman"/>
              </a:rPr>
              <a:t>)</a:t>
            </a:r>
            <a:r>
              <a:rPr lang="en-GB" sz="2400" spc="-25" dirty="0">
                <a:latin typeface="Times New Roman"/>
                <a:cs typeface="Times New Roman"/>
              </a:rPr>
              <a:t> </a:t>
            </a:r>
            <a:r>
              <a:rPr lang="en-GB" sz="2400" dirty="0">
                <a:latin typeface="Times New Roman"/>
                <a:cs typeface="Times New Roman"/>
              </a:rPr>
              <a:t>and</a:t>
            </a:r>
            <a:r>
              <a:rPr lang="en-GB" sz="2400" spc="-35" dirty="0">
                <a:latin typeface="Times New Roman"/>
                <a:cs typeface="Times New Roman"/>
              </a:rPr>
              <a:t> </a:t>
            </a:r>
            <a:r>
              <a:rPr lang="en-GB" sz="2400" dirty="0">
                <a:latin typeface="Times New Roman"/>
                <a:cs typeface="Times New Roman"/>
              </a:rPr>
              <a:t>sodium</a:t>
            </a:r>
            <a:r>
              <a:rPr lang="en-GB" sz="2400" spc="-40" dirty="0">
                <a:latin typeface="Times New Roman"/>
                <a:cs typeface="Times New Roman"/>
              </a:rPr>
              <a:t> </a:t>
            </a:r>
            <a:r>
              <a:rPr lang="en-GB" sz="2400" dirty="0">
                <a:latin typeface="Times New Roman"/>
                <a:cs typeface="Times New Roman"/>
              </a:rPr>
              <a:t>borohydride</a:t>
            </a:r>
            <a:r>
              <a:rPr lang="en-GB" sz="2400" spc="-40" dirty="0">
                <a:latin typeface="Times New Roman"/>
                <a:cs typeface="Times New Roman"/>
              </a:rPr>
              <a:t> (</a:t>
            </a:r>
            <a:r>
              <a:rPr lang="en-GB" sz="2400" dirty="0">
                <a:latin typeface="Times New Roman"/>
                <a:cs typeface="Times New Roman"/>
              </a:rPr>
              <a:t>NaBH</a:t>
            </a:r>
            <a:r>
              <a:rPr lang="en-GB" sz="2400" baseline="-9259" dirty="0">
                <a:latin typeface="Times New Roman"/>
                <a:cs typeface="Times New Roman"/>
              </a:rPr>
              <a:t>4</a:t>
            </a:r>
            <a:r>
              <a:rPr lang="en-GB" sz="2400" dirty="0">
                <a:latin typeface="Times New Roman"/>
                <a:cs typeface="Times New Roman"/>
              </a:rPr>
              <a:t>).</a:t>
            </a:r>
            <a:r>
              <a:rPr lang="en-GB" sz="2400" spc="-25" dirty="0">
                <a:latin typeface="Times New Roman"/>
                <a:cs typeface="Times New Roman"/>
              </a:rPr>
              <a:t> </a:t>
            </a:r>
          </a:p>
          <a:p>
            <a:pPr marL="342900" marR="43180" indent="-342900" algn="just">
              <a:lnSpc>
                <a:spcPct val="95800"/>
              </a:lnSpc>
              <a:buFont typeface="Arial" panose="020B0604020202020204" pitchFamily="34" charset="0"/>
              <a:buChar char="•"/>
            </a:pPr>
            <a:r>
              <a:rPr lang="en-GB" sz="2400" dirty="0">
                <a:latin typeface="Times New Roman"/>
                <a:cs typeface="Times New Roman"/>
              </a:rPr>
              <a:t>Notice</a:t>
            </a:r>
            <a:r>
              <a:rPr lang="en-GB" sz="2400" spc="-20" dirty="0">
                <a:latin typeface="Times New Roman"/>
                <a:cs typeface="Times New Roman"/>
              </a:rPr>
              <a:t> </a:t>
            </a:r>
            <a:r>
              <a:rPr lang="en-GB" sz="2400" dirty="0">
                <a:latin typeface="Times New Roman"/>
                <a:cs typeface="Times New Roman"/>
              </a:rPr>
              <a:t>that</a:t>
            </a:r>
            <a:r>
              <a:rPr lang="en-GB" sz="2400" spc="-15" dirty="0">
                <a:latin typeface="Times New Roman"/>
                <a:cs typeface="Times New Roman"/>
              </a:rPr>
              <a:t> </a:t>
            </a:r>
            <a:r>
              <a:rPr lang="en-GB" sz="2400" dirty="0">
                <a:latin typeface="Times New Roman"/>
                <a:cs typeface="Times New Roman"/>
              </a:rPr>
              <a:t>all</a:t>
            </a:r>
            <a:r>
              <a:rPr lang="en-GB" sz="2400" spc="-15" dirty="0">
                <a:latin typeface="Times New Roman"/>
                <a:cs typeface="Times New Roman"/>
              </a:rPr>
              <a:t> </a:t>
            </a:r>
            <a:r>
              <a:rPr lang="en-GB" sz="2400" dirty="0">
                <a:latin typeface="Times New Roman"/>
                <a:cs typeface="Times New Roman"/>
              </a:rPr>
              <a:t>three</a:t>
            </a:r>
            <a:r>
              <a:rPr lang="en-GB" sz="2400" spc="-20" dirty="0">
                <a:latin typeface="Times New Roman"/>
                <a:cs typeface="Times New Roman"/>
              </a:rPr>
              <a:t> </a:t>
            </a:r>
            <a:r>
              <a:rPr lang="en-GB" sz="2400" spc="-10" dirty="0">
                <a:latin typeface="Times New Roman"/>
                <a:cs typeface="Times New Roman"/>
              </a:rPr>
              <a:t>contain </a:t>
            </a:r>
            <a:r>
              <a:rPr lang="en-GB" sz="2400" dirty="0">
                <a:latin typeface="Times New Roman"/>
                <a:cs typeface="Times New Roman"/>
              </a:rPr>
              <a:t>hydrogen</a:t>
            </a:r>
            <a:r>
              <a:rPr lang="en-GB" sz="2400" spc="-30" dirty="0">
                <a:latin typeface="Times New Roman"/>
                <a:cs typeface="Times New Roman"/>
              </a:rPr>
              <a:t> </a:t>
            </a:r>
            <a:r>
              <a:rPr lang="en-GB" sz="2400" dirty="0">
                <a:latin typeface="Times New Roman"/>
                <a:cs typeface="Times New Roman"/>
              </a:rPr>
              <a:t>in</a:t>
            </a:r>
            <a:r>
              <a:rPr lang="en-GB" sz="2400" spc="-10" dirty="0">
                <a:latin typeface="Times New Roman"/>
                <a:cs typeface="Times New Roman"/>
              </a:rPr>
              <a:t> </a:t>
            </a:r>
            <a:r>
              <a:rPr lang="en-GB" sz="2400" dirty="0">
                <a:latin typeface="Times New Roman"/>
                <a:cs typeface="Times New Roman"/>
              </a:rPr>
              <a:t>a</a:t>
            </a:r>
            <a:r>
              <a:rPr lang="en-GB" sz="2400" spc="-35" dirty="0">
                <a:latin typeface="Times New Roman"/>
                <a:cs typeface="Times New Roman"/>
              </a:rPr>
              <a:t> </a:t>
            </a:r>
            <a:r>
              <a:rPr lang="en-GB" sz="2400" dirty="0">
                <a:latin typeface="Times New Roman"/>
                <a:cs typeface="Times New Roman"/>
              </a:rPr>
              <a:t>negative</a:t>
            </a:r>
            <a:r>
              <a:rPr lang="en-GB" sz="2400" spc="-15" dirty="0">
                <a:latin typeface="Times New Roman"/>
                <a:cs typeface="Times New Roman"/>
              </a:rPr>
              <a:t> </a:t>
            </a:r>
            <a:r>
              <a:rPr lang="en-GB" sz="2400" dirty="0">
                <a:latin typeface="Times New Roman"/>
                <a:cs typeface="Times New Roman"/>
              </a:rPr>
              <a:t>or</a:t>
            </a:r>
            <a:r>
              <a:rPr lang="en-GB" sz="2400" spc="-15" dirty="0">
                <a:latin typeface="Times New Roman"/>
                <a:cs typeface="Times New Roman"/>
              </a:rPr>
              <a:t> </a:t>
            </a:r>
            <a:r>
              <a:rPr lang="en-GB" sz="2400" dirty="0">
                <a:latin typeface="Times New Roman"/>
                <a:cs typeface="Times New Roman"/>
              </a:rPr>
              <a:t>hydride</a:t>
            </a:r>
            <a:r>
              <a:rPr lang="en-GB" sz="2400" spc="-15" dirty="0">
                <a:latin typeface="Times New Roman"/>
                <a:cs typeface="Times New Roman"/>
              </a:rPr>
              <a:t> </a:t>
            </a:r>
            <a:r>
              <a:rPr lang="en-GB" sz="2400" dirty="0">
                <a:latin typeface="Times New Roman"/>
                <a:cs typeface="Times New Roman"/>
              </a:rPr>
              <a:t>form.</a:t>
            </a:r>
            <a:r>
              <a:rPr lang="en-GB" sz="2400" spc="-20" dirty="0">
                <a:latin typeface="Times New Roman"/>
                <a:cs typeface="Times New Roman"/>
              </a:rPr>
              <a:t> </a:t>
            </a:r>
            <a:r>
              <a:rPr lang="en-GB" sz="2400" dirty="0">
                <a:latin typeface="Times New Roman"/>
                <a:cs typeface="Times New Roman"/>
              </a:rPr>
              <a:t>A</a:t>
            </a:r>
            <a:r>
              <a:rPr lang="en-GB" sz="2400" spc="-15" dirty="0">
                <a:latin typeface="Times New Roman"/>
                <a:cs typeface="Times New Roman"/>
              </a:rPr>
              <a:t> </a:t>
            </a:r>
            <a:r>
              <a:rPr lang="en-GB" sz="2400" dirty="0">
                <a:latin typeface="Times New Roman"/>
                <a:cs typeface="Times New Roman"/>
              </a:rPr>
              <a:t>hydride</a:t>
            </a:r>
            <a:r>
              <a:rPr lang="en-GB" sz="2400" spc="-15" dirty="0">
                <a:latin typeface="Times New Roman"/>
                <a:cs typeface="Times New Roman"/>
              </a:rPr>
              <a:t> </a:t>
            </a:r>
            <a:r>
              <a:rPr lang="en-GB" sz="2400" dirty="0">
                <a:latin typeface="Times New Roman"/>
                <a:cs typeface="Times New Roman"/>
              </a:rPr>
              <a:t>ion,</a:t>
            </a:r>
            <a:r>
              <a:rPr lang="en-GB" sz="2400" spc="-25" dirty="0">
                <a:latin typeface="Times New Roman"/>
                <a:cs typeface="Times New Roman"/>
              </a:rPr>
              <a:t> </a:t>
            </a:r>
            <a:r>
              <a:rPr lang="en-GB" sz="2400" dirty="0">
                <a:latin typeface="Times New Roman"/>
                <a:cs typeface="Times New Roman"/>
              </a:rPr>
              <a:t>H</a:t>
            </a:r>
            <a:r>
              <a:rPr lang="en-GB" sz="2400" baseline="30864" dirty="0">
                <a:latin typeface="Times New Roman"/>
                <a:cs typeface="Times New Roman"/>
              </a:rPr>
              <a:t>-</a:t>
            </a:r>
            <a:r>
              <a:rPr lang="en-GB" sz="2400" dirty="0">
                <a:latin typeface="Times New Roman"/>
                <a:cs typeface="Times New Roman"/>
              </a:rPr>
              <a:t>,</a:t>
            </a:r>
            <a:r>
              <a:rPr lang="en-GB" sz="2400" spc="-20" dirty="0">
                <a:latin typeface="Times New Roman"/>
                <a:cs typeface="Times New Roman"/>
              </a:rPr>
              <a:t> </a:t>
            </a:r>
            <a:r>
              <a:rPr lang="en-GB" sz="2400" dirty="0">
                <a:latin typeface="Times New Roman"/>
                <a:cs typeface="Times New Roman"/>
              </a:rPr>
              <a:t>is</a:t>
            </a:r>
            <a:r>
              <a:rPr lang="en-GB" sz="2400" spc="-10" dirty="0">
                <a:latin typeface="Times New Roman"/>
                <a:cs typeface="Times New Roman"/>
              </a:rPr>
              <a:t> </a:t>
            </a:r>
            <a:r>
              <a:rPr lang="en-GB" sz="2400" dirty="0">
                <a:latin typeface="Times New Roman"/>
                <a:cs typeface="Times New Roman"/>
              </a:rPr>
              <a:t>a</a:t>
            </a:r>
            <a:r>
              <a:rPr lang="en-GB" sz="2400" spc="-20" dirty="0">
                <a:latin typeface="Times New Roman"/>
                <a:cs typeface="Times New Roman"/>
              </a:rPr>
              <a:t> </a:t>
            </a:r>
            <a:r>
              <a:rPr lang="en-GB" sz="2400" dirty="0">
                <a:latin typeface="Times New Roman"/>
                <a:cs typeface="Times New Roman"/>
              </a:rPr>
              <a:t>nucleophile</a:t>
            </a:r>
            <a:r>
              <a:rPr lang="en-GB" sz="2400" spc="-15" dirty="0">
                <a:latin typeface="Times New Roman"/>
                <a:cs typeface="Times New Roman"/>
              </a:rPr>
              <a:t> </a:t>
            </a:r>
            <a:r>
              <a:rPr lang="en-GB" sz="2400" spc="-20" dirty="0">
                <a:latin typeface="Times New Roman"/>
                <a:cs typeface="Times New Roman"/>
              </a:rPr>
              <a:t>that </a:t>
            </a:r>
            <a:r>
              <a:rPr lang="en-GB" sz="2400" dirty="0">
                <a:latin typeface="Times New Roman"/>
                <a:cs typeface="Times New Roman"/>
              </a:rPr>
              <a:t>readily</a:t>
            </a:r>
            <a:r>
              <a:rPr lang="en-GB" sz="2400" spc="-40" dirty="0">
                <a:latin typeface="Times New Roman"/>
                <a:cs typeface="Times New Roman"/>
              </a:rPr>
              <a:t> </a:t>
            </a:r>
            <a:r>
              <a:rPr lang="en-GB" sz="2400" dirty="0">
                <a:latin typeface="Times New Roman"/>
                <a:cs typeface="Times New Roman"/>
              </a:rPr>
              <a:t>adds</a:t>
            </a:r>
            <a:r>
              <a:rPr lang="en-GB" sz="2400" spc="-15" dirty="0">
                <a:latin typeface="Times New Roman"/>
                <a:cs typeface="Times New Roman"/>
              </a:rPr>
              <a:t> </a:t>
            </a:r>
            <a:r>
              <a:rPr lang="en-GB" sz="2400" dirty="0">
                <a:latin typeface="Times New Roman"/>
                <a:cs typeface="Times New Roman"/>
              </a:rPr>
              <a:t>to</a:t>
            </a:r>
            <a:r>
              <a:rPr lang="en-GB" sz="2400" spc="-10" dirty="0">
                <a:latin typeface="Times New Roman"/>
                <a:cs typeface="Times New Roman"/>
              </a:rPr>
              <a:t> </a:t>
            </a:r>
            <a:r>
              <a:rPr lang="en-GB" sz="2400" dirty="0">
                <a:latin typeface="Times New Roman"/>
                <a:cs typeface="Times New Roman"/>
              </a:rPr>
              <a:t>a</a:t>
            </a:r>
            <a:r>
              <a:rPr lang="en-GB" sz="2400" spc="-20" dirty="0">
                <a:latin typeface="Times New Roman"/>
                <a:cs typeface="Times New Roman"/>
              </a:rPr>
              <a:t> </a:t>
            </a:r>
            <a:r>
              <a:rPr lang="en-GB" sz="2400" dirty="0">
                <a:latin typeface="Times New Roman"/>
                <a:cs typeface="Times New Roman"/>
              </a:rPr>
              <a:t>carbonyl</a:t>
            </a:r>
            <a:r>
              <a:rPr lang="en-GB" sz="2400" spc="-15" dirty="0">
                <a:latin typeface="Times New Roman"/>
                <a:cs typeface="Times New Roman"/>
              </a:rPr>
              <a:t> </a:t>
            </a:r>
            <a:r>
              <a:rPr lang="en-GB" sz="2400" dirty="0">
                <a:latin typeface="Times New Roman"/>
                <a:cs typeface="Times New Roman"/>
              </a:rPr>
              <a:t>carbon,</a:t>
            </a:r>
            <a:r>
              <a:rPr lang="en-GB" sz="2400" spc="-20" dirty="0">
                <a:latin typeface="Times New Roman"/>
                <a:cs typeface="Times New Roman"/>
              </a:rPr>
              <a:t> </a:t>
            </a:r>
            <a:r>
              <a:rPr lang="en-GB" sz="2400" dirty="0">
                <a:latin typeface="Times New Roman"/>
                <a:cs typeface="Times New Roman"/>
              </a:rPr>
              <a:t>which</a:t>
            </a:r>
            <a:r>
              <a:rPr lang="en-GB" sz="2400" spc="-25" dirty="0">
                <a:latin typeface="Times New Roman"/>
                <a:cs typeface="Times New Roman"/>
              </a:rPr>
              <a:t> </a:t>
            </a:r>
            <a:r>
              <a:rPr lang="en-GB" sz="2400" dirty="0">
                <a:latin typeface="Times New Roman"/>
                <a:cs typeface="Times New Roman"/>
              </a:rPr>
              <a:t>is</a:t>
            </a:r>
            <a:r>
              <a:rPr lang="en-GB" sz="2400" spc="-5" dirty="0">
                <a:latin typeface="Times New Roman"/>
                <a:cs typeface="Times New Roman"/>
              </a:rPr>
              <a:t> </a:t>
            </a:r>
            <a:r>
              <a:rPr lang="en-GB" sz="2400" dirty="0">
                <a:latin typeface="Times New Roman"/>
                <a:cs typeface="Times New Roman"/>
              </a:rPr>
              <a:t>positive</a:t>
            </a:r>
            <a:r>
              <a:rPr lang="en-GB" sz="2400" spc="-20" dirty="0">
                <a:latin typeface="Times New Roman"/>
                <a:cs typeface="Times New Roman"/>
              </a:rPr>
              <a:t> </a:t>
            </a:r>
            <a:r>
              <a:rPr lang="en-GB" sz="2400" dirty="0">
                <a:latin typeface="Times New Roman"/>
                <a:cs typeface="Times New Roman"/>
              </a:rPr>
              <a:t>relative</a:t>
            </a:r>
            <a:r>
              <a:rPr lang="en-GB" sz="2400" spc="-30" dirty="0">
                <a:latin typeface="Times New Roman"/>
                <a:cs typeface="Times New Roman"/>
              </a:rPr>
              <a:t> </a:t>
            </a:r>
            <a:r>
              <a:rPr lang="en-GB" sz="2400" dirty="0">
                <a:latin typeface="Times New Roman"/>
                <a:cs typeface="Times New Roman"/>
              </a:rPr>
              <a:t>to</a:t>
            </a:r>
            <a:r>
              <a:rPr lang="en-GB" sz="2400" spc="-30" dirty="0">
                <a:latin typeface="Times New Roman"/>
                <a:cs typeface="Times New Roman"/>
              </a:rPr>
              <a:t> </a:t>
            </a:r>
            <a:r>
              <a:rPr lang="en-GB" sz="2400" dirty="0">
                <a:latin typeface="Times New Roman"/>
                <a:cs typeface="Times New Roman"/>
              </a:rPr>
              <a:t>the</a:t>
            </a:r>
            <a:r>
              <a:rPr lang="en-GB" sz="2400" spc="-15" dirty="0">
                <a:latin typeface="Times New Roman"/>
                <a:cs typeface="Times New Roman"/>
              </a:rPr>
              <a:t> </a:t>
            </a:r>
            <a:r>
              <a:rPr lang="en-GB" sz="2400" dirty="0">
                <a:latin typeface="Times New Roman"/>
                <a:cs typeface="Times New Roman"/>
              </a:rPr>
              <a:t>oxygen</a:t>
            </a:r>
            <a:r>
              <a:rPr lang="en-GB" sz="2400" spc="-10" dirty="0">
                <a:latin typeface="Times New Roman"/>
                <a:cs typeface="Times New Roman"/>
              </a:rPr>
              <a:t> </a:t>
            </a:r>
            <a:r>
              <a:rPr lang="en-GB" sz="2400" dirty="0">
                <a:latin typeface="Times New Roman"/>
                <a:cs typeface="Times New Roman"/>
              </a:rPr>
              <a:t>of</a:t>
            </a:r>
            <a:r>
              <a:rPr lang="en-GB" sz="2400" spc="-30" dirty="0">
                <a:latin typeface="Times New Roman"/>
                <a:cs typeface="Times New Roman"/>
              </a:rPr>
              <a:t> </a:t>
            </a:r>
            <a:r>
              <a:rPr lang="en-GB" sz="2400" spc="-25" dirty="0">
                <a:latin typeface="Times New Roman"/>
                <a:cs typeface="Times New Roman"/>
              </a:rPr>
              <a:t>the </a:t>
            </a:r>
            <a:r>
              <a:rPr lang="en-GB" sz="2400" dirty="0">
                <a:latin typeface="Times New Roman"/>
                <a:cs typeface="Times New Roman"/>
              </a:rPr>
              <a:t>double</a:t>
            </a:r>
            <a:r>
              <a:rPr lang="en-GB" sz="2400" spc="-50" dirty="0">
                <a:latin typeface="Times New Roman"/>
                <a:cs typeface="Times New Roman"/>
              </a:rPr>
              <a:t> </a:t>
            </a:r>
            <a:r>
              <a:rPr lang="en-GB" sz="2400" dirty="0">
                <a:latin typeface="Times New Roman"/>
                <a:cs typeface="Times New Roman"/>
              </a:rPr>
              <a:t>bond.</a:t>
            </a:r>
            <a:r>
              <a:rPr lang="en-GB" sz="2400" spc="-25" dirty="0">
                <a:latin typeface="Times New Roman"/>
                <a:cs typeface="Times New Roman"/>
              </a:rPr>
              <a:t> </a:t>
            </a:r>
          </a:p>
          <a:p>
            <a:pPr marL="342900" marR="43180" indent="-342900" algn="just">
              <a:lnSpc>
                <a:spcPct val="95800"/>
              </a:lnSpc>
              <a:buFont typeface="Arial" panose="020B0604020202020204" pitchFamily="34" charset="0"/>
              <a:buChar char="•"/>
            </a:pPr>
            <a:r>
              <a:rPr lang="en-GB" sz="2400" dirty="0">
                <a:latin typeface="Times New Roman"/>
                <a:cs typeface="Times New Roman"/>
              </a:rPr>
              <a:t>These</a:t>
            </a:r>
            <a:r>
              <a:rPr lang="en-GB" sz="2400" spc="-25" dirty="0">
                <a:latin typeface="Times New Roman"/>
                <a:cs typeface="Times New Roman"/>
              </a:rPr>
              <a:t> </a:t>
            </a:r>
            <a:r>
              <a:rPr lang="en-GB" sz="2400" dirty="0">
                <a:latin typeface="Times New Roman"/>
                <a:cs typeface="Times New Roman"/>
              </a:rPr>
              <a:t>three</a:t>
            </a:r>
            <a:r>
              <a:rPr lang="en-GB" sz="2400" spc="-20" dirty="0">
                <a:latin typeface="Times New Roman"/>
                <a:cs typeface="Times New Roman"/>
              </a:rPr>
              <a:t> </a:t>
            </a:r>
            <a:r>
              <a:rPr lang="en-GB" sz="2400" dirty="0">
                <a:latin typeface="Times New Roman"/>
                <a:cs typeface="Times New Roman"/>
              </a:rPr>
              <a:t>reducing</a:t>
            </a:r>
            <a:r>
              <a:rPr lang="en-GB" sz="2400" spc="-20" dirty="0">
                <a:latin typeface="Times New Roman"/>
                <a:cs typeface="Times New Roman"/>
              </a:rPr>
              <a:t> </a:t>
            </a:r>
            <a:r>
              <a:rPr lang="en-GB" sz="2400" dirty="0">
                <a:latin typeface="Times New Roman"/>
                <a:cs typeface="Times New Roman"/>
              </a:rPr>
              <a:t>agents</a:t>
            </a:r>
            <a:r>
              <a:rPr lang="en-GB" sz="2400" spc="-15" dirty="0">
                <a:latin typeface="Times New Roman"/>
                <a:cs typeface="Times New Roman"/>
              </a:rPr>
              <a:t> </a:t>
            </a:r>
            <a:r>
              <a:rPr lang="en-GB" sz="2400" dirty="0">
                <a:latin typeface="Times New Roman"/>
                <a:cs typeface="Times New Roman"/>
              </a:rPr>
              <a:t>all</a:t>
            </a:r>
            <a:r>
              <a:rPr lang="en-GB" sz="2400" spc="5" dirty="0">
                <a:latin typeface="Times New Roman"/>
                <a:cs typeface="Times New Roman"/>
              </a:rPr>
              <a:t> </a:t>
            </a:r>
            <a:r>
              <a:rPr lang="en-GB" sz="2400" dirty="0">
                <a:latin typeface="Times New Roman"/>
                <a:cs typeface="Times New Roman"/>
              </a:rPr>
              <a:t>contain</a:t>
            </a:r>
            <a:r>
              <a:rPr lang="en-GB" sz="2400" spc="-15" dirty="0">
                <a:latin typeface="Times New Roman"/>
                <a:cs typeface="Times New Roman"/>
              </a:rPr>
              <a:t> </a:t>
            </a:r>
            <a:r>
              <a:rPr lang="en-GB" sz="2400" dirty="0">
                <a:latin typeface="Times New Roman"/>
                <a:cs typeface="Times New Roman"/>
              </a:rPr>
              <a:t>a</a:t>
            </a:r>
            <a:r>
              <a:rPr lang="en-GB" sz="2400" spc="-25" dirty="0">
                <a:latin typeface="Times New Roman"/>
                <a:cs typeface="Times New Roman"/>
              </a:rPr>
              <a:t> </a:t>
            </a:r>
            <a:r>
              <a:rPr lang="en-GB" sz="2400" dirty="0">
                <a:latin typeface="Times New Roman"/>
                <a:cs typeface="Times New Roman"/>
              </a:rPr>
              <a:t>metal;</a:t>
            </a:r>
            <a:r>
              <a:rPr lang="en-GB" sz="2400" spc="-35" dirty="0">
                <a:latin typeface="Times New Roman"/>
                <a:cs typeface="Times New Roman"/>
              </a:rPr>
              <a:t> </a:t>
            </a:r>
            <a:r>
              <a:rPr lang="en-GB" sz="2400" dirty="0">
                <a:latin typeface="Times New Roman"/>
                <a:cs typeface="Times New Roman"/>
              </a:rPr>
              <a:t>therefore,</a:t>
            </a:r>
            <a:r>
              <a:rPr lang="en-GB" sz="2400" spc="-25" dirty="0">
                <a:latin typeface="Times New Roman"/>
                <a:cs typeface="Times New Roman"/>
              </a:rPr>
              <a:t> the </a:t>
            </a:r>
            <a:r>
              <a:rPr lang="en-GB" sz="2400" dirty="0">
                <a:latin typeface="Times New Roman"/>
                <a:cs typeface="Times New Roman"/>
              </a:rPr>
              <a:t>intermediate</a:t>
            </a:r>
            <a:r>
              <a:rPr lang="en-GB" sz="2400" spc="-20" dirty="0">
                <a:latin typeface="Times New Roman"/>
                <a:cs typeface="Times New Roman"/>
              </a:rPr>
              <a:t> </a:t>
            </a:r>
            <a:r>
              <a:rPr lang="en-GB" sz="2400" dirty="0">
                <a:latin typeface="Times New Roman"/>
                <a:cs typeface="Times New Roman"/>
              </a:rPr>
              <a:t>product</a:t>
            </a:r>
            <a:r>
              <a:rPr lang="en-GB" sz="2400" spc="-35" dirty="0">
                <a:latin typeface="Times New Roman"/>
                <a:cs typeface="Times New Roman"/>
              </a:rPr>
              <a:t> </a:t>
            </a:r>
            <a:r>
              <a:rPr lang="en-GB" sz="2400" dirty="0">
                <a:latin typeface="Times New Roman"/>
                <a:cs typeface="Times New Roman"/>
              </a:rPr>
              <a:t>of</a:t>
            </a:r>
            <a:r>
              <a:rPr lang="en-GB" sz="2400" spc="-15" dirty="0">
                <a:latin typeface="Times New Roman"/>
                <a:cs typeface="Times New Roman"/>
              </a:rPr>
              <a:t> </a:t>
            </a:r>
            <a:r>
              <a:rPr lang="en-GB" sz="2400" dirty="0">
                <a:latin typeface="Times New Roman"/>
                <a:cs typeface="Times New Roman"/>
              </a:rPr>
              <a:t>the</a:t>
            </a:r>
            <a:r>
              <a:rPr lang="en-GB" sz="2400" spc="-20" dirty="0">
                <a:latin typeface="Times New Roman"/>
                <a:cs typeface="Times New Roman"/>
              </a:rPr>
              <a:t> </a:t>
            </a:r>
            <a:r>
              <a:rPr lang="en-GB" sz="2400" dirty="0">
                <a:latin typeface="Times New Roman"/>
                <a:cs typeface="Times New Roman"/>
              </a:rPr>
              <a:t>reaction</a:t>
            </a:r>
            <a:r>
              <a:rPr lang="en-GB" sz="2400" spc="-30" dirty="0">
                <a:latin typeface="Times New Roman"/>
                <a:cs typeface="Times New Roman"/>
              </a:rPr>
              <a:t> </a:t>
            </a:r>
            <a:r>
              <a:rPr lang="en-GB" sz="2400" dirty="0">
                <a:latin typeface="Times New Roman"/>
                <a:cs typeface="Times New Roman"/>
              </a:rPr>
              <a:t>is</a:t>
            </a:r>
            <a:r>
              <a:rPr lang="en-GB" sz="2400" spc="-15" dirty="0">
                <a:latin typeface="Times New Roman"/>
                <a:cs typeface="Times New Roman"/>
              </a:rPr>
              <a:t> </a:t>
            </a:r>
            <a:r>
              <a:rPr lang="en-GB" sz="2400" dirty="0">
                <a:latin typeface="Times New Roman"/>
                <a:cs typeface="Times New Roman"/>
              </a:rPr>
              <a:t>an</a:t>
            </a:r>
            <a:r>
              <a:rPr lang="en-GB" sz="2400" spc="-15" dirty="0">
                <a:latin typeface="Times New Roman"/>
                <a:cs typeface="Times New Roman"/>
              </a:rPr>
              <a:t> </a:t>
            </a:r>
            <a:r>
              <a:rPr lang="en-GB" sz="2400" dirty="0">
                <a:latin typeface="Times New Roman"/>
                <a:cs typeface="Times New Roman"/>
              </a:rPr>
              <a:t>ionic</a:t>
            </a:r>
            <a:r>
              <a:rPr lang="en-GB" sz="2400" spc="-30" dirty="0">
                <a:latin typeface="Times New Roman"/>
                <a:cs typeface="Times New Roman"/>
              </a:rPr>
              <a:t> </a:t>
            </a:r>
            <a:r>
              <a:rPr lang="en-GB" sz="2400" dirty="0">
                <a:latin typeface="Times New Roman"/>
                <a:cs typeface="Times New Roman"/>
              </a:rPr>
              <a:t>salt,</a:t>
            </a:r>
            <a:r>
              <a:rPr lang="en-GB" sz="2400" spc="-25" dirty="0">
                <a:latin typeface="Times New Roman"/>
                <a:cs typeface="Times New Roman"/>
              </a:rPr>
              <a:t> </a:t>
            </a:r>
            <a:r>
              <a:rPr lang="en-GB" sz="2400" dirty="0">
                <a:latin typeface="Times New Roman"/>
                <a:cs typeface="Times New Roman"/>
              </a:rPr>
              <a:t>which</a:t>
            </a:r>
            <a:r>
              <a:rPr lang="en-GB" sz="2400" spc="-15" dirty="0">
                <a:latin typeface="Times New Roman"/>
                <a:cs typeface="Times New Roman"/>
              </a:rPr>
              <a:t> </a:t>
            </a:r>
            <a:r>
              <a:rPr lang="en-GB" sz="2400" dirty="0">
                <a:latin typeface="Times New Roman"/>
                <a:cs typeface="Times New Roman"/>
              </a:rPr>
              <a:t>must</a:t>
            </a:r>
            <a:r>
              <a:rPr lang="en-GB" sz="2400" spc="-30" dirty="0">
                <a:latin typeface="Times New Roman"/>
                <a:cs typeface="Times New Roman"/>
              </a:rPr>
              <a:t> </a:t>
            </a:r>
            <a:r>
              <a:rPr lang="en-GB" sz="2400" dirty="0">
                <a:latin typeface="Times New Roman"/>
                <a:cs typeface="Times New Roman"/>
              </a:rPr>
              <a:t>be</a:t>
            </a:r>
            <a:r>
              <a:rPr lang="en-GB" sz="2400" spc="-20" dirty="0">
                <a:latin typeface="Times New Roman"/>
                <a:cs typeface="Times New Roman"/>
              </a:rPr>
              <a:t> </a:t>
            </a:r>
            <a:r>
              <a:rPr lang="en-GB" sz="2400" dirty="0">
                <a:latin typeface="Times New Roman"/>
                <a:cs typeface="Times New Roman"/>
              </a:rPr>
              <a:t>acidified</a:t>
            </a:r>
            <a:r>
              <a:rPr lang="en-GB" sz="2400" spc="-10" dirty="0">
                <a:latin typeface="Times New Roman"/>
                <a:cs typeface="Times New Roman"/>
              </a:rPr>
              <a:t> </a:t>
            </a:r>
            <a:r>
              <a:rPr lang="en-GB" sz="2400" spc="-25" dirty="0">
                <a:latin typeface="Times New Roman"/>
                <a:cs typeface="Times New Roman"/>
              </a:rPr>
              <a:t>to </a:t>
            </a:r>
            <a:r>
              <a:rPr lang="en-GB" sz="2400" dirty="0">
                <a:latin typeface="Times New Roman"/>
                <a:cs typeface="Times New Roman"/>
              </a:rPr>
              <a:t>obtain</a:t>
            </a:r>
            <a:r>
              <a:rPr lang="en-GB" sz="2400" spc="-50" dirty="0">
                <a:latin typeface="Times New Roman"/>
                <a:cs typeface="Times New Roman"/>
              </a:rPr>
              <a:t> </a:t>
            </a:r>
            <a:r>
              <a:rPr lang="en-GB" sz="2400" dirty="0">
                <a:latin typeface="Times New Roman"/>
                <a:cs typeface="Times New Roman"/>
              </a:rPr>
              <a:t>the</a:t>
            </a:r>
            <a:r>
              <a:rPr lang="en-GB" sz="2400" spc="-25" dirty="0">
                <a:latin typeface="Times New Roman"/>
                <a:cs typeface="Times New Roman"/>
              </a:rPr>
              <a:t> </a:t>
            </a:r>
            <a:r>
              <a:rPr lang="en-GB" sz="2400" dirty="0">
                <a:latin typeface="Times New Roman"/>
                <a:cs typeface="Times New Roman"/>
              </a:rPr>
              <a:t>final</a:t>
            </a:r>
            <a:r>
              <a:rPr lang="en-GB" sz="2400" spc="-25" dirty="0">
                <a:latin typeface="Times New Roman"/>
                <a:cs typeface="Times New Roman"/>
              </a:rPr>
              <a:t> </a:t>
            </a:r>
            <a:r>
              <a:rPr lang="en-GB" sz="2400" dirty="0">
                <a:latin typeface="Times New Roman"/>
                <a:cs typeface="Times New Roman"/>
              </a:rPr>
              <a:t>organic</a:t>
            </a:r>
            <a:r>
              <a:rPr lang="en-GB" sz="2400" spc="-25" dirty="0">
                <a:latin typeface="Times New Roman"/>
                <a:cs typeface="Times New Roman"/>
              </a:rPr>
              <a:t> </a:t>
            </a:r>
            <a:r>
              <a:rPr lang="en-GB" sz="2400" dirty="0">
                <a:latin typeface="Times New Roman"/>
                <a:cs typeface="Times New Roman"/>
              </a:rPr>
              <a:t>covalent</a:t>
            </a:r>
            <a:r>
              <a:rPr lang="en-GB" sz="2400" spc="-40" dirty="0">
                <a:latin typeface="Times New Roman"/>
                <a:cs typeface="Times New Roman"/>
              </a:rPr>
              <a:t> </a:t>
            </a:r>
            <a:r>
              <a:rPr lang="en-GB" sz="2400" dirty="0">
                <a:latin typeface="Times New Roman"/>
                <a:cs typeface="Times New Roman"/>
              </a:rPr>
              <a:t>product. </a:t>
            </a:r>
          </a:p>
          <a:p>
            <a:pPr marL="342900" marR="43180" indent="-342900" algn="just">
              <a:lnSpc>
                <a:spcPct val="95800"/>
              </a:lnSpc>
              <a:buFont typeface="Arial" panose="020B0604020202020204" pitchFamily="34" charset="0"/>
              <a:buChar char="•"/>
            </a:pPr>
            <a:r>
              <a:rPr lang="en-GB" sz="2400" dirty="0">
                <a:latin typeface="Times New Roman"/>
                <a:cs typeface="Times New Roman"/>
              </a:rPr>
              <a:t>The</a:t>
            </a:r>
            <a:r>
              <a:rPr lang="en-GB" sz="2400" spc="-25" dirty="0">
                <a:latin typeface="Times New Roman"/>
                <a:cs typeface="Times New Roman"/>
              </a:rPr>
              <a:t> </a:t>
            </a:r>
            <a:r>
              <a:rPr lang="en-GB" sz="2400" dirty="0">
                <a:latin typeface="Times New Roman"/>
                <a:cs typeface="Times New Roman"/>
              </a:rPr>
              <a:t>simplified</a:t>
            </a:r>
            <a:r>
              <a:rPr lang="en-GB" sz="2400" spc="-20" dirty="0">
                <a:latin typeface="Times New Roman"/>
                <a:cs typeface="Times New Roman"/>
              </a:rPr>
              <a:t> </a:t>
            </a:r>
            <a:r>
              <a:rPr lang="en-GB" sz="2400" spc="-10" dirty="0">
                <a:latin typeface="Times New Roman"/>
                <a:cs typeface="Times New Roman"/>
              </a:rPr>
              <a:t>mechanism </a:t>
            </a:r>
            <a:r>
              <a:rPr lang="en-GB" sz="2400" dirty="0">
                <a:latin typeface="Times New Roman"/>
                <a:cs typeface="Times New Roman"/>
              </a:rPr>
              <a:t>for</a:t>
            </a:r>
            <a:r>
              <a:rPr lang="en-GB" sz="2400" spc="-15" dirty="0">
                <a:latin typeface="Times New Roman"/>
                <a:cs typeface="Times New Roman"/>
              </a:rPr>
              <a:t> </a:t>
            </a:r>
            <a:r>
              <a:rPr lang="en-GB" sz="2400" dirty="0">
                <a:latin typeface="Times New Roman"/>
                <a:cs typeface="Times New Roman"/>
              </a:rPr>
              <a:t>the</a:t>
            </a:r>
            <a:r>
              <a:rPr lang="en-GB" sz="2400" spc="-10" dirty="0">
                <a:latin typeface="Times New Roman"/>
                <a:cs typeface="Times New Roman"/>
              </a:rPr>
              <a:t> </a:t>
            </a:r>
            <a:r>
              <a:rPr lang="en-GB" sz="2400" dirty="0">
                <a:latin typeface="Times New Roman"/>
                <a:cs typeface="Times New Roman"/>
              </a:rPr>
              <a:t>reduction</a:t>
            </a:r>
            <a:r>
              <a:rPr lang="en-GB" sz="2400" spc="-25" dirty="0">
                <a:latin typeface="Times New Roman"/>
                <a:cs typeface="Times New Roman"/>
              </a:rPr>
              <a:t> </a:t>
            </a:r>
            <a:r>
              <a:rPr lang="en-GB" sz="2400" dirty="0">
                <a:latin typeface="Times New Roman"/>
                <a:cs typeface="Times New Roman"/>
              </a:rPr>
              <a:t>of</a:t>
            </a:r>
            <a:r>
              <a:rPr lang="en-GB" sz="2400" spc="-10" dirty="0">
                <a:latin typeface="Times New Roman"/>
                <a:cs typeface="Times New Roman"/>
              </a:rPr>
              <a:t> </a:t>
            </a:r>
            <a:r>
              <a:rPr lang="en-GB" sz="2400" dirty="0">
                <a:latin typeface="Times New Roman"/>
                <a:cs typeface="Times New Roman"/>
              </a:rPr>
              <a:t>a</a:t>
            </a:r>
            <a:r>
              <a:rPr lang="en-GB" sz="2400" spc="-30" dirty="0">
                <a:latin typeface="Times New Roman"/>
                <a:cs typeface="Times New Roman"/>
              </a:rPr>
              <a:t> </a:t>
            </a:r>
            <a:r>
              <a:rPr lang="en-GB" sz="2400" dirty="0">
                <a:latin typeface="Times New Roman"/>
                <a:cs typeface="Times New Roman"/>
              </a:rPr>
              <a:t>carbonyl</a:t>
            </a:r>
            <a:r>
              <a:rPr lang="en-GB" sz="2400" spc="-5" dirty="0">
                <a:latin typeface="Times New Roman"/>
                <a:cs typeface="Times New Roman"/>
              </a:rPr>
              <a:t> </a:t>
            </a:r>
            <a:r>
              <a:rPr lang="en-GB" sz="2400" dirty="0">
                <a:latin typeface="Times New Roman"/>
                <a:cs typeface="Times New Roman"/>
              </a:rPr>
              <a:t>group</a:t>
            </a:r>
            <a:r>
              <a:rPr lang="en-GB" sz="2400" spc="-20" dirty="0">
                <a:latin typeface="Times New Roman"/>
                <a:cs typeface="Times New Roman"/>
              </a:rPr>
              <a:t> </a:t>
            </a:r>
            <a:r>
              <a:rPr lang="en-GB" sz="2400" dirty="0">
                <a:latin typeface="Times New Roman"/>
                <a:cs typeface="Times New Roman"/>
              </a:rPr>
              <a:t>by</a:t>
            </a:r>
            <a:r>
              <a:rPr lang="en-GB" sz="2400" spc="-30" dirty="0">
                <a:latin typeface="Times New Roman"/>
                <a:cs typeface="Times New Roman"/>
              </a:rPr>
              <a:t> </a:t>
            </a:r>
            <a:r>
              <a:rPr lang="en-GB" sz="2400" dirty="0">
                <a:latin typeface="Times New Roman"/>
                <a:cs typeface="Times New Roman"/>
              </a:rPr>
              <a:t>a</a:t>
            </a:r>
            <a:r>
              <a:rPr lang="en-GB" sz="2400" spc="-5" dirty="0">
                <a:latin typeface="Times New Roman"/>
                <a:cs typeface="Times New Roman"/>
              </a:rPr>
              <a:t> </a:t>
            </a:r>
            <a:r>
              <a:rPr lang="en-GB" sz="2400" dirty="0">
                <a:latin typeface="Times New Roman"/>
                <a:cs typeface="Times New Roman"/>
              </a:rPr>
              <a:t>hydride</a:t>
            </a:r>
            <a:r>
              <a:rPr lang="en-GB" sz="2400" spc="-15" dirty="0">
                <a:latin typeface="Times New Roman"/>
                <a:cs typeface="Times New Roman"/>
              </a:rPr>
              <a:t> </a:t>
            </a:r>
            <a:r>
              <a:rPr lang="en-GB" sz="2400" dirty="0">
                <a:latin typeface="Times New Roman"/>
                <a:cs typeface="Times New Roman"/>
              </a:rPr>
              <a:t>ion,</a:t>
            </a:r>
            <a:r>
              <a:rPr lang="en-GB" sz="2400" spc="-15" dirty="0">
                <a:latin typeface="Times New Roman"/>
                <a:cs typeface="Times New Roman"/>
              </a:rPr>
              <a:t> </a:t>
            </a:r>
            <a:r>
              <a:rPr lang="en-GB" sz="2400" spc="-10" dirty="0">
                <a:latin typeface="Times New Roman"/>
                <a:cs typeface="Times New Roman"/>
              </a:rPr>
              <a:t>H</a:t>
            </a:r>
            <a:r>
              <a:rPr lang="en-GB" sz="2400" spc="-15" baseline="30864" dirty="0">
                <a:latin typeface="Times New Roman"/>
                <a:cs typeface="Times New Roman"/>
              </a:rPr>
              <a:t>-</a:t>
            </a:r>
            <a:r>
              <a:rPr lang="en-GB" sz="2400" dirty="0">
                <a:latin typeface="Times New Roman"/>
                <a:cs typeface="Times New Roman"/>
              </a:rPr>
              <a:t>,</a:t>
            </a:r>
            <a:r>
              <a:rPr lang="en-GB" sz="2400" spc="-15" dirty="0">
                <a:latin typeface="Times New Roman"/>
                <a:cs typeface="Times New Roman"/>
              </a:rPr>
              <a:t> </a:t>
            </a:r>
            <a:r>
              <a:rPr lang="en-GB" sz="2400" dirty="0">
                <a:latin typeface="Times New Roman"/>
                <a:cs typeface="Times New Roman"/>
              </a:rPr>
              <a:t>which</a:t>
            </a:r>
            <a:r>
              <a:rPr lang="en-GB" sz="2400" spc="-5" dirty="0">
                <a:latin typeface="Times New Roman"/>
                <a:cs typeface="Times New Roman"/>
              </a:rPr>
              <a:t> </a:t>
            </a:r>
            <a:r>
              <a:rPr lang="en-GB" sz="2400" dirty="0">
                <a:latin typeface="Times New Roman"/>
                <a:cs typeface="Times New Roman"/>
              </a:rPr>
              <a:t>comes</a:t>
            </a:r>
            <a:r>
              <a:rPr lang="en-GB" sz="2400" spc="-5" dirty="0">
                <a:latin typeface="Times New Roman"/>
                <a:cs typeface="Times New Roman"/>
              </a:rPr>
              <a:t> </a:t>
            </a:r>
            <a:r>
              <a:rPr lang="en-GB" sz="2400" spc="-20" dirty="0">
                <a:latin typeface="Times New Roman"/>
                <a:cs typeface="Times New Roman"/>
              </a:rPr>
              <a:t>from </a:t>
            </a:r>
            <a:r>
              <a:rPr lang="en-GB" sz="2400" spc="-10" dirty="0">
                <a:latin typeface="Times New Roman"/>
                <a:cs typeface="Times New Roman"/>
              </a:rPr>
              <a:t>NaBH</a:t>
            </a:r>
            <a:r>
              <a:rPr lang="en-GB" sz="2400" spc="-15" baseline="-9259" dirty="0">
                <a:latin typeface="Times New Roman"/>
                <a:cs typeface="Times New Roman"/>
              </a:rPr>
              <a:t>4</a:t>
            </a:r>
            <a:r>
              <a:rPr lang="en-GB" sz="2400" spc="-10" dirty="0">
                <a:latin typeface="Times New Roman"/>
                <a:cs typeface="Times New Roman"/>
              </a:rPr>
              <a:t> is s</a:t>
            </a:r>
            <a:r>
              <a:rPr lang="en-GB" sz="2400" dirty="0">
                <a:latin typeface="Times New Roman"/>
                <a:cs typeface="Times New Roman"/>
              </a:rPr>
              <a:t>hown below:</a:t>
            </a:r>
            <a:r>
              <a:rPr lang="en-GB" sz="2400" spc="-20" dirty="0">
                <a:latin typeface="Times New Roman"/>
                <a:cs typeface="Times New Roman"/>
              </a:rPr>
              <a:t> </a:t>
            </a:r>
            <a:endParaRPr lang="en-GB" sz="2400" dirty="0">
              <a:latin typeface="Times New Roman"/>
              <a:cs typeface="Times New Roman"/>
            </a:endParaRPr>
          </a:p>
        </p:txBody>
      </p:sp>
      <p:pic>
        <p:nvPicPr>
          <p:cNvPr id="14" name="Picture 13">
            <a:extLst>
              <a:ext uri="{FF2B5EF4-FFF2-40B4-BE49-F238E27FC236}">
                <a16:creationId xmlns:a16="http://schemas.microsoft.com/office/drawing/2014/main" id="{68C4294A-9DA2-5014-32CA-C73E4A92AF89}"/>
              </a:ext>
            </a:extLst>
          </p:cNvPr>
          <p:cNvPicPr>
            <a:picLocks noChangeAspect="1"/>
          </p:cNvPicPr>
          <p:nvPr/>
        </p:nvPicPr>
        <p:blipFill>
          <a:blip r:embed="rId2"/>
          <a:stretch>
            <a:fillRect/>
          </a:stretch>
        </p:blipFill>
        <p:spPr>
          <a:xfrm>
            <a:off x="771525" y="4476750"/>
            <a:ext cx="7991475" cy="2076450"/>
          </a:xfrm>
          <a:prstGeom prst="rect">
            <a:avLst/>
          </a:prstGeom>
        </p:spPr>
      </p:pic>
    </p:spTree>
    <p:extLst>
      <p:ext uri="{BB962C8B-B14F-4D97-AF65-F5344CB8AC3E}">
        <p14:creationId xmlns:p14="http://schemas.microsoft.com/office/powerpoint/2010/main" val="1577205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934200" y="6416675"/>
            <a:ext cx="2133600" cy="365125"/>
          </a:xfrm>
        </p:spPr>
        <p:txBody>
          <a:bodyPr/>
          <a:lstStyle/>
          <a:p>
            <a:fld id="{B6F15528-21DE-4FAA-801E-634DDDAF4B2B}" type="slidenum">
              <a:rPr lang="en-US" sz="1400" smtClean="0">
                <a:solidFill>
                  <a:schemeClr val="tx1"/>
                </a:solidFill>
              </a:rPr>
              <a:pPr/>
              <a:t>4</a:t>
            </a:fld>
            <a:endParaRPr lang="en-US" sz="1400" dirty="0">
              <a:solidFill>
                <a:schemeClr val="tx1"/>
              </a:solidFill>
            </a:endParaRPr>
          </a:p>
        </p:txBody>
      </p:sp>
      <p:sp>
        <p:nvSpPr>
          <p:cNvPr id="3" name="Rectangle 2"/>
          <p:cNvSpPr/>
          <p:nvPr/>
        </p:nvSpPr>
        <p:spPr>
          <a:xfrm>
            <a:off x="76200" y="249654"/>
            <a:ext cx="8945514" cy="6227346"/>
          </a:xfrm>
          <a:prstGeom prst="rect">
            <a:avLst/>
          </a:prstGeom>
          <a:ln>
            <a:noFill/>
          </a:ln>
        </p:spPr>
        <p:txBody>
          <a:bodyPr wrap="square">
            <a:spAutoFit/>
          </a:bodyPr>
          <a:lstStyle/>
          <a:p>
            <a:pPr marL="342900" marR="43180" indent="-342900" algn="just">
              <a:lnSpc>
                <a:spcPct val="95800"/>
              </a:lnSpc>
              <a:spcBef>
                <a:spcPts val="600"/>
              </a:spcBef>
              <a:spcAft>
                <a:spcPts val="600"/>
              </a:spcAft>
              <a:buFont typeface="Arial" panose="020B0604020202020204" pitchFamily="34" charset="0"/>
              <a:buChar char="•"/>
            </a:pPr>
            <a:r>
              <a:rPr lang="en-GB" sz="2400" dirty="0">
                <a:latin typeface="Times New Roman"/>
                <a:cs typeface="Times New Roman"/>
              </a:rPr>
              <a:t>The overall reduction of a carbonyl group to a hydroxyl group involves the addition of two H atoms. The first H atom comes from a hydride (H-), of NaBH</a:t>
            </a:r>
            <a:r>
              <a:rPr lang="en-GB" sz="2400" baseline="-25000" dirty="0">
                <a:latin typeface="Times New Roman"/>
                <a:cs typeface="Times New Roman"/>
              </a:rPr>
              <a:t>4</a:t>
            </a:r>
            <a:r>
              <a:rPr lang="en-GB" sz="2400" dirty="0">
                <a:latin typeface="Times New Roman"/>
                <a:cs typeface="Times New Roman"/>
              </a:rPr>
              <a:t>. The second comes from the workup of the reaction, which is normally conducted in aqueous acid.</a:t>
            </a:r>
          </a:p>
          <a:p>
            <a:pPr marL="342900" marR="43180" indent="-342900" algn="just">
              <a:lnSpc>
                <a:spcPct val="95800"/>
              </a:lnSpc>
              <a:spcBef>
                <a:spcPts val="600"/>
              </a:spcBef>
              <a:spcAft>
                <a:spcPts val="600"/>
              </a:spcAft>
              <a:buFont typeface="Arial" panose="020B0604020202020204" pitchFamily="34" charset="0"/>
              <a:buChar char="•"/>
            </a:pPr>
            <a:r>
              <a:rPr lang="en-GB" sz="2400" dirty="0">
                <a:latin typeface="Times New Roman" panose="02020603050405020304" pitchFamily="18" charset="0"/>
                <a:cs typeface="Times New Roman" panose="02020603050405020304" pitchFamily="18" charset="0"/>
              </a:rPr>
              <a:t>Sodium</a:t>
            </a:r>
            <a:r>
              <a:rPr lang="en-GB" sz="2400" spc="-4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borohydride,</a:t>
            </a:r>
            <a:r>
              <a:rPr lang="en-GB" sz="2400" spc="-3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NaBH</a:t>
            </a:r>
            <a:r>
              <a:rPr lang="en-GB" sz="2400" baseline="-9259" dirty="0">
                <a:latin typeface="Times New Roman" panose="02020603050405020304" pitchFamily="18" charset="0"/>
                <a:cs typeface="Times New Roman" panose="02020603050405020304" pitchFamily="18" charset="0"/>
              </a:rPr>
              <a:t>4</a:t>
            </a:r>
            <a:r>
              <a:rPr lang="en-GB" sz="2400" dirty="0">
                <a:latin typeface="Times New Roman" panose="02020603050405020304" pitchFamily="18" charset="0"/>
                <a:cs typeface="Times New Roman" panose="02020603050405020304" pitchFamily="18" charset="0"/>
              </a:rPr>
              <a:t>,</a:t>
            </a:r>
            <a:r>
              <a:rPr lang="en-GB" sz="2400" spc="-2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is</a:t>
            </a:r>
            <a:r>
              <a:rPr lang="en-GB" sz="2400" spc="-3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the</a:t>
            </a:r>
            <a:r>
              <a:rPr lang="en-GB" sz="2400" spc="-1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mildest</a:t>
            </a:r>
            <a:r>
              <a:rPr lang="en-GB" sz="2400" spc="-2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of</a:t>
            </a:r>
            <a:r>
              <a:rPr lang="en-GB" sz="2400" spc="-1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the</a:t>
            </a:r>
            <a:r>
              <a:rPr lang="en-GB" sz="2400" spc="-2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three</a:t>
            </a:r>
            <a:r>
              <a:rPr lang="en-GB" sz="2400" spc="-1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hydride</a:t>
            </a:r>
            <a:r>
              <a:rPr lang="en-GB" sz="2400" spc="-2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reagents</a:t>
            </a:r>
            <a:r>
              <a:rPr lang="en-GB" sz="2400" spc="-10" dirty="0">
                <a:latin typeface="Times New Roman" panose="02020603050405020304" pitchFamily="18" charset="0"/>
                <a:cs typeface="Times New Roman" panose="02020603050405020304" pitchFamily="18" charset="0"/>
              </a:rPr>
              <a:t> </a:t>
            </a:r>
            <a:r>
              <a:rPr lang="en-GB" sz="2400" spc="-25" dirty="0">
                <a:latin typeface="Times New Roman" panose="02020603050405020304" pitchFamily="18" charset="0"/>
                <a:cs typeface="Times New Roman" panose="02020603050405020304" pitchFamily="18" charset="0"/>
              </a:rPr>
              <a:t>and </a:t>
            </a:r>
            <a:r>
              <a:rPr lang="en-GB" sz="2400" dirty="0">
                <a:latin typeface="Times New Roman" panose="02020603050405020304" pitchFamily="18" charset="0"/>
                <a:cs typeface="Times New Roman" panose="02020603050405020304" pitchFamily="18" charset="0"/>
              </a:rPr>
              <a:t>is</a:t>
            </a:r>
            <a:r>
              <a:rPr lang="en-GB" sz="2400" spc="-1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easy</a:t>
            </a:r>
            <a:r>
              <a:rPr lang="en-GB" sz="2400" spc="-3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to</a:t>
            </a:r>
            <a:r>
              <a:rPr lang="en-GB" sz="2400" spc="-1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use</a:t>
            </a:r>
            <a:r>
              <a:rPr lang="en-GB" sz="2400" spc="-1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in</a:t>
            </a:r>
            <a:r>
              <a:rPr lang="en-GB" sz="2400" spc="-3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the</a:t>
            </a:r>
            <a:r>
              <a:rPr lang="en-GB" sz="2400" spc="-3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lab,</a:t>
            </a:r>
            <a:r>
              <a:rPr lang="en-GB" sz="2400" spc="-1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because</a:t>
            </a:r>
            <a:r>
              <a:rPr lang="en-GB" sz="2400" spc="-3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it</a:t>
            </a:r>
            <a:r>
              <a:rPr lang="en-GB" sz="2400" spc="-3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is</a:t>
            </a:r>
            <a:r>
              <a:rPr lang="en-GB" sz="2400" spc="-2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soluble</a:t>
            </a:r>
            <a:r>
              <a:rPr lang="en-GB" sz="2400" spc="-1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in</a:t>
            </a:r>
            <a:r>
              <a:rPr lang="en-GB" sz="2400" spc="-1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water,</a:t>
            </a:r>
            <a:r>
              <a:rPr lang="en-GB" sz="2400" spc="-1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methanol</a:t>
            </a:r>
            <a:r>
              <a:rPr lang="en-GB" sz="2400" spc="-3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and</a:t>
            </a:r>
            <a:r>
              <a:rPr lang="en-GB" sz="2400" spc="-1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ethanol</a:t>
            </a:r>
            <a:r>
              <a:rPr lang="en-GB" sz="2400" spc="-5" dirty="0">
                <a:latin typeface="Times New Roman" panose="02020603050405020304" pitchFamily="18" charset="0"/>
                <a:cs typeface="Times New Roman" panose="02020603050405020304" pitchFamily="18" charset="0"/>
              </a:rPr>
              <a:t> </a:t>
            </a:r>
            <a:r>
              <a:rPr lang="en-GB" sz="2400" spc="-25" dirty="0">
                <a:latin typeface="Times New Roman" panose="02020603050405020304" pitchFamily="18" charset="0"/>
                <a:cs typeface="Times New Roman" panose="02020603050405020304" pitchFamily="18" charset="0"/>
              </a:rPr>
              <a:t>and </a:t>
            </a:r>
            <a:r>
              <a:rPr lang="en-GB" sz="2400" dirty="0">
                <a:latin typeface="Times New Roman" panose="02020603050405020304" pitchFamily="18" charset="0"/>
                <a:cs typeface="Times New Roman" panose="02020603050405020304" pitchFamily="18" charset="0"/>
              </a:rPr>
              <a:t>does</a:t>
            </a:r>
            <a:r>
              <a:rPr lang="en-GB" sz="2400" spc="-3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not</a:t>
            </a:r>
            <a:r>
              <a:rPr lang="en-GB" sz="2400" spc="-1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react</a:t>
            </a:r>
            <a:r>
              <a:rPr lang="en-GB" sz="2400" spc="-1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with</a:t>
            </a:r>
            <a:r>
              <a:rPr lang="en-GB" sz="2400" spc="-3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these</a:t>
            </a:r>
            <a:r>
              <a:rPr lang="en-GB" sz="2400" spc="-1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solvents.</a:t>
            </a:r>
            <a:r>
              <a:rPr lang="en-GB" sz="2400" spc="-2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Therefore,</a:t>
            </a:r>
            <a:r>
              <a:rPr lang="en-GB" sz="2400" spc="-1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NaBH</a:t>
            </a:r>
            <a:r>
              <a:rPr lang="en-GB" sz="2400" baseline="-9259" dirty="0">
                <a:latin typeface="Times New Roman" panose="02020603050405020304" pitchFamily="18" charset="0"/>
                <a:cs typeface="Times New Roman" panose="02020603050405020304" pitchFamily="18" charset="0"/>
              </a:rPr>
              <a:t>4</a:t>
            </a:r>
            <a:r>
              <a:rPr lang="en-GB" sz="2400" spc="165" baseline="-9259"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is</a:t>
            </a:r>
            <a:r>
              <a:rPr lang="en-GB" sz="2400" spc="-3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the</a:t>
            </a:r>
            <a:r>
              <a:rPr lang="en-GB" sz="2400" spc="-2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reagent</a:t>
            </a:r>
            <a:r>
              <a:rPr lang="en-GB" sz="2400" spc="-3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of</a:t>
            </a:r>
            <a:r>
              <a:rPr lang="en-GB" sz="2400" spc="-1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choice</a:t>
            </a:r>
            <a:r>
              <a:rPr lang="en-GB" sz="2400" spc="-15" dirty="0">
                <a:latin typeface="Times New Roman" panose="02020603050405020304" pitchFamily="18" charset="0"/>
                <a:cs typeface="Times New Roman" panose="02020603050405020304" pitchFamily="18" charset="0"/>
              </a:rPr>
              <a:t> </a:t>
            </a:r>
            <a:r>
              <a:rPr lang="en-GB" sz="2400" spc="-25" dirty="0">
                <a:latin typeface="Times New Roman" panose="02020603050405020304" pitchFamily="18" charset="0"/>
                <a:cs typeface="Times New Roman" panose="02020603050405020304" pitchFamily="18" charset="0"/>
              </a:rPr>
              <a:t>for </a:t>
            </a:r>
            <a:r>
              <a:rPr lang="en-GB" sz="2400" dirty="0">
                <a:latin typeface="Times New Roman" panose="02020603050405020304" pitchFamily="18" charset="0"/>
                <a:cs typeface="Times New Roman" panose="02020603050405020304" pitchFamily="18" charset="0"/>
              </a:rPr>
              <a:t>reducing</a:t>
            </a:r>
            <a:r>
              <a:rPr lang="en-GB" sz="2400" spc="-3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aldehydes</a:t>
            </a:r>
            <a:r>
              <a:rPr lang="en-GB" sz="2400" spc="-1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and</a:t>
            </a:r>
            <a:r>
              <a:rPr lang="en-GB" sz="2400" spc="-3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ketones.</a:t>
            </a:r>
            <a:r>
              <a:rPr lang="en-GB" sz="2400" spc="-25" dirty="0">
                <a:latin typeface="Times New Roman" panose="02020603050405020304" pitchFamily="18" charset="0"/>
                <a:cs typeface="Times New Roman" panose="02020603050405020304" pitchFamily="18" charset="0"/>
              </a:rPr>
              <a:t> </a:t>
            </a:r>
          </a:p>
          <a:p>
            <a:pPr marL="342900" marR="43180" indent="-342900" algn="just">
              <a:lnSpc>
                <a:spcPct val="95800"/>
              </a:lnSpc>
              <a:spcBef>
                <a:spcPts val="600"/>
              </a:spcBef>
              <a:spcAft>
                <a:spcPts val="600"/>
              </a:spcAft>
              <a:buFont typeface="Arial" panose="020B0604020202020204" pitchFamily="34" charset="0"/>
              <a:buChar char="•"/>
            </a:pPr>
            <a:r>
              <a:rPr lang="en-GB" sz="2400" dirty="0">
                <a:latin typeface="Times New Roman" panose="02020603050405020304" pitchFamily="18" charset="0"/>
                <a:cs typeface="Times New Roman" panose="02020603050405020304" pitchFamily="18" charset="0"/>
              </a:rPr>
              <a:t>Lithium</a:t>
            </a:r>
            <a:r>
              <a:rPr lang="en-GB" sz="2400" spc="-4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aluminium</a:t>
            </a:r>
            <a:r>
              <a:rPr lang="en-GB" sz="2400" spc="-4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hydride </a:t>
            </a:r>
            <a:r>
              <a:rPr lang="en-GB" sz="2400" spc="-25" dirty="0">
                <a:latin typeface="Times New Roman" panose="02020603050405020304" pitchFamily="18" charset="0"/>
                <a:cs typeface="Times New Roman" panose="02020603050405020304" pitchFamily="18" charset="0"/>
              </a:rPr>
              <a:t>(</a:t>
            </a:r>
            <a:r>
              <a:rPr lang="en-GB" sz="2400" dirty="0">
                <a:latin typeface="Times New Roman" panose="02020603050405020304" pitchFamily="18" charset="0"/>
                <a:cs typeface="Times New Roman" panose="02020603050405020304" pitchFamily="18" charset="0"/>
              </a:rPr>
              <a:t>LiAlH</a:t>
            </a:r>
            <a:r>
              <a:rPr lang="en-GB" sz="2400" baseline="-9259" dirty="0">
                <a:latin typeface="Times New Roman" panose="02020603050405020304" pitchFamily="18" charset="0"/>
                <a:cs typeface="Times New Roman" panose="02020603050405020304" pitchFamily="18" charset="0"/>
              </a:rPr>
              <a:t>4</a:t>
            </a:r>
            <a:r>
              <a:rPr lang="en-GB" sz="2400" dirty="0">
                <a:latin typeface="Times New Roman" panose="02020603050405020304" pitchFamily="18" charset="0"/>
                <a:cs typeface="Times New Roman" panose="02020603050405020304" pitchFamily="18" charset="0"/>
              </a:rPr>
              <a:t>),</a:t>
            </a:r>
            <a:r>
              <a:rPr lang="en-GB" sz="2400" spc="-2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is</a:t>
            </a:r>
            <a:r>
              <a:rPr lang="en-GB" sz="2400" spc="-1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a:t>
            </a:r>
            <a:r>
              <a:rPr lang="en-GB" sz="2400" spc="-35" dirty="0">
                <a:latin typeface="Times New Roman" panose="02020603050405020304" pitchFamily="18" charset="0"/>
                <a:cs typeface="Times New Roman" panose="02020603050405020304" pitchFamily="18" charset="0"/>
              </a:rPr>
              <a:t> </a:t>
            </a:r>
            <a:r>
              <a:rPr lang="en-GB" sz="2400" spc="-10" dirty="0">
                <a:latin typeface="Times New Roman" panose="02020603050405020304" pitchFamily="18" charset="0"/>
                <a:cs typeface="Times New Roman" panose="02020603050405020304" pitchFamily="18" charset="0"/>
              </a:rPr>
              <a:t>stronger </a:t>
            </a:r>
            <a:r>
              <a:rPr lang="en-GB" sz="2400" dirty="0">
                <a:latin typeface="Times New Roman" panose="02020603050405020304" pitchFamily="18" charset="0"/>
                <a:cs typeface="Times New Roman" panose="02020603050405020304" pitchFamily="18" charset="0"/>
              </a:rPr>
              <a:t>reducing</a:t>
            </a:r>
            <a:r>
              <a:rPr lang="en-GB" sz="2400" spc="-3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agent</a:t>
            </a:r>
            <a:r>
              <a:rPr lang="en-GB" sz="2400" spc="-1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than</a:t>
            </a:r>
            <a:r>
              <a:rPr lang="en-GB" sz="2400" spc="-3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NaBH</a:t>
            </a:r>
            <a:r>
              <a:rPr lang="en-GB" sz="2400" baseline="-9259" dirty="0">
                <a:latin typeface="Times New Roman" panose="02020603050405020304" pitchFamily="18" charset="0"/>
                <a:cs typeface="Times New Roman" panose="02020603050405020304" pitchFamily="18" charset="0"/>
              </a:rPr>
              <a:t>4</a:t>
            </a:r>
            <a:r>
              <a:rPr lang="en-GB" sz="2400" dirty="0">
                <a:latin typeface="Times New Roman" panose="02020603050405020304" pitchFamily="18" charset="0"/>
                <a:cs typeface="Times New Roman" panose="02020603050405020304" pitchFamily="18" charset="0"/>
              </a:rPr>
              <a:t>,</a:t>
            </a:r>
            <a:r>
              <a:rPr lang="en-GB" sz="2400" spc="-2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and</a:t>
            </a:r>
            <a:r>
              <a:rPr lang="en-GB" sz="2400" spc="-1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LiAlH</a:t>
            </a:r>
            <a:r>
              <a:rPr lang="en-GB" sz="2400" baseline="-9259" dirty="0">
                <a:latin typeface="Times New Roman" panose="02020603050405020304" pitchFamily="18" charset="0"/>
                <a:cs typeface="Times New Roman" panose="02020603050405020304" pitchFamily="18" charset="0"/>
              </a:rPr>
              <a:t>4</a:t>
            </a:r>
            <a:r>
              <a:rPr lang="en-GB" sz="2400" spc="142" baseline="-9259"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is</a:t>
            </a:r>
            <a:r>
              <a:rPr lang="en-GB" sz="2400" spc="-1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used</a:t>
            </a:r>
            <a:r>
              <a:rPr lang="en-GB" sz="2400" spc="-1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to</a:t>
            </a:r>
            <a:r>
              <a:rPr lang="en-GB" sz="2400" spc="-1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reduce</a:t>
            </a:r>
            <a:r>
              <a:rPr lang="en-GB" sz="2400" spc="-1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carboxylic</a:t>
            </a:r>
            <a:r>
              <a:rPr lang="en-GB" sz="2400" spc="-20" dirty="0">
                <a:latin typeface="Times New Roman" panose="02020603050405020304" pitchFamily="18" charset="0"/>
                <a:cs typeface="Times New Roman" panose="02020603050405020304" pitchFamily="18" charset="0"/>
              </a:rPr>
              <a:t> </a:t>
            </a:r>
            <a:r>
              <a:rPr lang="en-GB" sz="2400" spc="-10" dirty="0">
                <a:latin typeface="Times New Roman" panose="02020603050405020304" pitchFamily="18" charset="0"/>
                <a:cs typeface="Times New Roman" panose="02020603050405020304" pitchFamily="18" charset="0"/>
              </a:rPr>
              <a:t>acids, </a:t>
            </a:r>
            <a:r>
              <a:rPr lang="en-GB" sz="2400" dirty="0">
                <a:latin typeface="Times New Roman" panose="02020603050405020304" pitchFamily="18" charset="0"/>
                <a:cs typeface="Times New Roman" panose="02020603050405020304" pitchFamily="18" charset="0"/>
              </a:rPr>
              <a:t>epoxides,</a:t>
            </a:r>
            <a:r>
              <a:rPr lang="en-GB" sz="2400" spc="-4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esters,</a:t>
            </a:r>
            <a:r>
              <a:rPr lang="en-GB" sz="2400" spc="-4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lactones,</a:t>
            </a:r>
            <a:r>
              <a:rPr lang="en-GB" sz="2400" spc="-3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nitro</a:t>
            </a:r>
            <a:r>
              <a:rPr lang="en-GB" sz="2400" spc="-3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groups,</a:t>
            </a:r>
            <a:r>
              <a:rPr lang="en-GB" sz="2400" spc="-3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nitriles,</a:t>
            </a:r>
            <a:r>
              <a:rPr lang="en-GB" sz="2400" spc="-30"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azides</a:t>
            </a:r>
            <a:r>
              <a:rPr lang="en-GB" sz="2400" dirty="0">
                <a:latin typeface="Times New Roman" panose="02020603050405020304" pitchFamily="18" charset="0"/>
                <a:cs typeface="Times New Roman" panose="02020603050405020304" pitchFamily="18" charset="0"/>
              </a:rPr>
              <a:t>,</a:t>
            </a:r>
            <a:r>
              <a:rPr lang="en-GB" sz="2400" spc="-3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amides</a:t>
            </a:r>
            <a:r>
              <a:rPr lang="en-GB" sz="2400" spc="-2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and</a:t>
            </a:r>
            <a:r>
              <a:rPr lang="en-GB" sz="2400" spc="-2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acid</a:t>
            </a:r>
            <a:r>
              <a:rPr lang="en-GB" sz="2400" spc="-15" dirty="0">
                <a:latin typeface="Times New Roman" panose="02020603050405020304" pitchFamily="18" charset="0"/>
                <a:cs typeface="Times New Roman" panose="02020603050405020304" pitchFamily="18" charset="0"/>
              </a:rPr>
              <a:t> </a:t>
            </a:r>
            <a:r>
              <a:rPr lang="en-GB" sz="2400" spc="-10" dirty="0">
                <a:latin typeface="Times New Roman" panose="02020603050405020304" pitchFamily="18" charset="0"/>
                <a:cs typeface="Times New Roman" panose="02020603050405020304" pitchFamily="18" charset="0"/>
              </a:rPr>
              <a:t>chlorides. </a:t>
            </a:r>
          </a:p>
          <a:p>
            <a:pPr marL="342900" marR="43180" indent="-342900" algn="just">
              <a:lnSpc>
                <a:spcPct val="95800"/>
              </a:lnSpc>
              <a:spcBef>
                <a:spcPts val="600"/>
              </a:spcBef>
              <a:spcAft>
                <a:spcPts val="600"/>
              </a:spcAft>
              <a:buFont typeface="Arial" panose="020B0604020202020204" pitchFamily="34" charset="0"/>
              <a:buChar char="•"/>
            </a:pPr>
            <a:r>
              <a:rPr lang="en-GB" sz="2400" dirty="0">
                <a:latin typeface="Times New Roman" panose="02020603050405020304" pitchFamily="18" charset="0"/>
                <a:cs typeface="Times New Roman" panose="02020603050405020304" pitchFamily="18" charset="0"/>
              </a:rPr>
              <a:t>Lithium</a:t>
            </a:r>
            <a:r>
              <a:rPr lang="en-GB" sz="2400" spc="-4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hydride</a:t>
            </a:r>
            <a:r>
              <a:rPr lang="en-GB" sz="2400" spc="-25" dirty="0">
                <a:latin typeface="Times New Roman" panose="02020603050405020304" pitchFamily="18" charset="0"/>
                <a:cs typeface="Times New Roman" panose="02020603050405020304" pitchFamily="18" charset="0"/>
              </a:rPr>
              <a:t> (</a:t>
            </a:r>
            <a:r>
              <a:rPr lang="en-GB" sz="2400" dirty="0" err="1">
                <a:latin typeface="Times New Roman" panose="02020603050405020304" pitchFamily="18" charset="0"/>
                <a:cs typeface="Times New Roman" panose="02020603050405020304" pitchFamily="18" charset="0"/>
              </a:rPr>
              <a:t>LiH</a:t>
            </a:r>
            <a:r>
              <a:rPr lang="en-GB" sz="2400" dirty="0">
                <a:latin typeface="Times New Roman" panose="02020603050405020304" pitchFamily="18" charset="0"/>
                <a:cs typeface="Times New Roman" panose="02020603050405020304" pitchFamily="18" charset="0"/>
              </a:rPr>
              <a:t>),</a:t>
            </a:r>
            <a:r>
              <a:rPr lang="en-GB" sz="2400" spc="-2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is</a:t>
            </a:r>
            <a:r>
              <a:rPr lang="en-GB" sz="2400" spc="-1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a:t>
            </a:r>
            <a:r>
              <a:rPr lang="en-GB" sz="2400" spc="-20" dirty="0">
                <a:latin typeface="Times New Roman" panose="02020603050405020304" pitchFamily="18" charset="0"/>
                <a:cs typeface="Times New Roman" panose="02020603050405020304" pitchFamily="18" charset="0"/>
              </a:rPr>
              <a:t> weak </a:t>
            </a:r>
            <a:r>
              <a:rPr lang="en-GB" sz="2400" dirty="0">
                <a:latin typeface="Times New Roman" panose="02020603050405020304" pitchFamily="18" charset="0"/>
                <a:cs typeface="Times New Roman" panose="02020603050405020304" pitchFamily="18" charset="0"/>
              </a:rPr>
              <a:t>reduction</a:t>
            </a:r>
            <a:r>
              <a:rPr lang="en-GB" sz="2400" spc="-1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agent.</a:t>
            </a:r>
            <a:r>
              <a:rPr lang="en-GB" sz="2400" spc="-2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For</a:t>
            </a:r>
            <a:r>
              <a:rPr lang="en-GB" sz="2400" spc="-15" dirty="0">
                <a:latin typeface="Times New Roman" panose="02020603050405020304" pitchFamily="18" charset="0"/>
                <a:cs typeface="Times New Roman" panose="02020603050405020304" pitchFamily="18" charset="0"/>
              </a:rPr>
              <a:t> </a:t>
            </a:r>
            <a:r>
              <a:rPr lang="en-GB" sz="2400" spc="-10" dirty="0">
                <a:latin typeface="Times New Roman" panose="02020603050405020304" pitchFamily="18" charset="0"/>
                <a:cs typeface="Times New Roman" panose="02020603050405020304" pitchFamily="18" charset="0"/>
              </a:rPr>
              <a:t>example, </a:t>
            </a:r>
            <a:r>
              <a:rPr lang="en-GB" sz="2400" dirty="0" err="1">
                <a:latin typeface="Times New Roman" panose="02020603050405020304" pitchFamily="18" charset="0"/>
                <a:cs typeface="Times New Roman" panose="02020603050405020304" pitchFamily="18" charset="0"/>
              </a:rPr>
              <a:t>LiH</a:t>
            </a:r>
            <a:r>
              <a:rPr lang="en-GB" sz="2400" spc="-3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deprotonates</a:t>
            </a:r>
            <a:r>
              <a:rPr lang="en-GB" sz="2400" spc="-1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an</a:t>
            </a:r>
            <a:r>
              <a:rPr lang="en-GB" sz="2400" spc="-3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alcohol</a:t>
            </a:r>
            <a:r>
              <a:rPr lang="en-GB" sz="2400" spc="-1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to</a:t>
            </a:r>
            <a:r>
              <a:rPr lang="en-GB" sz="2400" spc="-1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make</a:t>
            </a:r>
            <a:r>
              <a:rPr lang="en-GB" sz="2400" spc="-2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a:t>
            </a:r>
            <a:r>
              <a:rPr lang="en-GB" sz="2400" spc="-2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lithium</a:t>
            </a:r>
            <a:r>
              <a:rPr lang="en-GB" sz="2400" spc="-4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alkoxide</a:t>
            </a:r>
            <a:r>
              <a:rPr lang="en-GB" sz="2400" spc="-1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and</a:t>
            </a:r>
            <a:r>
              <a:rPr lang="en-GB" sz="2400" spc="-15"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hydrogen</a:t>
            </a:r>
            <a:r>
              <a:rPr lang="en-GB" sz="2400" spc="-3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gas.</a:t>
            </a:r>
            <a:r>
              <a:rPr lang="en-GB" sz="2400" spc="10" dirty="0">
                <a:latin typeface="Times New Roman" panose="02020603050405020304" pitchFamily="18" charset="0"/>
                <a:cs typeface="Times New Roman" panose="02020603050405020304" pitchFamily="18" charset="0"/>
              </a:rPr>
              <a:t> </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0388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a:xfrm>
            <a:off x="6705600" y="6400800"/>
            <a:ext cx="2133600" cy="365125"/>
          </a:xfrm>
        </p:spPr>
        <p:txBody>
          <a:bodyPr/>
          <a:lstStyle/>
          <a:p>
            <a:fld id="{B6F15528-21DE-4FAA-801E-634DDDAF4B2B}" type="slidenum">
              <a:rPr lang="en-US" sz="1400" smtClean="0">
                <a:solidFill>
                  <a:schemeClr val="tx1"/>
                </a:solidFill>
              </a:rPr>
              <a:pPr/>
              <a:t>5</a:t>
            </a:fld>
            <a:endParaRPr lang="en-US" sz="1400">
              <a:solidFill>
                <a:schemeClr val="tx1"/>
              </a:solidFill>
            </a:endParaRPr>
          </a:p>
        </p:txBody>
      </p:sp>
      <p:sp>
        <p:nvSpPr>
          <p:cNvPr id="3" name="Rectangle 2"/>
          <p:cNvSpPr/>
          <p:nvPr/>
        </p:nvSpPr>
        <p:spPr>
          <a:xfrm>
            <a:off x="152400" y="343802"/>
            <a:ext cx="8915400" cy="1942198"/>
          </a:xfrm>
          <a:prstGeom prst="rect">
            <a:avLst/>
          </a:prstGeom>
          <a:ln>
            <a:noFill/>
          </a:ln>
        </p:spPr>
        <p:txBody>
          <a:bodyPr wrap="square">
            <a:spAutoFit/>
          </a:bodyPr>
          <a:lstStyle/>
          <a:p>
            <a:pPr marL="342900" marR="43180" indent="-342900" algn="just">
              <a:lnSpc>
                <a:spcPct val="95800"/>
              </a:lnSpc>
              <a:spcBef>
                <a:spcPts val="600"/>
              </a:spcBef>
              <a:buFont typeface="Arial" panose="020B0604020202020204" pitchFamily="34" charset="0"/>
              <a:buChar char="•"/>
            </a:pPr>
            <a:r>
              <a:rPr lang="en-GB" sz="2400" spc="-10" dirty="0">
                <a:latin typeface="Times New Roman" panose="02020603050405020304" pitchFamily="18" charset="0"/>
                <a:cs typeface="Times New Roman" panose="02020603050405020304" pitchFamily="18" charset="0"/>
              </a:rPr>
              <a:t>The following figure shows reduction reactions that require LiAlH</a:t>
            </a:r>
            <a:r>
              <a:rPr lang="en-GB" sz="2400" spc="-10" baseline="-25000" dirty="0">
                <a:latin typeface="Times New Roman" panose="02020603050405020304" pitchFamily="18" charset="0"/>
                <a:cs typeface="Times New Roman" panose="02020603050405020304" pitchFamily="18" charset="0"/>
              </a:rPr>
              <a:t>4</a:t>
            </a:r>
            <a:r>
              <a:rPr lang="en-GB" sz="2400" spc="-10" dirty="0">
                <a:latin typeface="Times New Roman" panose="02020603050405020304" pitchFamily="18" charset="0"/>
                <a:cs typeface="Times New Roman" panose="02020603050405020304" pitchFamily="18" charset="0"/>
              </a:rPr>
              <a:t>; each requires an acidification step to convert the initially formed salt into a covalent organic compound. </a:t>
            </a:r>
          </a:p>
          <a:p>
            <a:pPr marL="342900" marR="43180" indent="-342900" algn="just">
              <a:lnSpc>
                <a:spcPct val="95800"/>
              </a:lnSpc>
              <a:spcBef>
                <a:spcPts val="600"/>
              </a:spcBef>
              <a:buFont typeface="Arial" panose="020B0604020202020204" pitchFamily="34" charset="0"/>
              <a:buChar char="•"/>
            </a:pPr>
            <a:r>
              <a:rPr lang="en-GB" sz="2400" spc="-10" dirty="0">
                <a:latin typeface="Times New Roman" panose="02020603050405020304" pitchFamily="18" charset="0"/>
                <a:cs typeface="Times New Roman" panose="02020603050405020304" pitchFamily="18" charset="0"/>
              </a:rPr>
              <a:t>When two steps are shown on one reaction arrow, they are shown in parenthesis [i.e., (1) and (2)].</a:t>
            </a:r>
            <a:endParaRPr lang="en-GB" sz="2400"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659AC49B-961A-F2B2-8845-A50205E8A4A5}"/>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a:off x="381000" y="2514600"/>
            <a:ext cx="8535441" cy="3958610"/>
          </a:xfrm>
          <a:prstGeom prst="rect">
            <a:avLst/>
          </a:prstGeom>
        </p:spPr>
      </p:pic>
    </p:spTree>
    <p:extLst>
      <p:ext uri="{BB962C8B-B14F-4D97-AF65-F5344CB8AC3E}">
        <p14:creationId xmlns:p14="http://schemas.microsoft.com/office/powerpoint/2010/main" val="22526129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6F15528-21DE-4FAA-801E-634DDDAF4B2B}" type="slidenum">
              <a:rPr lang="en-US" sz="1400" smtClean="0">
                <a:solidFill>
                  <a:schemeClr val="tx1"/>
                </a:solidFill>
              </a:rPr>
              <a:pPr/>
              <a:t>6</a:t>
            </a:fld>
            <a:endParaRPr lang="en-US" sz="1400" dirty="0">
              <a:solidFill>
                <a:schemeClr val="tx1"/>
              </a:solidFill>
            </a:endParaRPr>
          </a:p>
        </p:txBody>
      </p:sp>
      <p:sp>
        <p:nvSpPr>
          <p:cNvPr id="3" name="Rectangle 2"/>
          <p:cNvSpPr/>
          <p:nvPr/>
        </p:nvSpPr>
        <p:spPr>
          <a:xfrm>
            <a:off x="175443" y="775330"/>
            <a:ext cx="8793114" cy="1510670"/>
          </a:xfrm>
          <a:prstGeom prst="rect">
            <a:avLst/>
          </a:prstGeom>
          <a:ln>
            <a:noFill/>
          </a:ln>
        </p:spPr>
        <p:txBody>
          <a:bodyPr wrap="square">
            <a:spAutoFit/>
          </a:bodyPr>
          <a:lstStyle/>
          <a:p>
            <a:pPr marL="342900" marR="43180" indent="-342900" algn="just">
              <a:lnSpc>
                <a:spcPct val="95800"/>
              </a:lnSpc>
              <a:buFont typeface="Arial" panose="020B0604020202020204" pitchFamily="34" charset="0"/>
              <a:buChar char="•"/>
            </a:pPr>
            <a:r>
              <a:rPr lang="en-GB" sz="2400" dirty="0">
                <a:latin typeface="Times New Roman"/>
                <a:cs typeface="Times New Roman"/>
              </a:rPr>
              <a:t>In this experiment, the diketone known by the common name benzil is the organic substrate. </a:t>
            </a:r>
          </a:p>
          <a:p>
            <a:pPr marL="342900" marR="43180" indent="-342900" algn="just">
              <a:lnSpc>
                <a:spcPct val="95800"/>
              </a:lnSpc>
              <a:buFont typeface="Arial" panose="020B0604020202020204" pitchFamily="34" charset="0"/>
              <a:buChar char="•"/>
            </a:pPr>
            <a:r>
              <a:rPr lang="en-GB" sz="2400" dirty="0">
                <a:latin typeface="Times New Roman"/>
                <a:cs typeface="Times New Roman"/>
              </a:rPr>
              <a:t>Sodium borohydride reduces both carbonyl groups in benzil, and acidification produces a diol or two secondary alcohols.</a:t>
            </a:r>
          </a:p>
        </p:txBody>
      </p:sp>
      <p:sp>
        <p:nvSpPr>
          <p:cNvPr id="12" name="TextBox 11">
            <a:extLst>
              <a:ext uri="{FF2B5EF4-FFF2-40B4-BE49-F238E27FC236}">
                <a16:creationId xmlns:a16="http://schemas.microsoft.com/office/drawing/2014/main" id="{8D635729-5F28-877D-EAD9-374392E24B11}"/>
              </a:ext>
            </a:extLst>
          </p:cNvPr>
          <p:cNvSpPr txBox="1"/>
          <p:nvPr/>
        </p:nvSpPr>
        <p:spPr>
          <a:xfrm>
            <a:off x="2819400" y="76200"/>
            <a:ext cx="2971800" cy="523220"/>
          </a:xfrm>
          <a:prstGeom prst="rect">
            <a:avLst/>
          </a:prstGeom>
          <a:noFill/>
        </p:spPr>
        <p:txBody>
          <a:bodyPr wrap="square">
            <a:spAutoFit/>
          </a:bodyPr>
          <a:lstStyle/>
          <a:p>
            <a:pPr marL="12700">
              <a:lnSpc>
                <a:spcPct val="100000"/>
              </a:lnSpc>
            </a:pPr>
            <a:r>
              <a:rPr lang="en-GB" sz="2800" b="1" dirty="0">
                <a:solidFill>
                  <a:srgbClr val="FF0000"/>
                </a:solidFill>
                <a:effectLst>
                  <a:outerShdw blurRad="38100" dist="38100" dir="2700000" algn="tl">
                    <a:srgbClr val="000000">
                      <a:alpha val="43137"/>
                    </a:srgbClr>
                  </a:outerShdw>
                </a:effectLst>
                <a:latin typeface="Arial"/>
                <a:cs typeface="Arial"/>
              </a:rPr>
              <a:t>The Experiment</a:t>
            </a:r>
          </a:p>
        </p:txBody>
      </p:sp>
      <p:pic>
        <p:nvPicPr>
          <p:cNvPr id="17" name="Picture 16">
            <a:extLst>
              <a:ext uri="{FF2B5EF4-FFF2-40B4-BE49-F238E27FC236}">
                <a16:creationId xmlns:a16="http://schemas.microsoft.com/office/drawing/2014/main" id="{B16FB80E-D480-3EC8-CA4E-665E25435A52}"/>
              </a:ext>
            </a:extLst>
          </p:cNvPr>
          <p:cNvPicPr>
            <a:picLocks noChangeAspect="1"/>
          </p:cNvPicPr>
          <p:nvPr/>
        </p:nvPicPr>
        <p:blipFill>
          <a:blip r:embed="rId2">
            <a:extLst>
              <a:ext uri="{BEBA8EAE-BF5A-486C-A8C5-ECC9F3942E4B}">
                <a14:imgProps xmlns:a14="http://schemas.microsoft.com/office/drawing/2010/main">
                  <a14:imgLayer r:embed="rId3">
                    <a14:imgEffect>
                      <a14:brightnessContrast contrast="-40000"/>
                    </a14:imgEffect>
                  </a14:imgLayer>
                </a14:imgProps>
              </a:ext>
            </a:extLst>
          </a:blip>
          <a:stretch>
            <a:fillRect/>
          </a:stretch>
        </p:blipFill>
        <p:spPr>
          <a:xfrm>
            <a:off x="400050" y="2590800"/>
            <a:ext cx="8515350" cy="3810000"/>
          </a:xfrm>
          <a:prstGeom prst="rect">
            <a:avLst/>
          </a:prstGeom>
        </p:spPr>
      </p:pic>
    </p:spTree>
    <p:extLst>
      <p:ext uri="{BB962C8B-B14F-4D97-AF65-F5344CB8AC3E}">
        <p14:creationId xmlns:p14="http://schemas.microsoft.com/office/powerpoint/2010/main" val="432940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6F15528-21DE-4FAA-801E-634DDDAF4B2B}" type="slidenum">
              <a:rPr lang="en-US" sz="1400" smtClean="0">
                <a:solidFill>
                  <a:schemeClr val="tx1"/>
                </a:solidFill>
              </a:rPr>
              <a:pPr/>
              <a:t>7</a:t>
            </a:fld>
            <a:endParaRPr lang="en-US" sz="1400">
              <a:solidFill>
                <a:schemeClr val="tx1"/>
              </a:solidFill>
            </a:endParaRPr>
          </a:p>
        </p:txBody>
      </p:sp>
      <p:sp>
        <p:nvSpPr>
          <p:cNvPr id="3" name="Rectangle 2"/>
          <p:cNvSpPr/>
          <p:nvPr/>
        </p:nvSpPr>
        <p:spPr>
          <a:xfrm>
            <a:off x="198486" y="249654"/>
            <a:ext cx="8793114" cy="6227346"/>
          </a:xfrm>
          <a:prstGeom prst="rect">
            <a:avLst/>
          </a:prstGeom>
          <a:ln>
            <a:noFill/>
          </a:ln>
        </p:spPr>
        <p:txBody>
          <a:bodyPr wrap="square">
            <a:spAutoFit/>
          </a:bodyPr>
          <a:lstStyle/>
          <a:p>
            <a:pPr marL="342900" marR="43180" indent="-342900" algn="just">
              <a:lnSpc>
                <a:spcPct val="95800"/>
              </a:lnSpc>
              <a:spcBef>
                <a:spcPts val="600"/>
              </a:spcBef>
              <a:spcAft>
                <a:spcPts val="600"/>
              </a:spcAft>
              <a:buFont typeface="Arial" panose="020B0604020202020204" pitchFamily="34" charset="0"/>
              <a:buChar char="•"/>
            </a:pPr>
            <a:r>
              <a:rPr lang="en-GB" sz="2400" spc="-10" dirty="0">
                <a:latin typeface="Times New Roman" panose="02020603050405020304" pitchFamily="18" charset="0"/>
                <a:cs typeface="Times New Roman" panose="02020603050405020304" pitchFamily="18" charset="0"/>
              </a:rPr>
              <a:t>The product of the reaction contains two chirality centres shown by asterisks (*). The maximum number of stereoisomers for a compound with two chirality centres is four (2</a:t>
            </a:r>
            <a:r>
              <a:rPr lang="en-GB" sz="2400" spc="-10" baseline="30000" dirty="0">
                <a:latin typeface="Times New Roman" panose="02020603050405020304" pitchFamily="18" charset="0"/>
                <a:cs typeface="Times New Roman" panose="02020603050405020304" pitchFamily="18" charset="0"/>
              </a:rPr>
              <a:t>2</a:t>
            </a:r>
            <a:r>
              <a:rPr lang="en-GB" sz="2400" spc="-10" dirty="0">
                <a:latin typeface="Times New Roman" panose="02020603050405020304" pitchFamily="18" charset="0"/>
                <a:cs typeface="Times New Roman" panose="02020603050405020304" pitchFamily="18" charset="0"/>
              </a:rPr>
              <a:t>). However, when the two centres contain the exact same four groups, a meso form is possible, and the total number of stereoisomers is three.</a:t>
            </a:r>
          </a:p>
          <a:p>
            <a:pPr marL="342900" marR="43180" indent="-342900" algn="just">
              <a:lnSpc>
                <a:spcPct val="95800"/>
              </a:lnSpc>
              <a:spcBef>
                <a:spcPts val="600"/>
              </a:spcBef>
              <a:spcAft>
                <a:spcPts val="600"/>
              </a:spcAft>
              <a:buFont typeface="Arial" panose="020B0604020202020204" pitchFamily="34" charset="0"/>
              <a:buChar char="•"/>
            </a:pPr>
            <a:r>
              <a:rPr lang="en-GB" sz="2400" spc="-10" dirty="0">
                <a:latin typeface="Times New Roman" panose="02020603050405020304" pitchFamily="18" charset="0"/>
                <a:cs typeface="Times New Roman" panose="02020603050405020304" pitchFamily="18" charset="0"/>
              </a:rPr>
              <a:t>Thus, the reduction of benzil produces two chirality centres but only three stereoisomers. Though all three stereoisomers are produced, the meso form is the major product of this reduction reaction, as shown previously.</a:t>
            </a:r>
          </a:p>
          <a:p>
            <a:pPr marL="342900" marR="43180" indent="-342900" algn="just">
              <a:lnSpc>
                <a:spcPct val="95800"/>
              </a:lnSpc>
              <a:spcBef>
                <a:spcPts val="600"/>
              </a:spcBef>
              <a:spcAft>
                <a:spcPts val="600"/>
              </a:spcAft>
              <a:buFont typeface="Arial" panose="020B0604020202020204" pitchFamily="34" charset="0"/>
              <a:buChar char="•"/>
            </a:pPr>
            <a:r>
              <a:rPr lang="en-GB" sz="2400" spc="-10" dirty="0">
                <a:latin typeface="Times New Roman" panose="02020603050405020304" pitchFamily="18" charset="0"/>
                <a:cs typeface="Times New Roman" panose="02020603050405020304" pitchFamily="18" charset="0"/>
              </a:rPr>
              <a:t>The melting point of your product should give you some indication as to which isomer(s) are formed.</a:t>
            </a:r>
          </a:p>
          <a:p>
            <a:pPr marL="342900" marR="43180" indent="-342900" algn="just">
              <a:lnSpc>
                <a:spcPct val="95800"/>
              </a:lnSpc>
              <a:spcBef>
                <a:spcPts val="600"/>
              </a:spcBef>
              <a:buFont typeface="Arial" panose="020B0604020202020204" pitchFamily="34" charset="0"/>
              <a:buChar char="•"/>
            </a:pPr>
            <a:r>
              <a:rPr lang="en-GB" sz="2400" spc="-10" dirty="0">
                <a:latin typeface="Times New Roman" panose="02020603050405020304" pitchFamily="18" charset="0"/>
                <a:cs typeface="Times New Roman" panose="02020603050405020304" pitchFamily="18" charset="0"/>
              </a:rPr>
              <a:t>Benzil is a yellow solid and hydrobenzoin is white; therefore, the reduction reaction is evident by the colour change. Reduction of an aldehyde or ketone carbonyl group with NaBH</a:t>
            </a:r>
            <a:r>
              <a:rPr lang="en-GB" sz="2400" spc="-10" baseline="-25000" dirty="0">
                <a:latin typeface="Times New Roman" panose="02020603050405020304" pitchFamily="18" charset="0"/>
                <a:cs typeface="Times New Roman" panose="02020603050405020304" pitchFamily="18" charset="0"/>
              </a:rPr>
              <a:t>4</a:t>
            </a:r>
            <a:r>
              <a:rPr lang="en-GB" sz="2400" spc="-10" dirty="0">
                <a:latin typeface="Times New Roman" panose="02020603050405020304" pitchFamily="18" charset="0"/>
                <a:cs typeface="Times New Roman" panose="02020603050405020304" pitchFamily="18" charset="0"/>
              </a:rPr>
              <a:t> is a general, two-step, reaction that is frequently seen in reaction schemes on standardized examinations.</a:t>
            </a:r>
          </a:p>
        </p:txBody>
      </p:sp>
    </p:spTree>
    <p:extLst>
      <p:ext uri="{BB962C8B-B14F-4D97-AF65-F5344CB8AC3E}">
        <p14:creationId xmlns:p14="http://schemas.microsoft.com/office/powerpoint/2010/main" val="2609569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6F15528-21DE-4FAA-801E-634DDDAF4B2B}" type="slidenum">
              <a:rPr lang="en-US" sz="1400" smtClean="0">
                <a:solidFill>
                  <a:schemeClr val="tx1"/>
                </a:solidFill>
              </a:rPr>
              <a:pPr/>
              <a:t>8</a:t>
            </a:fld>
            <a:endParaRPr lang="en-US" sz="1400">
              <a:solidFill>
                <a:schemeClr val="tx1"/>
              </a:solidFill>
            </a:endParaRPr>
          </a:p>
        </p:txBody>
      </p:sp>
      <p:sp>
        <p:nvSpPr>
          <p:cNvPr id="13" name="TextBox 12">
            <a:extLst>
              <a:ext uri="{FF2B5EF4-FFF2-40B4-BE49-F238E27FC236}">
                <a16:creationId xmlns:a16="http://schemas.microsoft.com/office/drawing/2014/main" id="{1B75BDBF-6A2C-774B-03C8-2EEBFEF7854F}"/>
              </a:ext>
            </a:extLst>
          </p:cNvPr>
          <p:cNvSpPr txBox="1"/>
          <p:nvPr/>
        </p:nvSpPr>
        <p:spPr>
          <a:xfrm>
            <a:off x="0" y="76200"/>
            <a:ext cx="9144000" cy="430887"/>
          </a:xfrm>
          <a:prstGeom prst="rect">
            <a:avLst/>
          </a:prstGeom>
          <a:noFill/>
        </p:spPr>
        <p:txBody>
          <a:bodyPr wrap="square">
            <a:spAutoFit/>
          </a:bodyPr>
          <a:lstStyle/>
          <a:p>
            <a:pPr marL="12700" algn="ctr">
              <a:lnSpc>
                <a:spcPct val="100000"/>
              </a:lnSpc>
            </a:pPr>
            <a:r>
              <a:rPr lang="en-GB" sz="2200" b="1" dirty="0">
                <a:solidFill>
                  <a:srgbClr val="FF0000"/>
                </a:solidFill>
                <a:effectLst>
                  <a:outerShdw blurRad="38100" dist="38100" dir="2700000" algn="tl">
                    <a:srgbClr val="000000">
                      <a:alpha val="43137"/>
                    </a:srgbClr>
                  </a:outerShdw>
                </a:effectLst>
                <a:latin typeface="Arial"/>
                <a:cs typeface="Arial"/>
              </a:rPr>
              <a:t>The mechanism for the reduction of a </a:t>
            </a:r>
            <a:r>
              <a:rPr lang="en-GB" sz="2200" b="1" dirty="0">
                <a:effectLst>
                  <a:outerShdw blurRad="38100" dist="38100" dir="2700000" algn="tl">
                    <a:srgbClr val="000000">
                      <a:alpha val="43137"/>
                    </a:srgbClr>
                  </a:outerShdw>
                </a:effectLst>
                <a:latin typeface="Arial"/>
                <a:cs typeface="Arial"/>
              </a:rPr>
              <a:t>carbonyl group </a:t>
            </a:r>
            <a:r>
              <a:rPr lang="en-GB" sz="2200" b="1" dirty="0">
                <a:solidFill>
                  <a:srgbClr val="FF0000"/>
                </a:solidFill>
                <a:effectLst>
                  <a:outerShdw blurRad="38100" dist="38100" dir="2700000" algn="tl">
                    <a:srgbClr val="000000">
                      <a:alpha val="43137"/>
                    </a:srgbClr>
                  </a:outerShdw>
                </a:effectLst>
                <a:latin typeface="Arial"/>
                <a:cs typeface="Arial"/>
              </a:rPr>
              <a:t>using NaBH</a:t>
            </a:r>
            <a:r>
              <a:rPr lang="en-GB" sz="2200" b="1" baseline="-25000" dirty="0">
                <a:solidFill>
                  <a:srgbClr val="FF0000"/>
                </a:solidFill>
                <a:effectLst>
                  <a:outerShdw blurRad="38100" dist="38100" dir="2700000" algn="tl">
                    <a:srgbClr val="000000">
                      <a:alpha val="43137"/>
                    </a:srgbClr>
                  </a:outerShdw>
                </a:effectLst>
                <a:latin typeface="Arial"/>
                <a:cs typeface="Arial"/>
              </a:rPr>
              <a:t>4</a:t>
            </a:r>
          </a:p>
        </p:txBody>
      </p:sp>
      <p:pic>
        <p:nvPicPr>
          <p:cNvPr id="6" name="Picture 5">
            <a:extLst>
              <a:ext uri="{FF2B5EF4-FFF2-40B4-BE49-F238E27FC236}">
                <a16:creationId xmlns:a16="http://schemas.microsoft.com/office/drawing/2014/main" id="{4B607C34-8048-F7DD-D427-76937E08579F}"/>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585787" y="581025"/>
            <a:ext cx="7972425" cy="4600575"/>
          </a:xfrm>
          <a:prstGeom prst="rect">
            <a:avLst/>
          </a:prstGeom>
        </p:spPr>
      </p:pic>
      <p:pic>
        <p:nvPicPr>
          <p:cNvPr id="9" name="Picture 8">
            <a:extLst>
              <a:ext uri="{FF2B5EF4-FFF2-40B4-BE49-F238E27FC236}">
                <a16:creationId xmlns:a16="http://schemas.microsoft.com/office/drawing/2014/main" id="{B9FD31C9-09BC-402A-80B2-18CCEA053CA2}"/>
              </a:ext>
            </a:extLst>
          </p:cNvPr>
          <p:cNvPicPr>
            <a:picLocks noChangeAspect="1"/>
          </p:cNvPicPr>
          <p:nvPr/>
        </p:nvPicPr>
        <p:blipFill>
          <a:blip r:embed="rId4">
            <a:extLst>
              <a:ext uri="{BEBA8EAE-BF5A-486C-A8C5-ECC9F3942E4B}">
                <a14:imgProps xmlns:a14="http://schemas.microsoft.com/office/drawing/2010/main">
                  <a14:imgLayer r:embed="rId5">
                    <a14:imgEffect>
                      <a14:sharpenSoften amount="25000"/>
                    </a14:imgEffect>
                  </a14:imgLayer>
                </a14:imgProps>
              </a:ext>
            </a:extLst>
          </a:blip>
          <a:stretch>
            <a:fillRect/>
          </a:stretch>
        </p:blipFill>
        <p:spPr>
          <a:xfrm>
            <a:off x="627378" y="5416096"/>
            <a:ext cx="7221222" cy="1289504"/>
          </a:xfrm>
          <a:prstGeom prst="rect">
            <a:avLst/>
          </a:prstGeom>
        </p:spPr>
      </p:pic>
    </p:spTree>
    <p:extLst>
      <p:ext uri="{BB962C8B-B14F-4D97-AF65-F5344CB8AC3E}">
        <p14:creationId xmlns:p14="http://schemas.microsoft.com/office/powerpoint/2010/main" val="27767179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B6F15528-21DE-4FAA-801E-634DDDAF4B2B}" type="slidenum">
              <a:rPr lang="en-US" sz="1400" smtClean="0">
                <a:solidFill>
                  <a:schemeClr val="tx1"/>
                </a:solidFill>
              </a:rPr>
              <a:pPr/>
              <a:t>9</a:t>
            </a:fld>
            <a:endParaRPr lang="en-US" sz="1400">
              <a:solidFill>
                <a:schemeClr val="tx1"/>
              </a:solidFill>
            </a:endParaRPr>
          </a:p>
        </p:txBody>
      </p:sp>
      <p:pic>
        <p:nvPicPr>
          <p:cNvPr id="7" name="Picture 6">
            <a:extLst>
              <a:ext uri="{FF2B5EF4-FFF2-40B4-BE49-F238E27FC236}">
                <a16:creationId xmlns:a16="http://schemas.microsoft.com/office/drawing/2014/main" id="{07E7F935-599D-0E6E-DC2A-600631E25454}"/>
              </a:ext>
            </a:extLst>
          </p:cNvPr>
          <p:cNvPicPr>
            <a:picLocks noChangeAspect="1"/>
          </p:cNvPicPr>
          <p:nvPr/>
        </p:nvPicPr>
        <p:blipFill>
          <a:blip r:embed="rId2">
            <a:extLst>
              <a:ext uri="{BEBA8EAE-BF5A-486C-A8C5-ECC9F3942E4B}">
                <a14:imgProps xmlns:a14="http://schemas.microsoft.com/office/drawing/2010/main">
                  <a14:imgLayer r:embed="rId3">
                    <a14:imgEffect>
                      <a14:sharpenSoften amount="25000"/>
                    </a14:imgEffect>
                  </a14:imgLayer>
                </a14:imgProps>
              </a:ext>
            </a:extLst>
          </a:blip>
          <a:stretch>
            <a:fillRect/>
          </a:stretch>
        </p:blipFill>
        <p:spPr>
          <a:xfrm>
            <a:off x="0" y="1219200"/>
            <a:ext cx="9144000" cy="4870853"/>
          </a:xfrm>
          <a:prstGeom prst="rect">
            <a:avLst/>
          </a:prstGeom>
        </p:spPr>
      </p:pic>
      <p:sp>
        <p:nvSpPr>
          <p:cNvPr id="13" name="TextBox 12">
            <a:extLst>
              <a:ext uri="{FF2B5EF4-FFF2-40B4-BE49-F238E27FC236}">
                <a16:creationId xmlns:a16="http://schemas.microsoft.com/office/drawing/2014/main" id="{1B75BDBF-6A2C-774B-03C8-2EEBFEF7854F}"/>
              </a:ext>
            </a:extLst>
          </p:cNvPr>
          <p:cNvSpPr txBox="1"/>
          <p:nvPr/>
        </p:nvSpPr>
        <p:spPr>
          <a:xfrm>
            <a:off x="0" y="76200"/>
            <a:ext cx="9144000" cy="769441"/>
          </a:xfrm>
          <a:prstGeom prst="rect">
            <a:avLst/>
          </a:prstGeom>
          <a:noFill/>
        </p:spPr>
        <p:txBody>
          <a:bodyPr wrap="square">
            <a:spAutoFit/>
          </a:bodyPr>
          <a:lstStyle/>
          <a:p>
            <a:pPr marL="12700" algn="ctr">
              <a:lnSpc>
                <a:spcPct val="100000"/>
              </a:lnSpc>
            </a:pPr>
            <a:r>
              <a:rPr lang="en-GB" sz="2200" b="1" dirty="0">
                <a:solidFill>
                  <a:srgbClr val="FF0000"/>
                </a:solidFill>
                <a:effectLst>
                  <a:outerShdw blurRad="38100" dist="38100" dir="2700000" algn="tl">
                    <a:srgbClr val="000000">
                      <a:alpha val="43137"/>
                    </a:srgbClr>
                  </a:outerShdw>
                </a:effectLst>
                <a:latin typeface="Arial"/>
                <a:cs typeface="Arial"/>
              </a:rPr>
              <a:t>The stereospecific reaction mechanism for the reduction of </a:t>
            </a:r>
            <a:r>
              <a:rPr lang="en-GB" sz="2200" b="1" dirty="0">
                <a:effectLst>
                  <a:outerShdw blurRad="38100" dist="38100" dir="2700000" algn="tl">
                    <a:srgbClr val="000000">
                      <a:alpha val="43137"/>
                    </a:srgbClr>
                  </a:outerShdw>
                </a:effectLst>
                <a:latin typeface="Arial"/>
                <a:cs typeface="Arial"/>
              </a:rPr>
              <a:t>benzil</a:t>
            </a:r>
            <a:r>
              <a:rPr lang="en-GB" sz="2200" b="1" dirty="0">
                <a:solidFill>
                  <a:srgbClr val="FF0000"/>
                </a:solidFill>
                <a:effectLst>
                  <a:outerShdw blurRad="38100" dist="38100" dir="2700000" algn="tl">
                    <a:srgbClr val="000000">
                      <a:alpha val="43137"/>
                    </a:srgbClr>
                  </a:outerShdw>
                </a:effectLst>
                <a:latin typeface="Arial"/>
                <a:cs typeface="Arial"/>
              </a:rPr>
              <a:t> using NaBH</a:t>
            </a:r>
            <a:r>
              <a:rPr lang="en-GB" sz="2200" b="1" baseline="-25000" dirty="0">
                <a:solidFill>
                  <a:srgbClr val="FF0000"/>
                </a:solidFill>
                <a:effectLst>
                  <a:outerShdw blurRad="38100" dist="38100" dir="2700000" algn="tl">
                    <a:srgbClr val="000000">
                      <a:alpha val="43137"/>
                    </a:srgbClr>
                  </a:outerShdw>
                </a:effectLst>
                <a:latin typeface="Arial"/>
                <a:cs typeface="Arial"/>
              </a:rPr>
              <a:t>4</a:t>
            </a:r>
          </a:p>
        </p:txBody>
      </p:sp>
    </p:spTree>
    <p:extLst>
      <p:ext uri="{BB962C8B-B14F-4D97-AF65-F5344CB8AC3E}">
        <p14:creationId xmlns:p14="http://schemas.microsoft.com/office/powerpoint/2010/main" val="40295082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3179</TotalTime>
  <Words>999</Words>
  <Application>Microsoft Office PowerPoint</Application>
  <PresentationFormat>On-screen Show (4:3)</PresentationFormat>
  <Paragraphs>62</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Amazone BT</vt:lpstr>
      <vt:lpstr>Arial</vt:lpstr>
      <vt:lpstr>Calibri</vt:lpstr>
      <vt:lpstr>Times New Roman</vt:lpstr>
      <vt:lpstr>Times-Bold</vt:lpstr>
      <vt:lpstr>Wingdings</vt:lpstr>
      <vt:lpstr>Office Theme</vt:lpstr>
      <vt:lpstr>     Experiment ( 4 ) Reduction of Benzil to Hydrobenzoin Using Sodium Borohydride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Jala</dc:creator>
  <cp:lastModifiedBy>Peshawa</cp:lastModifiedBy>
  <cp:revision>57</cp:revision>
  <dcterms:created xsi:type="dcterms:W3CDTF">2006-08-16T00:00:00Z</dcterms:created>
  <dcterms:modified xsi:type="dcterms:W3CDTF">2023-03-06T10:11:41Z</dcterms:modified>
</cp:coreProperties>
</file>