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1"/>
  </p:notesMasterIdLst>
  <p:sldIdLst>
    <p:sldId id="278" r:id="rId2"/>
    <p:sldId id="285" r:id="rId3"/>
    <p:sldId id="284" r:id="rId4"/>
    <p:sldId id="291" r:id="rId5"/>
    <p:sldId id="292" r:id="rId6"/>
    <p:sldId id="286" r:id="rId7"/>
    <p:sldId id="287" r:id="rId8"/>
    <p:sldId id="290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shtiwan masum" initials="pm" lastIdx="1" clrIdx="0">
    <p:extLst>
      <p:ext uri="{19B8F6BF-5375-455C-9EA6-DF929625EA0E}">
        <p15:presenceInfo xmlns:p15="http://schemas.microsoft.com/office/powerpoint/2012/main" userId="2e5822d6e3a3492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2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45B337-8DC9-4646-A960-1695F8266C51}" type="datetimeFigureOut">
              <a:rPr lang="en-US" smtClean="0"/>
              <a:t>03-Apr-23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4A6906-CA01-40DC-BF79-8B95510F0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695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A6906-CA01-40DC-BF79-8B95510F01E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1739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b="0" i="0" dirty="0">
                <a:solidFill>
                  <a:srgbClr val="202124"/>
                </a:solidFill>
                <a:effectLst/>
                <a:latin typeface="Google Sans"/>
              </a:rPr>
              <a:t>In medicinal chemistry, bioisosteres are chemical substituents or groups with similar physical or chemical properties which produce broadly similar biological properties in the same chemical compound.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4A6906-CA01-40DC-BF79-8B95510F01E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7357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202124"/>
                </a:solidFill>
                <a:effectLst/>
                <a:latin typeface="Google Sans"/>
              </a:rPr>
              <a:t>A structural isomer, also known as a constitutional isomer, is </a:t>
            </a:r>
            <a:r>
              <a:rPr lang="en-US" b="0" i="0" dirty="0">
                <a:solidFill>
                  <a:srgbClr val="040C28"/>
                </a:solidFill>
                <a:effectLst/>
                <a:latin typeface="Google Sans"/>
              </a:rPr>
              <a:t>one in which two or more organic compounds have the same molecular formulas but different structures</a:t>
            </a:r>
            <a:r>
              <a:rPr lang="en-US" b="0" i="0" dirty="0">
                <a:solidFill>
                  <a:srgbClr val="202124"/>
                </a:solidFill>
                <a:effectLst/>
                <a:latin typeface="Google Sans"/>
              </a:rPr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4A6906-CA01-40DC-BF79-8B95510F01E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9169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4A6906-CA01-40DC-BF79-8B95510F01E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31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0134-F56A-48B6-99D3-A34B3EC93B55}" type="datetime1">
              <a:rPr lang="en-US" smtClean="0"/>
              <a:t>03-Apr-23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728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626A6-5028-450C-88DB-D844CC567482}" type="datetime1">
              <a:rPr lang="en-US" smtClean="0"/>
              <a:t>03-Apr-23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839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7CE8A-7D80-4EE1-BA3B-FCC8756A9B45}" type="datetime1">
              <a:rPr lang="en-US" smtClean="0"/>
              <a:t>03-Apr-23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470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511AC-E7B4-4081-9332-F6831BDFB966}" type="datetime1">
              <a:rPr lang="en-US" smtClean="0"/>
              <a:t>03-Apr-23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566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ABCDC-4A9E-4237-96EF-587AA6CBBCAE}" type="datetime1">
              <a:rPr lang="en-US" smtClean="0"/>
              <a:t>03-Apr-23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659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574FF-C2C6-4E6E-B6E0-60C8BE4EA381}" type="datetime1">
              <a:rPr lang="en-US" smtClean="0"/>
              <a:t>03-Apr-23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461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E9F8D-BABF-49D9-8B2F-DA0718117221}" type="datetime1">
              <a:rPr lang="en-US" smtClean="0"/>
              <a:t>03-Apr-23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912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99E2E-2EFF-4419-835D-13964F143185}" type="datetime1">
              <a:rPr lang="en-US" smtClean="0"/>
              <a:t>03-Apr-23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66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A32AB-7C57-4592-8B37-3BA1B6D934E4}" type="datetime1">
              <a:rPr lang="en-US" smtClean="0"/>
              <a:t>03-Apr-23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616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E33C5-482B-4E16-BD69-FE44B5419CE3}" type="datetime1">
              <a:rPr lang="en-US" smtClean="0"/>
              <a:t>03-Apr-23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236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EACB9-AA01-4218-B5C4-FA430C23827E}" type="datetime1">
              <a:rPr lang="en-US" smtClean="0"/>
              <a:t>03-Apr-23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316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25B4F-BC30-41B4-BE38-EB028BAB65F1}" type="datetime1">
              <a:rPr lang="en-US" smtClean="0"/>
              <a:t>03-Apr-23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405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6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microsoft.com/office/2007/relationships/hdphoto" Target="../media/hdphoto7.wdp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microsoft.com/office/2007/relationships/hdphoto" Target="../media/hdphoto8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DCEF298-34CD-45EC-9206-D21DE3659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76" y="1892303"/>
            <a:ext cx="9091922" cy="31252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noAutofit/>
          </a:bodyPr>
          <a:lstStyle/>
          <a:p>
            <a:pPr>
              <a:lnSpc>
                <a:spcPct val="150000"/>
              </a:lnSpc>
            </a:pPr>
            <a:r>
              <a:rPr lang="en-US" sz="3200" b="1" spc="-5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    </a:t>
            </a:r>
            <a:r>
              <a:rPr lang="en-US" sz="2800" b="1" spc="-5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Experiment ( 6 )</a:t>
            </a:r>
            <a:br>
              <a:rPr lang="en-US" sz="4000" b="1" spc="-5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000" b="1" spc="-5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Preparation of 2,3-Diphenyl quinoxaline</a:t>
            </a:r>
            <a:endParaRPr lang="en-US" sz="1800" b="1" spc="-5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AA3A01D-ABDC-409E-ABD1-BF7A71C97989}"/>
              </a:ext>
            </a:extLst>
          </p:cNvPr>
          <p:cNvSpPr txBox="1">
            <a:spLocks/>
          </p:cNvSpPr>
          <p:nvPr/>
        </p:nvSpPr>
        <p:spPr>
          <a:xfrm>
            <a:off x="4940705" y="104670"/>
            <a:ext cx="4154139" cy="113347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Practical Organic chemistry</a:t>
            </a:r>
          </a:p>
          <a:p>
            <a:pPr algn="l"/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2800" b="1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rd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Stage  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BF590D7-280B-461B-A348-76EB007295D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56" y="136512"/>
            <a:ext cx="1219200" cy="11334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ext Box 9">
            <a:extLst>
              <a:ext uri="{FF2B5EF4-FFF2-40B4-BE49-F238E27FC236}">
                <a16:creationId xmlns:a16="http://schemas.microsoft.com/office/drawing/2014/main" id="{9CA7F83B-E87C-4F6C-88C1-5E8409F5DF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3446" y="208962"/>
            <a:ext cx="2819400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</a:pPr>
            <a:r>
              <a:rPr lang="en-US" sz="1500" b="1" dirty="0">
                <a:latin typeface="Times New Roman"/>
                <a:ea typeface="Times New Roman"/>
              </a:rPr>
              <a:t>Salahaddin University – Erbil</a:t>
            </a:r>
          </a:p>
          <a:p>
            <a:pPr>
              <a:lnSpc>
                <a:spcPct val="115000"/>
              </a:lnSpc>
            </a:pPr>
            <a:r>
              <a:rPr lang="en-US" sz="1500" b="1" dirty="0">
                <a:latin typeface="Times New Roman"/>
                <a:ea typeface="Times New Roman"/>
              </a:rPr>
              <a:t>College of Science</a:t>
            </a:r>
          </a:p>
          <a:p>
            <a:pPr>
              <a:lnSpc>
                <a:spcPct val="115000"/>
              </a:lnSpc>
            </a:pPr>
            <a:r>
              <a:rPr lang="en-US" sz="1500" b="1" dirty="0">
                <a:latin typeface="Times New Roman"/>
                <a:ea typeface="Times New Roman"/>
              </a:rPr>
              <a:t>Chemistry Department</a:t>
            </a:r>
            <a:endParaRPr lang="en-US" sz="1500" dirty="0">
              <a:latin typeface="Times New Roman"/>
              <a:ea typeface="Times New Roman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FED8C5F-B40A-4D50-82C9-990F05924030}"/>
              </a:ext>
            </a:extLst>
          </p:cNvPr>
          <p:cNvSpPr txBox="1">
            <a:spLocks/>
          </p:cNvSpPr>
          <p:nvPr/>
        </p:nvSpPr>
        <p:spPr>
          <a:xfrm>
            <a:off x="3652681" y="5152320"/>
            <a:ext cx="1838637" cy="627834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2022-2023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09211-56A8-4E81-AA61-106B701BC5B4}" type="slidenum">
              <a:rPr lang="en-US" smtClean="0"/>
              <a:t>1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19B0A89-A5F7-BB14-709E-E7E55428F8D9}"/>
              </a:ext>
            </a:extLst>
          </p:cNvPr>
          <p:cNvSpPr txBox="1"/>
          <p:nvPr/>
        </p:nvSpPr>
        <p:spPr>
          <a:xfrm>
            <a:off x="2487010" y="5942568"/>
            <a:ext cx="36716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b="1" dirty="0"/>
              <a:t>Prepared by </a:t>
            </a:r>
            <a:r>
              <a:rPr lang="en-US" sz="1800" b="1" dirty="0" err="1"/>
              <a:t>Naween</a:t>
            </a:r>
            <a:r>
              <a:rPr lang="en-US" sz="1800" b="1" dirty="0"/>
              <a:t> M. </a:t>
            </a:r>
            <a:r>
              <a:rPr lang="en-US" sz="1800" b="1" dirty="0" err="1"/>
              <a:t>Yonus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81800" y="5152320"/>
            <a:ext cx="2313044" cy="1569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8251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914401"/>
            <a:ext cx="8420100" cy="28956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/>
            <a:r>
              <a:rPr lang="en-US" dirty="0"/>
              <a:t>Quinoxaline is an organic compounds formed by the fusion of two aromatic rings, benzene and pyrazine. For this reason is also called benzopyrazine, and is described as a </a:t>
            </a:r>
            <a:r>
              <a:rPr lang="en-US" dirty="0">
                <a:solidFill>
                  <a:srgbClr val="FF0000"/>
                </a:solidFill>
              </a:rPr>
              <a:t>bioisosteres</a:t>
            </a:r>
            <a:r>
              <a:rPr lang="en-US" dirty="0"/>
              <a:t> of quinoline, naphthalene and benzothiophene.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saturation sat="40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124200" y="3962400"/>
            <a:ext cx="3200400" cy="2255520"/>
          </a:xfrm>
          <a:prstGeom prst="rect">
            <a:avLst/>
          </a:prstGeom>
        </p:spPr>
      </p:pic>
      <p:sp>
        <p:nvSpPr>
          <p:cNvPr id="6" name="AutoShape 2" descr="Skeletal formula of quinoxali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4" descr="Skeletal formula of quinoxalin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089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93996"/>
            <a:ext cx="8686800" cy="3429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dirty="0"/>
              <a:t>Quinoxaline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is isomeric with other naphthyridines including quinazoline, phthalazine and cinnoline.</a:t>
            </a:r>
            <a:r>
              <a:rPr lang="en-US" sz="2800" baseline="30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It is a colorless oil that melts just above room temperature.</a:t>
            </a: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Although quinoxaline itself is mainly of academic interest, quinoxaline derivatives are used as dyes, pharmaceuticals, and antibiotics such as olaquindox, carbadox, echinomycin, levomycin and actinoleutin.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rcRect b="15551"/>
          <a:stretch/>
        </p:blipFill>
        <p:spPr>
          <a:xfrm>
            <a:off x="304800" y="4144964"/>
            <a:ext cx="8610600" cy="2255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978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156924"/>
            <a:ext cx="5791200" cy="63976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600" dirty="0"/>
              <a:t>Chemistry of quinoxaline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6200" y="1676401"/>
            <a:ext cx="8610600" cy="2209799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en-US" sz="2400" dirty="0" err="1"/>
              <a:t>Quinoxaline</a:t>
            </a:r>
            <a:r>
              <a:rPr lang="en-US" sz="2400" dirty="0"/>
              <a:t> is a low melting solid and is miscible with water. It is weakly basic </a:t>
            </a:r>
            <a:r>
              <a:rPr lang="en-US" sz="2400" dirty="0" err="1"/>
              <a:t>pKa</a:t>
            </a:r>
            <a:r>
              <a:rPr lang="en-US" sz="2400" dirty="0"/>
              <a:t> (0.56). Quinoxaline forms salt with acids. Nitration occurs only under forcing condition (Conc. HNO</a:t>
            </a:r>
            <a:r>
              <a:rPr lang="en-US" sz="1600" dirty="0"/>
              <a:t>3</a:t>
            </a:r>
            <a:r>
              <a:rPr lang="en-US" sz="2400" dirty="0"/>
              <a:t>, Oleum, 90C) to give 5-nitroquinoxaline(1.5%)  and 5,7- dinitro – quinoxaline (24%)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42900" y="3999524"/>
            <a:ext cx="8077200" cy="195349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121054E-1313-FB32-F2F1-24AE407FC5F4}"/>
              </a:ext>
            </a:extLst>
          </p:cNvPr>
          <p:cNvSpPr txBox="1"/>
          <p:nvPr/>
        </p:nvSpPr>
        <p:spPr>
          <a:xfrm>
            <a:off x="110197" y="979504"/>
            <a:ext cx="4579034" cy="52322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b="1" dirty="0"/>
              <a:t>Reactions of quinoxaline: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7C4E432-B101-EA18-D462-2CB16D16A5E1}"/>
              </a:ext>
            </a:extLst>
          </p:cNvPr>
          <p:cNvSpPr txBox="1"/>
          <p:nvPr/>
        </p:nvSpPr>
        <p:spPr>
          <a:xfrm>
            <a:off x="2819400" y="4848731"/>
            <a:ext cx="6858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/>
              <a:t>90 C</a:t>
            </a:r>
          </a:p>
        </p:txBody>
      </p:sp>
    </p:spTree>
    <p:extLst>
      <p:ext uri="{BB962C8B-B14F-4D97-AF65-F5344CB8AC3E}">
        <p14:creationId xmlns:p14="http://schemas.microsoft.com/office/powerpoint/2010/main" val="2608411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914400"/>
            <a:ext cx="8229600" cy="20574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en-US" sz="2400" dirty="0"/>
              <a:t>Oxidation of quinoxaline result in the formation of the product depending on the nature of the oxidizing agent employed with alkaline potassium permanganate pyrazine 2,3-dicarboxylic acid is formed ,while with peracid quinoxaline di-N-</a:t>
            </a:r>
            <a:r>
              <a:rPr lang="en-US" sz="2400" dirty="0" err="1"/>
              <a:t>oxid</a:t>
            </a:r>
            <a:r>
              <a:rPr lang="en-US" sz="2400" dirty="0"/>
              <a:t> results.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61567" y="3178175"/>
            <a:ext cx="7620866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013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1300089"/>
            <a:ext cx="8686800" cy="197651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en-US" sz="2800" dirty="0"/>
              <a:t>synthesis of quinoxaline derivatives via the condensation of aryl 1, 2-diamines with 1, 2- dicarbonyl compounds in EtOH at warm temperature in absence of acid, base or catalytic support.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352800"/>
            <a:ext cx="7543800" cy="22860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1FA87B0-CB3A-D62D-7C12-756A74D1BDA0}"/>
              </a:ext>
            </a:extLst>
          </p:cNvPr>
          <p:cNvSpPr txBox="1"/>
          <p:nvPr/>
        </p:nvSpPr>
        <p:spPr>
          <a:xfrm>
            <a:off x="2171700" y="629881"/>
            <a:ext cx="45720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800" b="1" dirty="0"/>
              <a:t>Synthesis of quinoxaline </a:t>
            </a:r>
          </a:p>
        </p:txBody>
      </p:sp>
    </p:spTree>
    <p:extLst>
      <p:ext uri="{BB962C8B-B14F-4D97-AF65-F5344CB8AC3E}">
        <p14:creationId xmlns:p14="http://schemas.microsoft.com/office/powerpoint/2010/main" val="29252136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535540"/>
            <a:ext cx="8686799" cy="13716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en-US" sz="2800" dirty="0"/>
              <a:t>2,3-diphenyl </a:t>
            </a:r>
            <a:r>
              <a:rPr lang="en-US" sz="2800" dirty="0" err="1"/>
              <a:t>quinoxaline</a:t>
            </a:r>
            <a:r>
              <a:rPr lang="en-US" sz="2800" dirty="0"/>
              <a:t> can be prepared by condensation of benzyl with 1,2-phenlene diamine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8800"/>
                    </a14:imgEffect>
                    <a14:imgEffect>
                      <a14:saturation sat="33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4514557"/>
            <a:ext cx="9143999" cy="2027238"/>
          </a:xfrm>
          <a:prstGeom prst="rect">
            <a:avLst/>
          </a:prstGeom>
        </p:spPr>
      </p:pic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74075" y="1981753"/>
            <a:ext cx="8007709" cy="2514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92359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203249"/>
            <a:ext cx="3352800" cy="62547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/>
              <a:t>Mechanism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143000"/>
            <a:ext cx="9067800" cy="495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31484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colorTemperature colorTemp="4700"/>
                    </a14:imgEffect>
                    <a14:imgEffect>
                      <a14:saturation sat="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rcRect t="7246"/>
          <a:stretch/>
        </p:blipFill>
        <p:spPr>
          <a:xfrm>
            <a:off x="152400" y="990600"/>
            <a:ext cx="8686800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5155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815</TotalTime>
  <Words>347</Words>
  <Application>Microsoft Office PowerPoint</Application>
  <PresentationFormat>On-screen Show (4:3)</PresentationFormat>
  <Paragraphs>35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Google Sans</vt:lpstr>
      <vt:lpstr>Times New Roman</vt:lpstr>
      <vt:lpstr>Office Theme</vt:lpstr>
      <vt:lpstr>     Experiment ( 6 ) Preparation of 2,3-Diphenyl quinoxaline</vt:lpstr>
      <vt:lpstr>PowerPoint Presentation</vt:lpstr>
      <vt:lpstr>PowerPoint Presentation</vt:lpstr>
      <vt:lpstr>Chemistry of quinoxaline</vt:lpstr>
      <vt:lpstr>PowerPoint Presentation</vt:lpstr>
      <vt:lpstr>PowerPoint Presentation</vt:lpstr>
      <vt:lpstr>2,3-diphenyl quinoxaline can be prepared by condensation of benzyl with 1,2-phenlene diamine</vt:lpstr>
      <vt:lpstr>Mechanism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Jala</dc:creator>
  <cp:lastModifiedBy>pshtiwan masum</cp:lastModifiedBy>
  <cp:revision>64</cp:revision>
  <dcterms:created xsi:type="dcterms:W3CDTF">2006-08-16T00:00:00Z</dcterms:created>
  <dcterms:modified xsi:type="dcterms:W3CDTF">2023-04-03T03:07:41Z</dcterms:modified>
</cp:coreProperties>
</file>