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sldIdLst>
    <p:sldId id="278" r:id="rId2"/>
    <p:sldId id="280" r:id="rId3"/>
    <p:sldId id="284" r:id="rId4"/>
    <p:sldId id="285" r:id="rId5"/>
    <p:sldId id="281" r:id="rId6"/>
    <p:sldId id="286" r:id="rId7"/>
    <p:sldId id="287" r:id="rId8"/>
    <p:sldId id="275" r:id="rId9"/>
    <p:sldId id="288" r:id="rId10"/>
    <p:sldId id="289" r:id="rId11"/>
    <p:sldId id="290" r:id="rId12"/>
    <p:sldId id="291" r:id="rId13"/>
    <p:sldId id="292" r:id="rId14"/>
    <p:sldId id="293" r:id="rId15"/>
    <p:sldId id="29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shtiwan masum" initials="pm" lastIdx="2" clrIdx="0">
    <p:extLst>
      <p:ext uri="{19B8F6BF-5375-455C-9EA6-DF929625EA0E}">
        <p15:presenceInfo xmlns:p15="http://schemas.microsoft.com/office/powerpoint/2012/main" userId="2e5822d6e3a3492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45B337-8DC9-4646-A960-1695F8266C51}" type="datetimeFigureOut">
              <a:rPr lang="en-US" smtClean="0"/>
              <a:t>2/14/2023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4A6906-CA01-40DC-BF79-8B95510F01E9}" type="slidenum">
              <a:rPr lang="en-US" smtClean="0"/>
              <a:t>‹#›</a:t>
            </a:fld>
            <a:endParaRPr lang="en-US"/>
          </a:p>
        </p:txBody>
      </p:sp>
    </p:spTree>
    <p:extLst>
      <p:ext uri="{BB962C8B-B14F-4D97-AF65-F5344CB8AC3E}">
        <p14:creationId xmlns:p14="http://schemas.microsoft.com/office/powerpoint/2010/main" val="2074695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4A6906-CA01-40DC-BF79-8B95510F01E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23897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4A6906-CA01-40DC-BF79-8B95510F01E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14986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7F20134-F56A-48B6-99D3-A34B3EC93B55}" type="datetime1">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52728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0626A6-5028-450C-88DB-D844CC567482}" type="datetime1">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49839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A7CE8A-7D80-4EE1-BA3B-FCC8756A9B45}" type="datetime1">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55470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6511AC-E7B4-4081-9332-F6831BDFB966}" type="datetime1">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6556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CABCDC-4A9E-4237-96EF-587AA6CBBCAE}" type="datetime1">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72659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0574FF-C2C6-4E6E-B6E0-60C8BE4EA381}" type="datetime1">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33461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2E9F8D-BABF-49D9-8B2F-DA0718117221}" type="datetime1">
              <a:rPr lang="en-US" smtClean="0"/>
              <a:t>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00912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C99E2E-2EFF-4419-835D-13964F143185}" type="datetime1">
              <a:rPr lang="en-US" smtClean="0"/>
              <a:t>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786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4A32AB-7C57-4592-8B37-3BA1B6D934E4}" type="datetime1">
              <a:rPr lang="en-US" smtClean="0"/>
              <a:t>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72616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9E33C5-482B-4E16-BD69-FE44B5419CE3}" type="datetime1">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77236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0EACB9-AA01-4218-B5C4-FA430C23827E}" type="datetime1">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18316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225B4F-BC30-41B4-BE38-EB028BAB65F1}" type="datetime1">
              <a:rPr lang="en-US" smtClean="0"/>
              <a:t>2/14/2023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10040594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5.wdp"/></Relationships>
</file>

<file path=ppt/slides/_rels/slide11.xml.rels><?xml version="1.0" encoding="UTF-8" standalone="yes"?>
<Relationships xmlns="http://schemas.openxmlformats.org/package/2006/relationships"><Relationship Id="rId3" Type="http://schemas.microsoft.com/office/2007/relationships/hdphoto" Target="../media/hdphoto6.wdp"/><Relationship Id="rId2" Type="http://schemas.openxmlformats.org/officeDocument/2006/relationships/image" Target="../media/image14.png"/><Relationship Id="rId1" Type="http://schemas.openxmlformats.org/officeDocument/2006/relationships/slideLayout" Target="../slideLayouts/slideLayout7.xml"/><Relationship Id="rId5" Type="http://schemas.microsoft.com/office/2007/relationships/hdphoto" Target="../media/hdphoto7.wdp"/><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microsoft.com/office/2007/relationships/hdphoto" Target="../media/hdphoto8.wdp"/><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microsoft.com/office/2007/relationships/hdphoto" Target="../media/hdphoto9.wdp"/><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microsoft.com/office/2007/relationships/hdphoto" Target="../media/hdphoto10.wdp"/><Relationship Id="rId2" Type="http://schemas.openxmlformats.org/officeDocument/2006/relationships/image" Target="../media/image18.png"/><Relationship Id="rId1" Type="http://schemas.openxmlformats.org/officeDocument/2006/relationships/slideLayout" Target="../slideLayouts/slideLayout7.xml"/><Relationship Id="rId5" Type="http://schemas.microsoft.com/office/2007/relationships/hdphoto" Target="../media/hdphoto11.wdp"/><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CEF298-34CD-45EC-9206-D21DE3659907}"/>
              </a:ext>
            </a:extLst>
          </p:cNvPr>
          <p:cNvSpPr>
            <a:spLocks noGrp="1"/>
          </p:cNvSpPr>
          <p:nvPr>
            <p:ph type="title"/>
          </p:nvPr>
        </p:nvSpPr>
        <p:spPr>
          <a:xfrm>
            <a:off x="39776" y="1892303"/>
            <a:ext cx="9091922" cy="3125229"/>
          </a:xfrm>
          <a:prstGeom prst="rect">
            <a:avLst/>
          </a:prstGeom>
        </p:spPr>
        <p:style>
          <a:lnRef idx="1">
            <a:schemeClr val="accent5"/>
          </a:lnRef>
          <a:fillRef idx="2">
            <a:schemeClr val="accent5"/>
          </a:fillRef>
          <a:effectRef idx="1">
            <a:schemeClr val="accent5"/>
          </a:effectRef>
          <a:fontRef idx="minor">
            <a:schemeClr val="dk1"/>
          </a:fontRef>
        </p:style>
        <p:txBody>
          <a:bodyPr wrap="square">
            <a:noAutofit/>
          </a:bodyPr>
          <a:lstStyle/>
          <a:p>
            <a:pPr>
              <a:lnSpc>
                <a:spcPct val="150000"/>
              </a:lnSpc>
            </a:pPr>
            <a:r>
              <a:rPr lang="en-US" sz="3200" b="1" spc="-50" dirty="0">
                <a:solidFill>
                  <a:schemeClr val="tx1">
                    <a:lumMod val="85000"/>
                    <a:lumOff val="15000"/>
                  </a:schemeClr>
                </a:solidFill>
                <a:effectLst>
                  <a:outerShdw blurRad="38100" dist="38100" dir="2700000" algn="tl">
                    <a:srgbClr val="000000">
                      <a:alpha val="43137"/>
                    </a:srgbClr>
                  </a:outerShdw>
                </a:effectLst>
                <a:latin typeface="+mj-lt"/>
                <a:ea typeface="+mj-ea"/>
                <a:cs typeface="+mj-cs"/>
              </a:rPr>
              <a:t>     </a:t>
            </a:r>
            <a:r>
              <a:rPr lang="en-US" sz="2800" b="1" spc="-50" dirty="0">
                <a:solidFill>
                  <a:schemeClr val="tx1">
                    <a:lumMod val="85000"/>
                    <a:lumOff val="15000"/>
                  </a:schemeClr>
                </a:solidFill>
                <a:effectLst>
                  <a:outerShdw blurRad="38100" dist="38100" dir="2700000" algn="tl">
                    <a:srgbClr val="000000">
                      <a:alpha val="43137"/>
                    </a:srgbClr>
                  </a:outerShdw>
                </a:effectLst>
                <a:latin typeface="+mj-lt"/>
                <a:ea typeface="+mj-ea"/>
                <a:cs typeface="+mj-cs"/>
              </a:rPr>
              <a:t>Experiment ( 3 )</a:t>
            </a:r>
            <a:br>
              <a:rPr lang="en-US" sz="4000" b="1" spc="-50" dirty="0">
                <a:solidFill>
                  <a:schemeClr val="tx1">
                    <a:lumMod val="85000"/>
                    <a:lumOff val="15000"/>
                  </a:schemeClr>
                </a:solidFill>
                <a:effectLst>
                  <a:outerShdw blurRad="38100" dist="38100" dir="2700000" algn="tl">
                    <a:srgbClr val="000000">
                      <a:alpha val="43137"/>
                    </a:srgbClr>
                  </a:outerShdw>
                </a:effectLst>
                <a:latin typeface="+mj-lt"/>
                <a:ea typeface="+mj-ea"/>
                <a:cs typeface="+mj-cs"/>
              </a:rPr>
            </a:br>
            <a:r>
              <a:rPr lang="en-US" sz="4000" b="1" dirty="0"/>
              <a:t>The Diels-Alder Reaction </a:t>
            </a:r>
            <a:br>
              <a:rPr lang="en-US" sz="4000" b="1" dirty="0"/>
            </a:br>
            <a:r>
              <a:rPr lang="en-US" sz="4000" b="1" dirty="0"/>
              <a:t>of Anthracene with Maleic Anhydride</a:t>
            </a:r>
            <a:br>
              <a:rPr lang="en-US" dirty="0"/>
            </a:br>
            <a:endParaRPr lang="en-US" sz="1800" b="1" spc="-50" dirty="0">
              <a:solidFill>
                <a:schemeClr val="tx1">
                  <a:lumMod val="85000"/>
                  <a:lumOff val="15000"/>
                </a:schemeClr>
              </a:solidFill>
              <a:effectLst>
                <a:outerShdw blurRad="38100" dist="38100" dir="2700000" algn="tl">
                  <a:srgbClr val="000000">
                    <a:alpha val="43137"/>
                  </a:srgbClr>
                </a:outerShdw>
              </a:effectLst>
              <a:latin typeface="+mj-lt"/>
              <a:ea typeface="+mj-ea"/>
              <a:cs typeface="+mj-cs"/>
            </a:endParaRPr>
          </a:p>
        </p:txBody>
      </p:sp>
      <p:sp>
        <p:nvSpPr>
          <p:cNvPr id="3" name="Title 1">
            <a:extLst>
              <a:ext uri="{FF2B5EF4-FFF2-40B4-BE49-F238E27FC236}">
                <a16:creationId xmlns:a16="http://schemas.microsoft.com/office/drawing/2014/main" id="{8AA3A01D-ABDC-409E-ABD1-BF7A71C97989}"/>
              </a:ext>
            </a:extLst>
          </p:cNvPr>
          <p:cNvSpPr txBox="1">
            <a:spLocks/>
          </p:cNvSpPr>
          <p:nvPr/>
        </p:nvSpPr>
        <p:spPr>
          <a:xfrm>
            <a:off x="4800601" y="104670"/>
            <a:ext cx="4294244" cy="1133476"/>
          </a:xfrm>
          <a:prstGeom prst="rect">
            <a:avLst/>
          </a:prstGeom>
        </p:spPr>
        <p:txBody>
          <a:bodyP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800" b="1" dirty="0">
                <a:solidFill>
                  <a:schemeClr val="tx1"/>
                </a:solidFill>
                <a:effectLst>
                  <a:outerShdw blurRad="38100" dist="38100" dir="2700000" algn="tl">
                    <a:srgbClr val="000000">
                      <a:alpha val="43137"/>
                    </a:srgbClr>
                  </a:outerShdw>
                </a:effectLst>
              </a:rPr>
              <a:t>Practical Organic chemistry</a:t>
            </a:r>
          </a:p>
          <a:p>
            <a:pPr algn="l"/>
            <a:r>
              <a:rPr lang="en-US" sz="2800" b="1" dirty="0">
                <a:solidFill>
                  <a:schemeClr val="tx1"/>
                </a:solidFill>
                <a:effectLst>
                  <a:outerShdw blurRad="38100" dist="38100" dir="2700000" algn="tl">
                    <a:srgbClr val="000000">
                      <a:alpha val="43137"/>
                    </a:srgbClr>
                  </a:outerShdw>
                </a:effectLst>
              </a:rPr>
              <a:t>3</a:t>
            </a:r>
            <a:r>
              <a:rPr lang="en-US" sz="2800" b="1" baseline="30000" dirty="0">
                <a:solidFill>
                  <a:schemeClr val="tx1"/>
                </a:solidFill>
                <a:effectLst>
                  <a:outerShdw blurRad="38100" dist="38100" dir="2700000" algn="tl">
                    <a:srgbClr val="000000">
                      <a:alpha val="43137"/>
                    </a:srgbClr>
                  </a:outerShdw>
                </a:effectLst>
              </a:rPr>
              <a:t>rd</a:t>
            </a:r>
            <a:r>
              <a:rPr lang="en-US" sz="2800" b="1" dirty="0">
                <a:solidFill>
                  <a:schemeClr val="tx1"/>
                </a:solidFill>
                <a:effectLst>
                  <a:outerShdw blurRad="38100" dist="38100" dir="2700000" algn="tl">
                    <a:srgbClr val="000000">
                      <a:alpha val="43137"/>
                    </a:srgbClr>
                  </a:outerShdw>
                </a:effectLst>
              </a:rPr>
              <a:t> Stage   </a:t>
            </a:r>
          </a:p>
        </p:txBody>
      </p:sp>
      <p:pic>
        <p:nvPicPr>
          <p:cNvPr id="5" name="Picture 4">
            <a:extLst>
              <a:ext uri="{FF2B5EF4-FFF2-40B4-BE49-F238E27FC236}">
                <a16:creationId xmlns:a16="http://schemas.microsoft.com/office/drawing/2014/main" id="{DBF590D7-280B-461B-A348-76EB007295D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56" y="136512"/>
            <a:ext cx="1219200" cy="11334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 Box 9">
            <a:extLst>
              <a:ext uri="{FF2B5EF4-FFF2-40B4-BE49-F238E27FC236}">
                <a16:creationId xmlns:a16="http://schemas.microsoft.com/office/drawing/2014/main" id="{9CA7F83B-E87C-4F6C-88C1-5E8409F5DF7B}"/>
              </a:ext>
            </a:extLst>
          </p:cNvPr>
          <p:cNvSpPr txBox="1">
            <a:spLocks noChangeArrowheads="1"/>
          </p:cNvSpPr>
          <p:nvPr/>
        </p:nvSpPr>
        <p:spPr bwMode="auto">
          <a:xfrm>
            <a:off x="1263446" y="208962"/>
            <a:ext cx="28194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pPr>
            <a:r>
              <a:rPr lang="en-US" sz="1500" b="1" dirty="0">
                <a:latin typeface="Times New Roman"/>
                <a:ea typeface="Times New Roman"/>
              </a:rPr>
              <a:t>Salahaddin University – Erbil</a:t>
            </a:r>
          </a:p>
          <a:p>
            <a:pPr>
              <a:lnSpc>
                <a:spcPct val="115000"/>
              </a:lnSpc>
            </a:pPr>
            <a:r>
              <a:rPr lang="en-US" sz="1500" b="1" dirty="0">
                <a:latin typeface="Times New Roman"/>
                <a:ea typeface="Times New Roman"/>
              </a:rPr>
              <a:t>College of Science</a:t>
            </a:r>
          </a:p>
          <a:p>
            <a:pPr>
              <a:lnSpc>
                <a:spcPct val="115000"/>
              </a:lnSpc>
            </a:pPr>
            <a:r>
              <a:rPr lang="en-US" sz="1500" b="1" dirty="0">
                <a:latin typeface="Times New Roman"/>
                <a:ea typeface="Times New Roman"/>
              </a:rPr>
              <a:t>Chemistry Department</a:t>
            </a:r>
            <a:endParaRPr lang="en-US" sz="1500" dirty="0">
              <a:latin typeface="Times New Roman"/>
              <a:ea typeface="Times New Roman"/>
            </a:endParaRPr>
          </a:p>
        </p:txBody>
      </p:sp>
      <p:sp>
        <p:nvSpPr>
          <p:cNvPr id="8" name="Title 1">
            <a:extLst>
              <a:ext uri="{FF2B5EF4-FFF2-40B4-BE49-F238E27FC236}">
                <a16:creationId xmlns:a16="http://schemas.microsoft.com/office/drawing/2014/main" id="{8FED8C5F-B40A-4D50-82C9-990F05924030}"/>
              </a:ext>
            </a:extLst>
          </p:cNvPr>
          <p:cNvSpPr txBox="1">
            <a:spLocks/>
          </p:cNvSpPr>
          <p:nvPr/>
        </p:nvSpPr>
        <p:spPr>
          <a:xfrm>
            <a:off x="3652681" y="5152320"/>
            <a:ext cx="1838637" cy="627834"/>
          </a:xfrm>
          <a:prstGeom prst="rect">
            <a:avLst/>
          </a:prstGeom>
        </p:spPr>
        <p:txBody>
          <a:bodyP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800" b="1" dirty="0">
                <a:solidFill>
                  <a:schemeClr val="tx1"/>
                </a:solidFill>
                <a:effectLst>
                  <a:outerShdw blurRad="38100" dist="38100" dir="2700000" algn="tl">
                    <a:srgbClr val="000000">
                      <a:alpha val="43137"/>
                    </a:srgbClr>
                  </a:outerShdw>
                </a:effectLst>
              </a:rPr>
              <a:t>2022-2023</a:t>
            </a:r>
          </a:p>
        </p:txBody>
      </p:sp>
      <p:sp>
        <p:nvSpPr>
          <p:cNvPr id="2" name="Slide Number Placeholder 1"/>
          <p:cNvSpPr>
            <a:spLocks noGrp="1"/>
          </p:cNvSpPr>
          <p:nvPr>
            <p:ph type="sldNum" sz="quarter" idx="12"/>
          </p:nvPr>
        </p:nvSpPr>
        <p:spPr/>
        <p:txBody>
          <a:bodyPr/>
          <a:lstStyle/>
          <a:p>
            <a:fld id="{41609211-56A8-4E81-AA61-106B701BC5B4}" type="slidenum">
              <a:rPr lang="en-US" smtClean="0"/>
              <a:t>1</a:t>
            </a:fld>
            <a:endParaRPr lang="en-US"/>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5152320"/>
            <a:ext cx="3137722" cy="1705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a:extLst>
              <a:ext uri="{FF2B5EF4-FFF2-40B4-BE49-F238E27FC236}">
                <a16:creationId xmlns:a16="http://schemas.microsoft.com/office/drawing/2014/main" id="{319B0A89-A5F7-BB14-709E-E7E55428F8D9}"/>
              </a:ext>
            </a:extLst>
          </p:cNvPr>
          <p:cNvSpPr txBox="1"/>
          <p:nvPr/>
        </p:nvSpPr>
        <p:spPr>
          <a:xfrm>
            <a:off x="2487010" y="5942568"/>
            <a:ext cx="3671668" cy="369332"/>
          </a:xfrm>
          <a:prstGeom prst="rect">
            <a:avLst/>
          </a:prstGeom>
          <a:noFill/>
        </p:spPr>
        <p:txBody>
          <a:bodyPr wrap="square">
            <a:spAutoFit/>
          </a:bodyPr>
          <a:lstStyle/>
          <a:p>
            <a:pPr algn="ctr"/>
            <a:r>
              <a:rPr lang="en-US" sz="1800" b="1" dirty="0"/>
              <a:t>Prepared by: Pshtiwan A. M.</a:t>
            </a:r>
            <a:r>
              <a:rPr lang="en-US" b="1" dirty="0"/>
              <a:t> </a:t>
            </a:r>
            <a:endParaRPr lang="en-US" dirty="0"/>
          </a:p>
        </p:txBody>
      </p:sp>
    </p:spTree>
    <p:extLst>
      <p:ext uri="{BB962C8B-B14F-4D97-AF65-F5344CB8AC3E}">
        <p14:creationId xmlns:p14="http://schemas.microsoft.com/office/powerpoint/2010/main" val="1338251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4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Rectangle 3"/>
          <p:cNvSpPr/>
          <p:nvPr/>
        </p:nvSpPr>
        <p:spPr>
          <a:xfrm>
            <a:off x="228600" y="228600"/>
            <a:ext cx="8686800" cy="2677656"/>
          </a:xfrm>
          <a:prstGeom prst="rect">
            <a:avLst/>
          </a:prstGeom>
          <a:solidFill>
            <a:schemeClr val="bg2"/>
          </a:solidFill>
          <a:ln>
            <a:solidFill>
              <a:schemeClr val="accent2"/>
            </a:solidFill>
          </a:ln>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The Diels-Alder reaction is enormously useful for synthetic organic chemists, not only because ring-forming reactions are useful in general but also because in many cases two new stereocenters are formed, and the reaction is inherently </a:t>
            </a:r>
            <a:r>
              <a:rPr kumimoji="0" lang="en-US" sz="2400" b="1" i="0" u="none" strike="noStrike" kern="1200" cap="none" spc="0" normalizeH="0" baseline="0" noProof="0" dirty="0">
                <a:ln>
                  <a:noFill/>
                </a:ln>
                <a:solidFill>
                  <a:prstClr val="black"/>
                </a:solidFill>
                <a:effectLst/>
                <a:uLnTx/>
                <a:uFillTx/>
                <a:latin typeface="Calibri"/>
                <a:ea typeface="+mn-ea"/>
                <a:cs typeface="+mn-cs"/>
              </a:rPr>
              <a:t>stereospecific</a:t>
            </a:r>
            <a:r>
              <a:rPr kumimoji="0" lang="en-US" sz="2400" b="0" i="0" u="none" strike="noStrike" kern="1200" cap="none" spc="0" normalizeH="0" baseline="0" noProof="0" dirty="0">
                <a:ln>
                  <a:noFill/>
                </a:ln>
                <a:solidFill>
                  <a:prstClr val="black"/>
                </a:solidFill>
                <a:effectLst/>
                <a:uLnTx/>
                <a:uFillTx/>
                <a:latin typeface="Calibri"/>
                <a:ea typeface="+mn-ea"/>
                <a:cs typeface="+mn-cs"/>
              </a:rPr>
              <a:t>. </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 A </a:t>
            </a:r>
            <a:r>
              <a:rPr kumimoji="0" lang="en-US" sz="2400" b="0" i="1" u="none" strike="noStrike" kern="1200" cap="none" spc="0" normalizeH="0" baseline="0" noProof="0" dirty="0">
                <a:ln>
                  <a:noFill/>
                </a:ln>
                <a:solidFill>
                  <a:prstClr val="black"/>
                </a:solidFill>
                <a:effectLst/>
                <a:uLnTx/>
                <a:uFillTx/>
                <a:latin typeface="Calibri"/>
                <a:ea typeface="+mn-ea"/>
                <a:cs typeface="+mn-cs"/>
              </a:rPr>
              <a:t>cis</a:t>
            </a:r>
            <a:r>
              <a:rPr kumimoji="0" lang="en-US" sz="2400" b="0" i="0" u="none" strike="noStrike" kern="1200" cap="none" spc="0" normalizeH="0" baseline="0" noProof="0" dirty="0">
                <a:ln>
                  <a:noFill/>
                </a:ln>
                <a:solidFill>
                  <a:prstClr val="black"/>
                </a:solidFill>
                <a:effectLst/>
                <a:uLnTx/>
                <a:uFillTx/>
                <a:latin typeface="Calibri"/>
                <a:ea typeface="+mn-ea"/>
                <a:cs typeface="+mn-cs"/>
              </a:rPr>
              <a:t> dienophile will generate a ring with </a:t>
            </a:r>
            <a:r>
              <a:rPr kumimoji="0" lang="en-US" sz="2400" b="0" i="1" u="none" strike="noStrike" kern="1200" cap="none" spc="0" normalizeH="0" baseline="0" noProof="0" dirty="0">
                <a:ln>
                  <a:noFill/>
                </a:ln>
                <a:solidFill>
                  <a:prstClr val="black"/>
                </a:solidFill>
                <a:effectLst/>
                <a:uLnTx/>
                <a:uFillTx/>
                <a:latin typeface="Calibri"/>
                <a:ea typeface="+mn-ea"/>
                <a:cs typeface="+mn-cs"/>
              </a:rPr>
              <a:t>cis</a:t>
            </a:r>
            <a:r>
              <a:rPr kumimoji="0" lang="en-US" sz="2400" b="0" i="0" u="none" strike="noStrike" kern="1200" cap="none" spc="0" normalizeH="0" baseline="0" noProof="0" dirty="0">
                <a:ln>
                  <a:noFill/>
                </a:ln>
                <a:solidFill>
                  <a:prstClr val="black"/>
                </a:solidFill>
                <a:effectLst/>
                <a:uLnTx/>
                <a:uFillTx/>
                <a:latin typeface="Calibri"/>
                <a:ea typeface="+mn-ea"/>
                <a:cs typeface="+mn-cs"/>
              </a:rPr>
              <a:t> substitution, while a </a:t>
            </a:r>
            <a:r>
              <a:rPr kumimoji="0" lang="en-US" sz="2400" b="0" i="1" u="none" strike="noStrike" kern="1200" cap="none" spc="0" normalizeH="0" baseline="0" noProof="0" dirty="0">
                <a:ln>
                  <a:noFill/>
                </a:ln>
                <a:solidFill>
                  <a:prstClr val="black"/>
                </a:solidFill>
                <a:effectLst/>
                <a:uLnTx/>
                <a:uFillTx/>
                <a:latin typeface="Calibri"/>
                <a:ea typeface="+mn-ea"/>
                <a:cs typeface="+mn-cs"/>
              </a:rPr>
              <a:t>trans</a:t>
            </a:r>
            <a:r>
              <a:rPr kumimoji="0" lang="en-US" sz="2400" b="0" i="0" u="none" strike="noStrike" kern="1200" cap="none" spc="0" normalizeH="0" baseline="0" noProof="0" dirty="0">
                <a:ln>
                  <a:noFill/>
                </a:ln>
                <a:solidFill>
                  <a:prstClr val="black"/>
                </a:solidFill>
                <a:effectLst/>
                <a:uLnTx/>
                <a:uFillTx/>
                <a:latin typeface="Calibri"/>
                <a:ea typeface="+mn-ea"/>
                <a:cs typeface="+mn-cs"/>
              </a:rPr>
              <a:t> dienophile will generate a ring with </a:t>
            </a:r>
            <a:r>
              <a:rPr kumimoji="0" lang="en-US" sz="2400" b="0" i="1" u="none" strike="noStrike" kern="1200" cap="none" spc="0" normalizeH="0" baseline="0" noProof="0" dirty="0">
                <a:ln>
                  <a:noFill/>
                </a:ln>
                <a:solidFill>
                  <a:prstClr val="black"/>
                </a:solidFill>
                <a:effectLst/>
                <a:uLnTx/>
                <a:uFillTx/>
                <a:latin typeface="Calibri"/>
                <a:ea typeface="+mn-ea"/>
                <a:cs typeface="+mn-cs"/>
              </a:rPr>
              <a:t>trans</a:t>
            </a:r>
            <a:r>
              <a:rPr kumimoji="0" lang="en-US" sz="2400" b="0" i="0" u="none" strike="noStrike" kern="1200" cap="none" spc="0" normalizeH="0" baseline="0" noProof="0" dirty="0">
                <a:ln>
                  <a:noFill/>
                </a:ln>
                <a:solidFill>
                  <a:prstClr val="black"/>
                </a:solidFill>
                <a:effectLst/>
                <a:uLnTx/>
                <a:uFillTx/>
                <a:latin typeface="Calibri"/>
                <a:ea typeface="+mn-ea"/>
                <a:cs typeface="+mn-cs"/>
              </a:rPr>
              <a:t> substitution:</a:t>
            </a:r>
          </a:p>
        </p:txBody>
      </p:sp>
      <p:pic>
        <p:nvPicPr>
          <p:cNvPr id="8" name="Picture 7"/>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Lst>
          </a:blip>
          <a:srcRect/>
          <a:stretch>
            <a:fillRect/>
          </a:stretch>
        </p:blipFill>
        <p:spPr bwMode="auto">
          <a:xfrm>
            <a:off x="1057275" y="3413274"/>
            <a:ext cx="6762750" cy="3139926"/>
          </a:xfrm>
          <a:prstGeom prst="rect">
            <a:avLst/>
          </a:prstGeom>
          <a:noFill/>
          <a:ln w="9525">
            <a:noFill/>
            <a:miter lim="800000"/>
            <a:headEnd/>
            <a:tailEnd/>
          </a:ln>
        </p:spPr>
      </p:pic>
    </p:spTree>
    <p:extLst>
      <p:ext uri="{BB962C8B-B14F-4D97-AF65-F5344CB8AC3E}">
        <p14:creationId xmlns:p14="http://schemas.microsoft.com/office/powerpoint/2010/main" val="2552571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4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3314" name="Picture 12" descr="Description: image232.pn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828800" y="1982411"/>
            <a:ext cx="5152323" cy="1141789"/>
          </a:xfrm>
          <a:prstGeom prst="rect">
            <a:avLst/>
          </a:prstGeom>
          <a:noFill/>
          <a:extLst>
            <a:ext uri="{909E8E84-426E-40DD-AFC4-6F175D3DCCD1}">
              <a14:hiddenFill xmlns:a14="http://schemas.microsoft.com/office/drawing/2010/main">
                <a:solidFill>
                  <a:srgbClr val="FFFFFF"/>
                </a:solidFill>
              </a14:hiddenFill>
            </a:ext>
          </a:extLst>
        </p:spPr>
      </p:pic>
      <p:pic>
        <p:nvPicPr>
          <p:cNvPr id="13313" name="Picture 14" descr="Description: image236.png"/>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324708" y="4876800"/>
            <a:ext cx="6277995" cy="193899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152400" y="152400"/>
            <a:ext cx="8839200" cy="1569660"/>
          </a:xfrm>
          <a:prstGeom prst="rect">
            <a:avLst/>
          </a:prstGeom>
          <a:solidFill>
            <a:schemeClr val="accent2">
              <a:lumMod val="20000"/>
              <a:lumOff val="8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lnSpc>
                <a:spcPct val="100000"/>
              </a:lnSpc>
              <a:spcBef>
                <a:spcPct val="0"/>
              </a:spcBef>
              <a:spcAft>
                <a:spcPct val="0"/>
              </a:spcAft>
              <a:buClrTx/>
              <a:buSzTx/>
              <a:buFont typeface="Wingdings" panose="05000000000000000000" pitchFamily="2" charset="2"/>
              <a:buChar char="ü"/>
              <a:tabLst/>
              <a:defRPr/>
            </a:pPr>
            <a:r>
              <a:rPr kumimoji="0" lang="en-US" sz="2400" b="0" i="0" u="none" strike="noStrike" kern="1200" cap="none" spc="0" normalizeH="0" baseline="0" noProof="0" dirty="0">
                <a:ln>
                  <a:noFill/>
                </a:ln>
                <a:solidFill>
                  <a:srgbClr val="333333"/>
                </a:solidFill>
                <a:effectLst/>
                <a:uLnTx/>
                <a:uFillTx/>
                <a:latin typeface="Times New Roman" pitchFamily="18" charset="0"/>
                <a:ea typeface="Times New Roman" pitchFamily="18" charset="0"/>
                <a:cs typeface="Times New Roman" pitchFamily="18" charset="0"/>
              </a:rPr>
              <a:t>Cyclic dienes, on the other hand, which are </a:t>
            </a:r>
            <a:r>
              <a:rPr kumimoji="0" lang="en-US" sz="2400" b="0" i="0" u="none" strike="noStrike" kern="1200" cap="none" spc="0" normalizeH="0" baseline="0" noProof="0" dirty="0">
                <a:ln>
                  <a:noFill/>
                </a:ln>
                <a:solidFill>
                  <a:srgbClr val="333333"/>
                </a:solidFill>
                <a:effectLst/>
                <a:uLnTx/>
                <a:uFillTx/>
                <a:latin typeface="Calibri"/>
                <a:ea typeface="Times New Roman" pitchFamily="18" charset="0"/>
                <a:cs typeface="Times New Roman" pitchFamily="18" charset="0"/>
              </a:rPr>
              <a:t>‘</a:t>
            </a:r>
            <a:r>
              <a:rPr kumimoji="0" lang="en-US" sz="2400" b="0" i="0" u="none" strike="noStrike" kern="1200" cap="none" spc="0" normalizeH="0" baseline="0" noProof="0" dirty="0">
                <a:ln>
                  <a:noFill/>
                </a:ln>
                <a:solidFill>
                  <a:srgbClr val="333333"/>
                </a:solidFill>
                <a:effectLst/>
                <a:uLnTx/>
                <a:uFillTx/>
                <a:latin typeface="Times New Roman" pitchFamily="18" charset="0"/>
                <a:ea typeface="Times New Roman" pitchFamily="18" charset="0"/>
                <a:cs typeface="Times New Roman" pitchFamily="18" charset="0"/>
              </a:rPr>
              <a:t>locked</a:t>
            </a:r>
            <a:r>
              <a:rPr kumimoji="0" lang="en-US" sz="2400" b="0" i="0" u="none" strike="noStrike" kern="1200" cap="none" spc="0" normalizeH="0" baseline="0" noProof="0" dirty="0">
                <a:ln>
                  <a:noFill/>
                </a:ln>
                <a:solidFill>
                  <a:srgbClr val="333333"/>
                </a:solidFill>
                <a:effectLst/>
                <a:uLnTx/>
                <a:uFillTx/>
                <a:latin typeface="Calibri"/>
                <a:ea typeface="Times New Roman" pitchFamily="18" charset="0"/>
                <a:cs typeface="Times New Roman" pitchFamily="18" charset="0"/>
              </a:rPr>
              <a:t>’</a:t>
            </a:r>
            <a:r>
              <a:rPr kumimoji="0" lang="en-US" sz="2400" b="0" i="0" u="none" strike="noStrike" kern="1200" cap="none" spc="0" normalizeH="0" baseline="0" noProof="0" dirty="0">
                <a:ln>
                  <a:noFill/>
                </a:ln>
                <a:solidFill>
                  <a:srgbClr val="333333"/>
                </a:solidFill>
                <a:effectLst/>
                <a:uLnTx/>
                <a:uFillTx/>
                <a:latin typeface="Times New Roman" pitchFamily="18" charset="0"/>
                <a:ea typeface="Times New Roman" pitchFamily="18" charset="0"/>
                <a:cs typeface="Times New Roman" pitchFamily="18" charset="0"/>
              </a:rPr>
              <a:t> in the s-</a:t>
            </a:r>
            <a:r>
              <a:rPr kumimoji="0" lang="en-US" sz="2400" b="0" i="1" u="none" strike="noStrike" kern="1200" cap="none" spc="0" normalizeH="0" baseline="0" noProof="0" dirty="0">
                <a:ln>
                  <a:noFill/>
                </a:ln>
                <a:solidFill>
                  <a:srgbClr val="333333"/>
                </a:solidFill>
                <a:effectLst/>
                <a:uLnTx/>
                <a:uFillTx/>
                <a:latin typeface="Times New Roman" pitchFamily="18" charset="0"/>
                <a:ea typeface="Times New Roman" pitchFamily="18" charset="0"/>
                <a:cs typeface="Times New Roman" pitchFamily="18" charset="0"/>
              </a:rPr>
              <a:t>cis</a:t>
            </a:r>
            <a:r>
              <a:rPr kumimoji="0" lang="en-US" sz="2400" b="0" i="0" u="none" strike="noStrike" kern="1200" cap="none" spc="0" normalizeH="0" baseline="0" noProof="0" dirty="0">
                <a:ln>
                  <a:noFill/>
                </a:ln>
                <a:solidFill>
                  <a:srgbClr val="333333"/>
                </a:solidFill>
                <a:effectLst/>
                <a:uLnTx/>
                <a:uFillTx/>
                <a:latin typeface="Times New Roman" pitchFamily="18" charset="0"/>
                <a:ea typeface="Times New Roman" pitchFamily="18" charset="0"/>
                <a:cs typeface="Times New Roman" pitchFamily="18" charset="0"/>
              </a:rPr>
              <a:t> conformation are especially reactive.</a:t>
            </a:r>
            <a:r>
              <a:rPr kumimoji="0" lang="en-US" sz="2400" b="0" i="0" u="none" strike="noStrike" kern="1200" cap="none" spc="0" normalizeH="0" baseline="0" noProof="0" dirty="0">
                <a:ln>
                  <a:noFill/>
                </a:ln>
                <a:solidFill>
                  <a:srgbClr val="333333"/>
                </a:solidFill>
                <a:effectLst/>
                <a:uLnTx/>
                <a:uFillTx/>
                <a:latin typeface="Calibri"/>
                <a:ea typeface="Times New Roman" pitchFamily="18" charset="0"/>
                <a:cs typeface="Times New Roman" pitchFamily="18" charset="0"/>
              </a:rPr>
              <a:t> </a:t>
            </a:r>
            <a:r>
              <a:rPr kumimoji="0" lang="en-US" sz="2400" b="0" i="0" u="none" strike="noStrike" kern="1200" cap="none" spc="0" normalizeH="0" baseline="0" noProof="0" dirty="0">
                <a:ln>
                  <a:noFill/>
                </a:ln>
                <a:solidFill>
                  <a:srgbClr val="333333"/>
                </a:solidFill>
                <a:effectLst/>
                <a:uLnTx/>
                <a:uFillTx/>
                <a:latin typeface="Times New Roman" pitchFamily="18" charset="0"/>
                <a:ea typeface="Times New Roman" pitchFamily="18" charset="0"/>
                <a:cs typeface="Times New Roman" pitchFamily="18" charset="0"/>
              </a:rPr>
              <a:t> </a:t>
            </a:r>
          </a:p>
          <a:p>
            <a:pPr marL="342900" marR="0" lvl="0" indent="-342900" algn="just" defTabSz="914400" rtl="0" eaLnBrk="1" fontAlgn="base" latinLnBrk="0" hangingPunct="1">
              <a:lnSpc>
                <a:spcPct val="100000"/>
              </a:lnSpc>
              <a:spcBef>
                <a:spcPct val="0"/>
              </a:spcBef>
              <a:spcAft>
                <a:spcPct val="0"/>
              </a:spcAft>
              <a:buClrTx/>
              <a:buSzTx/>
              <a:buFont typeface="Wingdings" panose="05000000000000000000" pitchFamily="2" charset="2"/>
              <a:buChar char="ü"/>
              <a:tabLst/>
              <a:defRPr/>
            </a:pPr>
            <a:r>
              <a:rPr kumimoji="0" lang="en-US" sz="2400" b="0" i="0" u="none" strike="noStrike" kern="1200" cap="none" spc="0" normalizeH="0" baseline="0" noProof="0" dirty="0">
                <a:ln>
                  <a:noFill/>
                </a:ln>
                <a:solidFill>
                  <a:srgbClr val="333333"/>
                </a:solidFill>
                <a:effectLst/>
                <a:uLnTx/>
                <a:uFillTx/>
                <a:latin typeface="Times New Roman" pitchFamily="18" charset="0"/>
                <a:ea typeface="Times New Roman" pitchFamily="18" charset="0"/>
                <a:cs typeface="Times New Roman" pitchFamily="18" charset="0"/>
              </a:rPr>
              <a:t>The result of a Diels-Alder reaction involving a cyclic diene is a</a:t>
            </a:r>
            <a:r>
              <a:rPr kumimoji="0" lang="en-US" sz="2400" b="0" i="0" u="none" strike="noStrike" kern="1200" cap="none" spc="0" normalizeH="0" baseline="0" noProof="0" dirty="0">
                <a:ln>
                  <a:noFill/>
                </a:ln>
                <a:solidFill>
                  <a:srgbClr val="333333"/>
                </a:solidFill>
                <a:effectLst/>
                <a:uLnTx/>
                <a:uFillTx/>
                <a:latin typeface="Calibri"/>
                <a:ea typeface="Times New Roman" pitchFamily="18" charset="0"/>
                <a:cs typeface="Times New Roman" pitchFamily="18" charset="0"/>
              </a:rPr>
              <a:t> </a:t>
            </a:r>
            <a:r>
              <a:rPr kumimoji="0" lang="en-US" sz="2400" b="1" i="0" u="none" strike="noStrike" kern="1200" cap="none" spc="0" normalizeH="0" baseline="0" noProof="0" dirty="0">
                <a:ln>
                  <a:noFill/>
                </a:ln>
                <a:solidFill>
                  <a:srgbClr val="333333"/>
                </a:solidFill>
                <a:effectLst/>
                <a:uLnTx/>
                <a:uFillTx/>
                <a:latin typeface="Times New Roman" pitchFamily="18" charset="0"/>
                <a:ea typeface="Times New Roman" pitchFamily="18" charset="0"/>
                <a:cs typeface="Times New Roman" pitchFamily="18" charset="0"/>
              </a:rPr>
              <a:t>bicyclic</a:t>
            </a:r>
            <a:r>
              <a:rPr kumimoji="0" lang="en-US" sz="2400" b="0" i="0" u="none" strike="noStrike" kern="1200" cap="none" spc="0" normalizeH="0" baseline="0" noProof="0" dirty="0">
                <a:ln>
                  <a:noFill/>
                </a:ln>
                <a:solidFill>
                  <a:srgbClr val="333333"/>
                </a:solidFill>
                <a:effectLst/>
                <a:uLnTx/>
                <a:uFillTx/>
                <a:latin typeface="Calibri"/>
                <a:ea typeface="Times New Roman" pitchFamily="18" charset="0"/>
                <a:cs typeface="Times New Roman" pitchFamily="18" charset="0"/>
              </a:rPr>
              <a:t> </a:t>
            </a:r>
            <a:r>
              <a:rPr kumimoji="0" lang="en-US" sz="2400" b="0" i="0" u="none" strike="noStrike" kern="1200" cap="none" spc="0" normalizeH="0" baseline="0" noProof="0" dirty="0">
                <a:ln>
                  <a:noFill/>
                </a:ln>
                <a:solidFill>
                  <a:srgbClr val="333333"/>
                </a:solidFill>
                <a:effectLst/>
                <a:uLnTx/>
                <a:uFillTx/>
                <a:latin typeface="Times New Roman" pitchFamily="18" charset="0"/>
                <a:ea typeface="Times New Roman" pitchFamily="18" charset="0"/>
                <a:cs typeface="Times New Roman" pitchFamily="18" charset="0"/>
              </a:rPr>
              <a:t>structure:</a:t>
            </a:r>
            <a:endParaRPr kumimoji="0" lang="en-US" sz="2400" b="0" i="0" u="none" strike="noStrike" kern="1200" cap="none" spc="0" normalizeH="0" baseline="0" noProof="0" dirty="0">
              <a:ln>
                <a:noFill/>
              </a:ln>
              <a:solidFill>
                <a:prstClr val="black"/>
              </a:solidFill>
              <a:effectLst/>
              <a:uLnTx/>
              <a:uFillTx/>
              <a:latin typeface="Arial" pitchFamily="34" charset="0"/>
              <a:ea typeface="Times New Roman" pitchFamily="18" charset="0"/>
              <a:cs typeface="Arial" pitchFamily="34" charset="0"/>
            </a:endParaRPr>
          </a:p>
        </p:txBody>
      </p:sp>
      <p:sp>
        <p:nvSpPr>
          <p:cNvPr id="6" name="Rectangle 4"/>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tab pos="628650" algn="l"/>
              </a:tabLst>
              <a:defRPr/>
            </a:pPr>
            <a:br>
              <a:rPr kumimoji="0" lang="en-US" sz="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br>
            <a:endParaRPr kumimoji="0" lang="en-US" sz="1200" b="0" i="0" u="none" strike="noStrike" kern="1200" cap="none" spc="0" normalizeH="0" baseline="0" noProof="0" dirty="0">
              <a:ln>
                <a:noFill/>
              </a:ln>
              <a:solidFill>
                <a:prstClr val="black"/>
              </a:solidFill>
              <a:effectLst/>
              <a:uLnTx/>
              <a:uFillTx/>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628650" algn="l"/>
              </a:tabLst>
              <a:defRPr/>
            </a:pPr>
            <a:r>
              <a:rPr kumimoji="0" lang="en-US" sz="1400" b="0" i="0" u="none" strike="noStrike" kern="1200" cap="none" spc="0" normalizeH="0" baseline="0" noProof="0" dirty="0">
                <a:ln>
                  <a:noFill/>
                </a:ln>
                <a:solidFill>
                  <a:prstClr val="black"/>
                </a:solidFill>
                <a:effectLst/>
                <a:uLnTx/>
                <a:uFillTx/>
                <a:latin typeface="Times New Roman" pitchFamily="18" charset="0"/>
                <a:ea typeface="Times New Roman" pitchFamily="18" charset="0"/>
                <a:cs typeface="Times New Roman" pitchFamily="18" charset="0"/>
              </a:rPr>
              <a:t>	</a:t>
            </a:r>
            <a:endParaRPr kumimoji="0" lang="en-US" sz="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628650" algn="l"/>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7" name="Rectangle 5"/>
          <p:cNvSpPr>
            <a:spLocks noChangeArrowheads="1"/>
          </p:cNvSpPr>
          <p:nvPr/>
        </p:nvSpPr>
        <p:spPr bwMode="auto">
          <a:xfrm rot="10800000" flipV="1">
            <a:off x="152400" y="3230939"/>
            <a:ext cx="8991600" cy="1569660"/>
          </a:xfrm>
          <a:prstGeom prst="rect">
            <a:avLst/>
          </a:prstGeom>
          <a:solidFill>
            <a:schemeClr val="accent1">
              <a:lumMod val="20000"/>
              <a:lumOff val="80000"/>
            </a:schemeClr>
          </a:solidFill>
          <a:ln>
            <a:solidFill>
              <a:schemeClr val="accent2">
                <a:lumMod val="40000"/>
                <a:lumOff val="60000"/>
              </a:schemeClr>
            </a:solidFill>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ü"/>
              <a:tabLst/>
              <a:defRPr/>
            </a:pPr>
            <a:r>
              <a:rPr kumimoji="0" lang="en-US" sz="2400" b="0" i="0" u="none" strike="noStrike" kern="1200" cap="none" spc="0" normalizeH="0" baseline="0" noProof="0" dirty="0">
                <a:ln>
                  <a:noFill/>
                </a:ln>
                <a:solidFill>
                  <a:srgbClr val="333333"/>
                </a:solidFill>
                <a:effectLst/>
                <a:uLnTx/>
                <a:uFillTx/>
                <a:latin typeface="Times New Roman" pitchFamily="18" charset="0"/>
                <a:ea typeface="Times New Roman" pitchFamily="18" charset="0"/>
                <a:cs typeface="Times New Roman" pitchFamily="18" charset="0"/>
              </a:rPr>
              <a:t>The rate at which a Diels-Alder reaction takes place depends on </a:t>
            </a:r>
            <a:r>
              <a:rPr kumimoji="0" lang="en-US" sz="2400" b="1" i="0" u="none" strike="noStrike" kern="1200" cap="none" spc="0" normalizeH="0" baseline="0" noProof="0" dirty="0">
                <a:ln>
                  <a:noFill/>
                </a:ln>
                <a:solidFill>
                  <a:srgbClr val="333333"/>
                </a:solidFill>
                <a:effectLst/>
                <a:uLnTx/>
                <a:uFillTx/>
                <a:latin typeface="Times New Roman" pitchFamily="18" charset="0"/>
                <a:ea typeface="Times New Roman" pitchFamily="18" charset="0"/>
                <a:cs typeface="Times New Roman" pitchFamily="18" charset="0"/>
              </a:rPr>
              <a:t>electronic</a:t>
            </a:r>
            <a:r>
              <a:rPr kumimoji="0" lang="en-US" sz="2400" b="0" i="0" u="none" strike="noStrike" kern="1200" cap="none" spc="0" normalizeH="0" baseline="0" noProof="0" dirty="0">
                <a:ln>
                  <a:noFill/>
                </a:ln>
                <a:solidFill>
                  <a:srgbClr val="333333"/>
                </a:solidFill>
                <a:effectLst/>
                <a:uLnTx/>
                <a:uFillTx/>
                <a:latin typeface="Times New Roman" pitchFamily="18" charset="0"/>
                <a:ea typeface="Times New Roman" pitchFamily="18" charset="0"/>
                <a:cs typeface="Times New Roman" pitchFamily="18" charset="0"/>
              </a:rPr>
              <a:t> as well as </a:t>
            </a:r>
            <a:r>
              <a:rPr kumimoji="0" lang="en-US" sz="2400" b="1" i="0" u="none" strike="noStrike" kern="1200" cap="none" spc="0" normalizeH="0" baseline="0" noProof="0" dirty="0">
                <a:ln>
                  <a:noFill/>
                </a:ln>
                <a:solidFill>
                  <a:srgbClr val="333333"/>
                </a:solidFill>
                <a:effectLst/>
                <a:uLnTx/>
                <a:uFillTx/>
                <a:latin typeface="Times New Roman" pitchFamily="18" charset="0"/>
                <a:ea typeface="Times New Roman" pitchFamily="18" charset="0"/>
                <a:cs typeface="Times New Roman" pitchFamily="18" charset="0"/>
              </a:rPr>
              <a:t>steric</a:t>
            </a:r>
            <a:r>
              <a:rPr kumimoji="0" lang="en-US" sz="2400" b="0" i="0" u="none" strike="noStrike" kern="1200" cap="none" spc="0" normalizeH="0" baseline="0" noProof="0" dirty="0">
                <a:ln>
                  <a:noFill/>
                </a:ln>
                <a:solidFill>
                  <a:srgbClr val="333333"/>
                </a:solidFill>
                <a:effectLst/>
                <a:uLnTx/>
                <a:uFillTx/>
                <a:latin typeface="Times New Roman" pitchFamily="18" charset="0"/>
                <a:ea typeface="Times New Roman" pitchFamily="18" charset="0"/>
                <a:cs typeface="Times New Roman" pitchFamily="18" charset="0"/>
              </a:rPr>
              <a:t> factors.  </a:t>
            </a:r>
          </a:p>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ü"/>
              <a:tabLst/>
              <a:defRPr/>
            </a:pPr>
            <a:r>
              <a:rPr kumimoji="0" lang="en-US" sz="2400" b="0" i="0" u="none" strike="noStrike" kern="1200" cap="none" spc="0" normalizeH="0" baseline="0" noProof="0" dirty="0">
                <a:ln>
                  <a:noFill/>
                </a:ln>
                <a:solidFill>
                  <a:srgbClr val="333333"/>
                </a:solidFill>
                <a:effectLst/>
                <a:uLnTx/>
                <a:uFillTx/>
                <a:latin typeface="Times New Roman" pitchFamily="18" charset="0"/>
                <a:ea typeface="Times New Roman" pitchFamily="18" charset="0"/>
                <a:cs typeface="Times New Roman" pitchFamily="18" charset="0"/>
              </a:rPr>
              <a:t>A particularly rapid Diels-Alder reaction takes place between cyclopentadiene and maleic anhydride.</a:t>
            </a:r>
            <a:endPar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848460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4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400" b="0" i="0" u="none" strike="noStrike" kern="1200" cap="none" spc="0" normalizeH="0" baseline="0" noProof="0">
              <a:ln>
                <a:noFill/>
              </a:ln>
              <a:solidFill>
                <a:prstClr val="black"/>
              </a:solidFill>
              <a:effectLst/>
              <a:uLnTx/>
              <a:uFillTx/>
              <a:latin typeface="Calibri"/>
              <a:ea typeface="+mn-ea"/>
              <a:cs typeface="+mn-cs"/>
            </a:endParaRPr>
          </a:p>
        </p:txBody>
      </p:sp>
      <p:sp>
        <p:nvSpPr>
          <p:cNvPr id="4" name="Rectangle 3"/>
          <p:cNvSpPr/>
          <p:nvPr/>
        </p:nvSpPr>
        <p:spPr>
          <a:xfrm>
            <a:off x="114300" y="152400"/>
            <a:ext cx="8915400" cy="3046988"/>
          </a:xfrm>
          <a:prstGeom prst="rect">
            <a:avLst/>
          </a:prstGeom>
          <a:solidFill>
            <a:schemeClr val="accent2">
              <a:lumMod val="20000"/>
              <a:lumOff val="80000"/>
            </a:schemeClr>
          </a:solidFill>
          <a:ln>
            <a:solidFill>
              <a:schemeClr val="accent2">
                <a:lumMod val="40000"/>
                <a:lumOff val="60000"/>
              </a:schemeClr>
            </a:solidFill>
          </a:ln>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The purpose of this experiment is to form 9,10-dihydroanthracene-9,10-α,β-succinic anhydride by way of a Diels Alder reaction between anthracene and maleic anhydride, as shown in the reaction below. </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Anthracene acts as the diene and maleic anhydride functions as the dienophile. </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Xylene (dimethylbenzene) is used as a high boiling temperature solvent so that the reaction will proceed quickly . </a:t>
            </a:r>
          </a:p>
        </p:txBody>
      </p:sp>
      <p:pic>
        <p:nvPicPr>
          <p:cNvPr id="6" name="Picture 5"/>
          <p:cNvPicPr/>
          <p:nvPr/>
        </p:nvPicPr>
        <p:blipFill rotWithShape="1">
          <a:blip r:embed="rId2">
            <a:extLst>
              <a:ext uri="{BEBA8EAE-BF5A-486C-A8C5-ECC9F3942E4B}">
                <a14:imgProps xmlns:a14="http://schemas.microsoft.com/office/drawing/2010/main">
                  <a14:imgLayer r:embed="rId3">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l="2692" r="11165"/>
          <a:stretch/>
        </p:blipFill>
        <p:spPr bwMode="auto">
          <a:xfrm>
            <a:off x="297180" y="3460750"/>
            <a:ext cx="8542020" cy="2895600"/>
          </a:xfrm>
          <a:prstGeom prst="rect">
            <a:avLst/>
          </a:prstGeom>
          <a:noFill/>
          <a:ln>
            <a:noFill/>
          </a:ln>
        </p:spPr>
      </p:pic>
    </p:spTree>
    <p:extLst>
      <p:ext uri="{BB962C8B-B14F-4D97-AF65-F5344CB8AC3E}">
        <p14:creationId xmlns:p14="http://schemas.microsoft.com/office/powerpoint/2010/main" val="3043705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4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5" name="Picture 4"/>
          <p:cNvPicPr/>
          <p:nvPr/>
        </p:nvPicPr>
        <p:blipFill rotWithShape="1">
          <a:blip r:embed="rId2">
            <a:extLst>
              <a:ext uri="{BEBA8EAE-BF5A-486C-A8C5-ECC9F3942E4B}">
                <a14:imgProps xmlns:a14="http://schemas.microsoft.com/office/drawing/2010/main">
                  <a14:imgLayer r:embed="rId3">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l="9422" t="3226" r="4864" b="-1"/>
          <a:stretch/>
        </p:blipFill>
        <p:spPr bwMode="auto">
          <a:xfrm>
            <a:off x="457200" y="381000"/>
            <a:ext cx="8077200" cy="2743200"/>
          </a:xfrm>
          <a:prstGeom prst="rect">
            <a:avLst/>
          </a:prstGeom>
          <a:noFill/>
          <a:ln>
            <a:noFill/>
          </a:ln>
        </p:spPr>
      </p:pic>
      <p:sp>
        <p:nvSpPr>
          <p:cNvPr id="6" name="Rectangle 5"/>
          <p:cNvSpPr/>
          <p:nvPr/>
        </p:nvSpPr>
        <p:spPr>
          <a:xfrm>
            <a:off x="228600" y="3787676"/>
            <a:ext cx="8534400" cy="2308324"/>
          </a:xfrm>
          <a:prstGeom prst="rect">
            <a:avLst/>
          </a:prstGeom>
          <a:solidFill>
            <a:schemeClr val="accent5">
              <a:lumMod val="20000"/>
              <a:lumOff val="80000"/>
            </a:schemeClr>
          </a:solidFill>
          <a:ln>
            <a:solidFill>
              <a:schemeClr val="accent2">
                <a:lumMod val="40000"/>
                <a:lumOff val="60000"/>
              </a:schemeClr>
            </a:solidFill>
          </a:ln>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This reaction, shown above, does not occur to any significant extent, because the product formed has less aromatic stabilization. </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Testing has shown that products with two separate benzene rings are more stable than structures with a naphthalene component.	</a:t>
            </a:r>
          </a:p>
        </p:txBody>
      </p:sp>
    </p:spTree>
    <p:extLst>
      <p:ext uri="{BB962C8B-B14F-4D97-AF65-F5344CB8AC3E}">
        <p14:creationId xmlns:p14="http://schemas.microsoft.com/office/powerpoint/2010/main" val="3548175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4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Rectangle 3"/>
          <p:cNvSpPr/>
          <p:nvPr/>
        </p:nvSpPr>
        <p:spPr>
          <a:xfrm>
            <a:off x="190500" y="609600"/>
            <a:ext cx="8763000" cy="5283434"/>
          </a:xfrm>
          <a:prstGeom prst="rect">
            <a:avLst/>
          </a:prstGeom>
          <a:solidFill>
            <a:schemeClr val="accent5">
              <a:lumMod val="20000"/>
              <a:lumOff val="80000"/>
            </a:schemeClr>
          </a:solidFill>
          <a:ln>
            <a:solidFill>
              <a:schemeClr val="accent2">
                <a:lumMod val="40000"/>
                <a:lumOff val="60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a:ea typeface="+mn-ea"/>
                <a:cs typeface="+mn-cs"/>
              </a:rPr>
              <a:t>Procedure:</a:t>
            </a: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a:p>
            <a:pPr marL="457200" marR="0" lvl="0" indent="-457200" algn="l" defTabSz="914400" rtl="0" eaLnBrk="1" fontAlgn="auto" latinLnBrk="0" hangingPunct="1">
              <a:lnSpc>
                <a:spcPct val="150000"/>
              </a:lnSpc>
              <a:spcBef>
                <a:spcPts val="0"/>
              </a:spcBef>
              <a:spcAft>
                <a:spcPts val="0"/>
              </a:spcAft>
              <a:buClrTx/>
              <a:buSzTx/>
              <a:buFont typeface="+mj-lt"/>
              <a:buAutoNum type="arabicParen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Weigh anthracene (0.5 gm) and maleic anhydride (0.25 gm).</a:t>
            </a:r>
          </a:p>
          <a:p>
            <a:pPr marL="457200" marR="0" lvl="0" indent="-457200" algn="l" defTabSz="914400" rtl="0" eaLnBrk="1" fontAlgn="auto" latinLnBrk="0" hangingPunct="1">
              <a:lnSpc>
                <a:spcPct val="150000"/>
              </a:lnSpc>
              <a:spcBef>
                <a:spcPts val="0"/>
              </a:spcBef>
              <a:spcAft>
                <a:spcPts val="0"/>
              </a:spcAft>
              <a:buClrTx/>
              <a:buSzTx/>
              <a:buFont typeface="+mj-lt"/>
              <a:buAutoNum type="arabicParen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Place weighed reagents into a flask then add xylene  (6 mL).</a:t>
            </a:r>
          </a:p>
          <a:p>
            <a:pPr marL="457200" marR="0" lvl="0" indent="-457200" algn="l" defTabSz="914400" rtl="0" eaLnBrk="1" fontAlgn="auto" latinLnBrk="0" hangingPunct="1">
              <a:lnSpc>
                <a:spcPct val="150000"/>
              </a:lnSpc>
              <a:spcBef>
                <a:spcPts val="0"/>
              </a:spcBef>
              <a:spcAft>
                <a:spcPts val="0"/>
              </a:spcAft>
              <a:buClrTx/>
              <a:buSzTx/>
              <a:buFont typeface="+mj-lt"/>
              <a:buAutoNum type="arabicParen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Assemble a reflux apparatus.</a:t>
            </a:r>
          </a:p>
          <a:p>
            <a:pPr marL="457200" marR="0" lvl="0" indent="-457200" algn="l" defTabSz="914400" rtl="0" eaLnBrk="1" fontAlgn="auto" latinLnBrk="0" hangingPunct="1">
              <a:lnSpc>
                <a:spcPct val="150000"/>
              </a:lnSpc>
              <a:spcBef>
                <a:spcPts val="0"/>
              </a:spcBef>
              <a:spcAft>
                <a:spcPts val="0"/>
              </a:spcAft>
              <a:buClrTx/>
              <a:buSzTx/>
              <a:buFont typeface="+mj-lt"/>
              <a:buAutoNum type="arabicParen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Heat anthracene and maleic anhydride at reflux for 30 min.</a:t>
            </a:r>
          </a:p>
          <a:p>
            <a:pPr marL="457200" marR="0" lvl="0" indent="-457200" algn="l" defTabSz="914400" rtl="0" eaLnBrk="1" fontAlgn="auto" latinLnBrk="0" hangingPunct="1">
              <a:lnSpc>
                <a:spcPct val="150000"/>
              </a:lnSpc>
              <a:spcBef>
                <a:spcPts val="0"/>
              </a:spcBef>
              <a:spcAft>
                <a:spcPts val="0"/>
              </a:spcAft>
              <a:buClrTx/>
              <a:buSzTx/>
              <a:buFont typeface="+mj-lt"/>
              <a:buAutoNum type="arabicParen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Cool the reaction mixture in an ice bath (5 min).</a:t>
            </a:r>
          </a:p>
          <a:p>
            <a:pPr marL="457200" marR="0" lvl="0" indent="-457200" algn="l" defTabSz="914400" rtl="0" eaLnBrk="1" fontAlgn="auto" latinLnBrk="0" hangingPunct="1">
              <a:lnSpc>
                <a:spcPct val="150000"/>
              </a:lnSpc>
              <a:spcBef>
                <a:spcPts val="0"/>
              </a:spcBef>
              <a:spcAft>
                <a:spcPts val="0"/>
              </a:spcAft>
              <a:buClrTx/>
              <a:buSzTx/>
              <a:buFont typeface="+mj-lt"/>
              <a:buAutoNum type="arabicParen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Use vacuum filtration to collect crude product.</a:t>
            </a:r>
            <a:r>
              <a:rPr kumimoji="0" lang="en-US" sz="26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marL="457200" marR="0" lvl="0" indent="-457200" algn="l" defTabSz="914400" rtl="0" eaLnBrk="1" fontAlgn="auto" latinLnBrk="0" hangingPunct="1">
              <a:lnSpc>
                <a:spcPct val="150000"/>
              </a:lnSpc>
              <a:spcBef>
                <a:spcPts val="0"/>
              </a:spcBef>
              <a:spcAft>
                <a:spcPts val="0"/>
              </a:spcAft>
              <a:buClrTx/>
              <a:buSzTx/>
              <a:buFont typeface="+mj-lt"/>
              <a:buAutoNum type="arabicParen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Dry and weigh the product on a watch glass.</a:t>
            </a:r>
          </a:p>
          <a:p>
            <a:pPr marL="457200" marR="0" lvl="0" indent="-457200" algn="l" defTabSz="914400" rtl="0" eaLnBrk="1" fontAlgn="auto" latinLnBrk="0" hangingPunct="1">
              <a:lnSpc>
                <a:spcPct val="150000"/>
              </a:lnSpc>
              <a:spcBef>
                <a:spcPts val="0"/>
              </a:spcBef>
              <a:spcAft>
                <a:spcPts val="0"/>
              </a:spcAft>
              <a:buClrTx/>
              <a:buSzTx/>
              <a:buFont typeface="+mj-lt"/>
              <a:buAutoNum type="arabicParenR"/>
              <a:tabLst/>
              <a:defRPr/>
            </a:pPr>
            <a:r>
              <a:rPr kumimoji="0" lang="en-US" sz="2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Calculate the yield% for the product.</a:t>
            </a:r>
          </a:p>
        </p:txBody>
      </p:sp>
    </p:spTree>
    <p:extLst>
      <p:ext uri="{BB962C8B-B14F-4D97-AF65-F5344CB8AC3E}">
        <p14:creationId xmlns:p14="http://schemas.microsoft.com/office/powerpoint/2010/main" val="2181474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B8EBF49-C24B-8453-4359-CCAE293D4648}"/>
              </a:ext>
            </a:extLst>
          </p:cNvPr>
          <p:cNvSpPr>
            <a:spLocks noGrp="1"/>
          </p:cNvSpPr>
          <p:nvPr>
            <p:ph type="sldNum" sz="quarter" idx="12"/>
          </p:nvPr>
        </p:nvSpPr>
        <p:spPr>
          <a:xfrm>
            <a:off x="6934200" y="64166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4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4" name="Picture 3">
            <a:extLst>
              <a:ext uri="{FF2B5EF4-FFF2-40B4-BE49-F238E27FC236}">
                <a16:creationId xmlns:a16="http://schemas.microsoft.com/office/drawing/2014/main" id="{9DADB411-3C65-AE47-DE96-350D2BC0F69D}"/>
              </a:ext>
            </a:extLst>
          </p:cNvPr>
          <p:cNvPicPr>
            <a:picLocks noChangeAspect="1"/>
          </p:cNvPicPr>
          <p:nvPr/>
        </p:nvPicPr>
        <p:blipFill rotWithShape="1">
          <a:blip r:embed="rId2">
            <a:extLst>
              <a:ext uri="{BEBA8EAE-BF5A-486C-A8C5-ECC9F3942E4B}">
                <a14:imgProps xmlns:a14="http://schemas.microsoft.com/office/drawing/2010/main">
                  <a14:imgLayer r:embed="rId3">
                    <a14:imgEffect>
                      <a14:sharpenSoften amount="100000"/>
                    </a14:imgEffect>
                    <a14:imgEffect>
                      <a14:brightnessContrast contrast="40000"/>
                    </a14:imgEffect>
                  </a14:imgLayer>
                </a14:imgProps>
              </a:ext>
            </a:extLst>
          </a:blip>
          <a:srcRect t="3824" b="6542"/>
          <a:stretch/>
        </p:blipFill>
        <p:spPr>
          <a:xfrm>
            <a:off x="-20054" y="1124919"/>
            <a:ext cx="4211053" cy="3142281"/>
          </a:xfrm>
          <a:prstGeom prst="rect">
            <a:avLst/>
          </a:prstGeom>
        </p:spPr>
      </p:pic>
      <p:sp>
        <p:nvSpPr>
          <p:cNvPr id="7" name="TextBox 6">
            <a:extLst>
              <a:ext uri="{FF2B5EF4-FFF2-40B4-BE49-F238E27FC236}">
                <a16:creationId xmlns:a16="http://schemas.microsoft.com/office/drawing/2014/main" id="{31B291E7-59F9-26C4-EFDB-F06AD72E4E09}"/>
              </a:ext>
            </a:extLst>
          </p:cNvPr>
          <p:cNvSpPr txBox="1"/>
          <p:nvPr/>
        </p:nvSpPr>
        <p:spPr>
          <a:xfrm>
            <a:off x="0" y="42208"/>
            <a:ext cx="9067800"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Bold"/>
                <a:ea typeface="+mn-ea"/>
                <a:cs typeface="+mn-cs"/>
              </a:rPr>
              <a:t>Question</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Times-Roman"/>
                <a:ea typeface="+mn-ea"/>
                <a:cs typeface="+mn-cs"/>
              </a:rPr>
              <a:t>Give the structure of the product of each of the following Diels-Alder reactions.</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Times-Roman"/>
                <a:ea typeface="+mn-ea"/>
                <a:cs typeface="+mn-cs"/>
              </a:rPr>
              <a:t>If no reaction occurs, state that such is the case and indicate what the problem might be.</a:t>
            </a:r>
            <a:endParaRPr kumimoji="0" lang="en-US" sz="2400" b="1" i="0" u="none" strike="noStrike" kern="1200" cap="none" spc="0" normalizeH="0" baseline="0" noProof="0" dirty="0">
              <a:ln>
                <a:noFill/>
              </a:ln>
              <a:solidFill>
                <a:prstClr val="black"/>
              </a:solidFill>
              <a:effectLst/>
              <a:uLnTx/>
              <a:uFillTx/>
              <a:latin typeface="Calibri"/>
              <a:ea typeface="+mn-ea"/>
              <a:cs typeface="+mn-cs"/>
            </a:endParaRPr>
          </a:p>
        </p:txBody>
      </p:sp>
      <p:pic>
        <p:nvPicPr>
          <p:cNvPr id="5" name="Picture 4">
            <a:extLst>
              <a:ext uri="{FF2B5EF4-FFF2-40B4-BE49-F238E27FC236}">
                <a16:creationId xmlns:a16="http://schemas.microsoft.com/office/drawing/2014/main" id="{23FBA084-BA01-0874-6F5E-84F4407B6897}"/>
              </a:ext>
            </a:extLst>
          </p:cNvPr>
          <p:cNvPicPr>
            <a:picLocks noChangeAspect="1"/>
          </p:cNvPicPr>
          <p:nvPr/>
        </p:nvPicPr>
        <p:blipFill rotWithShape="1">
          <a:blip r:embed="rId4">
            <a:extLst>
              <a:ext uri="{BEBA8EAE-BF5A-486C-A8C5-ECC9F3942E4B}">
                <a14:imgProps xmlns:a14="http://schemas.microsoft.com/office/drawing/2010/main">
                  <a14:imgLayer r:embed="rId5">
                    <a14:imgEffect>
                      <a14:sharpenSoften amount="50000"/>
                    </a14:imgEffect>
                    <a14:imgEffect>
                      <a14:brightnessContrast contrast="40000"/>
                    </a14:imgEffect>
                  </a14:imgLayer>
                </a14:imgProps>
              </a:ext>
            </a:extLst>
          </a:blip>
          <a:srcRect t="5620" b="6008"/>
          <a:stretch/>
        </p:blipFill>
        <p:spPr>
          <a:xfrm>
            <a:off x="228599" y="4267200"/>
            <a:ext cx="3814149" cy="2514600"/>
          </a:xfrm>
          <a:prstGeom prst="rect">
            <a:avLst/>
          </a:prstGeom>
        </p:spPr>
      </p:pic>
    </p:spTree>
    <p:extLst>
      <p:ext uri="{BB962C8B-B14F-4D97-AF65-F5344CB8AC3E}">
        <p14:creationId xmlns:p14="http://schemas.microsoft.com/office/powerpoint/2010/main" val="465646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3" name="Rectangle 2"/>
          <p:cNvSpPr/>
          <p:nvPr/>
        </p:nvSpPr>
        <p:spPr>
          <a:xfrm>
            <a:off x="211601" y="1066800"/>
            <a:ext cx="8605618" cy="2677656"/>
          </a:xfrm>
          <a:prstGeom prst="rect">
            <a:avLst/>
          </a:prstGeom>
          <a:ln>
            <a:solidFill>
              <a:srgbClr val="FF0000"/>
            </a:solidFill>
          </a:ln>
        </p:spPr>
        <p:txBody>
          <a:bodyPr wrap="square">
            <a:spAutoFit/>
          </a:bodyPr>
          <a:lstStyle/>
          <a:p>
            <a:pPr algn="just"/>
            <a:r>
              <a:rPr lang="en-US" altLang="en-US" sz="2400" dirty="0">
                <a:solidFill>
                  <a:srgbClr val="FF0000"/>
                </a:solidFill>
                <a:latin typeface="+mj-lt"/>
                <a:cs typeface="Times" charset="0"/>
              </a:rPr>
              <a:t>Diels-Alder reaction </a:t>
            </a:r>
            <a:r>
              <a:rPr lang="en-US" altLang="en-US" sz="2400" dirty="0">
                <a:latin typeface="+mj-lt"/>
                <a:cs typeface="Times" charset="0"/>
              </a:rPr>
              <a:t>is a method of producing cyclical organic compound, </a:t>
            </a:r>
            <a:r>
              <a:rPr lang="en-US" altLang="en-US" sz="2400" dirty="0">
                <a:solidFill>
                  <a:srgbClr val="202124"/>
                </a:solidFill>
                <a:latin typeface="+mj-lt"/>
                <a:cs typeface="Times" charset="0"/>
              </a:rPr>
              <a:t>t</a:t>
            </a:r>
            <a:r>
              <a:rPr lang="en-US" sz="2400" dirty="0">
                <a:solidFill>
                  <a:srgbClr val="202124"/>
                </a:solidFill>
                <a:latin typeface="+mj-lt"/>
              </a:rPr>
              <a:t>he reaction is performed between a conjugated diene and an alkene (dienophile) to form unsaturated six-membered rings.</a:t>
            </a:r>
            <a:r>
              <a:rPr lang="en-US" sz="2400" dirty="0">
                <a:solidFill>
                  <a:srgbClr val="202124"/>
                </a:solidFill>
                <a:latin typeface="+mj-lt"/>
                <a:cs typeface="Times" charset="0"/>
              </a:rPr>
              <a:t> </a:t>
            </a:r>
          </a:p>
          <a:p>
            <a:pPr algn="just"/>
            <a:r>
              <a:rPr lang="en-US" altLang="en-US" sz="2400" dirty="0">
                <a:solidFill>
                  <a:srgbClr val="FF0000"/>
                </a:solidFill>
                <a:latin typeface="+mj-lt"/>
                <a:cs typeface="Times" charset="0"/>
              </a:rPr>
              <a:t>Diels-Alder reaction </a:t>
            </a:r>
            <a:r>
              <a:rPr lang="en-US" sz="2400" dirty="0">
                <a:solidFill>
                  <a:srgbClr val="202124"/>
                </a:solidFill>
                <a:latin typeface="+mj-lt"/>
                <a:cs typeface="Times" charset="0"/>
              </a:rPr>
              <a:t>is </a:t>
            </a:r>
            <a:r>
              <a:rPr lang="en-US" altLang="en-US" sz="2400" dirty="0">
                <a:solidFill>
                  <a:srgbClr val="FF0000"/>
                </a:solidFill>
                <a:latin typeface="+mj-lt"/>
                <a:cs typeface="Times" charset="0"/>
              </a:rPr>
              <a:t> </a:t>
            </a:r>
            <a:r>
              <a:rPr lang="en-US" altLang="en-US" sz="2400" dirty="0">
                <a:latin typeface="+mj-lt"/>
                <a:cs typeface="Times" charset="0"/>
              </a:rPr>
              <a:t>probably the most widely used methodology in organic synthesis today, it has contributed greatly to the development of mechanistic and theoretical chemistry. </a:t>
            </a:r>
          </a:p>
        </p:txBody>
      </p:sp>
      <p:sp>
        <p:nvSpPr>
          <p:cNvPr id="7" name="TextBox 6">
            <a:extLst>
              <a:ext uri="{FF2B5EF4-FFF2-40B4-BE49-F238E27FC236}">
                <a16:creationId xmlns:a16="http://schemas.microsoft.com/office/drawing/2014/main" id="{DE3B69B6-CB6D-B2F9-9ADF-18824A0BE5B3}"/>
              </a:ext>
            </a:extLst>
          </p:cNvPr>
          <p:cNvSpPr txBox="1"/>
          <p:nvPr/>
        </p:nvSpPr>
        <p:spPr>
          <a:xfrm>
            <a:off x="315790" y="4419600"/>
            <a:ext cx="8371010" cy="83099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altLang="en-US" sz="2400" dirty="0">
                <a:latin typeface="+mj-lt"/>
                <a:cs typeface="Times" charset="0"/>
              </a:rPr>
              <a:t>This reaction is named for Otto Diels and Kurt Alder who in 1950 received the Nobel Prize for their experiments. </a:t>
            </a:r>
          </a:p>
        </p:txBody>
      </p:sp>
    </p:spTree>
    <p:extLst>
      <p:ext uri="{BB962C8B-B14F-4D97-AF65-F5344CB8AC3E}">
        <p14:creationId xmlns:p14="http://schemas.microsoft.com/office/powerpoint/2010/main" val="24043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CEAF8FB-1D6A-52E5-643B-5358DF7973B1}"/>
              </a:ext>
            </a:extLst>
          </p:cNvPr>
          <p:cNvSpPr>
            <a:spLocks noGrp="1"/>
          </p:cNvSpPr>
          <p:nvPr>
            <p:ph type="sldNum" sz="quarter" idx="12"/>
          </p:nvPr>
        </p:nvSpPr>
        <p:spPr/>
        <p:txBody>
          <a:bodyPr/>
          <a:lstStyle/>
          <a:p>
            <a:fld id="{B6F15528-21DE-4FAA-801E-634DDDAF4B2B}" type="slidenum">
              <a:rPr lang="en-US" smtClean="0"/>
              <a:pPr/>
              <a:t>3</a:t>
            </a:fld>
            <a:endParaRPr lang="en-US"/>
          </a:p>
        </p:txBody>
      </p:sp>
      <p:sp>
        <p:nvSpPr>
          <p:cNvPr id="5" name="Content Placeholder 4">
            <a:extLst>
              <a:ext uri="{FF2B5EF4-FFF2-40B4-BE49-F238E27FC236}">
                <a16:creationId xmlns:a16="http://schemas.microsoft.com/office/drawing/2014/main" id="{81496B31-59BB-5662-224F-7E30615BB274}"/>
              </a:ext>
            </a:extLst>
          </p:cNvPr>
          <p:cNvSpPr>
            <a:spLocks noGrp="1"/>
          </p:cNvSpPr>
          <p:nvPr>
            <p:ph idx="1"/>
          </p:nvPr>
        </p:nvSpPr>
        <p:spPr>
          <a:xfrm>
            <a:off x="438443" y="514588"/>
            <a:ext cx="8229600" cy="1200329"/>
          </a:xfrm>
          <a:prstGeom prst="rect">
            <a:avLst/>
          </a:prstGeom>
          <a:solidFill>
            <a:schemeClr val="bg1">
              <a:lumMod val="95000"/>
            </a:schemeClr>
          </a:solidFill>
          <a:ln>
            <a:solidFill>
              <a:srgbClr val="FF0000"/>
            </a:solidFill>
          </a:ln>
        </p:spPr>
        <p:txBody>
          <a:bodyPr wrap="square">
            <a:spAutoFit/>
          </a:bodyPr>
          <a:lstStyle/>
          <a:p>
            <a:pPr algn="just"/>
            <a:r>
              <a:rPr lang="en-US" sz="2400" dirty="0">
                <a:latin typeface="Times" charset="0"/>
                <a:cs typeface="Times" charset="0"/>
              </a:rPr>
              <a:t>In all Diels-Alder reactions, three 𝜋 bonds, two in a diene and one in a dienophile, reorganize to give a six-membered ring containing one 𝜋 bond and two new sigma bonds.</a:t>
            </a:r>
          </a:p>
        </p:txBody>
      </p:sp>
      <p:sp>
        <p:nvSpPr>
          <p:cNvPr id="8" name="TextBox 7">
            <a:extLst>
              <a:ext uri="{FF2B5EF4-FFF2-40B4-BE49-F238E27FC236}">
                <a16:creationId xmlns:a16="http://schemas.microsoft.com/office/drawing/2014/main" id="{0A3B6F4E-C84B-5AC5-456C-15AA920EF042}"/>
              </a:ext>
            </a:extLst>
          </p:cNvPr>
          <p:cNvSpPr txBox="1"/>
          <p:nvPr/>
        </p:nvSpPr>
        <p:spPr>
          <a:xfrm>
            <a:off x="152400" y="2053724"/>
            <a:ext cx="8839200" cy="19389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342900" indent="-342900" algn="just">
              <a:buFont typeface="Arial" panose="020B0604020202020204" pitchFamily="34" charset="0"/>
              <a:buChar char="•"/>
            </a:pPr>
            <a:r>
              <a:rPr lang="en-US" sz="2400" dirty="0">
                <a:latin typeface="Times" charset="0"/>
                <a:cs typeface="Times" charset="0"/>
              </a:rPr>
              <a:t> This process is concerted, where bonds form and break at the same time, and the entire reaction takes place in one step in the presence of heat. The class of reactions to which Diels-Alder belong is termed as cycloaddition. The electrons are transferred cyclically between the diene and the alkene to form a cyclic adduct</a:t>
            </a:r>
          </a:p>
        </p:txBody>
      </p:sp>
      <p:pic>
        <p:nvPicPr>
          <p:cNvPr id="9" name="Picture 2">
            <a:extLst>
              <a:ext uri="{FF2B5EF4-FFF2-40B4-BE49-F238E27FC236}">
                <a16:creationId xmlns:a16="http://schemas.microsoft.com/office/drawing/2014/main" id="{3033F03B-7538-ECC5-9EB9-48D3485F7167}"/>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25000"/>
                    </a14:imgEffect>
                    <a14:imgEffect>
                      <a14:brightnessContrast contrast="40000"/>
                    </a14:imgEffect>
                  </a14:imgLayer>
                </a14:imgProps>
              </a:ext>
              <a:ext uri="{28A0092B-C50C-407E-A947-70E740481C1C}">
                <a14:useLocalDpi xmlns:a14="http://schemas.microsoft.com/office/drawing/2010/main" val="0"/>
              </a:ext>
            </a:extLst>
          </a:blip>
          <a:srcRect l="4826" r="2937" b="11254"/>
          <a:stretch/>
        </p:blipFill>
        <p:spPr bwMode="auto">
          <a:xfrm>
            <a:off x="705143" y="4195885"/>
            <a:ext cx="7696200" cy="21639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0050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56349"/>
            <a:ext cx="2133600" cy="39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4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Rectangle 2"/>
          <p:cNvSpPr/>
          <p:nvPr/>
        </p:nvSpPr>
        <p:spPr>
          <a:xfrm>
            <a:off x="304800" y="304800"/>
            <a:ext cx="8458200" cy="2677656"/>
          </a:xfrm>
          <a:prstGeom prst="rect">
            <a:avLst/>
          </a:prstGeom>
          <a:solidFill>
            <a:schemeClr val="accent5">
              <a:lumMod val="20000"/>
              <a:lumOff val="80000"/>
            </a:schemeClr>
          </a:solidFill>
          <a:ln>
            <a:solidFill>
              <a:srgbClr val="FF0000"/>
            </a:solidFill>
          </a:ln>
        </p:spPr>
        <p:txBody>
          <a:bodyPr wrap="square">
            <a:spAutoFit/>
          </a:bodyPr>
          <a:lstStyle/>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800" b="1" i="0" u="none" strike="noStrike" kern="1200" cap="none" spc="0" normalizeH="0" baseline="0" noProof="0" dirty="0">
                <a:ln>
                  <a:noFill/>
                </a:ln>
                <a:solidFill>
                  <a:srgbClr val="FF0000"/>
                </a:solidFill>
                <a:effectLst/>
                <a:uLnTx/>
                <a:uFillTx/>
                <a:latin typeface="Calibri"/>
                <a:ea typeface="+mn-ea"/>
                <a:cs typeface="+mn-cs"/>
              </a:rPr>
              <a:t>Diene:</a:t>
            </a:r>
            <a:r>
              <a:rPr kumimoji="0" lang="en-US" sz="2800" b="1" i="0" u="none" strike="noStrike" kern="1200" cap="none" spc="0" normalizeH="0" baseline="0" noProof="0" dirty="0">
                <a:ln>
                  <a:noFill/>
                </a:ln>
                <a:solidFill>
                  <a:prstClr val="black"/>
                </a:solidFill>
                <a:effectLst/>
                <a:uLnTx/>
                <a:uFillTx/>
                <a:latin typeface="Calibri"/>
                <a:ea typeface="+mn-ea"/>
                <a:cs typeface="+mn-cs"/>
              </a:rPr>
              <a:t> </a:t>
            </a:r>
            <a:r>
              <a:rPr kumimoji="0" lang="en-US" sz="2800" b="0" i="0" u="none" strike="noStrike" kern="1200" cap="none" spc="0" normalizeH="0" baseline="0" noProof="0" dirty="0">
                <a:ln>
                  <a:noFill/>
                </a:ln>
                <a:solidFill>
                  <a:prstClr val="black"/>
                </a:solidFill>
                <a:effectLst/>
                <a:uLnTx/>
                <a:uFillTx/>
                <a:latin typeface="Calibri"/>
                <a:ea typeface="+mn-ea"/>
                <a:cs typeface="+mn-cs"/>
              </a:rPr>
              <a:t>is the 4</a:t>
            </a:r>
            <a:r>
              <a:rPr kumimoji="0" lang="en-US" sz="2800" b="1" i="0" u="none" strike="noStrike" kern="1200" cap="none" spc="0" normalizeH="0" baseline="0" noProof="0" dirty="0">
                <a:ln>
                  <a:noFill/>
                </a:ln>
                <a:solidFill>
                  <a:prstClr val="black"/>
                </a:solidFill>
                <a:effectLst/>
                <a:uLnTx/>
                <a:uFillTx/>
                <a:latin typeface="Calibri"/>
                <a:ea typeface="+mn-ea"/>
                <a:cs typeface="+mn-cs"/>
              </a:rPr>
              <a:t>π</a:t>
            </a:r>
            <a:r>
              <a:rPr kumimoji="0" lang="en-US" sz="2800" b="0" i="0" u="none" strike="noStrike" kern="1200" cap="none" spc="0" normalizeH="0" baseline="0" noProof="0" dirty="0">
                <a:ln>
                  <a:noFill/>
                </a:ln>
                <a:solidFill>
                  <a:prstClr val="black"/>
                </a:solidFill>
                <a:effectLst/>
                <a:uLnTx/>
                <a:uFillTx/>
                <a:latin typeface="Calibri"/>
                <a:ea typeface="+mn-ea"/>
                <a:cs typeface="+mn-cs"/>
              </a:rPr>
              <a:t> –electron component. It is electron-rich, like a nucleophile in a Lewis acid-base reaction. </a:t>
            </a:r>
          </a:p>
          <a:p>
            <a:pPr marL="457200" marR="0" lvl="0" indent="-4572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Simple dienes like 1,3-butadiene are sufficiently electron-rich to react, but electron-releasing groups such as alkyl groups (-R) or alkoxy groups (-OR) enhance a diene's reactivity.</a:t>
            </a:r>
          </a:p>
        </p:txBody>
      </p:sp>
      <p:pic>
        <p:nvPicPr>
          <p:cNvPr id="1026" name="Picture 2" descr="1,3-Butadiene = 99 106-99-0">
            <a:extLst>
              <a:ext uri="{FF2B5EF4-FFF2-40B4-BE49-F238E27FC236}">
                <a16:creationId xmlns:a16="http://schemas.microsoft.com/office/drawing/2014/main" id="{B98C38E3-613F-5580-F449-024A68F7A8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5313" y="3473033"/>
            <a:ext cx="3009900" cy="96853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2-Methyl-1,3-butadiene (stabilised) for synthesis 78-79-5">
            <a:extLst>
              <a:ext uri="{FF2B5EF4-FFF2-40B4-BE49-F238E27FC236}">
                <a16:creationId xmlns:a16="http://schemas.microsoft.com/office/drawing/2014/main" id="{3BB126C8-33F6-D4A8-8AB5-5B89E8E8A6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090" y="4701519"/>
            <a:ext cx="3983173" cy="165483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2-methoxy-1,3-butadiene -- Critically Evaluated Thermophysical Property  Data from NIST/TRC Web Thermo Tables (WTT)">
            <a:extLst>
              <a:ext uri="{FF2B5EF4-FFF2-40B4-BE49-F238E27FC236}">
                <a16:creationId xmlns:a16="http://schemas.microsoft.com/office/drawing/2014/main" id="{EE2C8C97-30D9-3E08-D638-BDA95F562E4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4782109"/>
            <a:ext cx="2667000" cy="1598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4006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pic>
        <p:nvPicPr>
          <p:cNvPr id="2050" name="Picture 2"/>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25000"/>
                    </a14:imgEffect>
                    <a14:imgEffect>
                      <a14:brightnessContrast contrast="40000"/>
                    </a14:imgEffect>
                  </a14:imgLayer>
                </a14:imgProps>
              </a:ext>
              <a:ext uri="{28A0092B-C50C-407E-A947-70E740481C1C}">
                <a14:useLocalDpi xmlns:a14="http://schemas.microsoft.com/office/drawing/2010/main" val="0"/>
              </a:ext>
            </a:extLst>
          </a:blip>
          <a:srcRect l="5457" t="46035" r="19662" b="26695"/>
          <a:stretch/>
        </p:blipFill>
        <p:spPr bwMode="auto">
          <a:xfrm>
            <a:off x="55475" y="1828800"/>
            <a:ext cx="7924800" cy="1312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descr="https://upload.wikimedia.org/wikipedia/commons/thumb/b/b3/Dienes_various_examples.png/1920px-Dienes_various_examples.png">
            <a:extLst>
              <a:ext uri="{FF2B5EF4-FFF2-40B4-BE49-F238E27FC236}">
                <a16:creationId xmlns:a16="http://schemas.microsoft.com/office/drawing/2014/main" id="{34AAD2FA-5DED-3E40-4944-D1C5DF10E3F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3245008"/>
            <a:ext cx="7924800" cy="147939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7ED4EF70-E1D0-CC1D-E68B-4DF16FBC2999}"/>
              </a:ext>
            </a:extLst>
          </p:cNvPr>
          <p:cNvSpPr/>
          <p:nvPr/>
        </p:nvSpPr>
        <p:spPr>
          <a:xfrm>
            <a:off x="282868" y="5076241"/>
            <a:ext cx="8717391" cy="1200329"/>
          </a:xfrm>
          <a:prstGeom prst="rect">
            <a:avLst/>
          </a:prstGeom>
          <a:solidFill>
            <a:schemeClr val="bg2"/>
          </a:solidFill>
          <a:ln>
            <a:solidFill>
              <a:srgbClr val="FF0000"/>
            </a:solidFill>
          </a:ln>
        </p:spPr>
        <p:txBody>
          <a:bodyPr wrap="square">
            <a:spAutoFit/>
          </a:bodyPr>
          <a:lstStyle/>
          <a:p>
            <a:pPr algn="just"/>
            <a:r>
              <a:rPr lang="en-US" dirty="0"/>
              <a:t> </a:t>
            </a:r>
            <a:r>
              <a:rPr lang="en-US" sz="2400" b="1" dirty="0"/>
              <a:t>A</a:t>
            </a:r>
            <a:r>
              <a:rPr lang="en-US" sz="2400" dirty="0"/>
              <a:t>: 1,2-Propadiene, </a:t>
            </a:r>
            <a:r>
              <a:rPr lang="en-US" sz="2400" b="1" dirty="0"/>
              <a:t>B</a:t>
            </a:r>
            <a:r>
              <a:rPr lang="en-US" sz="2400" dirty="0"/>
              <a:t>: Isoprene, also known as 2-methyl-1,3-butadiene,</a:t>
            </a:r>
            <a:r>
              <a:rPr lang="en-US" sz="2400" b="1" dirty="0"/>
              <a:t>C</a:t>
            </a:r>
            <a:r>
              <a:rPr lang="en-US" sz="2400" dirty="0"/>
              <a:t>:1,3-Butadiene, </a:t>
            </a:r>
            <a:r>
              <a:rPr lang="en-US" sz="2400" b="1" dirty="0"/>
              <a:t>D</a:t>
            </a:r>
            <a:r>
              <a:rPr lang="en-US" sz="2400" dirty="0"/>
              <a:t>:1,5-Cyclooctadiene, </a:t>
            </a:r>
            <a:r>
              <a:rPr lang="en-US" sz="2400" b="1" dirty="0"/>
              <a:t>E</a:t>
            </a:r>
            <a:r>
              <a:rPr lang="en-US" sz="2400" dirty="0"/>
              <a:t>: Norbornadiene, and </a:t>
            </a:r>
            <a:r>
              <a:rPr lang="en-US" sz="2400" b="1" dirty="0"/>
              <a:t>F</a:t>
            </a:r>
            <a:r>
              <a:rPr lang="en-US" sz="2400" dirty="0"/>
              <a:t>: Dicyclopentadiene</a:t>
            </a:r>
            <a:r>
              <a:rPr lang="en-US" dirty="0"/>
              <a:t>.</a:t>
            </a:r>
          </a:p>
        </p:txBody>
      </p:sp>
      <p:sp>
        <p:nvSpPr>
          <p:cNvPr id="5" name="Content Placeholder 2">
            <a:extLst>
              <a:ext uri="{FF2B5EF4-FFF2-40B4-BE49-F238E27FC236}">
                <a16:creationId xmlns:a16="http://schemas.microsoft.com/office/drawing/2014/main" id="{6AFC7F75-7332-4420-30DF-75B253CD7EA3}"/>
              </a:ext>
            </a:extLst>
          </p:cNvPr>
          <p:cNvSpPr>
            <a:spLocks noGrp="1"/>
          </p:cNvSpPr>
          <p:nvPr>
            <p:ph idx="1"/>
          </p:nvPr>
        </p:nvSpPr>
        <p:spPr>
          <a:xfrm>
            <a:off x="492369" y="287605"/>
            <a:ext cx="8229600" cy="1464995"/>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algn="just"/>
            <a:r>
              <a:rPr lang="en-US" sz="2400" dirty="0">
                <a:latin typeface="Times New Roman" panose="02020603050405020304" pitchFamily="18" charset="0"/>
                <a:cs typeface="Times New Roman" panose="02020603050405020304" pitchFamily="18" charset="0"/>
              </a:rPr>
              <a:t>The diene must be </a:t>
            </a:r>
            <a:r>
              <a:rPr lang="en-US" sz="2400" b="1" dirty="0">
                <a:latin typeface="Times New Roman" panose="02020603050405020304" pitchFamily="18" charset="0"/>
                <a:cs typeface="Times New Roman" panose="02020603050405020304" pitchFamily="18" charset="0"/>
              </a:rPr>
              <a:t>conjugated</a:t>
            </a:r>
            <a:r>
              <a:rPr lang="en-US" sz="2400" dirty="0">
                <a:latin typeface="Times New Roman" panose="02020603050405020304" pitchFamily="18" charset="0"/>
                <a:cs typeface="Times New Roman" panose="02020603050405020304" pitchFamily="18" charset="0"/>
              </a:rPr>
              <a:t> to participate in a Diel-Alder reaction. No conjugation, no Diel-Adler reaction.</a:t>
            </a:r>
          </a:p>
          <a:p>
            <a:pPr algn="just"/>
            <a:r>
              <a:rPr lang="en-US" sz="2400" dirty="0">
                <a:latin typeface="Times New Roman" panose="02020603050405020304" pitchFamily="18" charset="0"/>
                <a:cs typeface="Times New Roman" panose="02020603050405020304" pitchFamily="18" charset="0"/>
              </a:rPr>
              <a:t>So while 1,3-butadiene readily undergoes Diel-Alder reaction, 1,4 pentadiene dose not.</a:t>
            </a:r>
          </a:p>
        </p:txBody>
      </p:sp>
    </p:spTree>
    <p:extLst>
      <p:ext uri="{BB962C8B-B14F-4D97-AF65-F5344CB8AC3E}">
        <p14:creationId xmlns:p14="http://schemas.microsoft.com/office/powerpoint/2010/main" val="2115883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4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3074" name="Picture 2"/>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4902" t="3721" r="8824"/>
          <a:stretch/>
        </p:blipFill>
        <p:spPr bwMode="auto">
          <a:xfrm>
            <a:off x="1066800" y="76200"/>
            <a:ext cx="6705600" cy="353279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76200" y="3672348"/>
            <a:ext cx="8915400" cy="1785104"/>
          </a:xfrm>
          <a:prstGeom prst="rect">
            <a:avLst/>
          </a:prstGeom>
          <a:ln>
            <a:solidFill>
              <a:srgbClr val="FF0000"/>
            </a:solidFill>
          </a:ln>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The s-</a:t>
            </a:r>
            <a:r>
              <a:rPr kumimoji="0" lang="en-US" sz="2200" b="0" i="1" u="none" strike="noStrike" kern="1200" cap="none" spc="0" normalizeH="0" baseline="0" noProof="0" dirty="0">
                <a:ln>
                  <a:noFill/>
                </a:ln>
                <a:solidFill>
                  <a:prstClr val="black"/>
                </a:solidFill>
                <a:effectLst/>
                <a:uLnTx/>
                <a:uFillTx/>
                <a:latin typeface="Calibri"/>
                <a:ea typeface="+mn-ea"/>
                <a:cs typeface="+mn-cs"/>
              </a:rPr>
              <a:t>cis</a:t>
            </a:r>
            <a:r>
              <a:rPr kumimoji="0" lang="en-US" sz="2200" b="0" i="0" u="none" strike="noStrike" kern="1200" cap="none" spc="0" normalizeH="0" baseline="0" noProof="0" dirty="0">
                <a:ln>
                  <a:noFill/>
                </a:ln>
                <a:solidFill>
                  <a:prstClr val="black"/>
                </a:solidFill>
                <a:effectLst/>
                <a:uLnTx/>
                <a:uFillTx/>
                <a:latin typeface="Calibri"/>
                <a:ea typeface="+mn-ea"/>
                <a:cs typeface="+mn-cs"/>
              </a:rPr>
              <a:t> conformation is higher in energy than the s-trans conformation, due to steric hindrance. </a:t>
            </a:r>
          </a:p>
          <a:p>
            <a:pPr marL="342900" marR="0" lvl="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US" sz="2200" b="0" i="0" u="none" strike="noStrike" kern="1200" cap="none" spc="0" normalizeH="0" baseline="0" noProof="0" dirty="0">
                <a:ln>
                  <a:noFill/>
                </a:ln>
                <a:solidFill>
                  <a:prstClr val="black"/>
                </a:solidFill>
                <a:effectLst/>
                <a:uLnTx/>
                <a:uFillTx/>
                <a:latin typeface="Calibri"/>
                <a:ea typeface="+mn-ea"/>
                <a:cs typeface="+mn-cs"/>
              </a:rPr>
              <a:t>For some dienes, extreme steric hindrance causes the s-cis conformation to be highly strained, and for this reason such dienes do not readily undergo Diels-Alder reactions.</a:t>
            </a:r>
          </a:p>
        </p:txBody>
      </p:sp>
      <p:pic>
        <p:nvPicPr>
          <p:cNvPr id="7" name="Picture 6" descr="image230.png"/>
          <p:cNvPicPr/>
          <p:nvPr/>
        </p:nvPicPr>
        <p:blipFill>
          <a:blip r:embed="rId4" cstate="print"/>
          <a:srcRect/>
          <a:stretch>
            <a:fillRect/>
          </a:stretch>
        </p:blipFill>
        <p:spPr bwMode="auto">
          <a:xfrm>
            <a:off x="762000" y="5562600"/>
            <a:ext cx="7315200" cy="1217950"/>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2590076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4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a:ln>
                <a:noFill/>
              </a:ln>
              <a:solidFill>
                <a:prstClr val="black"/>
              </a:solidFill>
              <a:effectLst/>
              <a:uLnTx/>
              <a:uFillTx/>
              <a:latin typeface="Calibri"/>
              <a:ea typeface="+mn-ea"/>
              <a:cs typeface="+mn-cs"/>
            </a:endParaRPr>
          </a:p>
        </p:txBody>
      </p:sp>
      <p:sp>
        <p:nvSpPr>
          <p:cNvPr id="2" name="Rectangle 1"/>
          <p:cNvSpPr/>
          <p:nvPr/>
        </p:nvSpPr>
        <p:spPr>
          <a:xfrm>
            <a:off x="178191" y="609600"/>
            <a:ext cx="8534400" cy="2246769"/>
          </a:xfrm>
          <a:prstGeom prst="rect">
            <a:avLst/>
          </a:prstGeom>
          <a:ln>
            <a:solidFill>
              <a:srgbClr val="C00000"/>
            </a:solidFill>
          </a:ln>
        </p:spPr>
        <p:txBody>
          <a:bodyPr wrap="square">
            <a:spAutoFit/>
          </a:bodyPr>
          <a:lstStyle/>
          <a:p>
            <a:pPr marL="442913" marR="0" lvl="0" indent="-442913"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Dienophile</a:t>
            </a:r>
            <a:r>
              <a:rPr kumimoji="0" lang="en-US" sz="2800" b="0" i="0" u="none" strike="noStrike" kern="1200" cap="none" spc="0" normalizeH="0" baseline="0" noProof="0" dirty="0">
                <a:ln>
                  <a:noFill/>
                </a:ln>
                <a:solidFill>
                  <a:prstClr val="black"/>
                </a:solidFill>
                <a:effectLst/>
                <a:uLnTx/>
                <a:uFillTx/>
                <a:latin typeface="Calibri"/>
                <a:ea typeface="+mn-ea"/>
                <a:cs typeface="+mn-cs"/>
              </a:rPr>
              <a:t> is the 2</a:t>
            </a:r>
            <a:r>
              <a:rPr kumimoji="0" lang="en-US" sz="2800" b="1" i="0" u="none" strike="noStrike" kern="1200" cap="none" spc="0" normalizeH="0" baseline="0" noProof="0" dirty="0">
                <a:ln>
                  <a:noFill/>
                </a:ln>
                <a:solidFill>
                  <a:prstClr val="black"/>
                </a:solidFill>
                <a:effectLst/>
                <a:uLnTx/>
                <a:uFillTx/>
                <a:latin typeface="Calibri"/>
                <a:ea typeface="+mn-ea"/>
                <a:cs typeface="+mn-cs"/>
              </a:rPr>
              <a:t> π</a:t>
            </a:r>
            <a:r>
              <a:rPr kumimoji="0" lang="en-US" sz="2800" b="0" i="0" u="none" strike="noStrike" kern="1200" cap="none" spc="0" normalizeH="0" baseline="0" noProof="0" dirty="0">
                <a:ln>
                  <a:noFill/>
                </a:ln>
                <a:solidFill>
                  <a:prstClr val="black"/>
                </a:solidFill>
                <a:effectLst/>
                <a:uLnTx/>
                <a:uFillTx/>
                <a:latin typeface="Calibri"/>
                <a:ea typeface="+mn-ea"/>
                <a:cs typeface="+mn-cs"/>
              </a:rPr>
              <a:t>–electron component called a "lover of dienes".</a:t>
            </a:r>
          </a:p>
          <a:p>
            <a:pPr marL="442913" marR="0" lvl="0" indent="-442913"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Good dienophiles contain relatively electron-poor double bonds or triple bonds; at least one strongly electron-withdrawing group is needed. </a:t>
            </a:r>
          </a:p>
        </p:txBody>
      </p:sp>
      <p:pic>
        <p:nvPicPr>
          <p:cNvPr id="921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7081"/>
          <a:stretch/>
        </p:blipFill>
        <p:spPr bwMode="auto">
          <a:xfrm>
            <a:off x="762000" y="3352800"/>
            <a:ext cx="7467599" cy="2514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1415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8</a:t>
            </a:fld>
            <a:endParaRPr lang="en-US"/>
          </a:p>
        </p:txBody>
      </p:sp>
      <p:pic>
        <p:nvPicPr>
          <p:cNvPr id="5122" name="Picture 2"/>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25000"/>
                    </a14:imgEffect>
                    <a14:imgEffect>
                      <a14:brightnessContrast bright="20000" contrast="-40000"/>
                    </a14:imgEffect>
                  </a14:imgLayer>
                </a14:imgProps>
              </a:ext>
              <a:ext uri="{28A0092B-C50C-407E-A947-70E740481C1C}">
                <a14:useLocalDpi xmlns:a14="http://schemas.microsoft.com/office/drawing/2010/main" val="0"/>
              </a:ext>
            </a:extLst>
          </a:blip>
          <a:srcRect l="6666" r="6666"/>
          <a:stretch/>
        </p:blipFill>
        <p:spPr bwMode="auto">
          <a:xfrm>
            <a:off x="745958" y="256339"/>
            <a:ext cx="7924800" cy="6096000"/>
          </a:xfrm>
          <a:prstGeom prst="rect">
            <a:avLst/>
          </a:prstGeom>
          <a:noFill/>
          <a:ln>
            <a:noFill/>
          </a:ln>
          <a:effectLst>
            <a:glow rad="127000">
              <a:schemeClr val="bg1"/>
            </a:glow>
            <a:outerShdw blurRad="50800" dist="38100" dir="2700000" algn="tl" rotWithShape="0">
              <a:schemeClr val="bg1"/>
            </a:outerShdw>
            <a:reflection endPos="0" dist="50800" dir="5400000" sy="-100000" algn="bl" rotWithShape="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a:extLst>
              <a:ext uri="{FF2B5EF4-FFF2-40B4-BE49-F238E27FC236}">
                <a16:creationId xmlns:a16="http://schemas.microsoft.com/office/drawing/2014/main" id="{651571C0-42DB-47BD-A720-C3B78CAC54A9}"/>
              </a:ext>
            </a:extLst>
          </p:cNvPr>
          <p:cNvSpPr/>
          <p:nvPr/>
        </p:nvSpPr>
        <p:spPr>
          <a:xfrm>
            <a:off x="7927145" y="6007637"/>
            <a:ext cx="76200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3352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4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a:ln>
                <a:noFill/>
              </a:ln>
              <a:solidFill>
                <a:prstClr val="black"/>
              </a:solidFill>
              <a:effectLst/>
              <a:uLnTx/>
              <a:uFillTx/>
              <a:latin typeface="Calibri"/>
              <a:ea typeface="+mn-ea"/>
              <a:cs typeface="+mn-cs"/>
            </a:endParaRPr>
          </a:p>
        </p:txBody>
      </p:sp>
      <p:graphicFrame>
        <p:nvGraphicFramePr>
          <p:cNvPr id="3" name="Table 3">
            <a:extLst>
              <a:ext uri="{FF2B5EF4-FFF2-40B4-BE49-F238E27FC236}">
                <a16:creationId xmlns:a16="http://schemas.microsoft.com/office/drawing/2014/main" id="{D4ADB80F-3E10-06E6-4325-9A913E0D73AE}"/>
              </a:ext>
            </a:extLst>
          </p:cNvPr>
          <p:cNvGraphicFramePr>
            <a:graphicFrameLocks noGrp="1"/>
          </p:cNvGraphicFramePr>
          <p:nvPr/>
        </p:nvGraphicFramePr>
        <p:xfrm>
          <a:off x="990600" y="655212"/>
          <a:ext cx="7315200" cy="5669388"/>
        </p:xfrm>
        <a:graphic>
          <a:graphicData uri="http://schemas.openxmlformats.org/drawingml/2006/table">
            <a:tbl>
              <a:tblPr firstRow="1" bandRow="1">
                <a:tableStyleId>{912C8C85-51F0-491E-9774-3900AFEF0FD7}</a:tableStyleId>
              </a:tblPr>
              <a:tblGrid>
                <a:gridCol w="3657600">
                  <a:extLst>
                    <a:ext uri="{9D8B030D-6E8A-4147-A177-3AD203B41FA5}">
                      <a16:colId xmlns:a16="http://schemas.microsoft.com/office/drawing/2014/main" val="2753873255"/>
                    </a:ext>
                  </a:extLst>
                </a:gridCol>
                <a:gridCol w="3657600">
                  <a:extLst>
                    <a:ext uri="{9D8B030D-6E8A-4147-A177-3AD203B41FA5}">
                      <a16:colId xmlns:a16="http://schemas.microsoft.com/office/drawing/2014/main" val="2751391678"/>
                    </a:ext>
                  </a:extLst>
                </a:gridCol>
              </a:tblGrid>
              <a:tr h="819493">
                <a:tc>
                  <a:txBody>
                    <a:bodyPr/>
                    <a:lstStyle/>
                    <a:p>
                      <a:pPr algn="ctr"/>
                      <a:r>
                        <a:rPr lang="en-US" sz="2800" dirty="0"/>
                        <a:t>Electron-releasing groups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700" dirty="0"/>
                        <a:t>Electron-withdrawing groups</a:t>
                      </a:r>
                    </a:p>
                  </a:txBody>
                  <a:tcPr anchor="ctr"/>
                </a:tc>
                <a:extLst>
                  <a:ext uri="{0D108BD9-81ED-4DB2-BD59-A6C34878D82A}">
                    <a16:rowId xmlns:a16="http://schemas.microsoft.com/office/drawing/2014/main" val="2149785763"/>
                  </a:ext>
                </a:extLst>
              </a:tr>
              <a:tr h="787418">
                <a:tc>
                  <a:txBody>
                    <a:bodyPr/>
                    <a:lstStyle/>
                    <a:p>
                      <a:pPr algn="ctr">
                        <a:lnSpc>
                          <a:spcPct val="100000"/>
                        </a:lnSpc>
                      </a:pPr>
                      <a:r>
                        <a:rPr lang="en-US" sz="2800" dirty="0"/>
                        <a:t>̶̶̶ CH</a:t>
                      </a:r>
                      <a:r>
                        <a:rPr lang="en-US" sz="2800" baseline="-25000" dirty="0"/>
                        <a:t>3</a:t>
                      </a:r>
                      <a:r>
                        <a:rPr lang="en-US" sz="2800" dirty="0"/>
                        <a:t> (R), Alkyl</a:t>
                      </a:r>
                    </a:p>
                  </a:txBody>
                  <a:tcPr anchor="ctr"/>
                </a:tc>
                <a:tc>
                  <a:txBody>
                    <a:bodyPr/>
                    <a:lstStyle/>
                    <a:p>
                      <a:pPr algn="ctr">
                        <a:lnSpc>
                          <a:spcPct val="100000"/>
                        </a:lnSpc>
                      </a:pPr>
                      <a:r>
                        <a:rPr lang="en-US" sz="2800" dirty="0"/>
                        <a:t>̶̶̶ CHO, Aldehyde</a:t>
                      </a:r>
                    </a:p>
                  </a:txBody>
                  <a:tcPr anchor="ctr"/>
                </a:tc>
                <a:extLst>
                  <a:ext uri="{0D108BD9-81ED-4DB2-BD59-A6C34878D82A}">
                    <a16:rowId xmlns:a16="http://schemas.microsoft.com/office/drawing/2014/main" val="891684567"/>
                  </a:ext>
                </a:extLst>
              </a:tr>
              <a:tr h="787418">
                <a:tc>
                  <a:txBody>
                    <a:bodyPr/>
                    <a:lstStyle/>
                    <a:p>
                      <a:pPr algn="ctr">
                        <a:lnSpc>
                          <a:spcPct val="100000"/>
                        </a:lnSpc>
                      </a:pPr>
                      <a:r>
                        <a:rPr lang="en-US" sz="2800" dirty="0"/>
                        <a:t>̶̶̶ OR, Ether</a:t>
                      </a:r>
                    </a:p>
                  </a:txBody>
                  <a:tcPr anchor="ctr"/>
                </a:tc>
                <a:tc>
                  <a:txBody>
                    <a:bodyPr/>
                    <a:lstStyle/>
                    <a:p>
                      <a:pPr algn="ctr">
                        <a:lnSpc>
                          <a:spcPct val="100000"/>
                        </a:lnSpc>
                      </a:pPr>
                      <a:r>
                        <a:rPr lang="en-US" sz="2800" dirty="0"/>
                        <a:t>̶̶̶ COR, Ketone</a:t>
                      </a:r>
                    </a:p>
                  </a:txBody>
                  <a:tcPr anchor="ctr"/>
                </a:tc>
                <a:extLst>
                  <a:ext uri="{0D108BD9-81ED-4DB2-BD59-A6C34878D82A}">
                    <a16:rowId xmlns:a16="http://schemas.microsoft.com/office/drawing/2014/main" val="55817640"/>
                  </a:ext>
                </a:extLst>
              </a:tr>
              <a:tr h="787418">
                <a:tc>
                  <a:txBody>
                    <a:bodyPr/>
                    <a:lstStyle/>
                    <a:p>
                      <a:pPr algn="ctr">
                        <a:lnSpc>
                          <a:spcPct val="100000"/>
                        </a:lnSpc>
                      </a:pPr>
                      <a:r>
                        <a:rPr lang="en-US" sz="2800" dirty="0"/>
                        <a:t>̶̶̶ OCOR, Ester</a:t>
                      </a:r>
                    </a:p>
                  </a:txBody>
                  <a:tcPr anchor="ctr"/>
                </a:tc>
                <a:tc>
                  <a:txBody>
                    <a:bodyPr/>
                    <a:lstStyle/>
                    <a:p>
                      <a:pPr algn="ctr">
                        <a:lnSpc>
                          <a:spcPct val="100000"/>
                        </a:lnSpc>
                      </a:pPr>
                      <a:r>
                        <a:rPr lang="en-US" sz="2800" dirty="0"/>
                        <a:t>̶̶̶ COOH, Carboxylic acid</a:t>
                      </a:r>
                    </a:p>
                  </a:txBody>
                  <a:tcPr anchor="ctr"/>
                </a:tc>
                <a:extLst>
                  <a:ext uri="{0D108BD9-81ED-4DB2-BD59-A6C34878D82A}">
                    <a16:rowId xmlns:a16="http://schemas.microsoft.com/office/drawing/2014/main" val="1942672556"/>
                  </a:ext>
                </a:extLst>
              </a:tr>
              <a:tr h="787418">
                <a:tc rowSpan="2">
                  <a:txBody>
                    <a:bodyPr/>
                    <a:lstStyle/>
                    <a:p>
                      <a:pPr algn="ctr">
                        <a:lnSpc>
                          <a:spcPct val="100000"/>
                        </a:lnSpc>
                      </a:pPr>
                      <a:endParaRPr lang="en-US" sz="2800" dirty="0"/>
                    </a:p>
                  </a:txBody>
                  <a:tcPr anchor="ctr"/>
                </a:tc>
                <a:tc>
                  <a:txBody>
                    <a:bodyPr/>
                    <a:lstStyle/>
                    <a:p>
                      <a:pPr algn="ctr">
                        <a:lnSpc>
                          <a:spcPct val="100000"/>
                        </a:lnSpc>
                      </a:pPr>
                      <a:r>
                        <a:rPr lang="en-US" sz="2800" dirty="0"/>
                        <a:t>̶̶̶ COOR, Ester</a:t>
                      </a:r>
                    </a:p>
                  </a:txBody>
                  <a:tcPr anchor="ctr"/>
                </a:tc>
                <a:extLst>
                  <a:ext uri="{0D108BD9-81ED-4DB2-BD59-A6C34878D82A}">
                    <a16:rowId xmlns:a16="http://schemas.microsoft.com/office/drawing/2014/main" val="2997892143"/>
                  </a:ext>
                </a:extLst>
              </a:tr>
              <a:tr h="787418">
                <a:tc vMerge="1">
                  <a:txBody>
                    <a:bodyPr/>
                    <a:lstStyle/>
                    <a:p>
                      <a:pPr algn="ctr">
                        <a:lnSpc>
                          <a:spcPct val="100000"/>
                        </a:lnSpc>
                      </a:pPr>
                      <a:endParaRPr lang="en-US" sz="2800" dirty="0"/>
                    </a:p>
                  </a:txBody>
                  <a:tcPr anchor="ctr"/>
                </a:tc>
                <a:tc>
                  <a:txBody>
                    <a:bodyPr/>
                    <a:lstStyle/>
                    <a:p>
                      <a:pPr algn="ctr">
                        <a:lnSpc>
                          <a:spcPct val="100000"/>
                        </a:lnSpc>
                      </a:pPr>
                      <a:r>
                        <a:rPr lang="en-US" sz="2800" dirty="0"/>
                        <a:t>̶̶̶ NO</a:t>
                      </a:r>
                      <a:r>
                        <a:rPr lang="en-US" sz="2800" baseline="-25000" dirty="0"/>
                        <a:t>2</a:t>
                      </a:r>
                      <a:r>
                        <a:rPr lang="en-US" sz="2800" dirty="0"/>
                        <a:t>, Nitro</a:t>
                      </a:r>
                    </a:p>
                  </a:txBody>
                  <a:tcPr anchor="ctr"/>
                </a:tc>
                <a:extLst>
                  <a:ext uri="{0D108BD9-81ED-4DB2-BD59-A6C34878D82A}">
                    <a16:rowId xmlns:a16="http://schemas.microsoft.com/office/drawing/2014/main" val="1399643500"/>
                  </a:ext>
                </a:extLst>
              </a:tr>
              <a:tr h="787418">
                <a:tc>
                  <a:txBody>
                    <a:bodyPr/>
                    <a:lstStyle/>
                    <a:p>
                      <a:pPr algn="ctr">
                        <a:lnSpc>
                          <a:spcPct val="100000"/>
                        </a:lnSpc>
                      </a:pPr>
                      <a:endParaRPr lang="en-US" sz="2800" dirty="0"/>
                    </a:p>
                  </a:txBody>
                  <a:tcPr anchor="ctr"/>
                </a:tc>
                <a:tc>
                  <a:txBody>
                    <a:bodyPr/>
                    <a:lstStyle/>
                    <a:p>
                      <a:pPr algn="ctr">
                        <a:lnSpc>
                          <a:spcPct val="100000"/>
                        </a:lnSpc>
                      </a:pPr>
                      <a:r>
                        <a:rPr lang="en-US" sz="2800" dirty="0"/>
                        <a:t>̶̶̶ C≡N, </a:t>
                      </a:r>
                      <a:r>
                        <a:rPr lang="en-US" sz="2800" dirty="0" err="1"/>
                        <a:t>Cyano</a:t>
                      </a:r>
                      <a:endParaRPr lang="en-US" sz="2800" dirty="0"/>
                    </a:p>
                  </a:txBody>
                  <a:tcPr anchor="ctr"/>
                </a:tc>
                <a:extLst>
                  <a:ext uri="{0D108BD9-81ED-4DB2-BD59-A6C34878D82A}">
                    <a16:rowId xmlns:a16="http://schemas.microsoft.com/office/drawing/2014/main" val="1938864431"/>
                  </a:ext>
                </a:extLst>
              </a:tr>
            </a:tbl>
          </a:graphicData>
        </a:graphic>
      </p:graphicFrame>
    </p:spTree>
    <p:extLst>
      <p:ext uri="{BB962C8B-B14F-4D97-AF65-F5344CB8AC3E}">
        <p14:creationId xmlns:p14="http://schemas.microsoft.com/office/powerpoint/2010/main" val="2718066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1427</TotalTime>
  <Words>829</Words>
  <Application>Microsoft Office PowerPoint</Application>
  <PresentationFormat>On-screen Show (4:3)</PresentationFormat>
  <Paragraphs>75</Paragraphs>
  <Slides>15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Times</vt:lpstr>
      <vt:lpstr>Times New Roman</vt:lpstr>
      <vt:lpstr>Times-Bold</vt:lpstr>
      <vt:lpstr>Times-Roman</vt:lpstr>
      <vt:lpstr>Wingdings</vt:lpstr>
      <vt:lpstr>Office Theme</vt:lpstr>
      <vt:lpstr>     Experiment ( 3 ) The Diels-Alder Reaction  of Anthracene with Maleic Anhydride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Jala</dc:creator>
  <cp:lastModifiedBy>Peshawa</cp:lastModifiedBy>
  <cp:revision>54</cp:revision>
  <dcterms:created xsi:type="dcterms:W3CDTF">2006-08-16T00:00:00Z</dcterms:created>
  <dcterms:modified xsi:type="dcterms:W3CDTF">2023-02-15T08:35:06Z</dcterms:modified>
</cp:coreProperties>
</file>