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78" r:id="rId2"/>
    <p:sldId id="280" r:id="rId3"/>
    <p:sldId id="295" r:id="rId4"/>
    <p:sldId id="303" r:id="rId5"/>
    <p:sldId id="296" r:id="rId6"/>
    <p:sldId id="30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shtiwan masum" initials="pm" lastIdx="2" clrIdx="0">
    <p:extLst>
      <p:ext uri="{19B8F6BF-5375-455C-9EA6-DF929625EA0E}">
        <p15:presenceInfo xmlns:p15="http://schemas.microsoft.com/office/powerpoint/2012/main" userId="2e5822d6e3a3492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5B337-8DC9-4646-A960-1695F8266C51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A6906-CA01-40DC-BF79-8B95510F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95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0134-F56A-48B6-99D3-A34B3EC93B55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2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26A6-5028-450C-88DB-D844CC567482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3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CE8A-7D80-4EE1-BA3B-FCC8756A9B45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7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1AC-E7B4-4081-9332-F6831BDFB966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6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BCDC-4A9E-4237-96EF-587AA6CBBCAE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5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74FF-C2C6-4E6E-B6E0-60C8BE4EA381}" type="datetime1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61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9F8D-BABF-49D9-8B2F-DA0718117221}" type="datetime1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1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9E2E-2EFF-4419-835D-13964F143185}" type="datetime1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A32AB-7C57-4592-8B37-3BA1B6D934E4}" type="datetime1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1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33C5-482B-4E16-BD69-FE44B5419CE3}" type="datetime1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3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ACB9-AA01-4218-B5C4-FA430C23827E}" type="datetime1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1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25B4F-BC30-41B4-BE38-EB028BAB65F1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0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CEF298-34CD-45EC-9206-D21DE3659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82" y="2819400"/>
            <a:ext cx="9091922" cy="25029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Preparation of Succinic Anhydride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1800" b="1" spc="-5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A3A01D-ABDC-409E-ABD1-BF7A71C97989}"/>
              </a:ext>
            </a:extLst>
          </p:cNvPr>
          <p:cNvSpPr txBox="1">
            <a:spLocks/>
          </p:cNvSpPr>
          <p:nvPr/>
        </p:nvSpPr>
        <p:spPr>
          <a:xfrm>
            <a:off x="4800601" y="104670"/>
            <a:ext cx="4294244" cy="11334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Organic chemistry</a:t>
            </a:r>
          </a:p>
          <a:p>
            <a:pPr algn="l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Stage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F590D7-280B-461B-A348-76EB007295D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6" y="136512"/>
            <a:ext cx="1219200" cy="1133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 Box 9">
            <a:extLst>
              <a:ext uri="{FF2B5EF4-FFF2-40B4-BE49-F238E27FC236}">
                <a16:creationId xmlns:a16="http://schemas.microsoft.com/office/drawing/2014/main" id="{9CA7F83B-E87C-4F6C-88C1-5E8409F5D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3446" y="208962"/>
            <a:ext cx="28194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</a:pPr>
            <a:r>
              <a:rPr lang="en-US" sz="1500" b="1" dirty="0">
                <a:latin typeface="Times New Roman"/>
                <a:ea typeface="Times New Roman"/>
              </a:rPr>
              <a:t>Salahaddin University – Erbil</a:t>
            </a:r>
          </a:p>
          <a:p>
            <a:pPr>
              <a:lnSpc>
                <a:spcPct val="115000"/>
              </a:lnSpc>
            </a:pPr>
            <a:r>
              <a:rPr lang="en-US" sz="1500" b="1" dirty="0">
                <a:latin typeface="Times New Roman"/>
                <a:ea typeface="Times New Roman"/>
              </a:rPr>
              <a:t>College of Science</a:t>
            </a:r>
          </a:p>
          <a:p>
            <a:pPr>
              <a:lnSpc>
                <a:spcPct val="115000"/>
              </a:lnSpc>
            </a:pPr>
            <a:r>
              <a:rPr lang="en-US" sz="1500" b="1" dirty="0">
                <a:latin typeface="Times New Roman"/>
                <a:ea typeface="Times New Roman"/>
              </a:rPr>
              <a:t>Chemistry Department</a:t>
            </a:r>
            <a:endParaRPr lang="en-US" sz="1500" dirty="0">
              <a:latin typeface="Times New Roman"/>
              <a:ea typeface="Times New Roman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9B0A89-A5F7-BB14-709E-E7E55428F8D9}"/>
              </a:ext>
            </a:extLst>
          </p:cNvPr>
          <p:cNvSpPr txBox="1"/>
          <p:nvPr/>
        </p:nvSpPr>
        <p:spPr>
          <a:xfrm>
            <a:off x="2576732" y="5791200"/>
            <a:ext cx="43574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mazone BT" panose="03020702040507090A04" pitchFamily="66" charset="0"/>
              </a:rPr>
              <a:t>Prepared by: </a:t>
            </a:r>
            <a:r>
              <a:rPr lang="en-US" sz="2400" dirty="0"/>
              <a:t>Peshawa Osw, PhD. 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85FC3CC5-B826-A452-23D8-9B71985EF8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3" t="27333" r="6000" b="20667"/>
          <a:stretch/>
        </p:blipFill>
        <p:spPr bwMode="auto">
          <a:xfrm>
            <a:off x="6527800" y="1447800"/>
            <a:ext cx="2159000" cy="1295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251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400" smtClean="0">
                <a:solidFill>
                  <a:schemeClr val="tx1"/>
                </a:solidFill>
              </a:rPr>
              <a:pPr/>
              <a:t>2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533400"/>
            <a:ext cx="7996018" cy="265136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marR="43180" indent="-342900" algn="just">
              <a:lnSpc>
                <a:spcPct val="959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Times New Roman"/>
                <a:cs typeface="Times New Roman"/>
              </a:rPr>
              <a:t>Dicarboxylic acids readily lose water when heated if they can form a cyclic anhydride with a five- or a six-membered ring. </a:t>
            </a:r>
          </a:p>
          <a:p>
            <a:pPr marL="342900" marR="43180" indent="-342900" algn="just">
              <a:lnSpc>
                <a:spcPct val="959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Times New Roman"/>
                <a:cs typeface="Times New Roman"/>
              </a:rPr>
              <a:t>Cyclic anhydrides are more easily prepared if the dicarboxylic acid is heated in the presence of acetyl chloride or acetic anhydride or if it is treated with a strong dehydrating agent such as P</a:t>
            </a:r>
            <a:r>
              <a:rPr lang="en-GB" sz="2400" baseline="-25000" dirty="0">
                <a:latin typeface="Times New Roman"/>
                <a:cs typeface="Times New Roman"/>
              </a:rPr>
              <a:t>2</a:t>
            </a:r>
            <a:r>
              <a:rPr lang="en-GB" sz="2400" dirty="0">
                <a:latin typeface="Times New Roman"/>
                <a:cs typeface="Times New Roman"/>
              </a:rPr>
              <a:t>O</a:t>
            </a:r>
            <a:r>
              <a:rPr lang="en-GB" sz="2400" baseline="-25000" dirty="0">
                <a:latin typeface="Times New Roman"/>
                <a:cs typeface="Times New Roman"/>
              </a:rPr>
              <a:t>5</a:t>
            </a:r>
            <a:r>
              <a:rPr lang="en-GB" sz="2400" dirty="0">
                <a:latin typeface="Times New Roman"/>
                <a:cs typeface="Times New Roman"/>
              </a:rPr>
              <a:t>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0A69BB-3CFD-B0BF-C844-D8CE15F74AF3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73234"/>
            <a:ext cx="8407706" cy="1430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4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1400" smtClean="0">
                <a:solidFill>
                  <a:schemeClr val="tx1"/>
                </a:solidFill>
              </a:rPr>
              <a:pPr/>
              <a:t>3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2286" y="152400"/>
            <a:ext cx="8945514" cy="77187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marR="43180" indent="-342900" algn="just">
              <a:lnSpc>
                <a:spcPct val="95800"/>
              </a:lnSpc>
              <a:buFont typeface="Arial" panose="020B0604020202020204" pitchFamily="34" charset="0"/>
              <a:buChar char="•"/>
            </a:pPr>
            <a:r>
              <a:rPr lang="en-GB" sz="2300" dirty="0">
                <a:latin typeface="Times New Roman"/>
                <a:cs typeface="Times New Roman"/>
              </a:rPr>
              <a:t>Acetic anhydride can be prepared by the interaction of sodium acetate and acetyl chloride or by the addition of acetic acid to ketene.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E1E8BF0-30CD-F615-73BC-F0944BBF8F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796335"/>
              </p:ext>
            </p:extLst>
          </p:nvPr>
        </p:nvGraphicFramePr>
        <p:xfrm>
          <a:off x="990600" y="1380768"/>
          <a:ext cx="6979072" cy="981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5695560" imgH="795960" progId="ChemDraw.Document.6.0">
                  <p:embed/>
                </p:oleObj>
              </mc:Choice>
              <mc:Fallback>
                <p:oleObj name="CS ChemDraw Drawing" r:id="rId2" imgW="5695560" imgH="795960" progId="ChemDraw.Document.6.0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E1E8BF0-30CD-F615-73BC-F0944BBF8F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80768"/>
                        <a:ext cx="6979072" cy="9814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76200" y="2933204"/>
            <a:ext cx="8945514" cy="179119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marR="43180" indent="-342900" algn="just">
              <a:lnSpc>
                <a:spcPct val="958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300" dirty="0">
                <a:latin typeface="Times New Roman"/>
                <a:cs typeface="Times New Roman"/>
              </a:rPr>
              <a:t>The anhydride of an acid also can be prepared by treatment of the acid with a dehydrating agent, and in the case of a dibasic acid of the type of succinic acid this direct method is only one applicable. This particular dehydration can be accomplished by use of either acetic anhydride or acetyl chloride: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7DE27C-3BE8-DC64-C9D7-4C401BE3CBA9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738" y="5169080"/>
            <a:ext cx="7382523" cy="1212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7205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1400" smtClean="0">
                <a:solidFill>
                  <a:schemeClr val="tx1"/>
                </a:solidFill>
              </a:rPr>
              <a:pPr/>
              <a:t>4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399" y="381000"/>
            <a:ext cx="8915400" cy="11560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marR="43180" indent="-342900" algn="just">
              <a:lnSpc>
                <a:spcPct val="958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reaction of the anhydride with aniline can be used for the identification of this primary amine, since the product is a crystalline substance of sharp melting point.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5057BFE-79D8-13B6-9B3C-A216CA5F13A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013" y="1903681"/>
            <a:ext cx="5060587" cy="115608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07528D7-1BDD-A31F-B329-E5043BEE8D22}"/>
              </a:ext>
            </a:extLst>
          </p:cNvPr>
          <p:cNvSpPr txBox="1"/>
          <p:nvPr/>
        </p:nvSpPr>
        <p:spPr>
          <a:xfrm>
            <a:off x="381000" y="3527471"/>
            <a:ext cx="8534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treatment with acetyl chloride, </a:t>
            </a:r>
            <a:r>
              <a:rPr lang="en-GB" sz="2400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succinanilic</a:t>
            </a:r>
            <a:r>
              <a:rPr lang="en-GB"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acid is crystallized to </a:t>
            </a:r>
            <a:r>
              <a:rPr lang="en-GB" sz="2400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succinanil</a:t>
            </a:r>
            <a:r>
              <a:rPr lang="en-GB"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spc="-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CBA1CE9-BB42-79FD-AAEC-E7346CCDB1A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15" y="4800600"/>
            <a:ext cx="7376169" cy="1321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2612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400" smtClean="0">
                <a:solidFill>
                  <a:schemeClr val="tx1"/>
                </a:solidFill>
              </a:rPr>
              <a:pPr/>
              <a:t>5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75BDBF-6A2C-774B-03C8-2EEBFEF7854F}"/>
              </a:ext>
            </a:extLst>
          </p:cNvPr>
          <p:cNvSpPr txBox="1"/>
          <p:nvPr/>
        </p:nvSpPr>
        <p:spPr>
          <a:xfrm>
            <a:off x="2286000" y="402334"/>
            <a:ext cx="40386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Proposed Mechanism</a:t>
            </a:r>
            <a:endParaRPr lang="en-GB" sz="22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BBC89A-A3D9-641D-51B6-1450A17B5C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69110"/>
            <a:ext cx="8839200" cy="4119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9508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400" smtClean="0">
                <a:solidFill>
                  <a:schemeClr val="tx1"/>
                </a:solidFill>
              </a:rPr>
              <a:pPr/>
              <a:t>6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974640"/>
            <a:ext cx="8991599" cy="428316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457200" marR="43180" indent="-457200" algn="just">
              <a:lnSpc>
                <a:spcPct val="958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200" dirty="0">
                <a:latin typeface="Times New Roman"/>
                <a:cs typeface="Times New Roman"/>
              </a:rPr>
              <a:t>In a 125ml round bottomed flask fitted with a reflux condenser, place 15 g of succinic acid and 20 ml of acetic anhydride. </a:t>
            </a:r>
          </a:p>
          <a:p>
            <a:pPr marL="457200" marR="43180" indent="-457200" algn="just">
              <a:lnSpc>
                <a:spcPct val="958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200" dirty="0">
                <a:latin typeface="Times New Roman"/>
                <a:cs typeface="Times New Roman"/>
              </a:rPr>
              <a:t>Heat to the boiling point, noting that the crystals soon dissolve, and reflux gently for 15 minutes. </a:t>
            </a:r>
          </a:p>
          <a:p>
            <a:pPr marL="457200" marR="43180" indent="-457200" algn="just">
              <a:lnSpc>
                <a:spcPct val="958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200" dirty="0">
                <a:latin typeface="Times New Roman"/>
                <a:cs typeface="Times New Roman"/>
              </a:rPr>
              <a:t>Let the solution cool for a time undisturbed and observe the crystallization. </a:t>
            </a:r>
          </a:p>
          <a:p>
            <a:pPr marL="457200" marR="43180" indent="-457200" algn="just">
              <a:lnSpc>
                <a:spcPct val="958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200" dirty="0">
                <a:latin typeface="Times New Roman"/>
                <a:cs typeface="Times New Roman"/>
              </a:rPr>
              <a:t>Finally cool in ice, collect the crystals on a dry suction funnel, and use several small portions of ether to rinse the reaction flask and wash the crystalline anhydride. </a:t>
            </a:r>
          </a:p>
          <a:p>
            <a:pPr marL="457200" marR="43180" indent="-457200" algn="just">
              <a:lnSpc>
                <a:spcPct val="958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200" dirty="0">
                <a:latin typeface="Times New Roman"/>
                <a:cs typeface="Times New Roman"/>
              </a:rPr>
              <a:t>Test the product with cold sodium bicarbonate solution for the presence of unchanged acid.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0DB0B-560C-DD33-EF84-CA6B2F71E5D1}"/>
              </a:ext>
            </a:extLst>
          </p:cNvPr>
          <p:cNvSpPr txBox="1"/>
          <p:nvPr/>
        </p:nvSpPr>
        <p:spPr>
          <a:xfrm>
            <a:off x="3352800" y="162580"/>
            <a:ext cx="1981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Procedure</a:t>
            </a:r>
          </a:p>
        </p:txBody>
      </p:sp>
    </p:spTree>
    <p:extLst>
      <p:ext uri="{BB962C8B-B14F-4D97-AF65-F5344CB8AC3E}">
        <p14:creationId xmlns:p14="http://schemas.microsoft.com/office/powerpoint/2010/main" val="3434575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3222</TotalTime>
  <Words>321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Amazone BT</vt:lpstr>
      <vt:lpstr>Arial</vt:lpstr>
      <vt:lpstr>Calibri</vt:lpstr>
      <vt:lpstr>Times New Roman</vt:lpstr>
      <vt:lpstr>Office Theme</vt:lpstr>
      <vt:lpstr>CS ChemDraw Drawing</vt:lpstr>
      <vt:lpstr>Preparation of Succinic Anhydride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Jala</dc:creator>
  <cp:lastModifiedBy>Peshawa Osw</cp:lastModifiedBy>
  <cp:revision>60</cp:revision>
  <dcterms:created xsi:type="dcterms:W3CDTF">2006-08-16T00:00:00Z</dcterms:created>
  <dcterms:modified xsi:type="dcterms:W3CDTF">2024-05-30T04:38:57Z</dcterms:modified>
</cp:coreProperties>
</file>