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
  </p:notesMasterIdLst>
  <p:sldIdLst>
    <p:sldId id="278" r:id="rId2"/>
    <p:sldId id="280" r:id="rId3"/>
    <p:sldId id="295" r:id="rId4"/>
    <p:sldId id="297" r:id="rId5"/>
    <p:sldId id="296" r:id="rId6"/>
    <p:sldId id="302" r:id="rId7"/>
    <p:sldId id="30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shtiwan masum" initials="pm" lastIdx="2" clrIdx="0">
    <p:extLst>
      <p:ext uri="{19B8F6BF-5375-455C-9EA6-DF929625EA0E}">
        <p15:presenceInfo xmlns:p15="http://schemas.microsoft.com/office/powerpoint/2012/main" userId="2e5822d6e3a3492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45B337-8DC9-4646-A960-1695F8266C51}" type="datetimeFigureOut">
              <a:rPr lang="en-US" smtClean="0"/>
              <a:t>5/30/2024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4A6906-CA01-40DC-BF79-8B95510F01E9}" type="slidenum">
              <a:rPr lang="en-US" smtClean="0"/>
              <a:t>‹#›</a:t>
            </a:fld>
            <a:endParaRPr lang="en-US"/>
          </a:p>
        </p:txBody>
      </p:sp>
    </p:spTree>
    <p:extLst>
      <p:ext uri="{BB962C8B-B14F-4D97-AF65-F5344CB8AC3E}">
        <p14:creationId xmlns:p14="http://schemas.microsoft.com/office/powerpoint/2010/main" val="2074695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7F20134-F56A-48B6-99D3-A34B3EC93B55}" type="datetime1">
              <a:rPr lang="en-US" smtClean="0"/>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52728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0626A6-5028-450C-88DB-D844CC567482}" type="datetime1">
              <a:rPr lang="en-US" smtClean="0"/>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49839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A7CE8A-7D80-4EE1-BA3B-FCC8756A9B45}" type="datetime1">
              <a:rPr lang="en-US" smtClean="0"/>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55470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6511AC-E7B4-4081-9332-F6831BDFB966}" type="datetime1">
              <a:rPr lang="en-US" smtClean="0"/>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65566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CABCDC-4A9E-4237-96EF-587AA6CBBCAE}" type="datetime1">
              <a:rPr lang="en-US" smtClean="0"/>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72659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0574FF-C2C6-4E6E-B6E0-60C8BE4EA381}" type="datetime1">
              <a:rPr lang="en-US" smtClean="0"/>
              <a:t>5/30/2024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33461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72E9F8D-BABF-49D9-8B2F-DA0718117221}" type="datetime1">
              <a:rPr lang="en-US" smtClean="0"/>
              <a:t>5/30/2024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00912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C99E2E-2EFF-4419-835D-13964F143185}" type="datetime1">
              <a:rPr lang="en-US" smtClean="0"/>
              <a:t>5/30/2024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786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4A32AB-7C57-4592-8B37-3BA1B6D934E4}" type="datetime1">
              <a:rPr lang="en-US" smtClean="0"/>
              <a:t>5/30/2024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72616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9E33C5-482B-4E16-BD69-FE44B5419CE3}" type="datetime1">
              <a:rPr lang="en-US" smtClean="0"/>
              <a:t>5/30/2024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77236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0EACB9-AA01-4218-B5C4-FA430C23827E}" type="datetime1">
              <a:rPr lang="en-US" smtClean="0"/>
              <a:t>5/30/2024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18316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225B4F-BC30-41B4-BE38-EB028BAB65F1}" type="datetime1">
              <a:rPr lang="en-US" smtClean="0"/>
              <a:t>5/30/2024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10040594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CEF298-34CD-45EC-9206-D21DE3659907}"/>
              </a:ext>
            </a:extLst>
          </p:cNvPr>
          <p:cNvSpPr>
            <a:spLocks noGrp="1"/>
          </p:cNvSpPr>
          <p:nvPr>
            <p:ph type="title"/>
          </p:nvPr>
        </p:nvSpPr>
        <p:spPr>
          <a:xfrm>
            <a:off x="39776" y="3059668"/>
            <a:ext cx="9091922" cy="1893332"/>
          </a:xfrm>
          <a:prstGeom prst="rect">
            <a:avLst/>
          </a:prstGeom>
        </p:spPr>
        <p:style>
          <a:lnRef idx="1">
            <a:schemeClr val="accent5"/>
          </a:lnRef>
          <a:fillRef idx="2">
            <a:schemeClr val="accent5"/>
          </a:fillRef>
          <a:effectRef idx="1">
            <a:schemeClr val="accent5"/>
          </a:effectRef>
          <a:fontRef idx="minor">
            <a:schemeClr val="dk1"/>
          </a:fontRef>
        </p:style>
        <p:txBody>
          <a:bodyPr wrap="square">
            <a:noAutofit/>
          </a:bodyPr>
          <a:lstStyle/>
          <a:p>
            <a:pPr>
              <a:lnSpc>
                <a:spcPct val="150000"/>
              </a:lnSpc>
            </a:pPr>
            <a:r>
              <a:rPr lang="en-GB" sz="4000" b="1" dirty="0">
                <a:effectLst>
                  <a:outerShdw blurRad="38100" dist="38100" dir="2700000" algn="tl">
                    <a:srgbClr val="000000">
                      <a:alpha val="43137"/>
                    </a:srgbClr>
                  </a:outerShdw>
                </a:effectLst>
              </a:rPr>
              <a:t>Preparation of Benzocaine</a:t>
            </a:r>
            <a:endParaRPr lang="en-US" sz="1800" b="1" spc="-50" dirty="0">
              <a:solidFill>
                <a:schemeClr val="tx1">
                  <a:lumMod val="85000"/>
                  <a:lumOff val="15000"/>
                </a:schemeClr>
              </a:solidFill>
              <a:effectLst>
                <a:outerShdw blurRad="38100" dist="38100" dir="2700000" algn="tl">
                  <a:srgbClr val="000000">
                    <a:alpha val="43137"/>
                  </a:srgbClr>
                </a:outerShdw>
              </a:effectLst>
              <a:latin typeface="+mj-lt"/>
              <a:ea typeface="+mj-ea"/>
              <a:cs typeface="+mj-cs"/>
            </a:endParaRPr>
          </a:p>
        </p:txBody>
      </p:sp>
      <p:sp>
        <p:nvSpPr>
          <p:cNvPr id="3" name="Title 1">
            <a:extLst>
              <a:ext uri="{FF2B5EF4-FFF2-40B4-BE49-F238E27FC236}">
                <a16:creationId xmlns:a16="http://schemas.microsoft.com/office/drawing/2014/main" id="{8AA3A01D-ABDC-409E-ABD1-BF7A71C97989}"/>
              </a:ext>
            </a:extLst>
          </p:cNvPr>
          <p:cNvSpPr txBox="1">
            <a:spLocks/>
          </p:cNvSpPr>
          <p:nvPr/>
        </p:nvSpPr>
        <p:spPr>
          <a:xfrm>
            <a:off x="4800601" y="104670"/>
            <a:ext cx="4294244" cy="1133476"/>
          </a:xfrm>
          <a:prstGeom prst="rect">
            <a:avLst/>
          </a:prstGeom>
        </p:spPr>
        <p:txBody>
          <a:bodyP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800" b="1" dirty="0">
                <a:solidFill>
                  <a:schemeClr val="tx1"/>
                </a:solidFill>
                <a:effectLst>
                  <a:outerShdw blurRad="38100" dist="38100" dir="2700000" algn="tl">
                    <a:srgbClr val="000000">
                      <a:alpha val="43137"/>
                    </a:srgbClr>
                  </a:outerShdw>
                </a:effectLst>
              </a:rPr>
              <a:t>Practical Organic chemistry</a:t>
            </a:r>
          </a:p>
          <a:p>
            <a:pPr algn="l"/>
            <a:r>
              <a:rPr lang="en-US" sz="2800" b="1" dirty="0">
                <a:solidFill>
                  <a:schemeClr val="tx1"/>
                </a:solidFill>
                <a:effectLst>
                  <a:outerShdw blurRad="38100" dist="38100" dir="2700000" algn="tl">
                    <a:srgbClr val="000000">
                      <a:alpha val="43137"/>
                    </a:srgbClr>
                  </a:outerShdw>
                </a:effectLst>
              </a:rPr>
              <a:t>3</a:t>
            </a:r>
            <a:r>
              <a:rPr lang="en-US" sz="2800" b="1" baseline="30000" dirty="0">
                <a:solidFill>
                  <a:schemeClr val="tx1"/>
                </a:solidFill>
                <a:effectLst>
                  <a:outerShdw blurRad="38100" dist="38100" dir="2700000" algn="tl">
                    <a:srgbClr val="000000">
                      <a:alpha val="43137"/>
                    </a:srgbClr>
                  </a:outerShdw>
                </a:effectLst>
              </a:rPr>
              <a:t>rd</a:t>
            </a:r>
            <a:r>
              <a:rPr lang="en-US" sz="2800" b="1" dirty="0">
                <a:solidFill>
                  <a:schemeClr val="tx1"/>
                </a:solidFill>
                <a:effectLst>
                  <a:outerShdw blurRad="38100" dist="38100" dir="2700000" algn="tl">
                    <a:srgbClr val="000000">
                      <a:alpha val="43137"/>
                    </a:srgbClr>
                  </a:outerShdw>
                </a:effectLst>
              </a:rPr>
              <a:t> Stage   </a:t>
            </a:r>
          </a:p>
        </p:txBody>
      </p:sp>
      <p:pic>
        <p:nvPicPr>
          <p:cNvPr id="5" name="Picture 4">
            <a:extLst>
              <a:ext uri="{FF2B5EF4-FFF2-40B4-BE49-F238E27FC236}">
                <a16:creationId xmlns:a16="http://schemas.microsoft.com/office/drawing/2014/main" id="{DBF590D7-280B-461B-A348-76EB007295D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56" y="136512"/>
            <a:ext cx="1219200" cy="11334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 Box 9">
            <a:extLst>
              <a:ext uri="{FF2B5EF4-FFF2-40B4-BE49-F238E27FC236}">
                <a16:creationId xmlns:a16="http://schemas.microsoft.com/office/drawing/2014/main" id="{9CA7F83B-E87C-4F6C-88C1-5E8409F5DF7B}"/>
              </a:ext>
            </a:extLst>
          </p:cNvPr>
          <p:cNvSpPr txBox="1">
            <a:spLocks noChangeArrowheads="1"/>
          </p:cNvSpPr>
          <p:nvPr/>
        </p:nvSpPr>
        <p:spPr bwMode="auto">
          <a:xfrm>
            <a:off x="1263446" y="208962"/>
            <a:ext cx="28194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pPr>
            <a:r>
              <a:rPr lang="en-US" sz="1500" b="1" dirty="0">
                <a:latin typeface="Times New Roman"/>
                <a:ea typeface="Times New Roman"/>
              </a:rPr>
              <a:t>Salahaddin University – Erbil</a:t>
            </a:r>
          </a:p>
          <a:p>
            <a:pPr>
              <a:lnSpc>
                <a:spcPct val="115000"/>
              </a:lnSpc>
            </a:pPr>
            <a:r>
              <a:rPr lang="en-US" sz="1500" b="1" dirty="0">
                <a:latin typeface="Times New Roman"/>
                <a:ea typeface="Times New Roman"/>
              </a:rPr>
              <a:t>College of Science</a:t>
            </a:r>
          </a:p>
          <a:p>
            <a:pPr>
              <a:lnSpc>
                <a:spcPct val="115000"/>
              </a:lnSpc>
            </a:pPr>
            <a:r>
              <a:rPr lang="en-US" sz="1500" b="1" dirty="0">
                <a:latin typeface="Times New Roman"/>
                <a:ea typeface="Times New Roman"/>
              </a:rPr>
              <a:t>Chemistry Department</a:t>
            </a:r>
            <a:endParaRPr lang="en-US" sz="1500" dirty="0">
              <a:latin typeface="Times New Roman"/>
              <a:ea typeface="Times New Roman"/>
            </a:endParaRPr>
          </a:p>
        </p:txBody>
      </p:sp>
      <p:sp>
        <p:nvSpPr>
          <p:cNvPr id="9" name="TextBox 8">
            <a:extLst>
              <a:ext uri="{FF2B5EF4-FFF2-40B4-BE49-F238E27FC236}">
                <a16:creationId xmlns:a16="http://schemas.microsoft.com/office/drawing/2014/main" id="{319B0A89-A5F7-BB14-709E-E7E55428F8D9}"/>
              </a:ext>
            </a:extLst>
          </p:cNvPr>
          <p:cNvSpPr txBox="1"/>
          <p:nvPr/>
        </p:nvSpPr>
        <p:spPr>
          <a:xfrm>
            <a:off x="2576732" y="5791200"/>
            <a:ext cx="4357468" cy="461665"/>
          </a:xfrm>
          <a:prstGeom prst="rect">
            <a:avLst/>
          </a:prstGeom>
          <a:noFill/>
        </p:spPr>
        <p:txBody>
          <a:bodyPr wrap="square">
            <a:spAutoFit/>
          </a:bodyPr>
          <a:lstStyle/>
          <a:p>
            <a:pPr algn="ctr"/>
            <a:r>
              <a:rPr lang="en-US" sz="2400" b="1" dirty="0">
                <a:latin typeface="Amazone BT" panose="03020702040507090A04" pitchFamily="66" charset="0"/>
              </a:rPr>
              <a:t>Prepared by: </a:t>
            </a:r>
            <a:r>
              <a:rPr lang="en-US" sz="2400" dirty="0"/>
              <a:t>Peshawa Osw, PhD. </a:t>
            </a:r>
          </a:p>
        </p:txBody>
      </p:sp>
      <p:pic>
        <p:nvPicPr>
          <p:cNvPr id="2" name="Picture 1">
            <a:extLst>
              <a:ext uri="{FF2B5EF4-FFF2-40B4-BE49-F238E27FC236}">
                <a16:creationId xmlns:a16="http://schemas.microsoft.com/office/drawing/2014/main" id="{E5B13D6F-2448-16C8-FC00-8923F47A281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20009244">
            <a:off x="6415843" y="1762513"/>
            <a:ext cx="2527810" cy="1363107"/>
          </a:xfrm>
          <a:prstGeom prst="rect">
            <a:avLst/>
          </a:prstGeom>
          <a:noFill/>
          <a:ln>
            <a:noFill/>
          </a:ln>
        </p:spPr>
      </p:pic>
      <p:pic>
        <p:nvPicPr>
          <p:cNvPr id="7" name="Picture 6" descr="Orogel 5 gm Dental Gel - Benzocaine">
            <a:extLst>
              <a:ext uri="{FF2B5EF4-FFF2-40B4-BE49-F238E27FC236}">
                <a16:creationId xmlns:a16="http://schemas.microsoft.com/office/drawing/2014/main" id="{F92C8567-F2A6-5E50-A8EF-D41404E5AB07}"/>
              </a:ext>
            </a:extLst>
          </p:cNvPr>
          <p:cNvPicPr>
            <a:picLocks noChangeAspect="1"/>
          </p:cNvPicPr>
          <p:nvPr/>
        </p:nvPicPr>
        <p:blipFill rotWithShape="1">
          <a:blip r:embed="rId4">
            <a:extLst>
              <a:ext uri="{28A0092B-C50C-407E-A947-70E740481C1C}">
                <a14:useLocalDpi xmlns:a14="http://schemas.microsoft.com/office/drawing/2010/main" val="0"/>
              </a:ext>
            </a:extLst>
          </a:blip>
          <a:srcRect t="28640" b="28863"/>
          <a:stretch/>
        </p:blipFill>
        <p:spPr bwMode="auto">
          <a:xfrm>
            <a:off x="3200400" y="2032742"/>
            <a:ext cx="2133600" cy="90622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38251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z="1400" smtClean="0">
                <a:solidFill>
                  <a:schemeClr val="tx1"/>
                </a:solidFill>
              </a:rPr>
              <a:pPr/>
              <a:t>2</a:t>
            </a:fld>
            <a:endParaRPr lang="en-US" sz="1400" dirty="0">
              <a:solidFill>
                <a:schemeClr val="tx1"/>
              </a:solidFill>
            </a:endParaRPr>
          </a:p>
        </p:txBody>
      </p:sp>
      <p:sp>
        <p:nvSpPr>
          <p:cNvPr id="3" name="Rectangle 2"/>
          <p:cNvSpPr/>
          <p:nvPr/>
        </p:nvSpPr>
        <p:spPr>
          <a:xfrm>
            <a:off x="198486" y="269161"/>
            <a:ext cx="8605618" cy="4300536"/>
          </a:xfrm>
          <a:prstGeom prst="rect">
            <a:avLst/>
          </a:prstGeom>
          <a:ln>
            <a:noFill/>
          </a:ln>
        </p:spPr>
        <p:txBody>
          <a:bodyPr wrap="square">
            <a:spAutoFit/>
          </a:bodyPr>
          <a:lstStyle/>
          <a:p>
            <a:pPr marL="342900" marR="43180" indent="-342900" algn="just">
              <a:lnSpc>
                <a:spcPct val="95900"/>
              </a:lnSpc>
              <a:spcBef>
                <a:spcPts val="600"/>
              </a:spcBef>
              <a:buFont typeface="Arial" panose="020B0604020202020204" pitchFamily="34" charset="0"/>
              <a:buChar char="•"/>
            </a:pPr>
            <a:r>
              <a:rPr lang="en-GB" sz="2400" dirty="0">
                <a:latin typeface="Times New Roman"/>
                <a:cs typeface="Times New Roman"/>
              </a:rPr>
              <a:t>In this experiment, we will prepare Benzocaine (is found in medications used to ease the pain of wounds, burns and sunburn also it is one of the simpler local </a:t>
            </a:r>
            <a:r>
              <a:rPr lang="en-GB" sz="2400" dirty="0" err="1">
                <a:latin typeface="Times New Roman"/>
                <a:cs typeface="Times New Roman"/>
              </a:rPr>
              <a:t>anesthetics</a:t>
            </a:r>
            <a:r>
              <a:rPr lang="en-GB" sz="2400" dirty="0">
                <a:latin typeface="Times New Roman"/>
                <a:cs typeface="Times New Roman"/>
              </a:rPr>
              <a:t> commonly used as a topical pain reliever. </a:t>
            </a:r>
          </a:p>
          <a:p>
            <a:pPr marL="342900" marR="43180" indent="-342900" algn="just">
              <a:lnSpc>
                <a:spcPct val="95900"/>
              </a:lnSpc>
              <a:spcBef>
                <a:spcPts val="600"/>
              </a:spcBef>
              <a:buFont typeface="Arial" panose="020B0604020202020204" pitchFamily="34" charset="0"/>
              <a:buChar char="•"/>
            </a:pPr>
            <a:r>
              <a:rPr lang="en-GB" sz="2400" dirty="0">
                <a:latin typeface="Times New Roman"/>
                <a:cs typeface="Times New Roman"/>
              </a:rPr>
              <a:t>It is the active ingredient in many over-the-counter analgesic ointments) from para-amino benzoic acid and ethanol in the presence of conc. sulfuric acid. </a:t>
            </a:r>
          </a:p>
          <a:p>
            <a:pPr marL="342900" marR="43180" indent="-342900" algn="just">
              <a:lnSpc>
                <a:spcPct val="95900"/>
              </a:lnSpc>
              <a:spcBef>
                <a:spcPts val="600"/>
              </a:spcBef>
              <a:buFont typeface="Arial" panose="020B0604020202020204" pitchFamily="34" charset="0"/>
              <a:buChar char="•"/>
            </a:pPr>
            <a:r>
              <a:rPr lang="en-GB" sz="2400" dirty="0">
                <a:latin typeface="Times New Roman"/>
                <a:cs typeface="Times New Roman"/>
              </a:rPr>
              <a:t>Benzocaine is an odourless, white crystal with low water solubility. </a:t>
            </a:r>
          </a:p>
          <a:p>
            <a:pPr marL="342900" marR="43180" indent="-342900" algn="just">
              <a:lnSpc>
                <a:spcPct val="95900"/>
              </a:lnSpc>
              <a:spcBef>
                <a:spcPts val="600"/>
              </a:spcBef>
              <a:buFont typeface="Arial" panose="020B0604020202020204" pitchFamily="34" charset="0"/>
              <a:buChar char="•"/>
            </a:pPr>
            <a:r>
              <a:rPr lang="en-GB" sz="2400" dirty="0">
                <a:latin typeface="Times New Roman"/>
                <a:cs typeface="Times New Roman"/>
              </a:rPr>
              <a:t>It is sensitive to light exposure and to temperatures above 30° C. </a:t>
            </a:r>
          </a:p>
          <a:p>
            <a:pPr marL="342900" marR="43180" indent="-342900" algn="just">
              <a:lnSpc>
                <a:spcPct val="95900"/>
              </a:lnSpc>
              <a:spcBef>
                <a:spcPts val="600"/>
              </a:spcBef>
              <a:buFont typeface="Arial" panose="020B0604020202020204" pitchFamily="34" charset="0"/>
              <a:buChar char="•"/>
            </a:pPr>
            <a:r>
              <a:rPr lang="en-GB" sz="2400" dirty="0">
                <a:latin typeface="Times New Roman"/>
                <a:cs typeface="Times New Roman"/>
              </a:rPr>
              <a:t>As a drug, it has a low potency and low systemic toxicity.</a:t>
            </a:r>
          </a:p>
        </p:txBody>
      </p:sp>
      <p:pic>
        <p:nvPicPr>
          <p:cNvPr id="2" name="Picture 1">
            <a:extLst>
              <a:ext uri="{FF2B5EF4-FFF2-40B4-BE49-F238E27FC236}">
                <a16:creationId xmlns:a16="http://schemas.microsoft.com/office/drawing/2014/main" id="{510C1177-05C2-7F1B-8E28-9A1B4465FDD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5029200"/>
            <a:ext cx="2201845" cy="1187332"/>
          </a:xfrm>
          <a:prstGeom prst="rect">
            <a:avLst/>
          </a:prstGeom>
          <a:noFill/>
          <a:ln>
            <a:noFill/>
          </a:ln>
        </p:spPr>
      </p:pic>
    </p:spTree>
    <p:extLst>
      <p:ext uri="{BB962C8B-B14F-4D97-AF65-F5344CB8AC3E}">
        <p14:creationId xmlns:p14="http://schemas.microsoft.com/office/powerpoint/2010/main" val="24043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934200" y="6416675"/>
            <a:ext cx="2133600" cy="365125"/>
          </a:xfrm>
        </p:spPr>
        <p:txBody>
          <a:bodyPr/>
          <a:lstStyle/>
          <a:p>
            <a:fld id="{B6F15528-21DE-4FAA-801E-634DDDAF4B2B}" type="slidenum">
              <a:rPr lang="en-US" sz="1400" smtClean="0">
                <a:solidFill>
                  <a:schemeClr val="tx1"/>
                </a:solidFill>
              </a:rPr>
              <a:pPr/>
              <a:t>3</a:t>
            </a:fld>
            <a:endParaRPr lang="en-US" sz="1400" dirty="0">
              <a:solidFill>
                <a:schemeClr val="tx1"/>
              </a:solidFill>
            </a:endParaRPr>
          </a:p>
        </p:txBody>
      </p:sp>
      <p:sp>
        <p:nvSpPr>
          <p:cNvPr id="3" name="Rectangle 2"/>
          <p:cNvSpPr/>
          <p:nvPr/>
        </p:nvSpPr>
        <p:spPr>
          <a:xfrm>
            <a:off x="228600" y="346246"/>
            <a:ext cx="8686800" cy="5825954"/>
          </a:xfrm>
          <a:prstGeom prst="rect">
            <a:avLst/>
          </a:prstGeom>
          <a:ln>
            <a:noFill/>
          </a:ln>
        </p:spPr>
        <p:txBody>
          <a:bodyPr wrap="square">
            <a:spAutoFit/>
          </a:bodyPr>
          <a:lstStyle/>
          <a:p>
            <a:pPr marL="342900" marR="43180" indent="-342900" algn="just">
              <a:lnSpc>
                <a:spcPct val="95800"/>
              </a:lnSpc>
              <a:spcAft>
                <a:spcPts val="1200"/>
              </a:spcAft>
              <a:buFont typeface="Arial" panose="020B0604020202020204" pitchFamily="34" charset="0"/>
              <a:buChar char="•"/>
            </a:pPr>
            <a:r>
              <a:rPr lang="en-GB" sz="2400" dirty="0">
                <a:latin typeface="Times New Roman"/>
                <a:cs typeface="Times New Roman"/>
              </a:rPr>
              <a:t>Esterification of p-aminobenzoic acid change its pharmacological properties. </a:t>
            </a:r>
          </a:p>
          <a:p>
            <a:pPr marL="342900" marR="43180" indent="-342900" algn="just">
              <a:lnSpc>
                <a:spcPct val="95800"/>
              </a:lnSpc>
              <a:spcAft>
                <a:spcPts val="1200"/>
              </a:spcAft>
              <a:buFont typeface="Arial" panose="020B0604020202020204" pitchFamily="34" charset="0"/>
              <a:buChar char="•"/>
            </a:pPr>
            <a:r>
              <a:rPr lang="en-GB" sz="2400" dirty="0">
                <a:latin typeface="Times New Roman"/>
                <a:cs typeface="Times New Roman"/>
              </a:rPr>
              <a:t>This illustrates the point that a relatively small change in structure can dramatically alter the physiological and biological properties of the molecule. </a:t>
            </a:r>
          </a:p>
          <a:p>
            <a:pPr marL="342900" marR="43180" indent="-342900" algn="just">
              <a:lnSpc>
                <a:spcPct val="95800"/>
              </a:lnSpc>
              <a:spcAft>
                <a:spcPts val="1200"/>
              </a:spcAft>
              <a:buFont typeface="Arial" panose="020B0604020202020204" pitchFamily="34" charset="0"/>
              <a:buChar char="•"/>
            </a:pPr>
            <a:r>
              <a:rPr lang="en-GB" sz="2400" dirty="0">
                <a:latin typeface="Times New Roman"/>
                <a:cs typeface="Times New Roman"/>
              </a:rPr>
              <a:t>Pharmaceutical companies frequently develop a new drug by making small alteration in the structure. </a:t>
            </a:r>
          </a:p>
          <a:p>
            <a:pPr marL="342900" marR="43180" indent="-342900" algn="just">
              <a:lnSpc>
                <a:spcPct val="95800"/>
              </a:lnSpc>
              <a:spcAft>
                <a:spcPts val="1200"/>
              </a:spcAft>
              <a:buFont typeface="Arial" panose="020B0604020202020204" pitchFamily="34" charset="0"/>
              <a:buChar char="•"/>
            </a:pPr>
            <a:r>
              <a:rPr lang="en-GB" sz="2400" dirty="0">
                <a:latin typeface="Times New Roman"/>
                <a:cs typeface="Times New Roman"/>
              </a:rPr>
              <a:t>The effectiveness of each analogue as a sunscreen will be assessed by measuring how well it absorbs ultraviolet radiation from the sun (λ=300nm). </a:t>
            </a:r>
          </a:p>
          <a:p>
            <a:pPr marL="342900" marR="43180" indent="-342900" algn="just">
              <a:lnSpc>
                <a:spcPct val="95800"/>
              </a:lnSpc>
              <a:spcAft>
                <a:spcPts val="1200"/>
              </a:spcAft>
              <a:buFont typeface="Arial" panose="020B0604020202020204" pitchFamily="34" charset="0"/>
              <a:buChar char="•"/>
            </a:pPr>
            <a:r>
              <a:rPr lang="en-GB" sz="2400" dirty="0">
                <a:latin typeface="Times New Roman"/>
                <a:cs typeface="Times New Roman"/>
              </a:rPr>
              <a:t>Exposure to this radiation can cause sunburn. Prolonged or severe exposure can cause skin cancer and genetic mutation. </a:t>
            </a:r>
          </a:p>
          <a:p>
            <a:pPr marL="342900" marR="43180" indent="-342900" algn="just">
              <a:lnSpc>
                <a:spcPct val="95800"/>
              </a:lnSpc>
              <a:spcAft>
                <a:spcPts val="1200"/>
              </a:spcAft>
              <a:buFont typeface="Arial" panose="020B0604020202020204" pitchFamily="34" charset="0"/>
              <a:buChar char="•"/>
            </a:pPr>
            <a:r>
              <a:rPr lang="en-GB" sz="2400" dirty="0">
                <a:latin typeface="Times New Roman"/>
                <a:cs typeface="Times New Roman"/>
              </a:rPr>
              <a:t>Sunscreens work because they absorb UV radiation of the appropriate wavelengths at the surface of the skin. </a:t>
            </a:r>
          </a:p>
        </p:txBody>
      </p:sp>
    </p:spTree>
    <p:extLst>
      <p:ext uri="{BB962C8B-B14F-4D97-AF65-F5344CB8AC3E}">
        <p14:creationId xmlns:p14="http://schemas.microsoft.com/office/powerpoint/2010/main" val="1577205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934200" y="6416675"/>
            <a:ext cx="2133600" cy="365125"/>
          </a:xfrm>
        </p:spPr>
        <p:txBody>
          <a:bodyPr/>
          <a:lstStyle/>
          <a:p>
            <a:fld id="{B6F15528-21DE-4FAA-801E-634DDDAF4B2B}" type="slidenum">
              <a:rPr lang="en-US" sz="1400" smtClean="0">
                <a:solidFill>
                  <a:schemeClr val="tx1"/>
                </a:solidFill>
              </a:rPr>
              <a:pPr/>
              <a:t>4</a:t>
            </a:fld>
            <a:endParaRPr lang="en-US" sz="1400" dirty="0">
              <a:solidFill>
                <a:schemeClr val="tx1"/>
              </a:solidFill>
            </a:endParaRPr>
          </a:p>
        </p:txBody>
      </p:sp>
      <p:sp>
        <p:nvSpPr>
          <p:cNvPr id="3" name="Rectangle 2"/>
          <p:cNvSpPr/>
          <p:nvPr/>
        </p:nvSpPr>
        <p:spPr>
          <a:xfrm>
            <a:off x="76200" y="622930"/>
            <a:ext cx="8945514" cy="1510670"/>
          </a:xfrm>
          <a:prstGeom prst="rect">
            <a:avLst/>
          </a:prstGeom>
          <a:ln>
            <a:noFill/>
          </a:ln>
        </p:spPr>
        <p:txBody>
          <a:bodyPr wrap="square">
            <a:spAutoFit/>
          </a:bodyPr>
          <a:lstStyle/>
          <a:p>
            <a:pPr marL="342900" marR="43180" indent="-342900" algn="just">
              <a:lnSpc>
                <a:spcPct val="95800"/>
              </a:lnSpc>
              <a:spcBef>
                <a:spcPts val="600"/>
              </a:spcBef>
              <a:spcAft>
                <a:spcPts val="600"/>
              </a:spcAft>
              <a:buFont typeface="Arial" panose="020B0604020202020204" pitchFamily="34" charset="0"/>
              <a:buChar char="•"/>
            </a:pPr>
            <a:r>
              <a:rPr lang="en-GB" sz="2400" dirty="0">
                <a:latin typeface="Times New Roman"/>
                <a:cs typeface="Times New Roman"/>
              </a:rPr>
              <a:t>Addition of sulfuric acid causes precipitation of the hydrogen </a:t>
            </a:r>
            <a:r>
              <a:rPr lang="en-GB" sz="2400" dirty="0" err="1">
                <a:latin typeface="Times New Roman"/>
                <a:cs typeface="Times New Roman"/>
              </a:rPr>
              <a:t>sulfate</a:t>
            </a:r>
            <a:r>
              <a:rPr lang="en-GB" sz="2400" dirty="0">
                <a:latin typeface="Times New Roman"/>
                <a:cs typeface="Times New Roman"/>
              </a:rPr>
              <a:t> salt of p-aminobenzoic acid, however this precipitate will dissolve during the reflux period as the hydrogen </a:t>
            </a:r>
            <a:r>
              <a:rPr lang="en-GB" sz="2400" dirty="0" err="1">
                <a:latin typeface="Times New Roman"/>
                <a:cs typeface="Times New Roman"/>
              </a:rPr>
              <a:t>sulfate</a:t>
            </a:r>
            <a:r>
              <a:rPr lang="en-GB" sz="2400" dirty="0">
                <a:latin typeface="Times New Roman"/>
                <a:cs typeface="Times New Roman"/>
              </a:rPr>
              <a:t> salt of the acid is converted into the hydrogen </a:t>
            </a:r>
            <a:r>
              <a:rPr lang="en-GB" sz="2400" dirty="0" err="1">
                <a:latin typeface="Times New Roman"/>
                <a:cs typeface="Times New Roman"/>
              </a:rPr>
              <a:t>sulfate</a:t>
            </a:r>
            <a:r>
              <a:rPr lang="en-GB" sz="2400" dirty="0">
                <a:latin typeface="Times New Roman"/>
                <a:cs typeface="Times New Roman"/>
              </a:rPr>
              <a:t> salt of the ester. </a:t>
            </a:r>
          </a:p>
        </p:txBody>
      </p:sp>
      <p:pic>
        <p:nvPicPr>
          <p:cNvPr id="2" name="Picture 1">
            <a:extLst>
              <a:ext uri="{FF2B5EF4-FFF2-40B4-BE49-F238E27FC236}">
                <a16:creationId xmlns:a16="http://schemas.microsoft.com/office/drawing/2014/main" id="{2AFD7236-A9D1-7836-E23B-573E06C7F4D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3684" y="3223039"/>
            <a:ext cx="8696632" cy="1614717"/>
          </a:xfrm>
          <a:prstGeom prst="rect">
            <a:avLst/>
          </a:prstGeom>
          <a:noFill/>
        </p:spPr>
      </p:pic>
    </p:spTree>
    <p:extLst>
      <p:ext uri="{BB962C8B-B14F-4D97-AF65-F5344CB8AC3E}">
        <p14:creationId xmlns:p14="http://schemas.microsoft.com/office/powerpoint/2010/main" val="1890388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z="1400" smtClean="0">
                <a:solidFill>
                  <a:schemeClr val="tx1"/>
                </a:solidFill>
              </a:rPr>
              <a:pPr/>
              <a:t>5</a:t>
            </a:fld>
            <a:endParaRPr lang="en-US" sz="1400">
              <a:solidFill>
                <a:schemeClr val="tx1"/>
              </a:solidFill>
            </a:endParaRPr>
          </a:p>
        </p:txBody>
      </p:sp>
      <p:sp>
        <p:nvSpPr>
          <p:cNvPr id="13" name="TextBox 12">
            <a:extLst>
              <a:ext uri="{FF2B5EF4-FFF2-40B4-BE49-F238E27FC236}">
                <a16:creationId xmlns:a16="http://schemas.microsoft.com/office/drawing/2014/main" id="{1B75BDBF-6A2C-774B-03C8-2EEBFEF7854F}"/>
              </a:ext>
            </a:extLst>
          </p:cNvPr>
          <p:cNvSpPr txBox="1"/>
          <p:nvPr/>
        </p:nvSpPr>
        <p:spPr>
          <a:xfrm>
            <a:off x="2324100" y="136525"/>
            <a:ext cx="4495800" cy="430887"/>
          </a:xfrm>
          <a:prstGeom prst="rect">
            <a:avLst/>
          </a:prstGeom>
          <a:noFill/>
        </p:spPr>
        <p:txBody>
          <a:bodyPr wrap="square">
            <a:spAutoFit/>
          </a:bodyPr>
          <a:lstStyle/>
          <a:p>
            <a:pPr marL="12700" algn="ctr">
              <a:lnSpc>
                <a:spcPct val="100000"/>
              </a:lnSpc>
            </a:pPr>
            <a:r>
              <a:rPr lang="en-GB" sz="2200" b="1" dirty="0">
                <a:solidFill>
                  <a:srgbClr val="FF0000"/>
                </a:solidFill>
                <a:effectLst>
                  <a:outerShdw blurRad="38100" dist="38100" dir="2700000" algn="tl">
                    <a:srgbClr val="000000">
                      <a:alpha val="43137"/>
                    </a:srgbClr>
                  </a:outerShdw>
                </a:effectLst>
                <a:latin typeface="Arial"/>
                <a:cs typeface="Arial"/>
              </a:rPr>
              <a:t>Reaction Mechanism:</a:t>
            </a:r>
            <a:endParaRPr lang="en-GB" sz="2200" b="1" baseline="-25000" dirty="0">
              <a:solidFill>
                <a:srgbClr val="FF0000"/>
              </a:solidFill>
              <a:effectLst>
                <a:outerShdw blurRad="38100" dist="38100" dir="2700000" algn="tl">
                  <a:srgbClr val="000000">
                    <a:alpha val="43137"/>
                  </a:srgbClr>
                </a:outerShdw>
              </a:effectLst>
              <a:latin typeface="Arial"/>
              <a:cs typeface="Arial"/>
            </a:endParaRPr>
          </a:p>
        </p:txBody>
      </p:sp>
      <p:pic>
        <p:nvPicPr>
          <p:cNvPr id="2" name="Picture 1">
            <a:extLst>
              <a:ext uri="{FF2B5EF4-FFF2-40B4-BE49-F238E27FC236}">
                <a16:creationId xmlns:a16="http://schemas.microsoft.com/office/drawing/2014/main" id="{83B7C087-AA3E-2379-3539-61D495802B2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799" y="990600"/>
            <a:ext cx="8651965" cy="5607772"/>
          </a:xfrm>
          <a:prstGeom prst="rect">
            <a:avLst/>
          </a:prstGeom>
          <a:noFill/>
          <a:ln>
            <a:noFill/>
          </a:ln>
        </p:spPr>
      </p:pic>
    </p:spTree>
    <p:extLst>
      <p:ext uri="{BB962C8B-B14F-4D97-AF65-F5344CB8AC3E}">
        <p14:creationId xmlns:p14="http://schemas.microsoft.com/office/powerpoint/2010/main" val="4029508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z="1400" smtClean="0">
                <a:solidFill>
                  <a:schemeClr val="tx1"/>
                </a:solidFill>
              </a:rPr>
              <a:pPr/>
              <a:t>6</a:t>
            </a:fld>
            <a:endParaRPr lang="en-US" sz="1400">
              <a:solidFill>
                <a:schemeClr val="tx1"/>
              </a:solidFill>
            </a:endParaRPr>
          </a:p>
        </p:txBody>
      </p:sp>
      <p:sp>
        <p:nvSpPr>
          <p:cNvPr id="3" name="Rectangle 2"/>
          <p:cNvSpPr/>
          <p:nvPr/>
        </p:nvSpPr>
        <p:spPr>
          <a:xfrm>
            <a:off x="152400" y="1084807"/>
            <a:ext cx="8839200" cy="5163593"/>
          </a:xfrm>
          <a:prstGeom prst="rect">
            <a:avLst/>
          </a:prstGeom>
          <a:ln>
            <a:noFill/>
          </a:ln>
        </p:spPr>
        <p:txBody>
          <a:bodyPr wrap="square">
            <a:spAutoFit/>
          </a:bodyPr>
          <a:lstStyle/>
          <a:p>
            <a:pPr marL="530225" marR="43180" indent="-530225" algn="just">
              <a:lnSpc>
                <a:spcPct val="95800"/>
              </a:lnSpc>
              <a:spcBef>
                <a:spcPts val="600"/>
              </a:spcBef>
              <a:spcAft>
                <a:spcPts val="600"/>
              </a:spcAft>
              <a:buFont typeface="+mj-lt"/>
              <a:buAutoNum type="arabicParenR"/>
            </a:pPr>
            <a:r>
              <a:rPr lang="en-GB" sz="2400" dirty="0">
                <a:latin typeface="Times New Roman"/>
                <a:cs typeface="Times New Roman"/>
              </a:rPr>
              <a:t>Place (0.6 g) of p-aminobenzoic acid and (6.0 mL) of ethanol to a round-bottom flask with a magnetic stir bar. Left the mixture to stir until the solid dissolved. </a:t>
            </a:r>
          </a:p>
          <a:p>
            <a:pPr marL="530225" marR="43180" indent="-530225" algn="just">
              <a:lnSpc>
                <a:spcPct val="95800"/>
              </a:lnSpc>
              <a:spcBef>
                <a:spcPts val="600"/>
              </a:spcBef>
              <a:spcAft>
                <a:spcPts val="600"/>
              </a:spcAft>
              <a:buFont typeface="+mj-lt"/>
              <a:buAutoNum type="arabicParenR"/>
            </a:pPr>
            <a:r>
              <a:rPr lang="en-GB" sz="2400" dirty="0">
                <a:latin typeface="Times New Roman"/>
                <a:cs typeface="Times New Roman"/>
              </a:rPr>
              <a:t>Adde (0.5 mL) of concentrated sulfuric acid dropwise (CAUTION! sulfuric acid reacts violently with water, is a corrosive, and causes severe burns).</a:t>
            </a:r>
          </a:p>
          <a:p>
            <a:pPr marL="530225" marR="43180" indent="-530225" algn="just">
              <a:lnSpc>
                <a:spcPct val="95800"/>
              </a:lnSpc>
              <a:spcBef>
                <a:spcPts val="600"/>
              </a:spcBef>
              <a:spcAft>
                <a:spcPts val="600"/>
              </a:spcAft>
              <a:buFont typeface="+mj-lt"/>
              <a:buAutoNum type="arabicParenR"/>
            </a:pPr>
            <a:r>
              <a:rPr lang="en-GB" sz="2400" dirty="0">
                <a:latin typeface="Times New Roman"/>
                <a:cs typeface="Times New Roman"/>
              </a:rPr>
              <a:t>Allow the mixture to gently boil under reflux for about 60-75 minutes.</a:t>
            </a:r>
          </a:p>
          <a:p>
            <a:pPr marL="530225" marR="43180" indent="-530225" algn="just">
              <a:lnSpc>
                <a:spcPct val="95800"/>
              </a:lnSpc>
              <a:spcBef>
                <a:spcPts val="600"/>
              </a:spcBef>
              <a:spcAft>
                <a:spcPts val="600"/>
              </a:spcAft>
              <a:buFont typeface="+mj-lt"/>
              <a:buAutoNum type="arabicParenR"/>
            </a:pPr>
            <a:r>
              <a:rPr lang="en-GB" sz="2400" dirty="0">
                <a:latin typeface="Times New Roman"/>
                <a:cs typeface="Times New Roman"/>
              </a:rPr>
              <a:t>When the reaction is complete, remove the reaction apparatus from the heat and allow it to cool. Transfer the solution to a beaker containing about 15 mL of water (the reaction mixture should dissolve completely in the water, since the benzocaine is in the form of the hydrogen salt). </a:t>
            </a:r>
          </a:p>
        </p:txBody>
      </p:sp>
      <p:sp>
        <p:nvSpPr>
          <p:cNvPr id="11" name="TextBox 10">
            <a:extLst>
              <a:ext uri="{FF2B5EF4-FFF2-40B4-BE49-F238E27FC236}">
                <a16:creationId xmlns:a16="http://schemas.microsoft.com/office/drawing/2014/main" id="{19C0DB0B-560C-DD33-EF84-CA6B2F71E5D1}"/>
              </a:ext>
            </a:extLst>
          </p:cNvPr>
          <p:cNvSpPr txBox="1"/>
          <p:nvPr/>
        </p:nvSpPr>
        <p:spPr>
          <a:xfrm>
            <a:off x="3352800" y="238780"/>
            <a:ext cx="1981200" cy="523220"/>
          </a:xfrm>
          <a:prstGeom prst="rect">
            <a:avLst/>
          </a:prstGeom>
          <a:noFill/>
        </p:spPr>
        <p:txBody>
          <a:bodyPr wrap="square">
            <a:spAutoFit/>
          </a:bodyPr>
          <a:lstStyle/>
          <a:p>
            <a:pPr marL="12700">
              <a:lnSpc>
                <a:spcPct val="100000"/>
              </a:lnSpc>
            </a:pPr>
            <a:r>
              <a:rPr lang="en-GB" sz="2800" b="1" dirty="0">
                <a:solidFill>
                  <a:srgbClr val="FF0000"/>
                </a:solidFill>
                <a:effectLst>
                  <a:outerShdw blurRad="38100" dist="38100" dir="2700000" algn="tl">
                    <a:srgbClr val="000000">
                      <a:alpha val="43137"/>
                    </a:srgbClr>
                  </a:outerShdw>
                </a:effectLst>
                <a:latin typeface="Arial"/>
                <a:cs typeface="Arial"/>
              </a:rPr>
              <a:t>Procedure</a:t>
            </a:r>
          </a:p>
        </p:txBody>
      </p:sp>
    </p:spTree>
    <p:extLst>
      <p:ext uri="{BB962C8B-B14F-4D97-AF65-F5344CB8AC3E}">
        <p14:creationId xmlns:p14="http://schemas.microsoft.com/office/powerpoint/2010/main" val="3434575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z="1400" smtClean="0">
                <a:solidFill>
                  <a:schemeClr val="tx1"/>
                </a:solidFill>
              </a:rPr>
              <a:pPr/>
              <a:t>7</a:t>
            </a:fld>
            <a:endParaRPr lang="en-US" sz="1400">
              <a:solidFill>
                <a:schemeClr val="tx1"/>
              </a:solidFill>
            </a:endParaRPr>
          </a:p>
        </p:txBody>
      </p:sp>
      <p:sp>
        <p:nvSpPr>
          <p:cNvPr id="3" name="Rectangle 2"/>
          <p:cNvSpPr/>
          <p:nvPr/>
        </p:nvSpPr>
        <p:spPr>
          <a:xfrm>
            <a:off x="76201" y="533400"/>
            <a:ext cx="8763000" cy="4655121"/>
          </a:xfrm>
          <a:prstGeom prst="rect">
            <a:avLst/>
          </a:prstGeom>
          <a:ln>
            <a:noFill/>
          </a:ln>
        </p:spPr>
        <p:txBody>
          <a:bodyPr wrap="square">
            <a:spAutoFit/>
          </a:bodyPr>
          <a:lstStyle/>
          <a:p>
            <a:pPr marL="530225" marR="43180" indent="-530225" algn="just">
              <a:lnSpc>
                <a:spcPct val="95800"/>
              </a:lnSpc>
              <a:spcBef>
                <a:spcPts val="600"/>
              </a:spcBef>
              <a:spcAft>
                <a:spcPts val="600"/>
              </a:spcAft>
              <a:buFont typeface="+mj-lt"/>
              <a:buAutoNum type="arabicParenR" startAt="5"/>
            </a:pPr>
            <a:r>
              <a:rPr lang="en-GB" sz="2400" dirty="0">
                <a:latin typeface="Times New Roman"/>
                <a:cs typeface="Times New Roman"/>
              </a:rPr>
              <a:t>After the solution has cooled to room temperature, add the 10% sodium carbonate solution dropwise to neutralize the cooled reaction mixture. As the pH of the solution rises carbon dioxide will be produced and evolve as gas bubbles out of the solution. Continue to add the sodium carbonate until the gas evolution ceases and the pH is above 8. At this point the H2SO4 is completely neutralized, and the benzocaine precipitates.</a:t>
            </a:r>
          </a:p>
          <a:p>
            <a:pPr marL="530225" marR="43180" indent="-530225" algn="just">
              <a:lnSpc>
                <a:spcPct val="95800"/>
              </a:lnSpc>
              <a:spcBef>
                <a:spcPts val="600"/>
              </a:spcBef>
              <a:spcAft>
                <a:spcPts val="600"/>
              </a:spcAft>
              <a:buFont typeface="+mj-lt"/>
              <a:buAutoNum type="arabicParenR" startAt="5"/>
            </a:pPr>
            <a:r>
              <a:rPr lang="en-GB" sz="2400" dirty="0">
                <a:latin typeface="Times New Roman"/>
                <a:cs typeface="Times New Roman"/>
              </a:rPr>
              <a:t>Collect the precipitated crude benzocaine by vacuum filtration. Use additional portions of water to aid in transferring the crystals to the funnel and wash the crystals with water on the funnel.</a:t>
            </a:r>
          </a:p>
          <a:p>
            <a:pPr marL="530225" marR="43180" indent="-530225" algn="just">
              <a:lnSpc>
                <a:spcPct val="95800"/>
              </a:lnSpc>
              <a:spcBef>
                <a:spcPts val="600"/>
              </a:spcBef>
              <a:spcAft>
                <a:spcPts val="600"/>
              </a:spcAft>
              <a:buFont typeface="+mj-lt"/>
              <a:buAutoNum type="arabicParenR" startAt="5"/>
            </a:pPr>
            <a:r>
              <a:rPr lang="en-GB" sz="2400" dirty="0">
                <a:latin typeface="Times New Roman"/>
                <a:cs typeface="Times New Roman"/>
              </a:rPr>
              <a:t>Dry the crystals overnight and calculate the percentage yield for benzocaine. </a:t>
            </a:r>
          </a:p>
        </p:txBody>
      </p:sp>
    </p:spTree>
    <p:extLst>
      <p:ext uri="{BB962C8B-B14F-4D97-AF65-F5344CB8AC3E}">
        <p14:creationId xmlns:p14="http://schemas.microsoft.com/office/powerpoint/2010/main" val="772426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3207</TotalTime>
  <Words>551</Words>
  <Application>Microsoft Office PowerPoint</Application>
  <PresentationFormat>On-screen Show (4:3)</PresentationFormat>
  <Paragraphs>34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Amazone BT</vt:lpstr>
      <vt:lpstr>Arial</vt:lpstr>
      <vt:lpstr>Calibri</vt:lpstr>
      <vt:lpstr>Times New Roman</vt:lpstr>
      <vt:lpstr>Office Theme</vt:lpstr>
      <vt:lpstr>Preparation of Benzocaine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Jala</dc:creator>
  <cp:lastModifiedBy>Peshawa Osw</cp:lastModifiedBy>
  <cp:revision>60</cp:revision>
  <dcterms:created xsi:type="dcterms:W3CDTF">2006-08-16T00:00:00Z</dcterms:created>
  <dcterms:modified xsi:type="dcterms:W3CDTF">2024-05-30T04:39:42Z</dcterms:modified>
</cp:coreProperties>
</file>