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9"/>
  </p:notesMasterIdLst>
  <p:sldIdLst>
    <p:sldId id="278" r:id="rId2"/>
    <p:sldId id="280" r:id="rId3"/>
    <p:sldId id="295" r:id="rId4"/>
    <p:sldId id="303" r:id="rId5"/>
    <p:sldId id="296" r:id="rId6"/>
    <p:sldId id="304" r:id="rId7"/>
    <p:sldId id="30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shtiwan masum" initials="pm" lastIdx="2" clrIdx="0">
    <p:extLst>
      <p:ext uri="{19B8F6BF-5375-455C-9EA6-DF929625EA0E}">
        <p15:presenceInfo xmlns:p15="http://schemas.microsoft.com/office/powerpoint/2012/main" userId="2e5822d6e3a3492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45B337-8DC9-4646-A960-1695F8266C51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4A6906-CA01-40DC-BF79-8B95510F0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695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0134-F56A-48B6-99D3-A34B3EC93B55}" type="datetime1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728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26A6-5028-450C-88DB-D844CC567482}" type="datetime1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839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7CE8A-7D80-4EE1-BA3B-FCC8756A9B45}" type="datetime1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470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511AC-E7B4-4081-9332-F6831BDFB966}" type="datetime1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566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ABCDC-4A9E-4237-96EF-587AA6CBBCAE}" type="datetime1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659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574FF-C2C6-4E6E-B6E0-60C8BE4EA381}" type="datetime1">
              <a:rPr lang="en-US" smtClean="0"/>
              <a:t>5/30/2024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461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E9F8D-BABF-49D9-8B2F-DA0718117221}" type="datetime1">
              <a:rPr lang="en-US" smtClean="0"/>
              <a:t>5/30/2024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912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99E2E-2EFF-4419-835D-13964F143185}" type="datetime1">
              <a:rPr lang="en-US" smtClean="0"/>
              <a:t>5/30/2024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66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A32AB-7C57-4592-8B37-3BA1B6D934E4}" type="datetime1">
              <a:rPr lang="en-US" smtClean="0"/>
              <a:t>5/30/2024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616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33C5-482B-4E16-BD69-FE44B5419CE3}" type="datetime1">
              <a:rPr lang="en-US" smtClean="0"/>
              <a:t>5/30/2024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236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EACB9-AA01-4218-B5C4-FA430C23827E}" type="datetime1">
              <a:rPr lang="en-US" smtClean="0"/>
              <a:t>5/30/2024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316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25B4F-BC30-41B4-BE38-EB028BAB65F1}" type="datetime1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405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DCEF298-34CD-45EC-9206-D21DE3659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82" y="2667000"/>
            <a:ext cx="9091922" cy="2590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>
              <a:lnSpc>
                <a:spcPct val="150000"/>
              </a:lnSpc>
            </a:pPr>
            <a:r>
              <a:rPr lang="en-GB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Benzil‐Benzilic Acid Rearrangement</a:t>
            </a:r>
            <a:endParaRPr lang="en-US" sz="1800" b="1" spc="-5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AA3A01D-ABDC-409E-ABD1-BF7A71C97989}"/>
              </a:ext>
            </a:extLst>
          </p:cNvPr>
          <p:cNvSpPr txBox="1">
            <a:spLocks/>
          </p:cNvSpPr>
          <p:nvPr/>
        </p:nvSpPr>
        <p:spPr>
          <a:xfrm>
            <a:off x="4800601" y="104670"/>
            <a:ext cx="4294244" cy="113347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Practical Organic chemistry</a:t>
            </a:r>
          </a:p>
          <a:p>
            <a:pPr algn="l"/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800" b="1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rd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Stage  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BF590D7-280B-461B-A348-76EB007295D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56" y="136512"/>
            <a:ext cx="1219200" cy="11334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 Box 9">
            <a:extLst>
              <a:ext uri="{FF2B5EF4-FFF2-40B4-BE49-F238E27FC236}">
                <a16:creationId xmlns:a16="http://schemas.microsoft.com/office/drawing/2014/main" id="{9CA7F83B-E87C-4F6C-88C1-5E8409F5DF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3446" y="208962"/>
            <a:ext cx="281940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</a:pPr>
            <a:r>
              <a:rPr lang="en-US" sz="1500" b="1" dirty="0">
                <a:latin typeface="Times New Roman"/>
                <a:ea typeface="Times New Roman"/>
              </a:rPr>
              <a:t>Salahaddin University – Erbil</a:t>
            </a:r>
          </a:p>
          <a:p>
            <a:pPr>
              <a:lnSpc>
                <a:spcPct val="115000"/>
              </a:lnSpc>
            </a:pPr>
            <a:r>
              <a:rPr lang="en-US" sz="1500" b="1" dirty="0">
                <a:latin typeface="Times New Roman"/>
                <a:ea typeface="Times New Roman"/>
              </a:rPr>
              <a:t>College of Science</a:t>
            </a:r>
          </a:p>
          <a:p>
            <a:pPr>
              <a:lnSpc>
                <a:spcPct val="115000"/>
              </a:lnSpc>
            </a:pPr>
            <a:r>
              <a:rPr lang="en-US" sz="1500" b="1" dirty="0">
                <a:latin typeface="Times New Roman"/>
                <a:ea typeface="Times New Roman"/>
              </a:rPr>
              <a:t>Chemistry Department</a:t>
            </a:r>
            <a:endParaRPr lang="en-US" sz="1500" dirty="0">
              <a:latin typeface="Times New Roman"/>
              <a:ea typeface="Times New Roman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19B0A89-A5F7-BB14-709E-E7E55428F8D9}"/>
              </a:ext>
            </a:extLst>
          </p:cNvPr>
          <p:cNvSpPr txBox="1"/>
          <p:nvPr/>
        </p:nvSpPr>
        <p:spPr>
          <a:xfrm>
            <a:off x="2576732" y="5791200"/>
            <a:ext cx="435746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Amazone BT" panose="03020702040507090A04" pitchFamily="66" charset="0"/>
              </a:rPr>
              <a:t>Prepared by: </a:t>
            </a:r>
            <a:r>
              <a:rPr lang="en-US" sz="2400" dirty="0"/>
              <a:t>Peshawa Osw, PhD.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223FBF7-6674-958D-6274-AC43C315CF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818101">
            <a:off x="1359759" y="1541866"/>
            <a:ext cx="1952625" cy="12382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9DC4787-7821-8421-9097-A05DF67459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302523">
            <a:off x="5892041" y="1154341"/>
            <a:ext cx="2400300" cy="14192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338251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86800" y="6416675"/>
            <a:ext cx="381000" cy="365125"/>
          </a:xfrm>
        </p:spPr>
        <p:txBody>
          <a:bodyPr/>
          <a:lstStyle/>
          <a:p>
            <a:fld id="{B6F15528-21DE-4FAA-801E-634DDDAF4B2B}" type="slidenum">
              <a:rPr lang="en-US" sz="1400" smtClean="0">
                <a:solidFill>
                  <a:schemeClr val="tx1"/>
                </a:solidFill>
              </a:rPr>
              <a:pPr/>
              <a:t>2</a:t>
            </a:fld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" y="76200"/>
            <a:ext cx="8915400" cy="28464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342900" marR="43180" indent="-342900" algn="just">
              <a:lnSpc>
                <a:spcPct val="959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latin typeface="Times New Roman"/>
                <a:cs typeface="Times New Roman"/>
              </a:rPr>
              <a:t>The benzilic acid rearrangement or benzil‐benzilic acid rearrangement reaction is an organic reaction used to convert benzil (α‐diketone ‘1,2-diketones’) to 2-hydroxy carboxylic acids using strong base (KOH or NaOH) and then acid work-up. </a:t>
            </a:r>
          </a:p>
          <a:p>
            <a:pPr marL="342900" marR="43180" indent="-342900" algn="just">
              <a:lnSpc>
                <a:spcPct val="959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latin typeface="Times New Roman"/>
                <a:cs typeface="Times New Roman"/>
              </a:rPr>
              <a:t>It was discovered in 1938 by Justus Liebig (one of the first C-C bond migration reactions). </a:t>
            </a:r>
          </a:p>
          <a:p>
            <a:pPr marL="342900" marR="43180" indent="-342900" algn="just">
              <a:lnSpc>
                <a:spcPct val="959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latin typeface="Times New Roman"/>
                <a:cs typeface="Times New Roman"/>
              </a:rPr>
              <a:t>This rearrangement is normally carried out in the favoured solvents of water and aqueous ethanol.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E359BD1-2395-01C9-0668-07DE9EF0B9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902955"/>
            <a:ext cx="5268066" cy="176085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95D1809-77B5-1C64-EA60-2199BC9C10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14" y="5040139"/>
            <a:ext cx="8753086" cy="15713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043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34200" y="6416675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z="1400" smtClean="0">
                <a:solidFill>
                  <a:schemeClr val="tx1"/>
                </a:solidFill>
              </a:rPr>
              <a:pPr/>
              <a:t>3</a:t>
            </a:fld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2286" y="152400"/>
            <a:ext cx="8945514" cy="315028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342900" marR="43180" indent="-342900" algn="just">
              <a:lnSpc>
                <a:spcPct val="95800"/>
              </a:lnSpc>
              <a:buFont typeface="Arial" panose="020B0604020202020204" pitchFamily="34" charset="0"/>
              <a:buChar char="•"/>
            </a:pPr>
            <a:r>
              <a:rPr lang="en-GB" sz="2300" dirty="0">
                <a:latin typeface="Times New Roman"/>
                <a:cs typeface="Times New Roman"/>
              </a:rPr>
              <a:t>The reaction has been shown to work in aromatic, semi-aromatic, aliphatic, and heterocyclic substrates. </a:t>
            </a:r>
          </a:p>
          <a:p>
            <a:pPr marL="342900" marR="43180" indent="-342900" algn="just">
              <a:lnSpc>
                <a:spcPct val="95800"/>
              </a:lnSpc>
              <a:buFont typeface="Arial" panose="020B0604020202020204" pitchFamily="34" charset="0"/>
              <a:buChar char="•"/>
            </a:pPr>
            <a:r>
              <a:rPr lang="en-GB" sz="2300" dirty="0">
                <a:latin typeface="Times New Roman"/>
                <a:cs typeface="Times New Roman"/>
              </a:rPr>
              <a:t>It has been found that aryl groups more readily migrate than alkyl groups, and that aryl groups with electron-withdrawing groups migrate fastest.</a:t>
            </a:r>
          </a:p>
          <a:p>
            <a:pPr marL="342900" marR="43180" indent="-342900" algn="just">
              <a:lnSpc>
                <a:spcPct val="95800"/>
              </a:lnSpc>
              <a:buFont typeface="Arial" panose="020B0604020202020204" pitchFamily="34" charset="0"/>
              <a:buChar char="•"/>
            </a:pPr>
            <a:r>
              <a:rPr lang="en-GB" sz="2300" dirty="0">
                <a:latin typeface="Times New Roman"/>
                <a:cs typeface="Times New Roman"/>
              </a:rPr>
              <a:t>In an unsymmetrical diketone the attack of OH- ion takes place at the reactive carbonyl carbon. </a:t>
            </a:r>
          </a:p>
          <a:p>
            <a:pPr marL="342900" marR="43180" indent="-342900" algn="just">
              <a:lnSpc>
                <a:spcPct val="95800"/>
              </a:lnSpc>
              <a:buFont typeface="Arial" panose="020B0604020202020204" pitchFamily="34" charset="0"/>
              <a:buChar char="•"/>
            </a:pPr>
            <a:r>
              <a:rPr lang="en-GB" sz="2300" dirty="0">
                <a:latin typeface="Times New Roman"/>
                <a:cs typeface="Times New Roman"/>
              </a:rPr>
              <a:t>The migration of aryl group will attach to the more reactive carbonyl carbon.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8998AE4-CCDD-23B7-0D8B-1ED7A79CE3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007" y="3187817"/>
            <a:ext cx="2895600" cy="115558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E151365-4DF9-D47A-4EFD-6B41420B97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001287"/>
            <a:ext cx="4633930" cy="28567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77205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05600" y="640080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z="1400" smtClean="0">
                <a:solidFill>
                  <a:schemeClr val="tx1"/>
                </a:solidFill>
              </a:rPr>
              <a:pPr/>
              <a:t>4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1066800"/>
            <a:ext cx="8458200" cy="417678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342900" marR="43180" indent="-342900" algn="just">
              <a:lnSpc>
                <a:spcPct val="958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mechanism of benzilic acid rearrangement is an example of 1,2-shift intra molecular rearrangement. </a:t>
            </a:r>
          </a:p>
          <a:p>
            <a:pPr marL="342900" marR="43180" indent="-342900" algn="just">
              <a:lnSpc>
                <a:spcPct val="958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arrangement involves three steps.</a:t>
            </a:r>
          </a:p>
          <a:p>
            <a:pPr marL="442913" marR="43180" algn="just">
              <a:lnSpc>
                <a:spcPct val="95800"/>
              </a:lnSpc>
              <a:spcBef>
                <a:spcPts val="600"/>
              </a:spcBef>
            </a:pPr>
            <a:r>
              <a:rPr lang="en-GB"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 Addition of -OH group</a:t>
            </a:r>
          </a:p>
          <a:p>
            <a:pPr marL="442913" marR="43180" algn="just">
              <a:lnSpc>
                <a:spcPct val="95800"/>
              </a:lnSpc>
              <a:spcBef>
                <a:spcPts val="600"/>
              </a:spcBef>
            </a:pPr>
            <a:r>
              <a:rPr lang="en-GB"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 Migration of a phenyl group</a:t>
            </a:r>
          </a:p>
          <a:p>
            <a:pPr marL="442913" marR="43180" algn="just">
              <a:lnSpc>
                <a:spcPct val="95800"/>
              </a:lnSpc>
              <a:spcBef>
                <a:spcPts val="600"/>
              </a:spcBef>
            </a:pPr>
            <a:r>
              <a:rPr lang="en-GB"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 Migration of a proton</a:t>
            </a:r>
          </a:p>
          <a:p>
            <a:pPr marR="43180" algn="just">
              <a:lnSpc>
                <a:spcPct val="95800"/>
              </a:lnSpc>
              <a:spcBef>
                <a:spcPts val="600"/>
              </a:spcBef>
            </a:pPr>
            <a:endParaRPr lang="en-GB" sz="2400" spc="-1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43180" indent="-342900" algn="just">
              <a:lnSpc>
                <a:spcPct val="958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benzilic acid rearrangement is an irreversible process. </a:t>
            </a:r>
          </a:p>
          <a:p>
            <a:pPr marL="342900" marR="43180" indent="-342900" algn="just">
              <a:lnSpc>
                <a:spcPct val="958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first step of the mechanism is the addition of the nucleophile across the C=O bond to give a tetrahedral intermediate.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B75BDBF-6A2C-774B-03C8-2EEBFEF7854F}"/>
              </a:ext>
            </a:extLst>
          </p:cNvPr>
          <p:cNvSpPr txBox="1"/>
          <p:nvPr/>
        </p:nvSpPr>
        <p:spPr>
          <a:xfrm>
            <a:off x="304800" y="152400"/>
            <a:ext cx="853440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n-GB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Benzilic acid rearrangement Reaction Mechanism</a:t>
            </a:r>
          </a:p>
        </p:txBody>
      </p:sp>
    </p:spTree>
    <p:extLst>
      <p:ext uri="{BB962C8B-B14F-4D97-AF65-F5344CB8AC3E}">
        <p14:creationId xmlns:p14="http://schemas.microsoft.com/office/powerpoint/2010/main" val="2252612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34200" y="6416675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z="1400" smtClean="0">
                <a:solidFill>
                  <a:schemeClr val="tx1"/>
                </a:solidFill>
              </a:rPr>
              <a:pPr/>
              <a:t>5</a:t>
            </a:fld>
            <a:endParaRPr lang="en-US" sz="1400">
              <a:solidFill>
                <a:schemeClr val="tx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C70BB21-B244-6AF6-7507-D3D197D991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19200"/>
            <a:ext cx="9038303" cy="43222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29508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86800" y="6416675"/>
            <a:ext cx="381000" cy="365125"/>
          </a:xfrm>
        </p:spPr>
        <p:txBody>
          <a:bodyPr/>
          <a:lstStyle/>
          <a:p>
            <a:fld id="{B6F15528-21DE-4FAA-801E-634DDDAF4B2B}" type="slidenum">
              <a:rPr lang="en-US" sz="1400" smtClean="0">
                <a:solidFill>
                  <a:schemeClr val="tx1"/>
                </a:solidFill>
              </a:rPr>
              <a:pPr/>
              <a:t>6</a:t>
            </a:fld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" y="189099"/>
            <a:ext cx="8915400" cy="80150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342900" marR="43180" indent="-342900" algn="just">
              <a:lnSpc>
                <a:spcPct val="959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latin typeface="Times New Roman"/>
                <a:cs typeface="Times New Roman"/>
              </a:rPr>
              <a:t>When cyclic diketones undergo this rearrangement reaction, ring contraction takes place.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865022E-DED8-1EEB-4FA2-77CD170CC20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353" t="24853" r="4431" b="8321"/>
          <a:stretch/>
        </p:blipFill>
        <p:spPr bwMode="auto">
          <a:xfrm>
            <a:off x="1600200" y="1651956"/>
            <a:ext cx="5371212" cy="1742631"/>
          </a:xfrm>
          <a:prstGeom prst="rect">
            <a:avLst/>
          </a:prstGeom>
          <a:noFill/>
          <a:ln>
            <a:noFill/>
          </a:ln>
          <a:effectLst/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89B2ADE-FCFE-CB31-2358-A3C655591D4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716" y="4367844"/>
            <a:ext cx="8322284" cy="167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01652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1400" smtClean="0">
                <a:solidFill>
                  <a:schemeClr val="tx1"/>
                </a:solidFill>
              </a:rPr>
              <a:pPr/>
              <a:t>7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" y="914400"/>
            <a:ext cx="8991599" cy="573714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457200" marR="43180" indent="-457200" algn="just">
              <a:lnSpc>
                <a:spcPct val="958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GB" sz="2200" dirty="0">
                <a:latin typeface="Times New Roman"/>
                <a:cs typeface="Times New Roman"/>
              </a:rPr>
              <a:t>1-	Add (2.10 g, 1.0 mmol) of Benzil, 95% ethanol (6 mL), and a boiling stone were added to a 25-mL round-bottom flask with a reflux condenser and heated until the solid benzil was dissolved. </a:t>
            </a:r>
          </a:p>
          <a:p>
            <a:pPr marL="457200" marR="43180" indent="-457200" algn="just">
              <a:lnSpc>
                <a:spcPct val="958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GB" sz="2200" dirty="0">
                <a:latin typeface="Times New Roman"/>
                <a:cs typeface="Times New Roman"/>
              </a:rPr>
              <a:t>2-	Aqueous potassium hydroxide (5 mL, 18.2 mmol) was added dropwise to the flask and the mixture was boiled for 15 minutes.  The mixture was cooled, transferred to a beaker, and placed in an ice-water bath until crystallized. </a:t>
            </a:r>
          </a:p>
          <a:p>
            <a:pPr marL="457200" marR="43180" indent="-457200" algn="just">
              <a:lnSpc>
                <a:spcPct val="958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GB" sz="2200" dirty="0">
                <a:latin typeface="Times New Roman"/>
                <a:cs typeface="Times New Roman"/>
              </a:rPr>
              <a:t>3-	The crystals were isolated through vacuum filtration and washed with 4-mL portions of cold 95% ethanol. </a:t>
            </a:r>
          </a:p>
          <a:p>
            <a:pPr marL="457200" marR="43180" indent="-457200" algn="just">
              <a:lnSpc>
                <a:spcPct val="958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GB" sz="2200" dirty="0">
                <a:latin typeface="Times New Roman"/>
                <a:cs typeface="Times New Roman"/>
              </a:rPr>
              <a:t>4-	The solid was transferred to a 100-mL flask of hot water (60 mL) and mixed until completely dissolved. </a:t>
            </a:r>
          </a:p>
          <a:p>
            <a:pPr marL="457200" marR="43180" indent="-457200" algn="just">
              <a:lnSpc>
                <a:spcPct val="958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GB" sz="2200" dirty="0">
                <a:latin typeface="Times New Roman"/>
                <a:cs typeface="Times New Roman"/>
              </a:rPr>
              <a:t>5-	Concentrated hydrochloric acid (1.3 mL) was added drop-wise until a permanent solid was present and a pH of 2 was maintained.  </a:t>
            </a:r>
          </a:p>
          <a:p>
            <a:pPr marL="457200" marR="43180" indent="-457200" algn="just">
              <a:lnSpc>
                <a:spcPct val="958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GB" sz="2200" dirty="0">
                <a:latin typeface="Times New Roman"/>
                <a:cs typeface="Times New Roman"/>
              </a:rPr>
              <a:t>6-	The solution was cooled in an ice bath and the crystals were filtered through vacuum filtration and washed with ice-cold water.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9C0DB0B-560C-DD33-EF84-CA6B2F71E5D1}"/>
              </a:ext>
            </a:extLst>
          </p:cNvPr>
          <p:cNvSpPr txBox="1"/>
          <p:nvPr/>
        </p:nvSpPr>
        <p:spPr>
          <a:xfrm>
            <a:off x="3352800" y="162580"/>
            <a:ext cx="19812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GB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Procedure</a:t>
            </a:r>
          </a:p>
        </p:txBody>
      </p:sp>
    </p:spTree>
    <p:extLst>
      <p:ext uri="{BB962C8B-B14F-4D97-AF65-F5344CB8AC3E}">
        <p14:creationId xmlns:p14="http://schemas.microsoft.com/office/powerpoint/2010/main" val="3434575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3238</TotalTime>
  <Words>456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Amazone BT</vt:lpstr>
      <vt:lpstr>Arial</vt:lpstr>
      <vt:lpstr>Calibri</vt:lpstr>
      <vt:lpstr>Times New Roman</vt:lpstr>
      <vt:lpstr>Office Theme</vt:lpstr>
      <vt:lpstr>Benzil‐Benzilic Acid Rearrangement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Jala</dc:creator>
  <cp:lastModifiedBy>Peshawa Osw</cp:lastModifiedBy>
  <cp:revision>61</cp:revision>
  <dcterms:created xsi:type="dcterms:W3CDTF">2006-08-16T00:00:00Z</dcterms:created>
  <dcterms:modified xsi:type="dcterms:W3CDTF">2024-05-30T05:00:22Z</dcterms:modified>
</cp:coreProperties>
</file>