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78" r:id="rId2"/>
    <p:sldId id="280" r:id="rId3"/>
    <p:sldId id="303" r:id="rId4"/>
    <p:sldId id="296" r:id="rId5"/>
    <p:sldId id="30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htiwan masum" initials="pm" lastIdx="2" clrIdx="0">
    <p:extLst>
      <p:ext uri="{19B8F6BF-5375-455C-9EA6-DF929625EA0E}">
        <p15:presenceInfo xmlns:p15="http://schemas.microsoft.com/office/powerpoint/2012/main" userId="2e5822d6e3a349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5B337-8DC9-4646-A960-1695F8266C51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A6906-CA01-40DC-BF79-8B95510F0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9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20134-F56A-48B6-99D3-A34B3EC93B55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2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26A6-5028-450C-88DB-D844CC567482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3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7CE8A-7D80-4EE1-BA3B-FCC8756A9B45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7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1AC-E7B4-4081-9332-F6831BDFB966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BCDC-4A9E-4237-96EF-587AA6CBBCAE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5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574FF-C2C6-4E6E-B6E0-60C8BE4EA381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6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9F8D-BABF-49D9-8B2F-DA0718117221}" type="datetime1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99E2E-2EFF-4419-835D-13964F143185}" type="datetime1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A32AB-7C57-4592-8B37-3BA1B6D934E4}" type="datetime1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1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33C5-482B-4E16-BD69-FE44B5419CE3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3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ACB9-AA01-4218-B5C4-FA430C23827E}" type="datetime1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1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25B4F-BC30-41B4-BE38-EB028BAB65F1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0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CEF298-34CD-45EC-9206-D21DE3659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82" y="2819400"/>
            <a:ext cx="9091922" cy="25029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>
              <a:lnSpc>
                <a:spcPct val="150000"/>
              </a:lnSpc>
            </a:pPr>
            <a:r>
              <a:rPr lang="en-GB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 of Dilantin (Phenytoin)</a:t>
            </a:r>
            <a:endParaRPr lang="en-US" sz="1800" b="1" spc="-5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A3A01D-ABDC-409E-ABD1-BF7A71C97989}"/>
              </a:ext>
            </a:extLst>
          </p:cNvPr>
          <p:cNvSpPr txBox="1">
            <a:spLocks/>
          </p:cNvSpPr>
          <p:nvPr/>
        </p:nvSpPr>
        <p:spPr>
          <a:xfrm>
            <a:off x="4800601" y="104670"/>
            <a:ext cx="4294244" cy="113347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Organic chemistry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800" b="1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Stage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F590D7-280B-461B-A348-76EB007295D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6" y="136512"/>
            <a:ext cx="1219200" cy="1133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 Box 9">
            <a:extLst>
              <a:ext uri="{FF2B5EF4-FFF2-40B4-BE49-F238E27FC236}">
                <a16:creationId xmlns:a16="http://schemas.microsoft.com/office/drawing/2014/main" id="{9CA7F83B-E87C-4F6C-88C1-5E8409F5D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446" y="208962"/>
            <a:ext cx="28194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</a:pPr>
            <a:r>
              <a:rPr lang="en-US" sz="1500" b="1" dirty="0">
                <a:latin typeface="Times New Roman"/>
                <a:ea typeface="Times New Roman"/>
              </a:rPr>
              <a:t>Salahaddin University – Erbil</a:t>
            </a:r>
          </a:p>
          <a:p>
            <a:pPr>
              <a:lnSpc>
                <a:spcPct val="115000"/>
              </a:lnSpc>
            </a:pPr>
            <a:r>
              <a:rPr lang="en-US" sz="1500" b="1" dirty="0">
                <a:latin typeface="Times New Roman"/>
                <a:ea typeface="Times New Roman"/>
              </a:rPr>
              <a:t>College of Science</a:t>
            </a:r>
          </a:p>
          <a:p>
            <a:pPr>
              <a:lnSpc>
                <a:spcPct val="115000"/>
              </a:lnSpc>
            </a:pPr>
            <a:r>
              <a:rPr lang="en-US" sz="1500" b="1" dirty="0">
                <a:latin typeface="Times New Roman"/>
                <a:ea typeface="Times New Roman"/>
              </a:rPr>
              <a:t>Chemistry Department</a:t>
            </a:r>
            <a:endParaRPr lang="en-US" sz="1500" dirty="0">
              <a:latin typeface="Times New Roman"/>
              <a:ea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9B0A89-A5F7-BB14-709E-E7E55428F8D9}"/>
              </a:ext>
            </a:extLst>
          </p:cNvPr>
          <p:cNvSpPr txBox="1"/>
          <p:nvPr/>
        </p:nvSpPr>
        <p:spPr>
          <a:xfrm>
            <a:off x="2576732" y="5791200"/>
            <a:ext cx="43574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Amazone BT" panose="03020702040507090A04" pitchFamily="66" charset="0"/>
              </a:rPr>
              <a:t>Prepared by: </a:t>
            </a:r>
            <a:r>
              <a:rPr lang="en-US" sz="2400" dirty="0"/>
              <a:t>Peshawa Osw, PhD. </a:t>
            </a:r>
          </a:p>
        </p:txBody>
      </p:sp>
      <p:pic>
        <p:nvPicPr>
          <p:cNvPr id="1026" name="Picture 2" descr="Dilantin 100mg Capsule 100'S : Price, Uses, Side Effects | Netmeds">
            <a:extLst>
              <a:ext uri="{FF2B5EF4-FFF2-40B4-BE49-F238E27FC236}">
                <a16:creationId xmlns:a16="http://schemas.microsoft.com/office/drawing/2014/main" id="{65D50A11-3B6E-0CAB-C08F-40A464438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169" y="1326770"/>
            <a:ext cx="1457232" cy="145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ructural formula of phenytoin">
            <a:extLst>
              <a:ext uri="{FF2B5EF4-FFF2-40B4-BE49-F238E27FC236}">
                <a16:creationId xmlns:a16="http://schemas.microsoft.com/office/drawing/2014/main" id="{3941C21A-D26B-80F6-C5B5-F8E971B5D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787" y="1256869"/>
            <a:ext cx="1775767" cy="184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251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838200"/>
            <a:ext cx="8305800" cy="45012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marR="43180" indent="-342900" algn="just">
              <a:lnSpc>
                <a:spcPct val="959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Times New Roman"/>
                <a:cs typeface="Times New Roman"/>
              </a:rPr>
              <a:t>In 1838, the German chemist, Justus Liebig reported the discovery of </a:t>
            </a:r>
            <a:r>
              <a:rPr lang="en-GB" sz="2400" dirty="0" err="1">
                <a:latin typeface="Times New Roman"/>
                <a:cs typeface="Times New Roman"/>
              </a:rPr>
              <a:t>dilantin</a:t>
            </a:r>
            <a:r>
              <a:rPr lang="en-GB" sz="2400" dirty="0">
                <a:latin typeface="Times New Roman"/>
                <a:cs typeface="Times New Roman"/>
              </a:rPr>
              <a:t>. It was not uncovered, however, until 100 years later that </a:t>
            </a:r>
            <a:r>
              <a:rPr lang="en-GB" sz="2400" dirty="0" err="1">
                <a:latin typeface="Times New Roman"/>
                <a:cs typeface="Times New Roman"/>
              </a:rPr>
              <a:t>dilantin</a:t>
            </a:r>
            <a:r>
              <a:rPr lang="en-GB" sz="2400" dirty="0">
                <a:latin typeface="Times New Roman"/>
                <a:cs typeface="Times New Roman"/>
              </a:rPr>
              <a:t> is an anticonvulsant. This property is currently exploited in the treatment of epilepsy. </a:t>
            </a:r>
          </a:p>
          <a:p>
            <a:pPr marL="342900" marR="43180" indent="-342900" algn="just">
              <a:lnSpc>
                <a:spcPct val="959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Times New Roman"/>
                <a:cs typeface="Times New Roman"/>
              </a:rPr>
              <a:t>Phenytoin has been widely prescribed for the control of epilepsy since its introduction as a pharmaceutical agent during 1950’s, and although superseded by a number of newer drugs, it remains in use today in this role. </a:t>
            </a:r>
          </a:p>
          <a:p>
            <a:pPr marL="342900" marR="43180" indent="-342900" algn="just">
              <a:lnSpc>
                <a:spcPct val="959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Times New Roman"/>
                <a:cs typeface="Times New Roman"/>
              </a:rPr>
              <a:t>The main structural challenge for the synthesis of this compound is the construction of the hydantoin ring. This hydantoin ring can be formed in a one-pot procedure starting from benzil. </a:t>
            </a:r>
          </a:p>
        </p:txBody>
      </p:sp>
    </p:spTree>
    <p:extLst>
      <p:ext uri="{BB962C8B-B14F-4D97-AF65-F5344CB8AC3E}">
        <p14:creationId xmlns:p14="http://schemas.microsoft.com/office/powerpoint/2010/main" val="2404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3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729188"/>
            <a:ext cx="8915400" cy="151067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marR="43180" indent="-342900" algn="just">
              <a:lnSpc>
                <a:spcPct val="959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latin typeface="Times New Roman"/>
                <a:cs typeface="Times New Roman"/>
              </a:rPr>
              <a:t>The procedure for this reaction is a base catalysed addition of urea to benzil that is an interesting example of a benzilic acid re-arrangement where the phenyl groups undergoes a 1,2-migration during formation of the hydantoin ring.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B4611D-7BA8-927A-7CB0-4EB281BC4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28" y="3429000"/>
            <a:ext cx="7553344" cy="15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61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6FF2F3-F719-A48B-DFCB-F3FEEAF00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097" y="1"/>
            <a:ext cx="631870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B75BDBF-6A2C-774B-03C8-2EEBFEF7854F}"/>
              </a:ext>
            </a:extLst>
          </p:cNvPr>
          <p:cNvSpPr txBox="1"/>
          <p:nvPr/>
        </p:nvSpPr>
        <p:spPr>
          <a:xfrm>
            <a:off x="-152400" y="0"/>
            <a:ext cx="32766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GB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Proposed Mechanism</a:t>
            </a:r>
            <a:endParaRPr lang="en-GB" sz="22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9508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400" smtClean="0">
                <a:solidFill>
                  <a:schemeClr val="tx1"/>
                </a:solidFill>
              </a:rPr>
              <a:pPr/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974640"/>
            <a:ext cx="8991599" cy="508709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Place the 0.005 mol (1.05 g) sample of crude benzil in a round-bottomed flask with 0.009 mol (0.541 g) of urea, 15 mL of absolute ethanol and 0.0025 mol (0.1 g) sodium hydroxide.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Add a boiling chip, attach a condenser after wrapping the ground glass joint with Teflon tape, and heat the mixture on a sand bath under reflux for 1.5 hour.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Cool the reaction mixture before adding 10 mL of water. (If the solution is not clear, remove the suspended solids by filtration).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Then, cautiously acidify the clear solution with concentrated hydrochloric acid.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Collect the product by vacuum filtration and wash thoroughly with water. </a:t>
            </a:r>
          </a:p>
          <a:p>
            <a:pPr marL="457200" marR="43180" indent="-457200" algn="just">
              <a:lnSpc>
                <a:spcPct val="958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GB" sz="2200" dirty="0">
                <a:latin typeface="Times New Roman"/>
                <a:cs typeface="Times New Roman"/>
              </a:rPr>
              <a:t>Recrystallize the product from ethanol, weigh it dry and calculate the yield.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C0DB0B-560C-DD33-EF84-CA6B2F71E5D1}"/>
              </a:ext>
            </a:extLst>
          </p:cNvPr>
          <p:cNvSpPr txBox="1"/>
          <p:nvPr/>
        </p:nvSpPr>
        <p:spPr>
          <a:xfrm>
            <a:off x="3352800" y="162580"/>
            <a:ext cx="1981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Procedure</a:t>
            </a:r>
          </a:p>
        </p:txBody>
      </p:sp>
    </p:spTree>
    <p:extLst>
      <p:ext uri="{BB962C8B-B14F-4D97-AF65-F5344CB8AC3E}">
        <p14:creationId xmlns:p14="http://schemas.microsoft.com/office/powerpoint/2010/main" val="3434575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3321</TotalTime>
  <Words>324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Amazone BT</vt:lpstr>
      <vt:lpstr>Arial</vt:lpstr>
      <vt:lpstr>Calibri</vt:lpstr>
      <vt:lpstr>Times New Roman</vt:lpstr>
      <vt:lpstr>Office Theme</vt:lpstr>
      <vt:lpstr>Preparation of Dilantin (Phenytoin)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Jala</dc:creator>
  <cp:lastModifiedBy>Peshawa Osw</cp:lastModifiedBy>
  <cp:revision>61</cp:revision>
  <dcterms:created xsi:type="dcterms:W3CDTF">2006-08-16T00:00:00Z</dcterms:created>
  <dcterms:modified xsi:type="dcterms:W3CDTF">2024-05-30T06:41:14Z</dcterms:modified>
</cp:coreProperties>
</file>