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257" r:id="rId4"/>
    <p:sldId id="258" r:id="rId5"/>
    <p:sldId id="259" r:id="rId6"/>
    <p:sldId id="260" r:id="rId7"/>
    <p:sldId id="269" r:id="rId8"/>
    <p:sldId id="272" r:id="rId9"/>
    <p:sldId id="261" r:id="rId10"/>
    <p:sldId id="262" r:id="rId11"/>
    <p:sldId id="263" r:id="rId12"/>
    <p:sldId id="264" r:id="rId13"/>
    <p:sldId id="265" r:id="rId14"/>
    <p:sldId id="266" r:id="rId15"/>
    <p:sldId id="267" r:id="rId16"/>
    <p:sldId id="268" r:id="rId17"/>
    <p:sldId id="273" r:id="rId18"/>
    <p:sldId id="274" r:id="rId19"/>
    <p:sldId id="275" r:id="rId20"/>
    <p:sldId id="270"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4" d="100"/>
          <a:sy n="64" d="100"/>
        </p:scale>
        <p:origin x="1482" y="48"/>
      </p:cViewPr>
      <p:guideLst>
        <p:guide orient="horz" pos="2160"/>
        <p:guide pos="2880"/>
      </p:guideLst>
    </p:cSldViewPr>
  </p:slideViewPr>
  <p:notesTextViewPr>
    <p:cViewPr>
      <p:scale>
        <a:sx n="100" d="100"/>
        <a:sy n="100" d="100"/>
      </p:scale>
      <p:origin x="0" y="0"/>
    </p:cViewPr>
  </p:notesTextViewPr>
  <p:sorterViewPr>
    <p:cViewPr>
      <p:scale>
        <a:sx n="112" d="100"/>
        <a:sy n="112" d="100"/>
      </p:scale>
      <p:origin x="0" y="-43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358B1-16C7-48DE-A7C0-65FA0BE0EE72}" type="datetimeFigureOut">
              <a:rPr lang="en-US" smtClean="0"/>
              <a:t>11/28/2021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FDE734-0E27-4671-B841-E0D8A96EE981}" type="slidenum">
              <a:rPr lang="en-US" smtClean="0"/>
              <a:t>‹#›</a:t>
            </a:fld>
            <a:endParaRPr lang="en-US"/>
          </a:p>
        </p:txBody>
      </p:sp>
    </p:spTree>
    <p:extLst>
      <p:ext uri="{BB962C8B-B14F-4D97-AF65-F5344CB8AC3E}">
        <p14:creationId xmlns:p14="http://schemas.microsoft.com/office/powerpoint/2010/main" val="3130522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FDE734-0E27-4671-B841-E0D8A96EE981}" type="slidenum">
              <a:rPr lang="en-US" smtClean="0"/>
              <a:t>17</a:t>
            </a:fld>
            <a:endParaRPr lang="en-US"/>
          </a:p>
        </p:txBody>
      </p:sp>
    </p:spTree>
    <p:extLst>
      <p:ext uri="{BB962C8B-B14F-4D97-AF65-F5344CB8AC3E}">
        <p14:creationId xmlns:p14="http://schemas.microsoft.com/office/powerpoint/2010/main" val="329184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457200"/>
            <a:ext cx="8397875" cy="5562600"/>
            <a:chOff x="240" y="288"/>
            <a:chExt cx="5290" cy="3504"/>
          </a:xfrm>
        </p:grpSpPr>
        <p:sp>
          <p:nvSpPr>
            <p:cNvPr id="819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fontAlgn="base">
                <a:spcBef>
                  <a:spcPct val="0"/>
                </a:spcBef>
                <a:spcAft>
                  <a:spcPct val="0"/>
                </a:spcAft>
              </a:pPr>
              <a:endParaRPr lang="en-US" sz="2400">
                <a:solidFill>
                  <a:srgbClr val="FFFFFF"/>
                </a:solidFill>
                <a:latin typeface="Times New Roman" pitchFamily="18" charset="0"/>
              </a:endParaRPr>
            </a:p>
          </p:txBody>
        </p:sp>
        <p:sp>
          <p:nvSpPr>
            <p:cNvPr id="819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fontAlgn="base">
                <a:spcBef>
                  <a:spcPct val="0"/>
                </a:spcBef>
                <a:spcAft>
                  <a:spcPct val="0"/>
                </a:spcAft>
              </a:pPr>
              <a:endParaRPr lang="en-US" sz="2400">
                <a:solidFill>
                  <a:srgbClr val="FFFFFF"/>
                </a:solidFill>
                <a:latin typeface="Times New Roman" pitchFamily="18" charset="0"/>
              </a:endParaRPr>
            </a:p>
          </p:txBody>
        </p:sp>
        <p:sp>
          <p:nvSpPr>
            <p:cNvPr id="8197" name="Line 5"/>
            <p:cNvSpPr>
              <a:spLocks noChangeShapeType="1"/>
            </p:cNvSpPr>
            <p:nvPr/>
          </p:nvSpPr>
          <p:spPr bwMode="auto">
            <a:xfrm>
              <a:off x="576" y="2256"/>
              <a:ext cx="4608" cy="0"/>
            </a:xfrm>
            <a:prstGeom prst="line">
              <a:avLst/>
            </a:prstGeom>
            <a:noFill/>
            <a:ln w="19050">
              <a:solidFill>
                <a:schemeClr val="accent2"/>
              </a:solidFill>
              <a:round/>
              <a:headEnd/>
              <a:tailEnd/>
            </a:ln>
            <a:effectLst/>
          </p:spPr>
          <p:txBody>
            <a:bodyPr wrap="none" anchor="ctr"/>
            <a:lstStyle/>
            <a:p>
              <a:pPr algn="r" rtl="1" fontAlgn="base">
                <a:spcBef>
                  <a:spcPct val="0"/>
                </a:spcBef>
                <a:spcAft>
                  <a:spcPct val="0"/>
                </a:spcAft>
              </a:pPr>
              <a:endParaRPr lang="en-US">
                <a:solidFill>
                  <a:srgbClr val="FFFFFF"/>
                </a:solidFill>
              </a:endParaRPr>
            </a:p>
          </p:txBody>
        </p:sp>
      </p:grpSp>
      <p:sp>
        <p:nvSpPr>
          <p:cNvPr id="8198" name="Rectangle 6"/>
          <p:cNvSpPr>
            <a:spLocks noGrp="1" noChangeArrowheads="1"/>
          </p:cNvSpPr>
          <p:nvPr>
            <p:ph type="ctrTitle"/>
          </p:nvPr>
        </p:nvSpPr>
        <p:spPr>
          <a:xfrm>
            <a:off x="1219200" y="838200"/>
            <a:ext cx="6781800" cy="2559050"/>
          </a:xfrm>
        </p:spPr>
        <p:txBody>
          <a:bodyPr anchorCtr="1"/>
          <a:lstStyle>
            <a:lvl1pPr algn="ctr">
              <a:defRPr sz="6200"/>
            </a:lvl1pPr>
          </a:lstStyle>
          <a:p>
            <a:r>
              <a:rPr lang="en-US"/>
              <a:t>Click to edit Master title style</a:t>
            </a:r>
          </a:p>
        </p:txBody>
      </p:sp>
      <p:sp>
        <p:nvSpPr>
          <p:cNvPr id="8199"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en-US"/>
              <a:t>Click to edit Master subtitle style</a:t>
            </a:r>
          </a:p>
        </p:txBody>
      </p:sp>
      <p:sp>
        <p:nvSpPr>
          <p:cNvPr id="8200" name="Rectangle 8"/>
          <p:cNvSpPr>
            <a:spLocks noGrp="1" noChangeArrowheads="1"/>
          </p:cNvSpPr>
          <p:nvPr>
            <p:ph type="dt" sz="half" idx="2"/>
          </p:nvPr>
        </p:nvSpPr>
        <p:spPr>
          <a:xfrm>
            <a:off x="536575" y="6248400"/>
            <a:ext cx="2054225" cy="457200"/>
          </a:xfrm>
        </p:spPr>
        <p:txBody>
          <a:bodyPr/>
          <a:lstStyle>
            <a:lvl1pPr>
              <a:defRPr/>
            </a:lvl1pPr>
          </a:lstStyle>
          <a:p>
            <a:endParaRPr lang="en-US">
              <a:solidFill>
                <a:srgbClr val="FFFFFF"/>
              </a:solidFill>
            </a:endParaRPr>
          </a:p>
        </p:txBody>
      </p:sp>
      <p:sp>
        <p:nvSpPr>
          <p:cNvPr id="8201" name="Rectangle 9"/>
          <p:cNvSpPr>
            <a:spLocks noGrp="1" noChangeArrowheads="1"/>
          </p:cNvSpPr>
          <p:nvPr>
            <p:ph type="ftr" sz="quarter" idx="3"/>
          </p:nvPr>
        </p:nvSpPr>
        <p:spPr>
          <a:xfrm>
            <a:off x="3251200" y="6248400"/>
            <a:ext cx="2887663" cy="457200"/>
          </a:xfrm>
        </p:spPr>
        <p:txBody>
          <a:bodyPr/>
          <a:lstStyle>
            <a:lvl1pPr>
              <a:defRPr/>
            </a:lvl1pPr>
          </a:lstStyle>
          <a:p>
            <a:endParaRPr lang="en-US">
              <a:solidFill>
                <a:srgbClr val="FFFFFF"/>
              </a:solidFill>
            </a:endParaRPr>
          </a:p>
        </p:txBody>
      </p:sp>
      <p:sp>
        <p:nvSpPr>
          <p:cNvPr id="8202" name="Rectangle 10"/>
          <p:cNvSpPr>
            <a:spLocks noGrp="1" noChangeArrowheads="1"/>
          </p:cNvSpPr>
          <p:nvPr>
            <p:ph type="sldNum" sz="quarter" idx="4"/>
          </p:nvPr>
        </p:nvSpPr>
        <p:spPr>
          <a:xfrm>
            <a:off x="6788150" y="6257925"/>
            <a:ext cx="1905000" cy="457200"/>
          </a:xfrm>
        </p:spPr>
        <p:txBody>
          <a:bodyPr/>
          <a:lstStyle>
            <a:lvl1pPr>
              <a:defRPr/>
            </a:lvl1pPr>
          </a:lstStyle>
          <a:p>
            <a:fld id="{120DA67F-DA5A-4129-BB2A-6A6CE041B874}" type="slidenum">
              <a:rPr lang="ar-SA">
                <a:solidFill>
                  <a:srgbClr val="FFFFFF"/>
                </a:solidFill>
              </a:rPr>
              <a:pPr/>
              <a:t>‹#›</a:t>
            </a:fld>
            <a:endParaRPr 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198"/>
                                        </p:tgtEl>
                                        <p:attrNameLst>
                                          <p:attrName>style.visibility</p:attrName>
                                        </p:attrNameLst>
                                      </p:cBhvr>
                                      <p:to>
                                        <p:strVal val="visible"/>
                                      </p:to>
                                    </p:set>
                                    <p:anim calcmode="lin" valueType="num">
                                      <p:cBhvr>
                                        <p:cTn id="7" dur="500" fill="hold"/>
                                        <p:tgtEl>
                                          <p:spTgt spid="8198"/>
                                        </p:tgtEl>
                                        <p:attrNameLst>
                                          <p:attrName>ppt_w</p:attrName>
                                        </p:attrNameLst>
                                      </p:cBhvr>
                                      <p:tavLst>
                                        <p:tav tm="0">
                                          <p:val>
                                            <p:fltVal val="0"/>
                                          </p:val>
                                        </p:tav>
                                        <p:tav tm="100000">
                                          <p:val>
                                            <p:strVal val="#ppt_w"/>
                                          </p:val>
                                        </p:tav>
                                      </p:tavLst>
                                    </p:anim>
                                    <p:anim calcmode="lin" valueType="num">
                                      <p:cBhvr>
                                        <p:cTn id="8" dur="500" fill="hold"/>
                                        <p:tgtEl>
                                          <p:spTgt spid="8198"/>
                                        </p:tgtEl>
                                        <p:attrNameLst>
                                          <p:attrName>ppt_h</p:attrName>
                                        </p:attrNameLst>
                                      </p:cBhvr>
                                      <p:tavLst>
                                        <p:tav tm="0">
                                          <p:val>
                                            <p:fltVal val="0"/>
                                          </p:val>
                                        </p:tav>
                                        <p:tav tm="100000">
                                          <p:val>
                                            <p:strVal val="#ppt_h"/>
                                          </p:val>
                                        </p:tav>
                                      </p:tavLst>
                                    </p:anim>
                                    <p:animEffect transition="in" filter="fade">
                                      <p:cBhvr>
                                        <p:cTn id="9" dur="500"/>
                                        <p:tgtEl>
                                          <p:spTgt spid="819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199">
                                            <p:txEl>
                                              <p:pRg st="0" end="0"/>
                                            </p:txEl>
                                          </p:spTgt>
                                        </p:tgtEl>
                                        <p:attrNameLst>
                                          <p:attrName>style.visibility</p:attrName>
                                        </p:attrNameLst>
                                      </p:cBhvr>
                                      <p:to>
                                        <p:strVal val="visible"/>
                                      </p:to>
                                    </p:set>
                                    <p:animEffect transition="in" filter="fade">
                                      <p:cBhvr>
                                        <p:cTn id="14" dur="1000">
                                          <p:stCondLst>
                                            <p:cond delay="0"/>
                                          </p:stCondLst>
                                        </p:cTn>
                                        <p:tgtEl>
                                          <p:spTgt spid="81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8199" grpId="0" build="p">
        <p:tmplLst>
          <p:tmpl lvl="1">
            <p:tnLst>
              <p:par>
                <p:cTn presetID="10" presetClass="entr" presetSubtype="0" fill="hold" nodeType="clickEffect">
                  <p:stCondLst>
                    <p:cond delay="0"/>
                  </p:stCondLst>
                  <p:childTnLst>
                    <p:set>
                      <p:cBhvr>
                        <p:cTn dur="1" fill="hold">
                          <p:stCondLst>
                            <p:cond delay="0"/>
                          </p:stCondLst>
                        </p:cTn>
                        <p:tgtEl>
                          <p:spTgt spid="8199"/>
                        </p:tgtEl>
                        <p:attrNameLst>
                          <p:attrName>style.visibility</p:attrName>
                        </p:attrNameLst>
                      </p:cBhvr>
                      <p:to>
                        <p:strVal val="visible"/>
                      </p:to>
                    </p:set>
                    <p:animEffect transition="in" filter="fade">
                      <p:cBhvr>
                        <p:cTn dur="1000">
                          <p:stCondLst>
                            <p:cond delay="0"/>
                          </p:stCondLst>
                        </p:cTn>
                        <p:tgtEl>
                          <p:spTgt spid="8199"/>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5FD75FAE-DE1A-4AE6-9E24-8A2E600841E2}" type="slidenum">
              <a:rPr lang="ar-SA">
                <a:solidFill>
                  <a:srgbClr val="FFFFFF"/>
                </a:solidFill>
              </a:rPr>
              <a:pPr/>
              <a:t>‹#›</a:t>
            </a:fld>
            <a:endParaRPr lang="en-US">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F35E65A-E9CB-47E6-AE52-1623BA099532}" type="slidenum">
              <a:rPr lang="ar-SA">
                <a:solidFill>
                  <a:srgbClr val="FFFFFF"/>
                </a:solidFill>
              </a:rPr>
              <a:pPr/>
              <a:t>‹#›</a:t>
            </a:fld>
            <a:endParaRPr lang="en-US">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803CACCD-DD02-46AE-86B5-F2276B17464E}" type="slidenum">
              <a:rPr lang="ar-SA">
                <a:solidFill>
                  <a:srgbClr val="FFFFFF"/>
                </a:solidFill>
              </a:rPr>
              <a:pPr/>
              <a:t>‹#›</a:t>
            </a:fld>
            <a:endParaRPr lang="en-US">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DD2771E9-604B-4973-99DB-51E06B5CFB77}" type="slidenum">
              <a:rPr lang="ar-SA">
                <a:solidFill>
                  <a:srgbClr val="FFFFFF"/>
                </a:solidFill>
              </a:rPr>
              <a:pPr/>
              <a:t>‹#›</a:t>
            </a:fld>
            <a:endParaRPr lang="en-US">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8C37AA8D-AA69-4E1D-8513-55345F7799D7}" type="slidenum">
              <a:rPr lang="ar-SA">
                <a:solidFill>
                  <a:srgbClr val="FFFFFF"/>
                </a:solidFill>
              </a:rPr>
              <a:pPr/>
              <a:t>‹#›</a:t>
            </a:fld>
            <a:endParaRPr lang="en-US">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11A678CF-EEE6-4703-BA4D-F523BA4C6ED0}" type="slidenum">
              <a:rPr lang="ar-SA">
                <a:solidFill>
                  <a:srgbClr val="FFFFFF"/>
                </a:solidFill>
              </a:rPr>
              <a:pPr/>
              <a:t>‹#›</a:t>
            </a:fld>
            <a:endParaRPr lang="en-US">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5439136-3EA8-422B-A783-71BC9316AF18}" type="slidenum">
              <a:rPr lang="ar-SA">
                <a:solidFill>
                  <a:srgbClr val="FFFFFF"/>
                </a:solidFill>
              </a:rPr>
              <a:pPr/>
              <a:t>‹#›</a:t>
            </a:fld>
            <a:endParaRPr lang="en-US">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B98D9E5E-9AC0-464C-88C1-67C736094F07}" type="slidenum">
              <a:rPr lang="ar-SA">
                <a:solidFill>
                  <a:srgbClr val="FFFFFF"/>
                </a:solidFill>
              </a:rPr>
              <a:pPr/>
              <a:t>‹#›</a:t>
            </a:fld>
            <a:endParaRPr lang="en-US">
              <a:solidFill>
                <a:srgbClr val="FFFFFF"/>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34ACF9FF-5083-48D8-A80C-FB55FD1EDE4F}" type="slidenum">
              <a:rPr lang="ar-SA">
                <a:solidFill>
                  <a:srgbClr val="FFFFFF"/>
                </a:solidFill>
              </a:rPr>
              <a:pPr/>
              <a:t>‹#›</a:t>
            </a:fld>
            <a:endParaRPr lang="en-US">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81C7CF85-49A7-43BF-A484-FCDAA78CF77C}" type="slidenum">
              <a:rPr lang="ar-SA">
                <a:solidFill>
                  <a:srgbClr val="FFFFFF"/>
                </a:solidFill>
              </a:rPr>
              <a:pPr/>
              <a:t>‹#›</a:t>
            </a:fld>
            <a:endParaRPr lang="en-US">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686800" cy="5943600"/>
            <a:chOff x="144" y="144"/>
            <a:chExt cx="5472" cy="3744"/>
          </a:xfrm>
        </p:grpSpPr>
        <p:sp>
          <p:nvSpPr>
            <p:cNvPr id="7171"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fontAlgn="base">
                <a:spcBef>
                  <a:spcPct val="0"/>
                </a:spcBef>
                <a:spcAft>
                  <a:spcPct val="0"/>
                </a:spcAft>
              </a:pPr>
              <a:endParaRPr lang="en-US" sz="2400">
                <a:solidFill>
                  <a:srgbClr val="FFFFFF"/>
                </a:solidFill>
                <a:latin typeface="Times New Roman" pitchFamily="18" charset="0"/>
              </a:endParaRPr>
            </a:p>
          </p:txBody>
        </p:sp>
        <p:sp>
          <p:nvSpPr>
            <p:cNvPr id="7172"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fontAlgn="base">
                <a:spcBef>
                  <a:spcPct val="0"/>
                </a:spcBef>
                <a:spcAft>
                  <a:spcPct val="0"/>
                </a:spcAft>
              </a:pPr>
              <a:endParaRPr lang="en-US" sz="2400">
                <a:solidFill>
                  <a:srgbClr val="FFFFFF"/>
                </a:solidFill>
                <a:latin typeface="Times New Roman" pitchFamily="18" charset="0"/>
              </a:endParaRPr>
            </a:p>
          </p:txBody>
        </p:sp>
        <p:sp>
          <p:nvSpPr>
            <p:cNvPr id="7173"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pPr algn="r" rtl="1" fontAlgn="base">
                <a:spcBef>
                  <a:spcPct val="0"/>
                </a:spcBef>
                <a:spcAft>
                  <a:spcPct val="0"/>
                </a:spcAft>
              </a:pPr>
              <a:endParaRPr lang="en-US">
                <a:solidFill>
                  <a:srgbClr val="FFFFFF"/>
                </a:solidFill>
              </a:endParaRPr>
            </a:p>
          </p:txBody>
        </p:sp>
      </p:grpSp>
      <p:sp>
        <p:nvSpPr>
          <p:cNvPr id="7174"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5"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6"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000"/>
            </a:lvl1pPr>
          </a:lstStyle>
          <a:p>
            <a:pPr fontAlgn="base">
              <a:spcBef>
                <a:spcPct val="0"/>
              </a:spcBef>
              <a:spcAft>
                <a:spcPct val="0"/>
              </a:spcAft>
            </a:pPr>
            <a:endParaRPr lang="en-US">
              <a:solidFill>
                <a:srgbClr val="FFFFFF"/>
              </a:solidFill>
            </a:endParaRPr>
          </a:p>
        </p:txBody>
      </p:sp>
      <p:sp>
        <p:nvSpPr>
          <p:cNvPr id="7177"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000"/>
            </a:lvl1pPr>
          </a:lstStyle>
          <a:p>
            <a:pPr fontAlgn="base">
              <a:spcBef>
                <a:spcPct val="0"/>
              </a:spcBef>
              <a:spcAft>
                <a:spcPct val="0"/>
              </a:spcAft>
            </a:pPr>
            <a:endParaRPr lang="en-US">
              <a:solidFill>
                <a:srgbClr val="FFFFFF"/>
              </a:solidFill>
            </a:endParaRPr>
          </a:p>
        </p:txBody>
      </p:sp>
      <p:sp>
        <p:nvSpPr>
          <p:cNvPr id="7178"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000"/>
            </a:lvl1pPr>
          </a:lstStyle>
          <a:p>
            <a:pPr algn="r" fontAlgn="base">
              <a:spcBef>
                <a:spcPct val="0"/>
              </a:spcBef>
              <a:spcAft>
                <a:spcPct val="0"/>
              </a:spcAft>
            </a:pPr>
            <a:fld id="{2F8708C8-36A4-4A6A-BF82-BB1C417A2235}" type="slidenum">
              <a:rPr lang="ar-SA" smtClean="0">
                <a:solidFill>
                  <a:srgbClr val="FFFFFF"/>
                </a:solidFill>
              </a:rPr>
              <a:pPr algn="r" fontAlgn="base">
                <a:spcBef>
                  <a:spcPct val="0"/>
                </a:spcBef>
                <a:spcAft>
                  <a:spcPct val="0"/>
                </a:spcAft>
              </a:pPr>
              <a:t>‹#›</a:t>
            </a:fld>
            <a:endParaRPr 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500" fill="hold"/>
                                        <p:tgtEl>
                                          <p:spTgt spid="7174"/>
                                        </p:tgtEl>
                                        <p:attrNameLst>
                                          <p:attrName>ppt_w</p:attrName>
                                        </p:attrNameLst>
                                      </p:cBhvr>
                                      <p:tavLst>
                                        <p:tav tm="0">
                                          <p:val>
                                            <p:fltVal val="0"/>
                                          </p:val>
                                        </p:tav>
                                        <p:tav tm="100000">
                                          <p:val>
                                            <p:strVal val="#ppt_w"/>
                                          </p:val>
                                        </p:tav>
                                      </p:tavLst>
                                    </p:anim>
                                    <p:anim calcmode="lin" valueType="num">
                                      <p:cBhvr>
                                        <p:cTn id="8" dur="500" fill="hold"/>
                                        <p:tgtEl>
                                          <p:spTgt spid="7174"/>
                                        </p:tgtEl>
                                        <p:attrNameLst>
                                          <p:attrName>ppt_h</p:attrName>
                                        </p:attrNameLst>
                                      </p:cBhvr>
                                      <p:tavLst>
                                        <p:tav tm="0">
                                          <p:val>
                                            <p:fltVal val="0"/>
                                          </p:val>
                                        </p:tav>
                                        <p:tav tm="100000">
                                          <p:val>
                                            <p:strVal val="#ppt_h"/>
                                          </p:val>
                                        </p:tav>
                                      </p:tavLst>
                                    </p:anim>
                                    <p:animEffect transition="in" filter="fade">
                                      <p:cBhvr>
                                        <p:cTn id="9" dur="500"/>
                                        <p:tgtEl>
                                          <p:spTgt spid="717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75">
                                            <p:txEl>
                                              <p:pRg st="0" end="0"/>
                                            </p:txEl>
                                          </p:spTgt>
                                        </p:tgtEl>
                                        <p:attrNameLst>
                                          <p:attrName>style.visibility</p:attrName>
                                        </p:attrNameLst>
                                      </p:cBhvr>
                                      <p:to>
                                        <p:strVal val="visible"/>
                                      </p:to>
                                    </p:set>
                                    <p:animEffect transition="in" filter="fade">
                                      <p:cBhvr>
                                        <p:cTn id="14" dur="1000">
                                          <p:stCondLst>
                                            <p:cond delay="0"/>
                                          </p:stCondLst>
                                        </p:cTn>
                                        <p:tgtEl>
                                          <p:spTgt spid="717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175">
                                            <p:txEl>
                                              <p:pRg st="1" end="1"/>
                                            </p:txEl>
                                          </p:spTgt>
                                        </p:tgtEl>
                                        <p:attrNameLst>
                                          <p:attrName>style.visibility</p:attrName>
                                        </p:attrNameLst>
                                      </p:cBhvr>
                                      <p:to>
                                        <p:strVal val="visible"/>
                                      </p:to>
                                    </p:set>
                                    <p:animEffect transition="in" filter="fade">
                                      <p:cBhvr>
                                        <p:cTn id="17" dur="1000">
                                          <p:stCondLst>
                                            <p:cond delay="0"/>
                                          </p:stCondLst>
                                        </p:cTn>
                                        <p:tgtEl>
                                          <p:spTgt spid="717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175">
                                            <p:txEl>
                                              <p:pRg st="2" end="2"/>
                                            </p:txEl>
                                          </p:spTgt>
                                        </p:tgtEl>
                                        <p:attrNameLst>
                                          <p:attrName>style.visibility</p:attrName>
                                        </p:attrNameLst>
                                      </p:cBhvr>
                                      <p:to>
                                        <p:strVal val="visible"/>
                                      </p:to>
                                    </p:set>
                                    <p:animEffect transition="in" filter="fade">
                                      <p:cBhvr>
                                        <p:cTn id="20" dur="1000">
                                          <p:stCondLst>
                                            <p:cond delay="0"/>
                                          </p:stCondLst>
                                        </p:cTn>
                                        <p:tgtEl>
                                          <p:spTgt spid="717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175">
                                            <p:txEl>
                                              <p:pRg st="3" end="3"/>
                                            </p:txEl>
                                          </p:spTgt>
                                        </p:tgtEl>
                                        <p:attrNameLst>
                                          <p:attrName>style.visibility</p:attrName>
                                        </p:attrNameLst>
                                      </p:cBhvr>
                                      <p:to>
                                        <p:strVal val="visible"/>
                                      </p:to>
                                    </p:set>
                                    <p:animEffect transition="in" filter="fade">
                                      <p:cBhvr>
                                        <p:cTn id="23" dur="1000">
                                          <p:stCondLst>
                                            <p:cond delay="0"/>
                                          </p:stCondLst>
                                        </p:cTn>
                                        <p:tgtEl>
                                          <p:spTgt spid="717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175">
                                            <p:txEl>
                                              <p:pRg st="4" end="4"/>
                                            </p:txEl>
                                          </p:spTgt>
                                        </p:tgtEl>
                                        <p:attrNameLst>
                                          <p:attrName>style.visibility</p:attrName>
                                        </p:attrNameLst>
                                      </p:cBhvr>
                                      <p:to>
                                        <p:strVal val="visible"/>
                                      </p:to>
                                    </p:set>
                                    <p:animEffect transition="in" filter="fade">
                                      <p:cBhvr>
                                        <p:cTn id="26" dur="1000">
                                          <p:stCondLst>
                                            <p:cond delay="0"/>
                                          </p:stCondLst>
                                        </p:cTn>
                                        <p:tgtEl>
                                          <p:spTgt spid="71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7175" grpId="0" build="p">
        <p:tmplLst>
          <p:tmpl lvl="1">
            <p:tnLst>
              <p:par>
                <p:cTn presetID="10" presetClass="entr" presetSubtype="0" fill="hold" nodeType="clickEffect">
                  <p:stCondLst>
                    <p:cond delay="0"/>
                  </p:stCondLst>
                  <p:childTnLst>
                    <p:set>
                      <p:cBhvr>
                        <p:cTn dur="1" fill="hold">
                          <p:stCondLst>
                            <p:cond delay="0"/>
                          </p:stCondLst>
                        </p:cTn>
                        <p:tgtEl>
                          <p:spTgt spid="7175"/>
                        </p:tgtEl>
                        <p:attrNameLst>
                          <p:attrName>style.visibility</p:attrName>
                        </p:attrNameLst>
                      </p:cBhvr>
                      <p:to>
                        <p:strVal val="visible"/>
                      </p:to>
                    </p:set>
                    <p:animEffect transition="in" filter="fade">
                      <p:cBhvr>
                        <p:cTn dur="1000">
                          <p:stCondLst>
                            <p:cond delay="0"/>
                          </p:stCondLst>
                        </p:cTn>
                        <p:tgtEl>
                          <p:spTgt spid="717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7175"/>
                        </p:tgtEl>
                        <p:attrNameLst>
                          <p:attrName>style.visibility</p:attrName>
                        </p:attrNameLst>
                      </p:cBhvr>
                      <p:to>
                        <p:strVal val="visible"/>
                      </p:to>
                    </p:set>
                    <p:animEffect transition="in" filter="fade">
                      <p:cBhvr>
                        <p:cTn dur="1000">
                          <p:stCondLst>
                            <p:cond delay="0"/>
                          </p:stCondLst>
                        </p:cTn>
                        <p:tgtEl>
                          <p:spTgt spid="717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7175"/>
                        </p:tgtEl>
                        <p:attrNameLst>
                          <p:attrName>style.visibility</p:attrName>
                        </p:attrNameLst>
                      </p:cBhvr>
                      <p:to>
                        <p:strVal val="visible"/>
                      </p:to>
                    </p:set>
                    <p:animEffect transition="in" filter="fade">
                      <p:cBhvr>
                        <p:cTn dur="1000">
                          <p:stCondLst>
                            <p:cond delay="0"/>
                          </p:stCondLst>
                        </p:cTn>
                        <p:tgtEl>
                          <p:spTgt spid="717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7175"/>
                        </p:tgtEl>
                        <p:attrNameLst>
                          <p:attrName>style.visibility</p:attrName>
                        </p:attrNameLst>
                      </p:cBhvr>
                      <p:to>
                        <p:strVal val="visible"/>
                      </p:to>
                    </p:set>
                    <p:animEffect transition="in" filter="fade">
                      <p:cBhvr>
                        <p:cTn dur="1000">
                          <p:stCondLst>
                            <p:cond delay="0"/>
                          </p:stCondLst>
                        </p:cTn>
                        <p:tgtEl>
                          <p:spTgt spid="717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7175"/>
                        </p:tgtEl>
                        <p:attrNameLst>
                          <p:attrName>style.visibility</p:attrName>
                        </p:attrNameLst>
                      </p:cBhvr>
                      <p:to>
                        <p:strVal val="visible"/>
                      </p:to>
                    </p:set>
                    <p:animEffect transition="in" filter="fade">
                      <p:cBhvr>
                        <p:cTn dur="1000">
                          <p:stCondLst>
                            <p:cond delay="0"/>
                          </p:stCondLst>
                        </p:cTn>
                        <p:tgtEl>
                          <p:spTgt spid="7175"/>
                        </p:tgtEl>
                      </p:cBhvr>
                    </p:animEffect>
                  </p:childTnLst>
                </p:cTn>
              </p:par>
            </p:tnLst>
          </p:tmpl>
        </p:tmplLst>
      </p:bldP>
    </p:bldLst>
  </p:timing>
  <p:txStyles>
    <p:titleStyle>
      <a:lvl1pPr algn="l" rtl="1" fontAlgn="base">
        <a:lnSpc>
          <a:spcPct val="80000"/>
        </a:lnSpc>
        <a:spcBef>
          <a:spcPct val="0"/>
        </a:spcBef>
        <a:spcAft>
          <a:spcPct val="0"/>
        </a:spcAft>
        <a:defRPr sz="4400">
          <a:solidFill>
            <a:schemeClr val="tx2"/>
          </a:solidFill>
          <a:latin typeface="+mj-lt"/>
          <a:ea typeface="+mj-ea"/>
          <a:cs typeface="+mj-cs"/>
        </a:defRPr>
      </a:lvl1pPr>
      <a:lvl2pPr algn="l" rtl="1" fontAlgn="base">
        <a:lnSpc>
          <a:spcPct val="80000"/>
        </a:lnSpc>
        <a:spcBef>
          <a:spcPct val="0"/>
        </a:spcBef>
        <a:spcAft>
          <a:spcPct val="0"/>
        </a:spcAft>
        <a:defRPr sz="4400">
          <a:solidFill>
            <a:schemeClr val="tx2"/>
          </a:solidFill>
          <a:latin typeface="Times New Roman" pitchFamily="18" charset="0"/>
          <a:cs typeface="Arial" pitchFamily="34" charset="0"/>
        </a:defRPr>
      </a:lvl2pPr>
      <a:lvl3pPr algn="l" rtl="1" fontAlgn="base">
        <a:lnSpc>
          <a:spcPct val="80000"/>
        </a:lnSpc>
        <a:spcBef>
          <a:spcPct val="0"/>
        </a:spcBef>
        <a:spcAft>
          <a:spcPct val="0"/>
        </a:spcAft>
        <a:defRPr sz="4400">
          <a:solidFill>
            <a:schemeClr val="tx2"/>
          </a:solidFill>
          <a:latin typeface="Times New Roman" pitchFamily="18" charset="0"/>
          <a:cs typeface="Arial" pitchFamily="34" charset="0"/>
        </a:defRPr>
      </a:lvl3pPr>
      <a:lvl4pPr algn="l" rtl="1" fontAlgn="base">
        <a:lnSpc>
          <a:spcPct val="80000"/>
        </a:lnSpc>
        <a:spcBef>
          <a:spcPct val="0"/>
        </a:spcBef>
        <a:spcAft>
          <a:spcPct val="0"/>
        </a:spcAft>
        <a:defRPr sz="4400">
          <a:solidFill>
            <a:schemeClr val="tx2"/>
          </a:solidFill>
          <a:latin typeface="Times New Roman" pitchFamily="18" charset="0"/>
          <a:cs typeface="Arial" pitchFamily="34" charset="0"/>
        </a:defRPr>
      </a:lvl4pPr>
      <a:lvl5pPr algn="l" rtl="1" fontAlgn="base">
        <a:lnSpc>
          <a:spcPct val="80000"/>
        </a:lnSpc>
        <a:spcBef>
          <a:spcPct val="0"/>
        </a:spcBef>
        <a:spcAft>
          <a:spcPct val="0"/>
        </a:spcAft>
        <a:defRPr sz="4400">
          <a:solidFill>
            <a:schemeClr val="tx2"/>
          </a:solidFill>
          <a:latin typeface="Times New Roman" pitchFamily="18" charset="0"/>
          <a:cs typeface="Arial" pitchFamily="34" charset="0"/>
        </a:defRPr>
      </a:lvl5pPr>
      <a:lvl6pPr marL="457200" algn="l" rtl="1" fontAlgn="base">
        <a:lnSpc>
          <a:spcPct val="80000"/>
        </a:lnSpc>
        <a:spcBef>
          <a:spcPct val="0"/>
        </a:spcBef>
        <a:spcAft>
          <a:spcPct val="0"/>
        </a:spcAft>
        <a:defRPr sz="4400">
          <a:solidFill>
            <a:schemeClr val="tx2"/>
          </a:solidFill>
          <a:latin typeface="Times New Roman" pitchFamily="18" charset="0"/>
          <a:cs typeface="Arial" pitchFamily="34" charset="0"/>
        </a:defRPr>
      </a:lvl6pPr>
      <a:lvl7pPr marL="914400" algn="l" rtl="1" fontAlgn="base">
        <a:lnSpc>
          <a:spcPct val="80000"/>
        </a:lnSpc>
        <a:spcBef>
          <a:spcPct val="0"/>
        </a:spcBef>
        <a:spcAft>
          <a:spcPct val="0"/>
        </a:spcAft>
        <a:defRPr sz="4400">
          <a:solidFill>
            <a:schemeClr val="tx2"/>
          </a:solidFill>
          <a:latin typeface="Times New Roman" pitchFamily="18" charset="0"/>
          <a:cs typeface="Arial" pitchFamily="34" charset="0"/>
        </a:defRPr>
      </a:lvl7pPr>
      <a:lvl8pPr marL="1371600" algn="l" rtl="1" fontAlgn="base">
        <a:lnSpc>
          <a:spcPct val="80000"/>
        </a:lnSpc>
        <a:spcBef>
          <a:spcPct val="0"/>
        </a:spcBef>
        <a:spcAft>
          <a:spcPct val="0"/>
        </a:spcAft>
        <a:defRPr sz="4400">
          <a:solidFill>
            <a:schemeClr val="tx2"/>
          </a:solidFill>
          <a:latin typeface="Times New Roman" pitchFamily="18" charset="0"/>
          <a:cs typeface="Arial" pitchFamily="34" charset="0"/>
        </a:defRPr>
      </a:lvl8pPr>
      <a:lvl9pPr marL="1828800" algn="l" rtl="1" fontAlgn="base">
        <a:lnSpc>
          <a:spcPct val="80000"/>
        </a:lnSpc>
        <a:spcBef>
          <a:spcPct val="0"/>
        </a:spcBef>
        <a:spcAft>
          <a:spcPct val="0"/>
        </a:spcAft>
        <a:defRPr sz="4400">
          <a:solidFill>
            <a:schemeClr val="tx2"/>
          </a:solidFill>
          <a:latin typeface="Times New Roman" pitchFamily="18" charset="0"/>
          <a:cs typeface="Arial" pitchFamily="34" charset="0"/>
        </a:defRPr>
      </a:lvl9pPr>
    </p:titleStyle>
    <p:bodyStyle>
      <a:lvl1pPr marL="342900" indent="-342900" algn="r" rtl="1" fontAlgn="base">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r" rtl="1" fontAlgn="base">
        <a:spcBef>
          <a:spcPct val="20000"/>
        </a:spcBef>
        <a:spcAft>
          <a:spcPct val="0"/>
        </a:spcAft>
        <a:buClr>
          <a:schemeClr val="accent1"/>
        </a:buClr>
        <a:buSzPct val="65000"/>
        <a:buFont typeface="Wingdings" pitchFamily="2" charset="2"/>
        <a:buChar char="n"/>
        <a:defRPr sz="2600">
          <a:solidFill>
            <a:schemeClr val="tx1"/>
          </a:solidFill>
          <a:latin typeface="+mn-lt"/>
          <a:cs typeface="+mn-cs"/>
        </a:defRPr>
      </a:lvl2pPr>
      <a:lvl3pPr marL="1143000" indent="-228600" algn="r" rtl="1" fontAlgn="base">
        <a:spcBef>
          <a:spcPct val="20000"/>
        </a:spcBef>
        <a:spcAft>
          <a:spcPct val="0"/>
        </a:spcAft>
        <a:buClr>
          <a:schemeClr val="hlink"/>
        </a:buClr>
        <a:buSzPct val="55000"/>
        <a:buFont typeface="Wingdings" pitchFamily="2" charset="2"/>
        <a:buChar char="n"/>
        <a:defRPr sz="2400">
          <a:solidFill>
            <a:schemeClr val="tx1"/>
          </a:solidFill>
          <a:latin typeface="+mn-lt"/>
          <a:cs typeface="+mn-cs"/>
        </a:defRPr>
      </a:lvl3pPr>
      <a:lvl4pPr marL="1600200" indent="-228600" algn="r" rtl="1" fontAlgn="base">
        <a:spcBef>
          <a:spcPct val="20000"/>
        </a:spcBef>
        <a:spcAft>
          <a:spcPct val="0"/>
        </a:spcAft>
        <a:buClr>
          <a:schemeClr val="accent2"/>
        </a:buClr>
        <a:buFont typeface="Wingdings" pitchFamily="2" charset="2"/>
        <a:buChar char="§"/>
        <a:defRPr sz="2000">
          <a:solidFill>
            <a:schemeClr val="tx1"/>
          </a:solidFill>
          <a:latin typeface="+mn-lt"/>
          <a:cs typeface="+mn-cs"/>
        </a:defRPr>
      </a:lvl4pPr>
      <a:lvl5pPr marL="2057400" indent="-228600" algn="r" rtl="1"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mediscuss.org/attachments/106d1265577271-rouleaux-jpg.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Erythrocyte Sedimentation Rate</a:t>
            </a:r>
            <a:br>
              <a:rPr lang="en-US" b="1" dirty="0"/>
            </a:br>
            <a:endParaRPr lang="en-US" dirty="0"/>
          </a:p>
        </p:txBody>
      </p:sp>
      <p:pic>
        <p:nvPicPr>
          <p:cNvPr id="4" name="Picture 5" descr="all_ES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3200400"/>
            <a:ext cx="3259173" cy="31242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perspectiveHeroicExtremeLeftFacing"/>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b="1" dirty="0">
                <a:solidFill>
                  <a:srgbClr val="FF0000"/>
                </a:solidFill>
              </a:rPr>
              <a:t>Methods </a:t>
            </a:r>
            <a:endParaRPr lang="en-US" dirty="0">
              <a:solidFill>
                <a:srgbClr val="FF0000"/>
              </a:solidFill>
            </a:endParaRPr>
          </a:p>
          <a:p>
            <a:r>
              <a:rPr lang="en-US" b="1" dirty="0"/>
              <a:t>1- </a:t>
            </a:r>
            <a:r>
              <a:rPr lang="en-US" b="1" dirty="0" err="1"/>
              <a:t>Westergren’s</a:t>
            </a:r>
            <a:r>
              <a:rPr lang="en-US" b="1" dirty="0"/>
              <a:t> method          </a:t>
            </a:r>
          </a:p>
          <a:p>
            <a:r>
              <a:rPr lang="en-US" b="1" dirty="0"/>
              <a:t>2- </a:t>
            </a:r>
            <a:r>
              <a:rPr lang="en-US" b="1" dirty="0" err="1"/>
              <a:t>Wintrobe’s</a:t>
            </a:r>
            <a:r>
              <a:rPr lang="en-US" b="1" dirty="0"/>
              <a:t> method          </a:t>
            </a:r>
          </a:p>
          <a:p>
            <a:r>
              <a:rPr lang="en-US" b="1" dirty="0"/>
              <a:t>3- Automated method </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4953000" cy="5440363"/>
          </a:xfrm>
        </p:spPr>
        <p:txBody>
          <a:bodyPr>
            <a:normAutofit/>
          </a:bodyPr>
          <a:lstStyle/>
          <a:p>
            <a:pPr algn="just">
              <a:lnSpc>
                <a:spcPct val="150000"/>
              </a:lnSpc>
            </a:pPr>
            <a:r>
              <a:rPr lang="en-US" sz="2000" b="1" dirty="0" err="1"/>
              <a:t>Westegren’s</a:t>
            </a:r>
            <a:r>
              <a:rPr lang="en-US" sz="2000" b="1" dirty="0"/>
              <a:t> method </a:t>
            </a:r>
            <a:endParaRPr lang="en-US" sz="2000" dirty="0"/>
          </a:p>
          <a:p>
            <a:pPr algn="just">
              <a:lnSpc>
                <a:spcPct val="150000"/>
              </a:lnSpc>
            </a:pPr>
            <a:r>
              <a:rPr lang="en-US" sz="2000" dirty="0"/>
              <a:t>The </a:t>
            </a:r>
            <a:r>
              <a:rPr lang="en-US" sz="2000" dirty="0" err="1"/>
              <a:t>Westergren’s</a:t>
            </a:r>
            <a:r>
              <a:rPr lang="en-US" sz="2000" dirty="0"/>
              <a:t> method is preferred by National Committee for Clinical Standards (NCCLS) because of its simplicity and greater distance of sedimentation measured in the longer </a:t>
            </a:r>
            <a:r>
              <a:rPr lang="en-US" sz="2000" dirty="0" err="1"/>
              <a:t>Westergren</a:t>
            </a:r>
            <a:r>
              <a:rPr lang="en-US" sz="2000" dirty="0"/>
              <a:t> tube. The straight tube is 30 cm long, 2.5 mm in internal diameter, and calibrated in millimeters from 0-200. Approximately 1 </a:t>
            </a:r>
            <a:r>
              <a:rPr lang="en-US" sz="2000" dirty="0" err="1"/>
              <a:t>mL</a:t>
            </a:r>
            <a:r>
              <a:rPr lang="en-US" sz="2000" dirty="0"/>
              <a:t> of blood is required.</a:t>
            </a:r>
          </a:p>
          <a:p>
            <a:pPr algn="just">
              <a:lnSpc>
                <a:spcPct val="150000"/>
              </a:lnSpc>
            </a:pPr>
            <a:endParaRPr lang="en-US" sz="2000" dirty="0"/>
          </a:p>
        </p:txBody>
      </p:sp>
      <p:sp>
        <p:nvSpPr>
          <p:cNvPr id="20482" name="AutoShape 2" descr="Related image"/>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84" name="Picture 4" descr="Related image"/>
          <p:cNvPicPr>
            <a:picLocks noChangeAspect="1" noChangeArrowheads="1"/>
          </p:cNvPicPr>
          <p:nvPr/>
        </p:nvPicPr>
        <p:blipFill>
          <a:blip r:embed="rId2" cstate="print"/>
          <a:srcRect l="16800" r="19200"/>
          <a:stretch>
            <a:fillRect/>
          </a:stretch>
        </p:blipFill>
        <p:spPr bwMode="auto">
          <a:xfrm>
            <a:off x="5715000" y="914400"/>
            <a:ext cx="3048000" cy="47625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Autofit/>
          </a:bodyPr>
          <a:lstStyle/>
          <a:p>
            <a:pPr algn="just">
              <a:lnSpc>
                <a:spcPct val="150000"/>
              </a:lnSpc>
            </a:pPr>
            <a:r>
              <a:rPr lang="en-US" sz="2400" dirty="0"/>
              <a:t>Glass tubes can be re-used provided that they are adequately cleaned by washing through with water, followed by alcohol, and then allowed to dry overnight. Specially made racks with a scale graduated in mm from 0 to 140 are available and these have adjustable leveling screws for holding the tubes in an exactly vertical position. It is conventional to set up sedimentation rates at room temperature (18 - 25</a:t>
            </a:r>
            <a:r>
              <a:rPr lang="en-US" sz="2400" baseline="30000" dirty="0"/>
              <a:t>o</a:t>
            </a:r>
            <a:r>
              <a:rPr lang="en-US" sz="2400" dirty="0"/>
              <a:t>C).</a:t>
            </a:r>
          </a:p>
          <a:p>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lnSpc>
                <a:spcPct val="150000"/>
              </a:lnSpc>
            </a:pPr>
            <a:r>
              <a:rPr lang="en-US" dirty="0"/>
              <a:t>The test is performed on venous blood diluted accurately with 3.8 % </a:t>
            </a:r>
            <a:r>
              <a:rPr lang="en-US" dirty="0" err="1"/>
              <a:t>trisodium</a:t>
            </a:r>
            <a:r>
              <a:rPr lang="en-US" dirty="0"/>
              <a:t> citrate in the proportion of one volume of citrate to four parts of blood. It should be carried out within two hours of collecting the blood.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4525963"/>
          </a:xfrm>
        </p:spPr>
        <p:txBody>
          <a:bodyPr>
            <a:normAutofit lnSpcReduction="10000"/>
          </a:bodyPr>
          <a:lstStyle/>
          <a:p>
            <a:pPr lvl="0">
              <a:lnSpc>
                <a:spcPct val="150000"/>
              </a:lnSpc>
              <a:spcBef>
                <a:spcPts val="0"/>
              </a:spcBef>
              <a:buFont typeface="+mj-lt"/>
              <a:buAutoNum type="arabicPeriod"/>
              <a:tabLst>
                <a:tab pos="457200" algn="l"/>
              </a:tabLst>
            </a:pPr>
            <a:r>
              <a:rPr lang="en-US" sz="2000" dirty="0">
                <a:ea typeface="Times New Roman"/>
              </a:rPr>
              <a:t>Under aseptic conditions withdraw (1.6 ml) of blood from a vein and mix with (0.4 ml) of 3.8% sodium citrate (anticoagulant) (4:1) in test tube.</a:t>
            </a:r>
            <a:endParaRPr lang="en-US" sz="2000" dirty="0">
              <a:latin typeface="Times New Roman"/>
              <a:ea typeface="Times New Roman"/>
            </a:endParaRPr>
          </a:p>
          <a:p>
            <a:pPr lvl="0">
              <a:lnSpc>
                <a:spcPct val="150000"/>
              </a:lnSpc>
              <a:spcBef>
                <a:spcPts val="0"/>
              </a:spcBef>
              <a:buFont typeface="+mj-lt"/>
              <a:buAutoNum type="arabicPeriod"/>
              <a:tabLst>
                <a:tab pos="457200" algn="l"/>
              </a:tabLst>
            </a:pPr>
            <a:r>
              <a:rPr lang="en-US" sz="2000" dirty="0">
                <a:ea typeface="Times New Roman"/>
              </a:rPr>
              <a:t>Mix the contents of test tube gently.</a:t>
            </a:r>
            <a:endParaRPr lang="en-US" sz="2000" dirty="0">
              <a:latin typeface="Times New Roman"/>
              <a:ea typeface="Times New Roman"/>
            </a:endParaRPr>
          </a:p>
          <a:p>
            <a:pPr lvl="0">
              <a:lnSpc>
                <a:spcPct val="150000"/>
              </a:lnSpc>
              <a:spcBef>
                <a:spcPts val="0"/>
              </a:spcBef>
              <a:buFont typeface="+mj-lt"/>
              <a:buAutoNum type="arabicPeriod"/>
              <a:tabLst>
                <a:tab pos="457200" algn="l"/>
              </a:tabLst>
            </a:pPr>
            <a:r>
              <a:rPr lang="en-US" sz="2000" dirty="0">
                <a:ea typeface="Times New Roman"/>
              </a:rPr>
              <a:t>Fill the </a:t>
            </a:r>
            <a:r>
              <a:rPr lang="en-US" sz="2000" dirty="0" err="1">
                <a:ea typeface="Times New Roman"/>
              </a:rPr>
              <a:t>Westergren’s</a:t>
            </a:r>
            <a:r>
              <a:rPr lang="en-US" sz="2000" dirty="0">
                <a:ea typeface="Times New Roman"/>
              </a:rPr>
              <a:t> tube to 0 mark.</a:t>
            </a:r>
            <a:endParaRPr lang="en-US" sz="2000" dirty="0">
              <a:latin typeface="Times New Roman"/>
              <a:ea typeface="Times New Roman"/>
            </a:endParaRPr>
          </a:p>
          <a:p>
            <a:pPr lvl="0">
              <a:lnSpc>
                <a:spcPct val="150000"/>
              </a:lnSpc>
              <a:spcBef>
                <a:spcPts val="0"/>
              </a:spcBef>
              <a:buFont typeface="+mj-lt"/>
              <a:buAutoNum type="arabicPeriod"/>
              <a:tabLst>
                <a:tab pos="457200" algn="l"/>
              </a:tabLst>
            </a:pPr>
            <a:r>
              <a:rPr lang="en-US" sz="2000" dirty="0">
                <a:ea typeface="Times New Roman"/>
              </a:rPr>
              <a:t>Set up the </a:t>
            </a:r>
            <a:r>
              <a:rPr lang="en-US" sz="2000" dirty="0" err="1">
                <a:ea typeface="Times New Roman"/>
              </a:rPr>
              <a:t>Westergren’s</a:t>
            </a:r>
            <a:r>
              <a:rPr lang="en-US" sz="2000" dirty="0">
                <a:ea typeface="Times New Roman"/>
              </a:rPr>
              <a:t> tube right in a stand with a spring clip on top and rubber at bottom.</a:t>
            </a:r>
            <a:endParaRPr lang="en-US" sz="2000" dirty="0">
              <a:latin typeface="Times New Roman"/>
              <a:ea typeface="Times New Roman"/>
            </a:endParaRPr>
          </a:p>
          <a:p>
            <a:pPr lvl="0">
              <a:lnSpc>
                <a:spcPct val="150000"/>
              </a:lnSpc>
              <a:spcBef>
                <a:spcPts val="0"/>
              </a:spcBef>
              <a:buFont typeface="+mj-lt"/>
              <a:buAutoNum type="arabicPeriod"/>
              <a:tabLst>
                <a:tab pos="457200" algn="l"/>
              </a:tabLst>
            </a:pPr>
            <a:r>
              <a:rPr lang="en-US" sz="2000" dirty="0">
                <a:ea typeface="Times New Roman"/>
              </a:rPr>
              <a:t>Leave undisturbed for 60 min.</a:t>
            </a:r>
            <a:endParaRPr lang="en-US" sz="2000" dirty="0">
              <a:latin typeface="Times New Roman"/>
              <a:ea typeface="Times New Roman"/>
            </a:endParaRPr>
          </a:p>
          <a:p>
            <a:pPr lvl="0">
              <a:lnSpc>
                <a:spcPct val="150000"/>
              </a:lnSpc>
              <a:spcBef>
                <a:spcPts val="0"/>
              </a:spcBef>
              <a:buFont typeface="+mj-lt"/>
              <a:buAutoNum type="arabicPeriod"/>
              <a:tabLst>
                <a:tab pos="457200" algn="l"/>
              </a:tabLst>
            </a:pPr>
            <a:r>
              <a:rPr lang="en-US" sz="2000" dirty="0">
                <a:ea typeface="Times New Roman"/>
              </a:rPr>
              <a:t>At the end of the hour read the height of clear plasma above the upper margin of the column of </a:t>
            </a:r>
            <a:r>
              <a:rPr lang="en-US" sz="2000" dirty="0" err="1">
                <a:ea typeface="Times New Roman"/>
              </a:rPr>
              <a:t>sedimenting</a:t>
            </a:r>
            <a:r>
              <a:rPr lang="en-US" sz="2000" dirty="0">
                <a:ea typeface="Times New Roman"/>
              </a:rPr>
              <a:t> cells to the nearest millimeter?</a:t>
            </a:r>
            <a:endParaRPr lang="en-US" sz="2000" dirty="0">
              <a:latin typeface="Times New Roman"/>
              <a:ea typeface="Times New Roman"/>
            </a:endParaRPr>
          </a:p>
          <a:p>
            <a:pPr lvl="0">
              <a:lnSpc>
                <a:spcPct val="150000"/>
              </a:lnSpc>
              <a:spcBef>
                <a:spcPts val="0"/>
              </a:spcBef>
              <a:buFont typeface="+mj-lt"/>
              <a:buAutoNum type="arabicPeriod"/>
              <a:tabLst>
                <a:tab pos="457200" algn="l"/>
              </a:tabLst>
            </a:pPr>
            <a:r>
              <a:rPr lang="en-US" sz="2000" dirty="0">
                <a:ea typeface="Times New Roman"/>
              </a:rPr>
              <a:t>Report this measurement as the ESR (</a:t>
            </a:r>
            <a:r>
              <a:rPr lang="en-US" sz="2000" dirty="0" err="1">
                <a:ea typeface="Times New Roman"/>
              </a:rPr>
              <a:t>Westergren</a:t>
            </a:r>
            <a:r>
              <a:rPr lang="en-US" sz="2000" dirty="0">
                <a:ea typeface="Times New Roman"/>
              </a:rPr>
              <a:t>) in units of mm in 1 hour</a:t>
            </a:r>
            <a:endParaRPr lang="en-US" sz="2000" dirty="0">
              <a:latin typeface="Times New Roman"/>
              <a:ea typeface="Times New Roman"/>
            </a:endParaRPr>
          </a:p>
          <a:p>
            <a:pPr>
              <a:lnSpc>
                <a:spcPct val="150000"/>
              </a:lnSpc>
            </a:pPr>
            <a:endParaRPr lang="en-US" sz="2000" dirty="0"/>
          </a:p>
        </p:txBody>
      </p:sp>
      <p:sp>
        <p:nvSpPr>
          <p:cNvPr id="4" name="Rectangle 3"/>
          <p:cNvSpPr/>
          <p:nvPr/>
        </p:nvSpPr>
        <p:spPr>
          <a:xfrm>
            <a:off x="457200" y="533400"/>
            <a:ext cx="1493486" cy="461665"/>
          </a:xfrm>
          <a:prstGeom prst="rect">
            <a:avLst/>
          </a:prstGeom>
        </p:spPr>
        <p:txBody>
          <a:bodyPr wrap="none">
            <a:spAutoFit/>
          </a:bodyPr>
          <a:lstStyle/>
          <a:p>
            <a:r>
              <a:rPr lang="en-US" sz="2400" b="1" dirty="0">
                <a:solidFill>
                  <a:srgbClr val="FF0000"/>
                </a:solidFill>
              </a:rPr>
              <a:t>Procedure</a:t>
            </a:r>
            <a:endParaRPr lang="en-US" sz="24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Image result for esr westergren"/>
          <p:cNvPicPr>
            <a:picLocks noChangeAspect="1" noChangeArrowheads="1"/>
          </p:cNvPicPr>
          <p:nvPr/>
        </p:nvPicPr>
        <p:blipFill>
          <a:blip r:embed="rId2" cstate="print"/>
          <a:srcRect/>
          <a:stretch>
            <a:fillRect/>
          </a:stretch>
        </p:blipFill>
        <p:spPr bwMode="auto">
          <a:xfrm>
            <a:off x="304800" y="0"/>
            <a:ext cx="3333750" cy="3324226"/>
          </a:xfrm>
          <a:prstGeom prst="rect">
            <a:avLst/>
          </a:prstGeom>
          <a:noFill/>
        </p:spPr>
      </p:pic>
      <p:pic>
        <p:nvPicPr>
          <p:cNvPr id="22532" name="Picture 4" descr="Image result for esr westergren"/>
          <p:cNvPicPr>
            <a:picLocks noChangeAspect="1" noChangeArrowheads="1"/>
          </p:cNvPicPr>
          <p:nvPr/>
        </p:nvPicPr>
        <p:blipFill>
          <a:blip r:embed="rId3" cstate="print"/>
          <a:srcRect/>
          <a:stretch>
            <a:fillRect/>
          </a:stretch>
        </p:blipFill>
        <p:spPr bwMode="auto">
          <a:xfrm>
            <a:off x="5486400" y="0"/>
            <a:ext cx="3276600" cy="3276601"/>
          </a:xfrm>
          <a:prstGeom prst="rect">
            <a:avLst/>
          </a:prstGeom>
          <a:noFill/>
        </p:spPr>
      </p:pic>
      <p:pic>
        <p:nvPicPr>
          <p:cNvPr id="22534" name="Picture 6" descr="Image result for westergren esr tube"/>
          <p:cNvPicPr>
            <a:picLocks noChangeAspect="1" noChangeArrowheads="1"/>
          </p:cNvPicPr>
          <p:nvPr/>
        </p:nvPicPr>
        <p:blipFill>
          <a:blip r:embed="rId4" cstate="print"/>
          <a:srcRect/>
          <a:stretch>
            <a:fillRect/>
          </a:stretch>
        </p:blipFill>
        <p:spPr bwMode="auto">
          <a:xfrm>
            <a:off x="2585030" y="3352800"/>
            <a:ext cx="3806723" cy="3505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b="1" dirty="0">
                <a:solidFill>
                  <a:srgbClr val="C00000"/>
                </a:solidFill>
              </a:rPr>
              <a:t>Sources of error</a:t>
            </a:r>
            <a:r>
              <a:rPr lang="en-US" dirty="0">
                <a:solidFill>
                  <a:srgbClr val="C00000"/>
                </a:solidFill>
              </a:rPr>
              <a:t>  </a:t>
            </a:r>
          </a:p>
          <a:p>
            <a:pPr marL="514350" lvl="0" indent="-514350">
              <a:buFont typeface="+mj-lt"/>
              <a:buAutoNum type="arabicPeriod"/>
            </a:pPr>
            <a:r>
              <a:rPr lang="en-US" dirty="0"/>
              <a:t>Specimen older than specified time after collection and before testing</a:t>
            </a:r>
          </a:p>
          <a:p>
            <a:pPr marL="514350" lvl="0" indent="-514350">
              <a:buFont typeface="+mj-lt"/>
              <a:buAutoNum type="arabicPeriod"/>
            </a:pPr>
            <a:r>
              <a:rPr lang="en-US" dirty="0"/>
              <a:t> Incorrect proportion of anticoagulant</a:t>
            </a:r>
          </a:p>
          <a:p>
            <a:pPr marL="514350" lvl="0" indent="-514350">
              <a:buFont typeface="+mj-lt"/>
              <a:buAutoNum type="arabicPeriod"/>
            </a:pPr>
            <a:r>
              <a:rPr lang="en-US" dirty="0"/>
              <a:t> Incorrect type of anticoagulant</a:t>
            </a:r>
          </a:p>
          <a:p>
            <a:pPr marL="514350" lvl="0" indent="-514350">
              <a:buFont typeface="+mj-lt"/>
              <a:buAutoNum type="arabicPeriod"/>
            </a:pPr>
            <a:r>
              <a:rPr lang="en-US" dirty="0"/>
              <a:t> </a:t>
            </a:r>
            <a:r>
              <a:rPr lang="en-US" dirty="0" err="1"/>
              <a:t>Haemolysed</a:t>
            </a:r>
            <a:r>
              <a:rPr lang="en-US" dirty="0"/>
              <a:t> sample</a:t>
            </a:r>
          </a:p>
          <a:p>
            <a:pPr marL="514350" lvl="0" indent="-514350">
              <a:buFont typeface="+mj-lt"/>
              <a:buAutoNum type="arabicPeriod"/>
            </a:pPr>
            <a:r>
              <a:rPr lang="en-US" dirty="0"/>
              <a:t> Contaminated sedimentation tubes</a:t>
            </a:r>
          </a:p>
          <a:p>
            <a:pPr marL="514350" lvl="0" indent="-514350">
              <a:buFont typeface="+mj-lt"/>
              <a:buAutoNum type="arabicPeriod"/>
            </a:pPr>
            <a:r>
              <a:rPr lang="en-US" dirty="0"/>
              <a:t>Tubes tilted during sedimentation</a:t>
            </a:r>
          </a:p>
          <a:p>
            <a:pPr marL="514350" lvl="0" indent="-514350">
              <a:buFont typeface="+mj-lt"/>
              <a:buAutoNum type="arabicPeriod"/>
            </a:pPr>
            <a:r>
              <a:rPr lang="en-US" dirty="0"/>
              <a:t> Test set up near central heating or direct sunshine</a:t>
            </a:r>
          </a:p>
          <a:p>
            <a:pPr marL="514350" lvl="0" indent="-514350">
              <a:buFont typeface="+mj-lt"/>
              <a:buAutoNum type="arabicPeriod"/>
            </a:pPr>
            <a:r>
              <a:rPr lang="en-US" dirty="0"/>
              <a:t> Test set up adjacent to centrifuge or other instrument causing vibration Failure to read at exactly one hour.</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 Box 3"/>
          <p:cNvSpPr txBox="1">
            <a:spLocks noChangeArrowheads="1"/>
          </p:cNvSpPr>
          <p:nvPr/>
        </p:nvSpPr>
        <p:spPr bwMode="auto">
          <a:xfrm>
            <a:off x="2286000" y="228600"/>
            <a:ext cx="5105400" cy="6019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2250"/>
              </a:spcBef>
              <a:spcAft>
                <a:spcPts val="750"/>
              </a:spcAft>
              <a:buClrTx/>
              <a:buSzTx/>
              <a:buFontTx/>
              <a:buNone/>
              <a:tabLst/>
            </a:pPr>
            <a:r>
              <a:rPr kumimoji="0" lang="en-US" sz="2000" b="1" i="0" u="none" strike="noStrike" cap="none" normalizeH="0" baseline="0" dirty="0">
                <a:ln>
                  <a:noFill/>
                </a:ln>
                <a:solidFill>
                  <a:srgbClr val="000000"/>
                </a:solidFill>
                <a:effectLst/>
                <a:latin typeface="Calibri" pitchFamily="34" charset="0"/>
                <a:ea typeface="Arial" pitchFamily="34" charset="0"/>
                <a:cs typeface="Arial" pitchFamily="34" charset="0"/>
              </a:rPr>
              <a:t>Causes of a significantly raised ESR :</a:t>
            </a:r>
          </a:p>
          <a:p>
            <a:pPr marL="457200" marR="0" lvl="1" indent="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All types of </a:t>
            </a:r>
            <a:r>
              <a:rPr kumimoji="0" lang="en-US" sz="2000" b="0" i="0" u="none" strike="noStrike" cap="none" normalizeH="0" baseline="0" dirty="0" err="1">
                <a:ln>
                  <a:noFill/>
                </a:ln>
                <a:solidFill>
                  <a:srgbClr val="000000"/>
                </a:solidFill>
                <a:effectLst/>
                <a:latin typeface="Calibri" pitchFamily="34" charset="0"/>
                <a:ea typeface="Arial" pitchFamily="34" charset="0"/>
                <a:cs typeface="Arial" pitchFamily="34" charset="0"/>
              </a:rPr>
              <a:t>anemias</a:t>
            </a: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 except sickle cell anemia</a:t>
            </a:r>
          </a:p>
          <a:p>
            <a:pPr marL="457200" marR="0" lvl="1" indent="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Acute and chronic inflammatory conditions and infections including:</a:t>
            </a:r>
            <a:b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b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 HIV disease</a:t>
            </a:r>
            <a:b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b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 Tuberculosis</a:t>
            </a:r>
            <a:b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b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 Acute viral hepatitis</a:t>
            </a:r>
            <a:b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b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 Arthritis</a:t>
            </a:r>
            <a:b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b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 Bacterial </a:t>
            </a:r>
            <a:r>
              <a:rPr kumimoji="0" lang="en-US" sz="2000" b="0" i="0" u="none" strike="noStrike" cap="none" normalizeH="0" baseline="0" dirty="0" err="1">
                <a:ln>
                  <a:noFill/>
                </a:ln>
                <a:solidFill>
                  <a:srgbClr val="000000"/>
                </a:solidFill>
                <a:effectLst/>
                <a:latin typeface="Calibri" pitchFamily="34" charset="0"/>
                <a:ea typeface="Arial" pitchFamily="34" charset="0"/>
                <a:cs typeface="Arial" pitchFamily="34" charset="0"/>
              </a:rPr>
              <a:t>endocarditis</a:t>
            </a:r>
            <a:b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b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 Pelvic inflammatory disease</a:t>
            </a:r>
            <a:b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b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 systemic infection</a:t>
            </a:r>
          </a:p>
          <a:p>
            <a:pPr marL="457200" marR="0" lvl="1" indent="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Pregnancy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dirty="0">
                <a:ln>
                  <a:noFill/>
                </a:ln>
                <a:solidFill>
                  <a:schemeClr val="tx1"/>
                </a:solidFill>
                <a:effectLst/>
                <a:latin typeface="Calibri" pitchFamily="34" charset="0"/>
                <a:ea typeface="Arial" pitchFamily="34" charset="0"/>
                <a:cs typeface="Arial" pitchFamily="34" charset="0"/>
              </a:rPr>
              <a:t>Myocardial infarction</a:t>
            </a:r>
            <a:endPar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endParaRPr>
          </a:p>
          <a:p>
            <a:pPr marL="457200" marR="0" lvl="1" indent="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err="1">
                <a:ln>
                  <a:noFill/>
                </a:ln>
                <a:solidFill>
                  <a:srgbClr val="000000"/>
                </a:solidFill>
                <a:effectLst/>
                <a:latin typeface="Calibri" pitchFamily="34" charset="0"/>
                <a:ea typeface="Arial" pitchFamily="34" charset="0"/>
                <a:cs typeface="Arial" pitchFamily="34" charset="0"/>
              </a:rPr>
              <a:t>Systeic</a:t>
            </a: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 lupus </a:t>
            </a:r>
            <a:r>
              <a:rPr kumimoji="0" lang="en-US" sz="2000" b="0" i="0" u="none" strike="noStrike" cap="none" normalizeH="0" baseline="0" dirty="0" err="1">
                <a:ln>
                  <a:noFill/>
                </a:ln>
                <a:solidFill>
                  <a:srgbClr val="000000"/>
                </a:solidFill>
                <a:effectLst/>
                <a:latin typeface="Calibri" pitchFamily="34" charset="0"/>
                <a:ea typeface="Arial" pitchFamily="34" charset="0"/>
                <a:cs typeface="Arial" pitchFamily="34" charset="0"/>
              </a:rPr>
              <a:t>erythematosus</a:t>
            </a:r>
            <a:endPar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2000" b="0" i="0" u="none" strike="noStrike" cap="none" normalizeH="0" baseline="0" dirty="0" err="1">
                <a:ln>
                  <a:noFill/>
                </a:ln>
                <a:solidFill>
                  <a:srgbClr val="000000"/>
                </a:solidFill>
                <a:effectLst/>
                <a:latin typeface="Calibri" pitchFamily="34" charset="0"/>
                <a:ea typeface="Arial" pitchFamily="34" charset="0"/>
                <a:cs typeface="Arial" pitchFamily="34" charset="0"/>
              </a:rPr>
              <a:t>Myelomatosis</a:t>
            </a: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 lymphoma, multiple myeloma</a:t>
            </a: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a:ln>
                  <a:noFill/>
                </a:ln>
                <a:solidFill>
                  <a:srgbClr val="000000"/>
                </a:solidFill>
                <a:effectLst/>
                <a:latin typeface="Calibri" pitchFamily="34" charset="0"/>
                <a:ea typeface="Arial" pitchFamily="34" charset="0"/>
                <a:cs typeface="Arial" pitchFamily="34" charset="0"/>
              </a:rPr>
              <a:t>Hodgkins</a:t>
            </a:r>
            <a:r>
              <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rPr>
              <a:t> disease, some </a:t>
            </a:r>
            <a:r>
              <a:rPr kumimoji="0" lang="en-US" sz="2000" b="0" i="0" u="none" strike="noStrike" cap="none" normalizeH="0" baseline="0" dirty="0" err="1">
                <a:ln>
                  <a:noFill/>
                </a:ln>
                <a:solidFill>
                  <a:srgbClr val="000000"/>
                </a:solidFill>
                <a:effectLst/>
                <a:latin typeface="Calibri" pitchFamily="34" charset="0"/>
                <a:ea typeface="Arial" pitchFamily="34" charset="0"/>
                <a:cs typeface="Arial" pitchFamily="34" charset="0"/>
              </a:rPr>
              <a:t>tumours</a:t>
            </a:r>
            <a:endPar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a:ln>
                <a:noFill/>
              </a:ln>
              <a:solidFill>
                <a:srgbClr val="000000"/>
              </a:solidFill>
              <a:effectLst/>
              <a:latin typeface="Calibri"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600200" y="1066800"/>
            <a:ext cx="4953000" cy="449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R="0" lvl="0" algn="just" defTabSz="914400" rtl="0" eaLnBrk="1" fontAlgn="base" latinLnBrk="0" hangingPunct="1">
              <a:lnSpc>
                <a:spcPct val="150000"/>
              </a:lnSpc>
              <a:spcBef>
                <a:spcPts val="2250"/>
              </a:spcBef>
              <a:spcAft>
                <a:spcPts val="750"/>
              </a:spcAft>
              <a:buClrTx/>
              <a:buSzTx/>
              <a:tabLst/>
            </a:pPr>
            <a:r>
              <a:rPr kumimoji="0" lang="en-US" sz="3600" b="1" i="0" u="none" strike="noStrike" cap="none" normalizeH="0" baseline="-25000" dirty="0">
                <a:ln>
                  <a:noFill/>
                </a:ln>
                <a:solidFill>
                  <a:srgbClr val="000000"/>
                </a:solidFill>
                <a:effectLst/>
                <a:latin typeface="Calibri" pitchFamily="34" charset="0"/>
                <a:ea typeface="Arial" pitchFamily="34" charset="0"/>
                <a:cs typeface="Arial" pitchFamily="34" charset="0"/>
              </a:rPr>
              <a:t>Causes of Reduced ESR</a:t>
            </a:r>
          </a:p>
          <a:p>
            <a:pPr marL="571500" marR="0" lvl="0" indent="-571500" algn="just" defTabSz="914400" rtl="0" eaLnBrk="1" fontAlgn="base" latinLnBrk="0" hangingPunct="1">
              <a:lnSpc>
                <a:spcPct val="150000"/>
              </a:lnSpc>
              <a:spcBef>
                <a:spcPts val="2250"/>
              </a:spcBef>
              <a:spcAft>
                <a:spcPts val="750"/>
              </a:spcAft>
              <a:buClrTx/>
              <a:buSzTx/>
              <a:buFont typeface="Arial" panose="020B0604020202020204" pitchFamily="34" charset="0"/>
              <a:buChar char="•"/>
              <a:tabLst/>
            </a:pPr>
            <a:r>
              <a:rPr kumimoji="0" lang="en-US" sz="3600" b="0" i="0" u="none" strike="noStrike" cap="none" normalizeH="0" baseline="-25000" dirty="0" err="1">
                <a:ln>
                  <a:noFill/>
                </a:ln>
                <a:solidFill>
                  <a:srgbClr val="000000"/>
                </a:solidFill>
                <a:effectLst/>
                <a:latin typeface="Calibri" pitchFamily="34" charset="0"/>
                <a:ea typeface="Arial" pitchFamily="34" charset="0"/>
                <a:cs typeface="Arial" pitchFamily="34" charset="0"/>
              </a:rPr>
              <a:t>Polycythaemia</a:t>
            </a:r>
            <a:endParaRPr kumimoji="0" lang="en-US" sz="3600" b="0" i="0" u="none" strike="noStrike" cap="none" normalizeH="0" baseline="-25000" dirty="0">
              <a:ln>
                <a:noFill/>
              </a:ln>
              <a:solidFill>
                <a:srgbClr val="000000"/>
              </a:solidFill>
              <a:effectLst/>
              <a:latin typeface="Calibri" pitchFamily="34" charset="0"/>
              <a:ea typeface="Arial" pitchFamily="34" charset="0"/>
              <a:cs typeface="Arial" pitchFamily="34" charset="0"/>
            </a:endParaRPr>
          </a:p>
          <a:p>
            <a:pPr marL="571500" marR="0" lvl="0" indent="-571500" algn="l" defTabSz="914400" rtl="0" eaLnBrk="1" fontAlgn="base" latinLnBrk="0" hangingPunct="1">
              <a:lnSpc>
                <a:spcPct val="150000"/>
              </a:lnSpc>
              <a:spcBef>
                <a:spcPct val="0"/>
              </a:spcBef>
              <a:spcAft>
                <a:spcPct val="0"/>
              </a:spcAft>
              <a:buClr>
                <a:srgbClr val="000000"/>
              </a:buClr>
              <a:buSzTx/>
              <a:buFont typeface="Arial" panose="020B0604020202020204" pitchFamily="34" charset="0"/>
              <a:buChar char="•"/>
              <a:tabLst/>
            </a:pPr>
            <a:r>
              <a:rPr kumimoji="0" lang="en-US" sz="3600" b="0" i="0" u="none" strike="noStrike" cap="none" normalizeH="0" baseline="-25000" dirty="0" err="1">
                <a:ln>
                  <a:noFill/>
                </a:ln>
                <a:solidFill>
                  <a:srgbClr val="000000"/>
                </a:solidFill>
                <a:effectLst/>
                <a:latin typeface="Calibri" pitchFamily="34" charset="0"/>
                <a:ea typeface="Arial" pitchFamily="34" charset="0"/>
                <a:cs typeface="Arial" pitchFamily="34" charset="0"/>
              </a:rPr>
              <a:t>Poikilocytosis</a:t>
            </a:r>
            <a:endParaRPr kumimoji="0" lang="en-US" sz="3600" b="0" i="0" u="none" strike="noStrike" cap="none" normalizeH="0" baseline="-25000" dirty="0">
              <a:ln>
                <a:noFill/>
              </a:ln>
              <a:solidFill>
                <a:srgbClr val="000000"/>
              </a:solidFill>
              <a:effectLst/>
              <a:latin typeface="Calibri" pitchFamily="34" charset="0"/>
              <a:ea typeface="Arial" pitchFamily="34" charset="0"/>
              <a:cs typeface="Arial" pitchFamily="34" charset="0"/>
            </a:endParaRPr>
          </a:p>
          <a:p>
            <a:pPr marL="571500" marR="0" lvl="0" indent="-571500" algn="l" defTabSz="914400" rtl="0" eaLnBrk="1" fontAlgn="base" latinLnBrk="0" hangingPunct="1">
              <a:lnSpc>
                <a:spcPct val="150000"/>
              </a:lnSpc>
              <a:spcBef>
                <a:spcPct val="0"/>
              </a:spcBef>
              <a:spcAft>
                <a:spcPct val="0"/>
              </a:spcAft>
              <a:buClrTx/>
              <a:buSzTx/>
              <a:buFont typeface="Arial" panose="020B0604020202020204" pitchFamily="34" charset="0"/>
              <a:buChar char="•"/>
              <a:tabLst/>
            </a:pPr>
            <a:r>
              <a:rPr lang="en-US" sz="3600" baseline="-25000" dirty="0">
                <a:latin typeface="Calibri" pitchFamily="34" charset="0"/>
                <a:ea typeface="Arial" pitchFamily="34" charset="0"/>
                <a:cs typeface="Arial" pitchFamily="34" charset="0"/>
              </a:rPr>
              <a:t>C</a:t>
            </a:r>
            <a:r>
              <a:rPr kumimoji="0" lang="en-US" sz="3600" b="0" i="0" u="none" strike="noStrike" cap="none" normalizeH="0" baseline="-25000" dirty="0">
                <a:ln>
                  <a:noFill/>
                </a:ln>
                <a:solidFill>
                  <a:schemeClr val="tx1"/>
                </a:solidFill>
                <a:effectLst/>
                <a:latin typeface="Calibri" pitchFamily="34" charset="0"/>
                <a:ea typeface="Arial" pitchFamily="34" charset="0"/>
                <a:cs typeface="Arial" pitchFamily="34" charset="0"/>
              </a:rPr>
              <a:t>ongestive heart failure</a:t>
            </a:r>
          </a:p>
          <a:p>
            <a:pPr marL="571500" marR="0" lvl="0" indent="-571500" algn="l" defTabSz="914400" rtl="0" eaLnBrk="1" fontAlgn="base" latinLnBrk="0" hangingPunct="1">
              <a:lnSpc>
                <a:spcPct val="150000"/>
              </a:lnSpc>
              <a:spcBef>
                <a:spcPct val="0"/>
              </a:spcBef>
              <a:spcAft>
                <a:spcPct val="0"/>
              </a:spcAft>
              <a:buClr>
                <a:srgbClr val="000000"/>
              </a:buClr>
              <a:buSzTx/>
              <a:buFont typeface="Arial" panose="020B0604020202020204" pitchFamily="34" charset="0"/>
              <a:buChar char="•"/>
              <a:tabLst/>
            </a:pPr>
            <a:r>
              <a:rPr kumimoji="0" lang="en-US" sz="3600" b="0" i="0" u="none" strike="noStrike" cap="none" normalizeH="0" baseline="-25000" dirty="0">
                <a:ln>
                  <a:noFill/>
                </a:ln>
                <a:solidFill>
                  <a:srgbClr val="000000"/>
                </a:solidFill>
                <a:effectLst/>
                <a:latin typeface="Calibri" pitchFamily="34" charset="0"/>
                <a:ea typeface="Arial" pitchFamily="34" charset="0"/>
                <a:cs typeface="Arial" pitchFamily="34" charset="0"/>
              </a:rPr>
              <a:t>Newborn infants</a:t>
            </a:r>
          </a:p>
          <a:p>
            <a:pPr marL="571500" marR="0" lvl="0" indent="-571500" algn="l" defTabSz="914400" rtl="0" eaLnBrk="1" fontAlgn="base" latinLnBrk="0" hangingPunct="1">
              <a:lnSpc>
                <a:spcPct val="150000"/>
              </a:lnSpc>
              <a:spcBef>
                <a:spcPct val="0"/>
              </a:spcBef>
              <a:spcAft>
                <a:spcPct val="0"/>
              </a:spcAft>
              <a:buClr>
                <a:srgbClr val="000000"/>
              </a:buClr>
              <a:buSzTx/>
              <a:buFont typeface="Arial" panose="020B0604020202020204" pitchFamily="34" charset="0"/>
              <a:buChar char="•"/>
              <a:tabLst/>
            </a:pPr>
            <a:r>
              <a:rPr kumimoji="0" lang="en-US" sz="3600" b="0" i="0" u="none" strike="noStrike" cap="none" normalizeH="0" baseline="-25000" dirty="0">
                <a:ln>
                  <a:noFill/>
                </a:ln>
                <a:solidFill>
                  <a:srgbClr val="000000"/>
                </a:solidFill>
                <a:effectLst/>
                <a:latin typeface="Calibri" pitchFamily="34" charset="0"/>
                <a:ea typeface="Arial" pitchFamily="34" charset="0"/>
                <a:cs typeface="Arial" pitchFamily="34" charset="0"/>
              </a:rPr>
              <a:t>Dehydration</a:t>
            </a:r>
          </a:p>
          <a:p>
            <a:pPr marL="571500" marR="0" lvl="0" indent="-571500" algn="l" defTabSz="914400" rtl="0" eaLnBrk="1" fontAlgn="base" latinLnBrk="0" hangingPunct="1">
              <a:lnSpc>
                <a:spcPct val="150000"/>
              </a:lnSpc>
              <a:spcBef>
                <a:spcPct val="0"/>
              </a:spcBef>
              <a:spcAft>
                <a:spcPct val="0"/>
              </a:spcAft>
              <a:buClr>
                <a:srgbClr val="000000"/>
              </a:buClr>
              <a:buSzTx/>
              <a:buFont typeface="Arial" panose="020B0604020202020204" pitchFamily="34" charset="0"/>
              <a:buChar char="•"/>
              <a:tabLst/>
            </a:pPr>
            <a:r>
              <a:rPr lang="en-US" sz="3600" baseline="-25000" dirty="0">
                <a:solidFill>
                  <a:srgbClr val="000000"/>
                </a:solidFill>
                <a:latin typeface="Calibri" pitchFamily="34" charset="0"/>
                <a:ea typeface="Arial" pitchFamily="34" charset="0"/>
                <a:cs typeface="Arial" pitchFamily="34" charset="0"/>
              </a:rPr>
              <a:t>S</a:t>
            </a:r>
            <a:r>
              <a:rPr kumimoji="0" lang="en-US" sz="3600" b="0" i="0" u="none" strike="noStrike" cap="none" normalizeH="0" baseline="-25000" dirty="0">
                <a:ln>
                  <a:noFill/>
                </a:ln>
                <a:solidFill>
                  <a:srgbClr val="000000"/>
                </a:solidFill>
                <a:effectLst/>
                <a:latin typeface="Calibri" pitchFamily="34" charset="0"/>
                <a:ea typeface="Arial" pitchFamily="34" charset="0"/>
                <a:cs typeface="Arial" pitchFamily="34" charset="0"/>
              </a:rPr>
              <a:t>ickle cell anemia</a:t>
            </a:r>
          </a:p>
          <a:p>
            <a:pPr marL="1028700" marR="0" lvl="1" indent="-571500" algn="just" defTabSz="914400" rtl="0" eaLnBrk="1" fontAlgn="base" latinLnBrk="0" hangingPunct="1">
              <a:lnSpc>
                <a:spcPct val="150000"/>
              </a:lnSpc>
              <a:spcBef>
                <a:spcPct val="0"/>
              </a:spcBef>
              <a:spcAft>
                <a:spcPts val="1000"/>
              </a:spcAft>
              <a:buClrTx/>
              <a:buSzTx/>
              <a:buFont typeface="Arial" panose="020B0604020202020204" pitchFamily="34" charset="0"/>
              <a:buChar char="•"/>
              <a:tabLst/>
            </a:pPr>
            <a:endParaRPr kumimoji="0" lang="en-US" sz="3600" b="0" i="0" u="none" strike="noStrike" cap="none" normalizeH="0" baseline="-25000" dirty="0">
              <a:ln>
                <a:noFill/>
              </a:ln>
              <a:solidFill>
                <a:srgbClr val="000000"/>
              </a:solidFill>
              <a:effectLst/>
              <a:latin typeface="Calibri" pitchFamily="34" charset="0"/>
              <a:ea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25000" dirty="0">
              <a:ln>
                <a:noFill/>
              </a:ln>
              <a:solidFill>
                <a:srgbClr val="000000"/>
              </a:solidFill>
              <a:effectLst/>
              <a:latin typeface="Calibri"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800" b="0" i="0" u="none" strike="noStrike" cap="none" normalizeH="0" baseline="-25000" dirty="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304800"/>
            <a:ext cx="8153400" cy="822325"/>
          </a:xfrm>
        </p:spPr>
        <p:txBody>
          <a:bodyPr/>
          <a:lstStyle/>
          <a:p>
            <a:r>
              <a:rPr lang="en-US" sz="4000" b="1" i="1">
                <a:solidFill>
                  <a:schemeClr val="bg1"/>
                </a:solidFill>
                <a:cs typeface="Times New Roman" pitchFamily="18" charset="0"/>
              </a:rPr>
              <a:t>Important</a:t>
            </a:r>
            <a:endParaRPr lang="en-US" sz="4000" b="1">
              <a:solidFill>
                <a:schemeClr val="bg1"/>
              </a:solidFill>
              <a:cs typeface="Times New Roman" pitchFamily="18" charset="0"/>
            </a:endParaRPr>
          </a:p>
        </p:txBody>
      </p:sp>
      <p:sp>
        <p:nvSpPr>
          <p:cNvPr id="20483" name="Rectangle 3"/>
          <p:cNvSpPr>
            <a:spLocks noGrp="1" noChangeArrowheads="1"/>
          </p:cNvSpPr>
          <p:nvPr>
            <p:ph type="body" idx="1"/>
          </p:nvPr>
        </p:nvSpPr>
        <p:spPr>
          <a:xfrm>
            <a:off x="457200" y="1447800"/>
            <a:ext cx="8458200" cy="4876800"/>
          </a:xfrm>
        </p:spPr>
        <p:txBody>
          <a:bodyPr/>
          <a:lstStyle/>
          <a:p>
            <a:pPr algn="l" rtl="0">
              <a:buClr>
                <a:schemeClr val="bg1"/>
              </a:buClr>
              <a:buFontTx/>
              <a:buChar char="•"/>
            </a:pPr>
            <a:r>
              <a:rPr lang="en-US" sz="2600" dirty="0">
                <a:solidFill>
                  <a:schemeClr val="bg1"/>
                </a:solidFill>
                <a:latin typeface="Times New Roman" pitchFamily="18" charset="0"/>
                <a:cs typeface="Times New Roman" pitchFamily="18" charset="0"/>
              </a:rPr>
              <a:t>Erythrocyte sedimentation rate is a non-specific test and is not diagnostic of any particular disease. It has a high sensitivity but low specificity. Never base a diagnosis solely on an ESR value, either normal or high</a:t>
            </a:r>
            <a:r>
              <a:rPr lang="ar-SA" sz="2600" dirty="0">
                <a:solidFill>
                  <a:schemeClr val="bg1"/>
                </a:solidFill>
                <a:latin typeface="Times New Roman" pitchFamily="18" charset="0"/>
                <a:cs typeface="Times New Roman" pitchFamily="18" charset="0"/>
              </a:rPr>
              <a:t>.</a:t>
            </a:r>
          </a:p>
          <a:p>
            <a:pPr algn="l" rtl="0">
              <a:buClr>
                <a:schemeClr val="bg1"/>
              </a:buClr>
              <a:buFontTx/>
              <a:buChar char="•"/>
            </a:pPr>
            <a:r>
              <a:rPr lang="en-US" sz="2600" dirty="0">
                <a:solidFill>
                  <a:schemeClr val="bg1"/>
                </a:solidFill>
                <a:latin typeface="Times New Roman" pitchFamily="18" charset="0"/>
                <a:cs typeface="Times New Roman" pitchFamily="18" charset="0"/>
              </a:rPr>
              <a:t>Interpretation of the result should always be along with the patient's clinical history, examination findings and results of other tests done</a:t>
            </a:r>
            <a:r>
              <a:rPr lang="ar-SA" sz="2600" dirty="0">
                <a:solidFill>
                  <a:schemeClr val="bg1"/>
                </a:solidFill>
                <a:latin typeface="Times New Roman" pitchFamily="18" charset="0"/>
                <a:cs typeface="Times New Roman" pitchFamily="18" charset="0"/>
              </a:rPr>
              <a:t>.</a:t>
            </a:r>
            <a:br>
              <a:rPr lang="ar-SA" sz="2600" dirty="0">
                <a:solidFill>
                  <a:schemeClr val="bg1"/>
                </a:solidFill>
                <a:latin typeface="Times New Roman" pitchFamily="18" charset="0"/>
                <a:cs typeface="Times New Roman" pitchFamily="18" charset="0"/>
              </a:rPr>
            </a:br>
            <a:endParaRPr lang="ar-SA" sz="2600" dirty="0">
              <a:solidFill>
                <a:schemeClr val="bg1"/>
              </a:solidFill>
              <a:latin typeface="Times New Roman" pitchFamily="18" charset="0"/>
              <a:cs typeface="Times New Roman" pitchFamily="18" charset="0"/>
            </a:endParaRPr>
          </a:p>
          <a:p>
            <a:pPr algn="l" rtl="0">
              <a:buClr>
                <a:schemeClr val="bg1"/>
              </a:buClr>
              <a:buFontTx/>
              <a:buChar char="•"/>
            </a:pPr>
            <a:r>
              <a:rPr lang="en-US" sz="2600" dirty="0">
                <a:solidFill>
                  <a:schemeClr val="bg1"/>
                </a:solidFill>
                <a:latin typeface="Times New Roman" pitchFamily="18" charset="0"/>
                <a:cs typeface="Times New Roman" pitchFamily="18" charset="0"/>
              </a:rPr>
              <a:t>If high ESR is encountered without any obvious reasons, patient should be reassured and the test repeated after a reasonable amount of time (a couple of months).</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lnSpcReduction="10000"/>
          </a:bodyPr>
          <a:lstStyle/>
          <a:p>
            <a:pPr algn="just">
              <a:lnSpc>
                <a:spcPct val="150000"/>
              </a:lnSpc>
            </a:pPr>
            <a:r>
              <a:rPr lang="en-US" sz="2400" dirty="0"/>
              <a:t>The erythrocyte sedimentation rate (ESR), also called a sedimentation rate, it measures the rate of erythrocytes settling in diluted human plasma over a specified time period (1 hour). </a:t>
            </a:r>
          </a:p>
          <a:p>
            <a:pPr algn="just">
              <a:lnSpc>
                <a:spcPct val="150000"/>
              </a:lnSpc>
            </a:pPr>
            <a:r>
              <a:rPr lang="en-US" sz="2400" dirty="0"/>
              <a:t>It is a relatively simple, inexpensive, non-specific test that has been used for many years to help detect inflammation associated with conditions such as infections, cancers, and autoimmune diseases. </a:t>
            </a:r>
          </a:p>
          <a:p>
            <a:pPr algn="just">
              <a:lnSpc>
                <a:spcPct val="150000"/>
              </a:lnSpc>
            </a:pP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685800"/>
            <a:ext cx="8153400" cy="4724400"/>
          </a:xfrm>
        </p:spPr>
        <p:txBody>
          <a:bodyPr/>
          <a:lstStyle/>
          <a:p>
            <a:pPr algn="l" rtl="0">
              <a:lnSpc>
                <a:spcPct val="90000"/>
              </a:lnSpc>
              <a:buClr>
                <a:schemeClr val="bg1"/>
              </a:buClr>
              <a:buFontTx/>
              <a:buChar char="•"/>
            </a:pPr>
            <a:r>
              <a:rPr lang="en-US" sz="2800" dirty="0">
                <a:solidFill>
                  <a:schemeClr val="bg1"/>
                </a:solidFill>
                <a:latin typeface="Times New Roman" pitchFamily="18" charset="0"/>
                <a:cs typeface="Times New Roman" pitchFamily="18" charset="0"/>
              </a:rPr>
              <a:t>ESR and</a:t>
            </a:r>
            <a:r>
              <a:rPr lang="ar-SA" sz="2800" dirty="0">
                <a:solidFill>
                  <a:schemeClr val="bg1"/>
                </a:solidFill>
                <a:latin typeface="Times New Roman" pitchFamily="18" charset="0"/>
                <a:cs typeface="Times New Roman" pitchFamily="18" charset="0"/>
              </a:rPr>
              <a:t> </a:t>
            </a:r>
            <a:r>
              <a:rPr lang="en-US" sz="2800" dirty="0">
                <a:solidFill>
                  <a:schemeClr val="bg1"/>
                </a:solidFill>
                <a:latin typeface="Times New Roman" pitchFamily="18" charset="0"/>
                <a:cs typeface="Times New Roman" pitchFamily="18" charset="0"/>
              </a:rPr>
              <a:t>C-reactive protein (CRP)</a:t>
            </a:r>
            <a:r>
              <a:rPr lang="ar-SA" sz="2800" dirty="0">
                <a:solidFill>
                  <a:schemeClr val="bg1"/>
                </a:solidFill>
                <a:latin typeface="Times New Roman" pitchFamily="18" charset="0"/>
                <a:cs typeface="Times New Roman" pitchFamily="18" charset="0"/>
              </a:rPr>
              <a:t> </a:t>
            </a:r>
            <a:r>
              <a:rPr lang="en-US" sz="2800" dirty="0">
                <a:solidFill>
                  <a:schemeClr val="bg1"/>
                </a:solidFill>
                <a:latin typeface="Times New Roman" pitchFamily="18" charset="0"/>
                <a:cs typeface="Times New Roman" pitchFamily="18" charset="0"/>
              </a:rPr>
              <a:t>are both markers of</a:t>
            </a:r>
            <a:r>
              <a:rPr lang="ar-SA" sz="2800" dirty="0">
                <a:solidFill>
                  <a:schemeClr val="bg1"/>
                </a:solidFill>
                <a:latin typeface="Times New Roman" pitchFamily="18" charset="0"/>
                <a:cs typeface="Times New Roman" pitchFamily="18" charset="0"/>
              </a:rPr>
              <a:t> </a:t>
            </a:r>
            <a:r>
              <a:rPr lang="en-US" sz="2800" dirty="0">
                <a:solidFill>
                  <a:schemeClr val="bg1"/>
                </a:solidFill>
                <a:latin typeface="Times New Roman" pitchFamily="18" charset="0"/>
                <a:cs typeface="Times New Roman" pitchFamily="18" charset="0"/>
              </a:rPr>
              <a:t>inflammation</a:t>
            </a:r>
            <a:r>
              <a:rPr lang="ar-SA" sz="2800" dirty="0">
                <a:solidFill>
                  <a:schemeClr val="bg1"/>
                </a:solidFill>
                <a:latin typeface="Times New Roman" pitchFamily="18" charset="0"/>
                <a:cs typeface="Times New Roman" pitchFamily="18" charset="0"/>
              </a:rPr>
              <a:t>. </a:t>
            </a:r>
            <a:endParaRPr lang="en-US" sz="2800" dirty="0">
              <a:solidFill>
                <a:schemeClr val="bg1"/>
              </a:solidFill>
              <a:latin typeface="Times New Roman" pitchFamily="18" charset="0"/>
              <a:cs typeface="Times New Roman" pitchFamily="18" charset="0"/>
            </a:endParaRPr>
          </a:p>
          <a:p>
            <a:pPr algn="l" rtl="0">
              <a:lnSpc>
                <a:spcPct val="90000"/>
              </a:lnSpc>
              <a:buClr>
                <a:schemeClr val="bg1"/>
              </a:buClr>
              <a:buFontTx/>
              <a:buChar char="•"/>
            </a:pPr>
            <a:r>
              <a:rPr lang="en-US" sz="2800" dirty="0">
                <a:solidFill>
                  <a:schemeClr val="bg1"/>
                </a:solidFill>
                <a:latin typeface="Times New Roman" pitchFamily="18" charset="0"/>
                <a:cs typeface="Times New Roman" pitchFamily="18" charset="0"/>
              </a:rPr>
              <a:t>Generally, ESR does not change as rapidly as does CRP, either at the start of inflammation or as it goes away. </a:t>
            </a:r>
          </a:p>
          <a:p>
            <a:pPr algn="l" rtl="0">
              <a:lnSpc>
                <a:spcPct val="90000"/>
              </a:lnSpc>
              <a:buClr>
                <a:schemeClr val="bg1"/>
              </a:buClr>
              <a:buFontTx/>
              <a:buChar char="•"/>
            </a:pPr>
            <a:r>
              <a:rPr lang="en-US" sz="2800" dirty="0">
                <a:solidFill>
                  <a:schemeClr val="bg1"/>
                </a:solidFill>
                <a:latin typeface="Times New Roman" pitchFamily="18" charset="0"/>
                <a:cs typeface="Times New Roman" pitchFamily="18" charset="0"/>
              </a:rPr>
              <a:t>CRP is not affected by as many other factors as is ESR, making it a better marker of inflammation. </a:t>
            </a:r>
          </a:p>
          <a:p>
            <a:pPr algn="l" rtl="0">
              <a:lnSpc>
                <a:spcPct val="90000"/>
              </a:lnSpc>
              <a:buClr>
                <a:schemeClr val="bg1"/>
              </a:buClr>
              <a:buFontTx/>
              <a:buChar char="•"/>
            </a:pPr>
            <a:r>
              <a:rPr lang="en-US" sz="2800" dirty="0">
                <a:solidFill>
                  <a:schemeClr val="bg1"/>
                </a:solidFill>
                <a:latin typeface="Times New Roman" pitchFamily="18" charset="0"/>
                <a:cs typeface="Times New Roman" pitchFamily="18" charset="0"/>
              </a:rPr>
              <a:t>However, because ESR is an easily performed test, many doctors still use ESR as an initial test when they think a patient has inflammation</a:t>
            </a:r>
            <a:r>
              <a:rPr lang="ar-SA" sz="2800" dirty="0">
                <a:solidFill>
                  <a:schemeClr val="bg1"/>
                </a:solidFill>
                <a:latin typeface="Times New Roman" pitchFamily="18" charset="0"/>
                <a:cs typeface="Times New Roman" pitchFamily="18" charset="0"/>
              </a:rPr>
              <a:t>. </a:t>
            </a:r>
            <a:endParaRPr lang="en-US" sz="2800" dirty="0">
              <a:solidFill>
                <a:schemeClr val="bg1"/>
              </a:solidFill>
              <a:latin typeface="Times New Roman" pitchFamily="18" charset="0"/>
              <a:cs typeface="Times New Roman" pitchFamily="18"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6400800" cy="5440363"/>
          </a:xfrm>
        </p:spPr>
        <p:txBody>
          <a:bodyPr/>
          <a:lstStyle/>
          <a:p>
            <a:r>
              <a:rPr lang="en-US" b="1" dirty="0"/>
              <a:t>Principle</a:t>
            </a:r>
            <a:endParaRPr lang="en-US" dirty="0"/>
          </a:p>
          <a:p>
            <a:pPr algn="just">
              <a:lnSpc>
                <a:spcPct val="150000"/>
              </a:lnSpc>
            </a:pPr>
            <a:r>
              <a:rPr lang="en-US" sz="2400" dirty="0"/>
              <a:t>When </a:t>
            </a:r>
            <a:r>
              <a:rPr lang="en-US" sz="2400" dirty="0" err="1"/>
              <a:t>anticoagulated</a:t>
            </a:r>
            <a:r>
              <a:rPr lang="en-US" sz="2400" dirty="0"/>
              <a:t> blood is allowed to stand in a narrow vertical glass tube, undisturbed for a period of time, the RBCs – under the influence of gravity- settle out from the plasma. The rate at which they settle is measured as the number of millimeters of clear plasma present at the top of the column after one hour (mm/hr)</a:t>
            </a:r>
          </a:p>
          <a:p>
            <a:endParaRPr lang="en-US" dirty="0"/>
          </a:p>
        </p:txBody>
      </p:sp>
      <p:pic>
        <p:nvPicPr>
          <p:cNvPr id="2" name="Picture 1">
            <a:extLst>
              <a:ext uri="{FF2B5EF4-FFF2-40B4-BE49-F238E27FC236}">
                <a16:creationId xmlns:a16="http://schemas.microsoft.com/office/drawing/2014/main" id="{565BEFB3-47F8-46B8-AEF9-D7A311A0F475}"/>
              </a:ext>
            </a:extLst>
          </p:cNvPr>
          <p:cNvPicPr>
            <a:picLocks noChangeAspect="1"/>
          </p:cNvPicPr>
          <p:nvPr/>
        </p:nvPicPr>
        <p:blipFill rotWithShape="1">
          <a:blip r:embed="rId2"/>
          <a:srcRect l="38001" b="2178"/>
          <a:stretch/>
        </p:blipFill>
        <p:spPr>
          <a:xfrm>
            <a:off x="6858000" y="1714424"/>
            <a:ext cx="2362365" cy="342915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Autofit/>
          </a:bodyPr>
          <a:lstStyle/>
          <a:p>
            <a:pPr fontAlgn="base">
              <a:lnSpc>
                <a:spcPct val="150000"/>
              </a:lnSpc>
            </a:pPr>
            <a:r>
              <a:rPr lang="en-US" sz="2400" dirty="0">
                <a:solidFill>
                  <a:srgbClr val="C00000"/>
                </a:solidFill>
              </a:rPr>
              <a:t>This mechanism involves three stages:</a:t>
            </a:r>
          </a:p>
          <a:p>
            <a:pPr marL="514350" lvl="0" indent="-514350" fontAlgn="base">
              <a:lnSpc>
                <a:spcPct val="150000"/>
              </a:lnSpc>
              <a:buFont typeface="+mj-lt"/>
              <a:buAutoNum type="arabicPeriod"/>
            </a:pPr>
            <a:r>
              <a:rPr lang="en-US" sz="2400" b="1" dirty="0"/>
              <a:t>Stage of aggregation</a:t>
            </a:r>
            <a:r>
              <a:rPr lang="en-US" sz="2400" dirty="0"/>
              <a:t>: The RBC aggregate to </a:t>
            </a:r>
            <a:r>
              <a:rPr lang="en-US" sz="2400" dirty="0" err="1"/>
              <a:t>Rouleaux</a:t>
            </a:r>
            <a:r>
              <a:rPr lang="en-US" sz="2400" dirty="0"/>
              <a:t> formation. It occurs in the first 10-15 minutes.</a:t>
            </a:r>
          </a:p>
          <a:p>
            <a:pPr marL="514350" lvl="0" indent="-514350" fontAlgn="base">
              <a:lnSpc>
                <a:spcPct val="150000"/>
              </a:lnSpc>
              <a:buFont typeface="+mj-lt"/>
              <a:buAutoNum type="arabicPeriod"/>
            </a:pPr>
            <a:r>
              <a:rPr lang="en-US" sz="2400" b="1" dirty="0"/>
              <a:t>Stage of sedimentation</a:t>
            </a:r>
            <a:r>
              <a:rPr lang="en-US" sz="2400" dirty="0"/>
              <a:t>: It is the stage of actual falling of RBCs in which sedimentation occurs at constant rate. This occurs in 30-40 minutes out of 1 hour</a:t>
            </a:r>
          </a:p>
          <a:p>
            <a:pPr marL="514350" lvl="0" indent="-514350" fontAlgn="base">
              <a:lnSpc>
                <a:spcPct val="150000"/>
              </a:lnSpc>
              <a:buFont typeface="+mj-lt"/>
              <a:buAutoNum type="arabicPeriod"/>
            </a:pPr>
            <a:r>
              <a:rPr lang="en-US" sz="2400" b="1" dirty="0"/>
              <a:t>Stage of packing</a:t>
            </a:r>
            <a:r>
              <a:rPr lang="en-US" sz="2400" dirty="0"/>
              <a:t>: This is the final stage and is also known as stationary phase. In this stage, there is a slower rate of falling because of packing and accumulation(packing) of RBCs in bottom of the tube. It occurs in final 10 minutes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4525963"/>
          </a:xfrm>
        </p:spPr>
        <p:txBody>
          <a:bodyPr>
            <a:normAutofit/>
          </a:bodyPr>
          <a:lstStyle/>
          <a:p>
            <a:pPr>
              <a:lnSpc>
                <a:spcPct val="150000"/>
              </a:lnSpc>
            </a:pPr>
            <a:r>
              <a:rPr lang="en-US" sz="2400" dirty="0"/>
              <a:t>The ESR is directly proportional to the RBC mass and inversely proportional to plasma viscosity</a:t>
            </a:r>
          </a:p>
          <a:p>
            <a:pPr>
              <a:lnSpc>
                <a:spcPct val="150000"/>
              </a:lnSpc>
            </a:pPr>
            <a:r>
              <a:rPr lang="en-US" sz="2400" dirty="0"/>
              <a:t>In </a:t>
            </a:r>
            <a:r>
              <a:rPr lang="en-US" sz="2400" b="1" dirty="0"/>
              <a:t>normal</a:t>
            </a:r>
            <a:r>
              <a:rPr lang="en-US" sz="2400" dirty="0"/>
              <a:t> whole blood, RBCs do not form </a:t>
            </a:r>
            <a:r>
              <a:rPr lang="en-US" sz="2400" dirty="0" err="1"/>
              <a:t>rouleaux</a:t>
            </a:r>
            <a:r>
              <a:rPr lang="en-US" sz="2400" dirty="0"/>
              <a:t>; the RBC mass is small and therefore the ESR is decreased (cells settle out slowly), while in </a:t>
            </a:r>
            <a:r>
              <a:rPr lang="en-US" sz="2400" b="1" dirty="0"/>
              <a:t>abnormal</a:t>
            </a:r>
            <a:r>
              <a:rPr lang="en-US" sz="2400" dirty="0"/>
              <a:t> conditions when RBCs can form </a:t>
            </a:r>
            <a:r>
              <a:rPr lang="en-US" sz="2400" dirty="0" err="1"/>
              <a:t>rouleaux</a:t>
            </a:r>
            <a:r>
              <a:rPr lang="en-US" sz="2400" dirty="0"/>
              <a:t>, the RBC mass is greater, thus increasing the ESR (cells settle out faster). </a:t>
            </a:r>
          </a:p>
          <a:p>
            <a:pPr>
              <a:lnSpc>
                <a:spcPct val="150000"/>
              </a:lnSpc>
            </a:pPr>
            <a:endParaRPr lang="en-US" sz="2400" dirty="0"/>
          </a:p>
        </p:txBody>
      </p:sp>
      <p:pic>
        <p:nvPicPr>
          <p:cNvPr id="1026" name="Picture 2"/>
          <p:cNvPicPr>
            <a:picLocks noChangeAspect="1" noChangeArrowheads="1"/>
          </p:cNvPicPr>
          <p:nvPr/>
        </p:nvPicPr>
        <p:blipFill>
          <a:blip r:embed="rId2" cstate="print"/>
          <a:srcRect/>
          <a:stretch>
            <a:fillRect/>
          </a:stretch>
        </p:blipFill>
        <p:spPr bwMode="auto">
          <a:xfrm>
            <a:off x="5943599" y="4572000"/>
            <a:ext cx="1512541" cy="15716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106d1265577271-rouleaux-jpg">
            <a:hlinkClick r:id="rId2"/>
          </p:cNvPr>
          <p:cNvPicPr>
            <a:picLocks noChangeAspect="1" noChangeArrowheads="1"/>
          </p:cNvPicPr>
          <p:nvPr/>
        </p:nvPicPr>
        <p:blipFill>
          <a:blip r:embed="rId3" cstate="print"/>
          <a:srcRect/>
          <a:stretch>
            <a:fillRect/>
          </a:stretch>
        </p:blipFill>
        <p:spPr bwMode="auto">
          <a:xfrm>
            <a:off x="533400" y="0"/>
            <a:ext cx="7924800" cy="5410200"/>
          </a:xfrm>
          <a:prstGeom prst="rect">
            <a:avLst/>
          </a:prstGeom>
          <a:noFill/>
        </p:spPr>
      </p:pic>
      <p:sp>
        <p:nvSpPr>
          <p:cNvPr id="5" name="Rectangle 4"/>
          <p:cNvSpPr/>
          <p:nvPr/>
        </p:nvSpPr>
        <p:spPr>
          <a:xfrm>
            <a:off x="533400" y="5486400"/>
            <a:ext cx="7924800" cy="1015663"/>
          </a:xfrm>
          <a:prstGeom prst="rect">
            <a:avLst/>
          </a:prstGeom>
        </p:spPr>
        <p:txBody>
          <a:bodyPr wrap="square">
            <a:spAutoFit/>
          </a:bodyPr>
          <a:lstStyle/>
          <a:p>
            <a:pPr>
              <a:spcBef>
                <a:spcPct val="50000"/>
              </a:spcBef>
            </a:pPr>
            <a:r>
              <a:rPr lang="en-US" sz="2000" dirty="0">
                <a:latin typeface="Times New Roman" pitchFamily="18" charset="0"/>
                <a:cs typeface="Times New Roman" pitchFamily="18" charset="0"/>
              </a:rPr>
              <a:t>The aggregated RBCs in the </a:t>
            </a:r>
            <a:r>
              <a:rPr lang="en-US" sz="2000" dirty="0" err="1">
                <a:latin typeface="Times New Roman" pitchFamily="18" charset="0"/>
                <a:cs typeface="Times New Roman" pitchFamily="18" charset="0"/>
              </a:rPr>
              <a:t>rouleaux</a:t>
            </a:r>
            <a:r>
              <a:rPr lang="en-US" sz="2000" dirty="0">
                <a:latin typeface="Times New Roman" pitchFamily="18" charset="0"/>
                <a:cs typeface="Times New Roman" pitchFamily="18" charset="0"/>
              </a:rPr>
              <a:t> formation have a higher ratio of 'mass to surface area' as compared to single RBCs and hence sink faster in plasma</a:t>
            </a:r>
            <a:r>
              <a:rPr lang="ar-SA" sz="2000" dirty="0">
                <a:latin typeface="Times New Roman" pitchFamily="18" charset="0"/>
                <a:cs typeface="Times New Roman" pitchFamily="18" charset="0"/>
              </a:rPr>
              <a:t>.</a:t>
            </a:r>
            <a:r>
              <a:rPr lang="ar-SA" sz="2000" dirty="0"/>
              <a:t> </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4525963"/>
          </a:xfrm>
        </p:spPr>
        <p:txBody>
          <a:bodyPr/>
          <a:lstStyle/>
          <a:p>
            <a:pPr marL="0" marR="0">
              <a:lnSpc>
                <a:spcPct val="115000"/>
              </a:lnSpc>
            </a:pPr>
            <a:r>
              <a:rPr lang="en-US" b="1" dirty="0">
                <a:solidFill>
                  <a:srgbClr val="C00000"/>
                </a:solidFill>
              </a:rPr>
              <a:t>Adults Normal values</a:t>
            </a:r>
            <a:endParaRPr lang="en-US" b="1" dirty="0">
              <a:solidFill>
                <a:srgbClr val="C00000"/>
              </a:solidFill>
              <a:latin typeface="Times New Roman"/>
            </a:endParaRPr>
          </a:p>
          <a:p>
            <a:pPr marL="0" marR="0">
              <a:lnSpc>
                <a:spcPct val="115000"/>
              </a:lnSpc>
              <a:spcBef>
                <a:spcPts val="0"/>
              </a:spcBef>
              <a:spcAft>
                <a:spcPts val="0"/>
              </a:spcAft>
              <a:buNone/>
            </a:pPr>
            <a:endParaRPr lang="en-US" sz="2800" dirty="0">
              <a:latin typeface="Times New Roman"/>
              <a:ea typeface="Times New Roman"/>
            </a:endParaRPr>
          </a:p>
          <a:p>
            <a:pPr marL="171450" marR="0" indent="-514350">
              <a:lnSpc>
                <a:spcPct val="115000"/>
              </a:lnSpc>
              <a:spcBef>
                <a:spcPts val="0"/>
              </a:spcBef>
              <a:spcAft>
                <a:spcPts val="0"/>
              </a:spcAft>
              <a:buFont typeface="+mj-lt"/>
              <a:buAutoNum type="arabicPeriod"/>
            </a:pPr>
            <a:r>
              <a:rPr lang="en-US" dirty="0">
                <a:ea typeface="Times New Roman"/>
              </a:rPr>
              <a:t>Children: 0-10 mm\hr</a:t>
            </a:r>
            <a:endParaRPr lang="en-US" sz="2800" dirty="0">
              <a:latin typeface="Times New Roman"/>
              <a:ea typeface="Times New Roman"/>
            </a:endParaRPr>
          </a:p>
          <a:p>
            <a:pPr marL="171450" marR="0" indent="-514350">
              <a:lnSpc>
                <a:spcPct val="115000"/>
              </a:lnSpc>
              <a:spcBef>
                <a:spcPts val="0"/>
              </a:spcBef>
              <a:spcAft>
                <a:spcPts val="0"/>
              </a:spcAft>
              <a:buFont typeface="+mj-lt"/>
              <a:buAutoNum type="arabicPeriod"/>
            </a:pPr>
            <a:r>
              <a:rPr lang="en-US" dirty="0">
                <a:ea typeface="Times New Roman"/>
              </a:rPr>
              <a:t>Women: 0-20 mm\hr</a:t>
            </a:r>
          </a:p>
          <a:p>
            <a:pPr marL="171450" marR="0" indent="-514350">
              <a:lnSpc>
                <a:spcPct val="115000"/>
              </a:lnSpc>
              <a:spcBef>
                <a:spcPts val="0"/>
              </a:spcBef>
              <a:spcAft>
                <a:spcPts val="0"/>
              </a:spcAft>
              <a:buFont typeface="+mj-lt"/>
              <a:buAutoNum type="arabicPeriod"/>
            </a:pPr>
            <a:r>
              <a:rPr lang="en-US" dirty="0">
                <a:ea typeface="Times New Roman"/>
              </a:rPr>
              <a:t>Men: 0-15 mm\hr                                         </a:t>
            </a:r>
            <a:r>
              <a:rPr lang="en-US" b="1" dirty="0">
                <a:ea typeface="Times New Roman"/>
              </a:rPr>
              <a:t>Above 50 years 0-30 mm/h</a:t>
            </a:r>
            <a:endParaRPr lang="en-US" sz="2800" b="1" dirty="0">
              <a:latin typeface="Times New Roman"/>
              <a:ea typeface="Times New Roman"/>
            </a:endParaRPr>
          </a:p>
          <a:p>
            <a:pPr marL="0" marR="0">
              <a:lnSpc>
                <a:spcPct val="115000"/>
              </a:lnSpc>
              <a:spcBef>
                <a:spcPts val="0"/>
              </a:spcBef>
              <a:spcAft>
                <a:spcPts val="0"/>
              </a:spcAft>
              <a:buNone/>
            </a:pPr>
            <a:r>
              <a:rPr lang="en-US" b="1" dirty="0">
                <a:ea typeface="Times New Roman"/>
              </a:rPr>
              <a:t>Above 50 years 0-20 mm/h                </a:t>
            </a:r>
            <a:endParaRPr lang="en-US" sz="2800" b="1" dirty="0">
              <a:latin typeface="Times New Roman"/>
              <a:ea typeface="Times New Roman"/>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lstStyle/>
          <a:p>
            <a:pPr marL="0" marR="0" algn="justLow">
              <a:lnSpc>
                <a:spcPct val="115000"/>
              </a:lnSpc>
              <a:spcBef>
                <a:spcPts val="0"/>
              </a:spcBef>
              <a:spcAft>
                <a:spcPts val="0"/>
              </a:spcAft>
            </a:pPr>
            <a:r>
              <a:rPr lang="en-US" b="1" dirty="0">
                <a:ea typeface="Times New Roman"/>
              </a:rPr>
              <a:t>Factors affecting on the rate of RBC settling </a:t>
            </a:r>
            <a:endParaRPr lang="en-US" sz="2800" dirty="0">
              <a:latin typeface="Times New Roman"/>
              <a:ea typeface="Times New Roman"/>
            </a:endParaRPr>
          </a:p>
          <a:p>
            <a:pPr lvl="0" algn="justLow">
              <a:lnSpc>
                <a:spcPct val="115000"/>
              </a:lnSpc>
              <a:spcBef>
                <a:spcPts val="0"/>
              </a:spcBef>
              <a:buFont typeface="+mj-lt"/>
              <a:buAutoNum type="arabicPeriod"/>
            </a:pPr>
            <a:r>
              <a:rPr lang="en-US" b="1" dirty="0">
                <a:solidFill>
                  <a:srgbClr val="FF0000"/>
                </a:solidFill>
                <a:ea typeface="Times New Roman"/>
              </a:rPr>
              <a:t>Biological factors </a:t>
            </a:r>
            <a:endParaRPr lang="en-US" sz="2800" b="1" dirty="0">
              <a:solidFill>
                <a:srgbClr val="FF0000"/>
              </a:solidFill>
              <a:latin typeface="Times New Roman"/>
              <a:ea typeface="Times New Roman"/>
            </a:endParaRPr>
          </a:p>
          <a:p>
            <a:pPr lvl="1" algn="justLow">
              <a:lnSpc>
                <a:spcPct val="115000"/>
              </a:lnSpc>
              <a:spcBef>
                <a:spcPts val="0"/>
              </a:spcBef>
              <a:buFont typeface="+mj-lt"/>
              <a:buAutoNum type="alphaLcPeriod"/>
            </a:pPr>
            <a:r>
              <a:rPr lang="en-US" dirty="0">
                <a:ea typeface="Times New Roman"/>
              </a:rPr>
              <a:t>Hematologic factor </a:t>
            </a:r>
            <a:endParaRPr lang="en-US" sz="2400" dirty="0">
              <a:latin typeface="Times New Roman"/>
              <a:ea typeface="Times New Roman"/>
            </a:endParaRPr>
          </a:p>
          <a:p>
            <a:pPr lvl="1" algn="justLow">
              <a:lnSpc>
                <a:spcPct val="115000"/>
              </a:lnSpc>
              <a:spcBef>
                <a:spcPts val="0"/>
              </a:spcBef>
              <a:buFont typeface="+mj-lt"/>
              <a:buAutoNum type="alphaLcPeriod"/>
            </a:pPr>
            <a:r>
              <a:rPr lang="en-US" dirty="0">
                <a:ea typeface="Times New Roman"/>
              </a:rPr>
              <a:t>Proteins factors (Rate of </a:t>
            </a:r>
            <a:r>
              <a:rPr lang="en-US" dirty="0" err="1">
                <a:ea typeface="Times New Roman"/>
              </a:rPr>
              <a:t>rouleaux</a:t>
            </a:r>
            <a:r>
              <a:rPr lang="en-US" dirty="0">
                <a:ea typeface="Times New Roman"/>
              </a:rPr>
              <a:t> formation)</a:t>
            </a:r>
            <a:endParaRPr lang="en-US" sz="2400" dirty="0">
              <a:latin typeface="Times New Roman"/>
              <a:ea typeface="Times New Roman"/>
            </a:endParaRPr>
          </a:p>
          <a:p>
            <a:pPr lvl="1" algn="justLow">
              <a:lnSpc>
                <a:spcPct val="115000"/>
              </a:lnSpc>
              <a:spcBef>
                <a:spcPts val="0"/>
              </a:spcBef>
              <a:buFont typeface="+mj-lt"/>
              <a:buAutoNum type="alphaLcPeriod"/>
            </a:pPr>
            <a:r>
              <a:rPr lang="en-US" dirty="0">
                <a:ea typeface="Times New Roman"/>
              </a:rPr>
              <a:t>Miscellaneous factors</a:t>
            </a:r>
            <a:endParaRPr lang="en-US" sz="2400" dirty="0">
              <a:latin typeface="Times New Roman"/>
              <a:ea typeface="Times New Roman"/>
            </a:endParaRPr>
          </a:p>
          <a:p>
            <a:pPr lvl="0" algn="justLow">
              <a:lnSpc>
                <a:spcPct val="115000"/>
              </a:lnSpc>
              <a:spcBef>
                <a:spcPts val="0"/>
              </a:spcBef>
              <a:buFont typeface="+mj-lt"/>
              <a:buAutoNum type="arabicPeriod"/>
            </a:pPr>
            <a:r>
              <a:rPr lang="en-US" b="1" dirty="0">
                <a:solidFill>
                  <a:srgbClr val="FF0000"/>
                </a:solidFill>
                <a:ea typeface="Times New Roman"/>
              </a:rPr>
              <a:t>Physical facto</a:t>
            </a:r>
            <a:r>
              <a:rPr lang="en-US" dirty="0">
                <a:solidFill>
                  <a:srgbClr val="FF0000"/>
                </a:solidFill>
                <a:ea typeface="Times New Roman"/>
              </a:rPr>
              <a:t>r</a:t>
            </a:r>
            <a:r>
              <a:rPr lang="en-US" dirty="0">
                <a:ea typeface="Times New Roman"/>
              </a:rPr>
              <a:t>: room temperature, tilted ESR tube, vibration, bubbles in ESR column.</a:t>
            </a:r>
            <a:endParaRPr lang="en-US" sz="2800" dirty="0">
              <a:latin typeface="Times New Roman"/>
              <a:ea typeface="Times New Roman"/>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72336"/>
              </p:ext>
            </p:extLst>
          </p:nvPr>
        </p:nvGraphicFramePr>
        <p:xfrm>
          <a:off x="609600" y="609596"/>
          <a:ext cx="7848600" cy="5867405"/>
        </p:xfrm>
        <a:graphic>
          <a:graphicData uri="http://schemas.openxmlformats.org/drawingml/2006/table">
            <a:tbl>
              <a:tblPr/>
              <a:tblGrid>
                <a:gridCol w="2616200">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gridCol w="2616200">
                  <a:extLst>
                    <a:ext uri="{9D8B030D-6E8A-4147-A177-3AD203B41FA5}">
                      <a16:colId xmlns:a16="http://schemas.microsoft.com/office/drawing/2014/main" val="20002"/>
                    </a:ext>
                  </a:extLst>
                </a:gridCol>
              </a:tblGrid>
              <a:tr h="366713">
                <a:tc>
                  <a:txBody>
                    <a:bodyPr/>
                    <a:lstStyle/>
                    <a:p>
                      <a:pPr marL="0" marR="0" algn="justLow">
                        <a:lnSpc>
                          <a:spcPct val="115000"/>
                        </a:lnSpc>
                        <a:spcBef>
                          <a:spcPts val="0"/>
                        </a:spcBef>
                        <a:spcAft>
                          <a:spcPts val="0"/>
                        </a:spcAft>
                      </a:pPr>
                      <a:r>
                        <a:rPr lang="en-US" sz="1400" b="1">
                          <a:latin typeface="Calibri"/>
                          <a:ea typeface="Times New Roman"/>
                        </a:rPr>
                        <a:t>Hematologic factors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a:latin typeface="Calibri"/>
                          <a:ea typeface="Times New Roman"/>
                        </a:rPr>
                        <a:t>Increases ESR</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a:latin typeface="Calibri"/>
                          <a:ea typeface="Times New Roman"/>
                        </a:rPr>
                        <a:t>Decreases ESR</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6713">
                <a:tc>
                  <a:txBody>
                    <a:bodyPr/>
                    <a:lstStyle/>
                    <a:p>
                      <a:pPr marL="0" marR="0" algn="justLow">
                        <a:lnSpc>
                          <a:spcPct val="115000"/>
                        </a:lnSpc>
                        <a:spcBef>
                          <a:spcPts val="0"/>
                        </a:spcBef>
                        <a:spcAft>
                          <a:spcPts val="0"/>
                        </a:spcAft>
                      </a:pPr>
                      <a:r>
                        <a:rPr lang="en-US" sz="1400">
                          <a:latin typeface="Calibri"/>
                          <a:ea typeface="Times New Roman"/>
                        </a:rPr>
                        <a:t>RBC count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dirty="0">
                          <a:latin typeface="Calibri"/>
                          <a:ea typeface="Times New Roman"/>
                        </a:rPr>
                        <a:t>anemia</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a:latin typeface="Calibri"/>
                          <a:ea typeface="Times New Roman"/>
                        </a:rPr>
                        <a:t>polycythemia</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6713">
                <a:tc>
                  <a:txBody>
                    <a:bodyPr/>
                    <a:lstStyle/>
                    <a:p>
                      <a:pPr marL="0" marR="0" algn="justLow">
                        <a:lnSpc>
                          <a:spcPct val="115000"/>
                        </a:lnSpc>
                        <a:spcBef>
                          <a:spcPts val="0"/>
                        </a:spcBef>
                        <a:spcAft>
                          <a:spcPts val="0"/>
                        </a:spcAft>
                      </a:pPr>
                      <a:r>
                        <a:rPr lang="en-US" sz="1400">
                          <a:latin typeface="Calibri"/>
                          <a:ea typeface="Times New Roman"/>
                        </a:rPr>
                        <a:t>RBC shape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libri"/>
                          <a:ea typeface="Times New Roman"/>
                        </a:rPr>
                        <a:t>Microcytosis</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dirty="0">
                          <a:latin typeface="Calibri"/>
                          <a:ea typeface="Times New Roman"/>
                        </a:rPr>
                        <a:t>Macrocytosis, spherocytosis</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6713">
                <a:tc>
                  <a:txBody>
                    <a:bodyPr/>
                    <a:lstStyle/>
                    <a:p>
                      <a:pPr marL="0" marR="0" algn="justLow">
                        <a:lnSpc>
                          <a:spcPct val="115000"/>
                        </a:lnSpc>
                        <a:spcBef>
                          <a:spcPts val="0"/>
                        </a:spcBef>
                        <a:spcAft>
                          <a:spcPts val="0"/>
                        </a:spcAft>
                      </a:pPr>
                      <a:r>
                        <a:rPr lang="en-US" sz="1400">
                          <a:latin typeface="Calibri"/>
                          <a:ea typeface="Times New Roman"/>
                        </a:rPr>
                        <a:t>WBC count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endParaRPr lang="en-US"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dirty="0">
                          <a:latin typeface="Calibri"/>
                          <a:ea typeface="Times New Roman"/>
                        </a:rPr>
                        <a:t>Extremely high WBC</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6713">
                <a:tc>
                  <a:txBody>
                    <a:bodyPr/>
                    <a:lstStyle/>
                    <a:p>
                      <a:pPr marL="0" marR="0" algn="justLow">
                        <a:lnSpc>
                          <a:spcPct val="115000"/>
                        </a:lnSpc>
                        <a:spcBef>
                          <a:spcPts val="0"/>
                        </a:spcBef>
                        <a:spcAft>
                          <a:spcPts val="0"/>
                        </a:spcAft>
                      </a:pPr>
                      <a:r>
                        <a:rPr lang="en-US" sz="1400" b="1">
                          <a:latin typeface="Calibri"/>
                          <a:ea typeface="Times New Roman"/>
                        </a:rPr>
                        <a:t>Protein factors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endParaRPr lang="en-US"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endParaRPr lang="en-US"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33425">
                <a:tc>
                  <a:txBody>
                    <a:bodyPr/>
                    <a:lstStyle/>
                    <a:p>
                      <a:pPr marL="0" marR="0" algn="justLow">
                        <a:lnSpc>
                          <a:spcPct val="115000"/>
                        </a:lnSpc>
                        <a:spcBef>
                          <a:spcPts val="0"/>
                        </a:spcBef>
                        <a:spcAft>
                          <a:spcPts val="0"/>
                        </a:spcAft>
                      </a:pPr>
                      <a:r>
                        <a:rPr lang="en-US" sz="1400">
                          <a:latin typeface="Calibri"/>
                          <a:ea typeface="Times New Roman"/>
                        </a:rPr>
                        <a:t>fibrinogen</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a:latin typeface="Calibri"/>
                          <a:ea typeface="Times New Roman"/>
                        </a:rPr>
                        <a:t>hyperfibrinogenemia</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dirty="0" err="1">
                          <a:latin typeface="Calibri"/>
                          <a:ea typeface="Times New Roman"/>
                        </a:rPr>
                        <a:t>Hyporfibrinogenemia</a:t>
                      </a:r>
                      <a:r>
                        <a:rPr lang="en-US" sz="1400" dirty="0">
                          <a:latin typeface="Calibri"/>
                          <a:ea typeface="Times New Roman"/>
                        </a:rPr>
                        <a:t>, </a:t>
                      </a:r>
                      <a:r>
                        <a:rPr lang="en-US" sz="1400" dirty="0" err="1">
                          <a:latin typeface="Calibri"/>
                          <a:ea typeface="Times New Roman"/>
                        </a:rPr>
                        <a:t>dysfibrinogenemia</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100138">
                <a:tc>
                  <a:txBody>
                    <a:bodyPr/>
                    <a:lstStyle/>
                    <a:p>
                      <a:pPr marL="0" marR="0" algn="justLow">
                        <a:lnSpc>
                          <a:spcPct val="115000"/>
                        </a:lnSpc>
                        <a:spcBef>
                          <a:spcPts val="0"/>
                        </a:spcBef>
                        <a:spcAft>
                          <a:spcPts val="0"/>
                        </a:spcAft>
                      </a:pPr>
                      <a:r>
                        <a:rPr lang="en-US" sz="1400">
                          <a:latin typeface="Calibri"/>
                          <a:ea typeface="Times New Roman"/>
                        </a:rPr>
                        <a:t>Other serum proteins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a:latin typeface="Calibri"/>
                          <a:ea typeface="Times New Roman"/>
                        </a:rPr>
                        <a:t>Increased alpha-globulins , beta-globulins and gamma- globulins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a:latin typeface="Calibri"/>
                          <a:ea typeface="Times New Roman"/>
                        </a:rPr>
                        <a:t>hypogammaglobulinemia</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6713">
                <a:tc>
                  <a:txBody>
                    <a:bodyPr/>
                    <a:lstStyle/>
                    <a:p>
                      <a:pPr marL="0" marR="0" algn="justLow">
                        <a:lnSpc>
                          <a:spcPct val="115000"/>
                        </a:lnSpc>
                        <a:spcBef>
                          <a:spcPts val="0"/>
                        </a:spcBef>
                        <a:spcAft>
                          <a:spcPts val="0"/>
                        </a:spcAft>
                      </a:pPr>
                      <a:r>
                        <a:rPr lang="en-US" sz="1400" b="1">
                          <a:latin typeface="Calibri"/>
                          <a:ea typeface="Times New Roman"/>
                        </a:rPr>
                        <a:t>Miscellaneous factors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endParaRPr lang="en-US"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endParaRPr lang="en-US"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66713">
                <a:tc>
                  <a:txBody>
                    <a:bodyPr/>
                    <a:lstStyle/>
                    <a:p>
                      <a:pPr marL="0" marR="0" algn="justLow">
                        <a:lnSpc>
                          <a:spcPct val="115000"/>
                        </a:lnSpc>
                        <a:spcBef>
                          <a:spcPts val="0"/>
                        </a:spcBef>
                        <a:spcAft>
                          <a:spcPts val="0"/>
                        </a:spcAft>
                      </a:pPr>
                      <a:r>
                        <a:rPr lang="en-US" sz="1400">
                          <a:latin typeface="Calibri"/>
                          <a:ea typeface="Times New Roman"/>
                        </a:rPr>
                        <a:t>temperature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a:latin typeface="Calibri"/>
                          <a:ea typeface="Times New Roman"/>
                        </a:rPr>
                        <a:t>fever</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a:latin typeface="Calibri"/>
                          <a:ea typeface="Times New Roman"/>
                        </a:rPr>
                        <a:t>hypothemia</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66713">
                <a:tc>
                  <a:txBody>
                    <a:bodyPr/>
                    <a:lstStyle/>
                    <a:p>
                      <a:pPr marL="0" marR="0" algn="justLow">
                        <a:lnSpc>
                          <a:spcPct val="115000"/>
                        </a:lnSpc>
                        <a:spcBef>
                          <a:spcPts val="0"/>
                        </a:spcBef>
                        <a:spcAft>
                          <a:spcPts val="0"/>
                        </a:spcAft>
                      </a:pPr>
                      <a:r>
                        <a:rPr lang="en-US" sz="1400">
                          <a:latin typeface="Calibri"/>
                          <a:ea typeface="Times New Roman"/>
                        </a:rPr>
                        <a:t>Serum cholesterol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a:latin typeface="Calibri"/>
                          <a:ea typeface="Times New Roman"/>
                        </a:rPr>
                        <a:t>High serum cholesterol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endParaRPr lang="en-US"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733425">
                <a:tc>
                  <a:txBody>
                    <a:bodyPr/>
                    <a:lstStyle/>
                    <a:p>
                      <a:pPr marL="0" marR="0" algn="justLow">
                        <a:lnSpc>
                          <a:spcPct val="115000"/>
                        </a:lnSpc>
                        <a:spcBef>
                          <a:spcPts val="0"/>
                        </a:spcBef>
                        <a:spcAft>
                          <a:spcPts val="0"/>
                        </a:spcAft>
                      </a:pPr>
                      <a:r>
                        <a:rPr lang="en-US" sz="1400">
                          <a:latin typeface="Calibri"/>
                          <a:ea typeface="Times New Roman"/>
                        </a:rPr>
                        <a:t>Gender of patient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a:latin typeface="Calibri"/>
                          <a:ea typeface="Times New Roman"/>
                        </a:rPr>
                        <a:t>Females specially during prignancy</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endParaRPr lang="en-US" sz="14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66713">
                <a:tc>
                  <a:txBody>
                    <a:bodyPr/>
                    <a:lstStyle/>
                    <a:p>
                      <a:pPr marL="0" marR="0" algn="justLow">
                        <a:lnSpc>
                          <a:spcPct val="115000"/>
                        </a:lnSpc>
                        <a:spcBef>
                          <a:spcPts val="0"/>
                        </a:spcBef>
                        <a:spcAft>
                          <a:spcPts val="0"/>
                        </a:spcAft>
                      </a:pPr>
                      <a:r>
                        <a:rPr lang="en-US" sz="1400">
                          <a:latin typeface="Calibri"/>
                          <a:ea typeface="Times New Roman"/>
                        </a:rPr>
                        <a:t>Age of patient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r>
                        <a:rPr lang="en-US" sz="1400">
                          <a:latin typeface="Calibri"/>
                          <a:ea typeface="Times New Roman"/>
                        </a:rPr>
                        <a:t>Advanced age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a:lnSpc>
                          <a:spcPct val="115000"/>
                        </a:lnSpc>
                        <a:spcBef>
                          <a:spcPts val="0"/>
                        </a:spcBef>
                        <a:spcAft>
                          <a:spcPts val="0"/>
                        </a:spcAft>
                      </a:pPr>
                      <a:endParaRPr lang="en-US" sz="140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6|19.6|11.4"/>
</p:tagLst>
</file>

<file path=ppt/tags/tag2.xml><?xml version="1.0" encoding="utf-8"?>
<p:tagLst xmlns:a="http://schemas.openxmlformats.org/drawingml/2006/main" xmlns:r="http://schemas.openxmlformats.org/officeDocument/2006/relationships" xmlns:p="http://schemas.openxmlformats.org/presentationml/2006/main">
  <p:tag name="TIMING" val="|2.6|0.8|0.5|0.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ed">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865</TotalTime>
  <Words>1113</Words>
  <Application>Microsoft Office PowerPoint</Application>
  <PresentationFormat>On-screen Show (4:3)</PresentationFormat>
  <Paragraphs>103</Paragraphs>
  <Slides>20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Times New Roman</vt:lpstr>
      <vt:lpstr>Wingdings</vt:lpstr>
      <vt:lpstr>Office Theme</vt:lpstr>
      <vt:lpstr>Refined</vt:lpstr>
      <vt:lpstr>Erythrocyte Sedimentation Rate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Erythrocyte Sedimentation Rate </dc:title>
  <dc:creator>bery</dc:creator>
  <cp:lastModifiedBy>Peshraw Salih</cp:lastModifiedBy>
  <cp:revision>15</cp:revision>
  <dcterms:created xsi:type="dcterms:W3CDTF">2006-08-16T00:00:00Z</dcterms:created>
  <dcterms:modified xsi:type="dcterms:W3CDTF">2021-11-28T10:41:46Z</dcterms:modified>
</cp:coreProperties>
</file>