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8" r:id="rId3"/>
    <p:sldId id="257" r:id="rId4"/>
    <p:sldId id="273" r:id="rId5"/>
    <p:sldId id="258" r:id="rId6"/>
    <p:sldId id="262" r:id="rId7"/>
    <p:sldId id="263" r:id="rId8"/>
    <p:sldId id="261" r:id="rId9"/>
    <p:sldId id="265" r:id="rId10"/>
    <p:sldId id="267" r:id="rId11"/>
    <p:sldId id="268" r:id="rId12"/>
    <p:sldId id="269" r:id="rId13"/>
    <p:sldId id="272" r:id="rId14"/>
    <p:sldId id="271" r:id="rId15"/>
    <p:sldId id="275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00798DB-9DBB-4F9B-87AA-A7A323830A8C}" type="datetimeFigureOut">
              <a:rPr lang="ar-SA" smtClean="0"/>
              <a:pPr/>
              <a:t>25/08/1440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1015F6F-D9B1-4CF2-AAEE-E176D5C90BA0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40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Malaria" TargetMode="External"/><Relationship Id="rId3" Type="http://schemas.openxmlformats.org/officeDocument/2006/relationships/hyperlink" Target="http://en.wikipedia.org/wiki/Lymph_node" TargetMode="External"/><Relationship Id="rId7" Type="http://schemas.openxmlformats.org/officeDocument/2006/relationships/hyperlink" Target="http://en.wikipedia.org/wiki/Leukemia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Bone_marrow" TargetMode="External"/><Relationship Id="rId11" Type="http://schemas.openxmlformats.org/officeDocument/2006/relationships/hyperlink" Target="http://en.wikipedia.org/wiki/Lymphoma" TargetMode="External"/><Relationship Id="rId5" Type="http://schemas.openxmlformats.org/officeDocument/2006/relationships/hyperlink" Target="http://en.wikipedia.org/wiki/Platelet" TargetMode="External"/><Relationship Id="rId10" Type="http://schemas.openxmlformats.org/officeDocument/2006/relationships/hyperlink" Target="http://en.wikipedia.org/wiki/Lymphatic_system" TargetMode="External"/><Relationship Id="rId4" Type="http://schemas.openxmlformats.org/officeDocument/2006/relationships/hyperlink" Target="http://en.wikipedia.org/wiki/Red_blood_cell" TargetMode="External"/><Relationship Id="rId9" Type="http://schemas.openxmlformats.org/officeDocument/2006/relationships/hyperlink" Target="http://en.wikipedia.org/wiki/Infectious_mononucleosi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015F6F-D9B1-4CF2-AAEE-E176D5C90BA0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940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cs typeface="Arial" pitchFamily="34" charset="0"/>
              </a:rPr>
              <a:t>The spleen, similar in structure to a large </a:t>
            </a:r>
            <a:r>
              <a:rPr lang="en-US">
                <a:cs typeface="Arial" pitchFamily="34" charset="0"/>
                <a:hlinkClick r:id="rId3" action="ppaction://hlinkfile" tooltip="Lymph node"/>
              </a:rPr>
              <a:t>lymph node</a:t>
            </a:r>
            <a:r>
              <a:rPr lang="en-US">
                <a:cs typeface="Arial" pitchFamily="34" charset="0"/>
              </a:rPr>
              <a:t>, acts as a blood filter. Current knowledge of its purpose includes the removal of old </a:t>
            </a:r>
            <a:r>
              <a:rPr lang="en-US">
                <a:cs typeface="Arial" pitchFamily="34" charset="0"/>
                <a:hlinkClick r:id="rId4" action="ppaction://hlinkfile" tooltip="Red blood cell"/>
              </a:rPr>
              <a:t>red blood cells</a:t>
            </a:r>
            <a:r>
              <a:rPr lang="en-US">
                <a:cs typeface="Arial" pitchFamily="34" charset="0"/>
              </a:rPr>
              <a:t> and </a:t>
            </a:r>
            <a:r>
              <a:rPr lang="en-US">
                <a:cs typeface="Arial" pitchFamily="34" charset="0"/>
                <a:hlinkClick r:id="rId5" action="ppaction://hlinkfile" tooltip="Platelet"/>
              </a:rPr>
              <a:t>platelets</a:t>
            </a:r>
            <a:r>
              <a:rPr lang="en-US">
                <a:cs typeface="Arial" pitchFamily="34" charset="0"/>
              </a:rPr>
              <a:t>, and the detection and fight against certain bacteria. It is also known to function as a site for the development of new red blood cells from their hematopoietic stem cell precursors, and particularly in situations in which the </a:t>
            </a:r>
            <a:r>
              <a:rPr lang="en-US">
                <a:cs typeface="Arial" pitchFamily="34" charset="0"/>
                <a:hlinkClick r:id="rId6" action="ppaction://hlinkfile" tooltip="Bone marrow"/>
              </a:rPr>
              <a:t>bone marrow</a:t>
            </a:r>
            <a:r>
              <a:rPr lang="en-US">
                <a:cs typeface="Arial" pitchFamily="34" charset="0"/>
              </a:rPr>
              <a:t>, the normal site for this process, has been compromised by a disorder such as </a:t>
            </a:r>
            <a:r>
              <a:rPr lang="en-US">
                <a:cs typeface="Arial" pitchFamily="34" charset="0"/>
                <a:hlinkClick r:id="rId7" action="ppaction://hlinkfile" tooltip="Leukemia"/>
              </a:rPr>
              <a:t>leukemia</a:t>
            </a:r>
            <a:r>
              <a:rPr lang="en-US">
                <a:cs typeface="Arial" pitchFamily="34" charset="0"/>
              </a:rPr>
              <a:t>. The spleen is enlarged in a variety of conditions such as </a:t>
            </a:r>
            <a:r>
              <a:rPr lang="en-US">
                <a:cs typeface="Arial" pitchFamily="34" charset="0"/>
                <a:hlinkClick r:id="rId8" action="ppaction://hlinkfile" tooltip="Malaria"/>
              </a:rPr>
              <a:t>malaria</a:t>
            </a:r>
            <a:r>
              <a:rPr lang="en-US">
                <a:cs typeface="Arial" pitchFamily="34" charset="0"/>
              </a:rPr>
              <a:t>, </a:t>
            </a:r>
            <a:r>
              <a:rPr lang="en-US">
                <a:cs typeface="Arial" pitchFamily="34" charset="0"/>
                <a:hlinkClick r:id="rId9" action="ppaction://hlinkfile" tooltip="Infectious mononucleosis"/>
              </a:rPr>
              <a:t>mononucleosis</a:t>
            </a:r>
            <a:r>
              <a:rPr lang="en-US">
                <a:cs typeface="Arial" pitchFamily="34" charset="0"/>
              </a:rPr>
              <a:t> and most commonly in "cancers" of the </a:t>
            </a:r>
            <a:r>
              <a:rPr lang="en-US">
                <a:cs typeface="Arial" pitchFamily="34" charset="0"/>
                <a:hlinkClick r:id="rId10" action="ppaction://hlinkfile" tooltip="Lymphatic system"/>
              </a:rPr>
              <a:t>lymphatics</a:t>
            </a:r>
            <a:r>
              <a:rPr lang="en-US">
                <a:cs typeface="Arial" pitchFamily="34" charset="0"/>
              </a:rPr>
              <a:t>, such as </a:t>
            </a:r>
            <a:r>
              <a:rPr lang="en-US">
                <a:cs typeface="Arial" pitchFamily="34" charset="0"/>
                <a:hlinkClick r:id="rId11" action="ppaction://hlinkfile" tooltip="Lymphoma"/>
              </a:rPr>
              <a:t>lymphomas</a:t>
            </a:r>
            <a:r>
              <a:rPr lang="en-US">
                <a:cs typeface="Arial" pitchFamily="34" charset="0"/>
              </a:rPr>
              <a:t> or </a:t>
            </a:r>
            <a:r>
              <a:rPr lang="en-US">
                <a:cs typeface="Arial" pitchFamily="34" charset="0"/>
                <a:hlinkClick r:id="rId7" action="ppaction://hlinkfile" tooltip="Leukemia"/>
              </a:rPr>
              <a:t>leukemia</a:t>
            </a:r>
            <a:r>
              <a:rPr lang="en-US">
                <a:cs typeface="Arial" pitchFamily="34" charset="0"/>
              </a:rPr>
              <a:t>.</a:t>
            </a:r>
          </a:p>
          <a:p>
            <a:endParaRPr lang="en-US">
              <a:cs typeface="Arial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0ADD25-649F-4119-9729-4E19D467DED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Lab 7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/>
              <a:t>Reticulocyte</a:t>
            </a:r>
            <a:r>
              <a:rPr lang="en-US" b="1" dirty="0"/>
              <a:t> count </a:t>
            </a:r>
            <a:endParaRPr lang="ar-SA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PROCEDURE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8689"/>
            <a:ext cx="7467600" cy="5014912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b="1" dirty="0"/>
              <a:t>Preparation of smears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dirty="0"/>
              <a:t>Add 3-4 drops of new methylene blue solution to 3-4 drops of thoroughly mixed EDTA anticoagulated blood to a glass 10 x 75 mm test tube.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dirty="0"/>
              <a:t>Mix the contents by gently shaking and allow to incubate at room temperature for a minimum of 10 minutes.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dirty="0"/>
              <a:t>At the end of 10 minutes, gently mix the blood/stain solution.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dirty="0"/>
              <a:t>Using a capillary tube, place a drop of the mixture on each of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</a:t>
            </a:r>
            <a:r>
              <a:rPr lang="en-US" dirty="0"/>
              <a:t> slides near the frosted edge as you would when making a peripheral smear.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dirty="0"/>
              <a:t>Using the wedge smear technique, make acceptable smears not too thick or thin.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dirty="0"/>
              <a:t>Label the slides with patient name, ID# and date.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dirty="0"/>
              <a:t>Allow to air dry. (Do not blow to hasten to drying.)</a:t>
            </a:r>
          </a:p>
        </p:txBody>
      </p:sp>
    </p:spTree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3" y="214313"/>
            <a:ext cx="8467725" cy="6429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</a:rPr>
              <a:t>counting The Reticulocytes Cells: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28625" y="1143000"/>
            <a:ext cx="8143875" cy="4945063"/>
          </a:xfrm>
        </p:spPr>
        <p:txBody>
          <a:bodyPr>
            <a:normAutofit/>
          </a:bodyPr>
          <a:lstStyle/>
          <a:p>
            <a:pPr marL="457200" indent="-457200" eaLnBrk="1" hangingPunct="1">
              <a:buSzPct val="100000"/>
              <a:buFont typeface="Century Schoolbook" pitchFamily="18" charset="0"/>
              <a:buAutoNum type="arabicPeriod"/>
            </a:pPr>
            <a:r>
              <a:rPr lang="en-US" sz="2400" dirty="0">
                <a:cs typeface="Times New Roman" pitchFamily="18" charset="0"/>
              </a:rPr>
              <a:t>Place the first slide on the microscope stage and, using the low power objective (10x), find an area in the </a:t>
            </a:r>
            <a:r>
              <a:rPr lang="en-US" sz="2400" i="1" dirty="0">
                <a:cs typeface="Times New Roman" pitchFamily="18" charset="0"/>
              </a:rPr>
              <a:t>thin portion of the smear in which the </a:t>
            </a:r>
            <a:r>
              <a:rPr lang="en-US" sz="2400" i="1" u="sng" dirty="0">
                <a:cs typeface="Times New Roman" pitchFamily="18" charset="0"/>
              </a:rPr>
              <a:t>red cells are evenly distributed and are not </a:t>
            </a:r>
            <a:r>
              <a:rPr lang="en-US" sz="2400" u="sng" dirty="0">
                <a:cs typeface="Times New Roman" pitchFamily="18" charset="0"/>
              </a:rPr>
              <a:t>touching each other</a:t>
            </a:r>
            <a:r>
              <a:rPr lang="en-US" sz="2400" dirty="0">
                <a:cs typeface="Times New Roman" pitchFamily="18" charset="0"/>
              </a:rPr>
              <a:t>. Carefully change to the oil immersion objective (100x) and further located an area in which there are approximately </a:t>
            </a:r>
            <a:r>
              <a:rPr lang="en-US" sz="2400" u="sng" dirty="0">
                <a:cs typeface="Times New Roman" pitchFamily="18" charset="0"/>
              </a:rPr>
              <a:t>100 red cells per oil </a:t>
            </a:r>
            <a:r>
              <a:rPr lang="en-US" sz="2400" dirty="0">
                <a:cs typeface="Times New Roman" pitchFamily="18" charset="0"/>
              </a:rPr>
              <a:t>immersion field. </a:t>
            </a:r>
          </a:p>
        </p:txBody>
      </p:sp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00034" y="4286256"/>
            <a:ext cx="785595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88" y="214313"/>
            <a:ext cx="8143875" cy="4071937"/>
          </a:xfrm>
        </p:spPr>
        <p:txBody>
          <a:bodyPr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SzPct val="100000"/>
              <a:buFont typeface="+mj-lt"/>
              <a:buAutoNum type="arabicPeriod" startAt="2"/>
              <a:defRPr/>
            </a:pPr>
            <a:r>
              <a:rPr lang="en-US" sz="2400" dirty="0"/>
              <a:t>Be sure to count all cells that contain a blue-staining filament or at least 2 or more discrete blue aggregates of reticulum in the erythrocyte.</a:t>
            </a:r>
          </a:p>
          <a:p>
            <a:pPr marL="457200" indent="-457200" eaLnBrk="1" fontAlgn="auto" hangingPunct="1">
              <a:spcAft>
                <a:spcPts val="0"/>
              </a:spcAft>
              <a:buSzPct val="100000"/>
              <a:buFont typeface="+mj-lt"/>
              <a:buAutoNum type="arabicPeriod" startAt="2"/>
              <a:defRPr/>
            </a:pPr>
            <a:r>
              <a:rPr lang="en-US" sz="2400" dirty="0"/>
              <a:t>Count 1000 red cells in consecutive oil immersion fields. Record the number reticulocytes seen. </a:t>
            </a:r>
          </a:p>
          <a:p>
            <a:pPr marL="457200" indent="-457200" eaLnBrk="1" fontAlgn="auto" hangingPunct="1">
              <a:spcAft>
                <a:spcPts val="0"/>
              </a:spcAft>
              <a:buSzPct val="100000"/>
              <a:buFont typeface="+mj-lt"/>
              <a:buAutoNum type="arabicPeriod" startAt="2"/>
              <a:defRPr/>
            </a:pPr>
            <a:r>
              <a:rPr lang="en-US" sz="2400" dirty="0"/>
              <a:t>You may count 500 cells on two slides each. They should agree within </a:t>
            </a:r>
            <a:r>
              <a:rPr lang="en-US" sz="2400" b="1" dirty="0"/>
              <a:t>± 15% </a:t>
            </a:r>
            <a:r>
              <a:rPr lang="en-US" sz="2400" dirty="0"/>
              <a:t>of each other. If they do not, repeat the reticulocyte count on the third smear.</a:t>
            </a:r>
          </a:p>
          <a:p>
            <a:pPr marL="457200" indent="-457200" eaLnBrk="1" fontAlgn="auto" hangingPunct="1">
              <a:spcAft>
                <a:spcPts val="0"/>
              </a:spcAft>
              <a:buSzPct val="100000"/>
              <a:buFont typeface="+mj-lt"/>
              <a:buAutoNum type="arabicPeriod" startAt="2"/>
              <a:defRPr/>
            </a:pPr>
            <a:r>
              <a:rPr lang="en-US" sz="2400" dirty="0"/>
              <a:t>Calculate the result as follow: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05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Normal                             anemia</a:t>
            </a:r>
            <a:endParaRPr lang="ar-SA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133600"/>
            <a:ext cx="3962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133600"/>
            <a:ext cx="423341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4285" y="214290"/>
            <a:ext cx="7704137" cy="500066"/>
          </a:xfrm>
        </p:spPr>
        <p:txBody>
          <a:bodyPr rtlCol="0">
            <a:no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</a:rPr>
              <a:t>Normal Ranges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85750" y="785813"/>
            <a:ext cx="8350250" cy="6072187"/>
          </a:xfrm>
        </p:spPr>
        <p:txBody>
          <a:bodyPr>
            <a:noAutofit/>
          </a:bodyPr>
          <a:lstStyle/>
          <a:p>
            <a:pPr lvl="2"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endParaRPr lang="en-US" dirty="0">
              <a:ea typeface="Times New  Roman"/>
              <a:cs typeface="Times New  Roman"/>
            </a:endParaRPr>
          </a:p>
          <a:p>
            <a:pPr marL="449263" indent="-449263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2400" dirty="0"/>
              <a:t>RBCs life span ~ 100 days, ± 20 days</a:t>
            </a:r>
          </a:p>
          <a:p>
            <a:pPr marL="449263" indent="-449263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2400" dirty="0"/>
              <a:t>Reticulocyte ~  1 day in  peripheral blood, Then the  B.M. replaces approximately 1 % of the adult red blood cells every day. </a:t>
            </a:r>
          </a:p>
          <a:p>
            <a:pPr marL="449263" indent="-449263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v"/>
              <a:defRPr/>
            </a:pPr>
            <a:r>
              <a:rPr lang="en-US" sz="2400" dirty="0"/>
              <a:t>Normal value :  </a:t>
            </a:r>
          </a:p>
          <a:p>
            <a:pPr marL="863600" lvl="1" indent="-414338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2400" dirty="0"/>
              <a:t>ADULT:</a:t>
            </a:r>
          </a:p>
          <a:p>
            <a:pPr marL="1138237" lvl="2" indent="-414338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dirty="0"/>
              <a:t>0.5 to 1.5/100 red blood cells (or, 0.5 to 1.5%) </a:t>
            </a:r>
          </a:p>
          <a:p>
            <a:pPr marL="1138237" lvl="2" indent="-414338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dirty="0"/>
              <a:t>Absolute count : 25 to 75 </a:t>
            </a:r>
            <a:r>
              <a:rPr lang="en-US"/>
              <a:t>X </a:t>
            </a:r>
            <a:r>
              <a:rPr lang="en-US" b="1"/>
              <a:t>10</a:t>
            </a:r>
            <a:r>
              <a:rPr lang="en-US" b="1" baseline="30000"/>
              <a:t>9</a:t>
            </a:r>
            <a:r>
              <a:rPr lang="en-US"/>
              <a:t>/</a:t>
            </a:r>
            <a:r>
              <a:rPr lang="en-US" dirty="0"/>
              <a:t>L </a:t>
            </a:r>
          </a:p>
          <a:p>
            <a:pPr marL="863600" lvl="1" indent="-414338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sz="2400" dirty="0"/>
              <a:t>Newborn (0-2 weeks): </a:t>
            </a:r>
          </a:p>
          <a:p>
            <a:pPr marL="1138237" lvl="2" indent="-414338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SzPct val="75000"/>
              <a:buFont typeface="Wingdings" pitchFamily="2" charset="2"/>
              <a:buChar char="q"/>
              <a:defRPr/>
            </a:pPr>
            <a:r>
              <a:rPr lang="en-US" dirty="0"/>
              <a:t>0.5 – 8 %</a:t>
            </a:r>
            <a:endParaRPr lang="en-US" sz="2400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4313"/>
            <a:ext cx="8043863" cy="62595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/>
              <a:t>Reticulocytosis (Increased RBC Production)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Reticulocyte Index &gt;3%, Reticulocyte Count &gt;1.5%</a:t>
            </a:r>
          </a:p>
          <a:p>
            <a:pPr marL="822960" lvl="1" indent="-45720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/>
              <a:t>Acute blood loss or hemorrhage</a:t>
            </a:r>
          </a:p>
          <a:p>
            <a:pPr marL="822960" lvl="1" indent="-45720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/>
              <a:t>Acute Hemolytic Anemia (</a:t>
            </a:r>
            <a:r>
              <a:rPr lang="en-US" sz="2400" dirty="0" err="1"/>
              <a:t>Microangiopathic</a:t>
            </a:r>
            <a:r>
              <a:rPr lang="en-US" sz="2400" dirty="0"/>
              <a:t> Anemia)</a:t>
            </a:r>
          </a:p>
          <a:p>
            <a:pPr marL="822960" lvl="1" indent="-45720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/>
              <a:t>Hemoglobinopathy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000" dirty="0"/>
              <a:t>Sickle Cell Anemia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000" dirty="0" err="1"/>
              <a:t>Thalassemia</a:t>
            </a:r>
            <a:r>
              <a:rPr lang="en-US" sz="2000" dirty="0"/>
              <a:t> major</a:t>
            </a:r>
          </a:p>
          <a:p>
            <a:pPr marL="822960" lvl="1" indent="-45720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/>
              <a:t>Post-Anemia Treatment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en-US" sz="2000" dirty="0" err="1"/>
              <a:t>Folate</a:t>
            </a:r>
            <a:r>
              <a:rPr lang="en-US" sz="2000" dirty="0"/>
              <a:t> Supplementation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en-US" sz="2000" dirty="0"/>
              <a:t>Iron Supplementation</a:t>
            </a:r>
          </a:p>
          <a:p>
            <a:pPr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en-US" sz="2000" dirty="0"/>
              <a:t>Vitamin B12 Supplementation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88" y="214313"/>
            <a:ext cx="8143875" cy="6429375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err="1"/>
              <a:t>Reticulocytopenia</a:t>
            </a:r>
            <a:r>
              <a:rPr lang="en-US" dirty="0"/>
              <a:t> (Decreased RBC Production)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/>
              <a:t>Reticulocyte Index &lt;1%, Reticulocyte Count &lt;0.5%</a:t>
            </a:r>
          </a:p>
          <a:p>
            <a:pPr marL="822960" lvl="1" indent="-45720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/>
              <a:t>Aplastic Anemia</a:t>
            </a:r>
          </a:p>
          <a:p>
            <a:pPr marL="822960" lvl="1" indent="-45720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/>
              <a:t>Bone Marrow infiltrate</a:t>
            </a:r>
          </a:p>
          <a:p>
            <a:pPr marL="822960" lvl="1" indent="-45720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/>
              <a:t>Bone Marrow suppression or failure</a:t>
            </a:r>
          </a:p>
          <a:p>
            <a:pPr marL="1097280" lvl="2" indent="-45720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2000" dirty="0"/>
              <a:t>Sepsis</a:t>
            </a:r>
          </a:p>
          <a:p>
            <a:pPr marL="1097280" lvl="2" indent="-45720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2000" dirty="0"/>
              <a:t>Chemotherapy or radiotherapy</a:t>
            </a:r>
          </a:p>
          <a:p>
            <a:pPr marL="822960" lvl="1" indent="-45720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2400" dirty="0"/>
              <a:t>Disordered RBC maturation</a:t>
            </a:r>
          </a:p>
          <a:p>
            <a:pPr marL="1097280" lvl="2" indent="-45720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2000" dirty="0"/>
              <a:t>Iron Deficiency Anemia</a:t>
            </a:r>
          </a:p>
          <a:p>
            <a:pPr marL="1097280" lvl="2" indent="-45720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2000" dirty="0"/>
              <a:t>Vitamin B12 Deficiency</a:t>
            </a:r>
          </a:p>
          <a:p>
            <a:pPr marL="1097280" lvl="2" indent="-45720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2000" dirty="0" err="1"/>
              <a:t>Folate</a:t>
            </a:r>
            <a:r>
              <a:rPr lang="en-US" sz="2000" dirty="0"/>
              <a:t> Deficiency</a:t>
            </a:r>
          </a:p>
          <a:p>
            <a:pPr marL="822960" lvl="1" indent="-45720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r>
              <a:rPr lang="en-US" sz="2400"/>
              <a:t>Liver </a:t>
            </a:r>
            <a:r>
              <a:rPr lang="en-US" sz="2400" dirty="0"/>
              <a:t>disease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rgbClr val="C00000"/>
              </a:buClr>
              <a:buSzPct val="100000"/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1/1f/Hematopoiesis_%28human%29_diagram_en.svg/800px-Hematopoiesis_%28human%29_diagram_en.svg.png">
            <a:extLst>
              <a:ext uri="{FF2B5EF4-FFF2-40B4-BE49-F238E27FC236}">
                <a16:creationId xmlns:a16="http://schemas.microsoft.com/office/drawing/2014/main" id="{6E64C3D0-2935-4888-AB00-3229BCA11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18585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710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1"/>
            <a:ext cx="8229600" cy="3124200"/>
          </a:xfrm>
        </p:spPr>
        <p:txBody>
          <a:bodyPr>
            <a:normAutofit fontScale="92500"/>
          </a:bodyPr>
          <a:lstStyle/>
          <a:p>
            <a:r>
              <a:rPr lang="en-US" sz="2400" dirty="0" err="1"/>
              <a:t>Reticulocytes</a:t>
            </a:r>
            <a:r>
              <a:rPr lang="en-US" sz="2400" dirty="0"/>
              <a:t> are the fifth stage in the development series of the </a:t>
            </a:r>
            <a:r>
              <a:rPr lang="en-US" sz="2400" dirty="0" err="1"/>
              <a:t>erythrocytic</a:t>
            </a:r>
            <a:r>
              <a:rPr lang="en-US" sz="2400" dirty="0"/>
              <a:t> cell line</a:t>
            </a:r>
          </a:p>
          <a:p>
            <a:r>
              <a:rPr lang="en-US" sz="2400" dirty="0"/>
              <a:t>they are young immature RBCs that have lost their nucleus but still contain certain amount of cytoplasm ribonucleic acid (RNA)</a:t>
            </a:r>
          </a:p>
          <a:p>
            <a:r>
              <a:rPr lang="en-US" sz="2400" dirty="0"/>
              <a:t>This is the stage that leaves the bone marrow and inters the bloodstream to replace the RBCs that have reached to the end of their life span.</a:t>
            </a:r>
          </a:p>
          <a:p>
            <a:r>
              <a:rPr lang="en-US" sz="2400" dirty="0"/>
              <a:t>An erythrocyte still possessing RNA is referred to as a </a:t>
            </a:r>
            <a:r>
              <a:rPr lang="en-US" sz="2400" dirty="0" err="1"/>
              <a:t>reticulocyte</a:t>
            </a:r>
            <a:endParaRPr lang="en-US" sz="2400" dirty="0"/>
          </a:p>
          <a:p>
            <a:endParaRPr lang="ar-SA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0407" y="3657600"/>
            <a:ext cx="4350748" cy="2895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810000"/>
            <a:ext cx="200756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YS\Desktop\5b5d44ba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026399" cy="6476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/>
              <a:t>Principle</a:t>
            </a:r>
            <a:endParaRPr lang="en-US" sz="2400" dirty="0"/>
          </a:p>
          <a:p>
            <a:pPr algn="just"/>
            <a:r>
              <a:rPr lang="en-US" sz="2400" dirty="0" err="1"/>
              <a:t>Reticulocytes</a:t>
            </a:r>
            <a:r>
              <a:rPr lang="en-US" sz="2400" dirty="0"/>
              <a:t> are visualized by staining with </a:t>
            </a:r>
            <a:r>
              <a:rPr lang="en-US" sz="2400" dirty="0">
                <a:solidFill>
                  <a:srgbClr val="FF0000"/>
                </a:solidFill>
              </a:rPr>
              <a:t>SUPRAVITAL</a:t>
            </a:r>
            <a:r>
              <a:rPr lang="en-US" sz="2400" dirty="0"/>
              <a:t> dyes (such as new </a:t>
            </a:r>
            <a:r>
              <a:rPr lang="en-US" sz="2400" dirty="0" err="1"/>
              <a:t>methylene</a:t>
            </a:r>
            <a:r>
              <a:rPr lang="en-US" sz="2400" dirty="0"/>
              <a:t> blue or brilliant </a:t>
            </a:r>
            <a:r>
              <a:rPr lang="en-US" sz="2400" dirty="0" err="1"/>
              <a:t>cresyle</a:t>
            </a:r>
            <a:r>
              <a:rPr lang="en-US" sz="2400" dirty="0"/>
              <a:t> blue). </a:t>
            </a:r>
          </a:p>
          <a:p>
            <a:pPr algn="just"/>
            <a:r>
              <a:rPr lang="en-US" sz="2400" dirty="0"/>
              <a:t>This stain causes the ribosomal and residual RNA to </a:t>
            </a:r>
            <a:r>
              <a:rPr lang="en-US" sz="2400" dirty="0" err="1"/>
              <a:t>coprecipitate</a:t>
            </a:r>
            <a:r>
              <a:rPr lang="en-US" sz="2400" dirty="0"/>
              <a:t> with the few remaining mitochondria and </a:t>
            </a:r>
            <a:r>
              <a:rPr lang="en-US" sz="2400" dirty="0" err="1"/>
              <a:t>ferritin</a:t>
            </a:r>
            <a:r>
              <a:rPr lang="en-US" sz="2400" dirty="0"/>
              <a:t> masses in living young erythrocytes to form microscopically visible dark-blue clusters and filaments (reticulum). </a:t>
            </a:r>
          </a:p>
          <a:p>
            <a:pPr algn="just"/>
            <a:r>
              <a:rPr lang="en-US" sz="2400" dirty="0">
                <a:cs typeface="Times New Roman" pitchFamily="18" charset="0"/>
              </a:rPr>
              <a:t>Smears of this mixture are then prepared and examined. The number of </a:t>
            </a:r>
            <a:r>
              <a:rPr lang="en-US" sz="2400" dirty="0" err="1">
                <a:cs typeface="Times New Roman" pitchFamily="18" charset="0"/>
              </a:rPr>
              <a:t>reticulocytes</a:t>
            </a:r>
            <a:r>
              <a:rPr lang="en-US" sz="2400" dirty="0">
                <a:cs typeface="Times New Roman" pitchFamily="18" charset="0"/>
              </a:rPr>
              <a:t> in 1000 red blood cells is determined. This number is divided by 10 to obtain the </a:t>
            </a:r>
            <a:r>
              <a:rPr lang="en-US" sz="2400" dirty="0" err="1">
                <a:cs typeface="Times New Roman" pitchFamily="18" charset="0"/>
              </a:rPr>
              <a:t>reticulocyte</a:t>
            </a:r>
            <a:r>
              <a:rPr lang="en-US" sz="2400" dirty="0">
                <a:cs typeface="Times New Roman" pitchFamily="18" charset="0"/>
              </a:rPr>
              <a:t> count in percent</a:t>
            </a:r>
            <a:endParaRPr lang="ar-SA" sz="2400" dirty="0"/>
          </a:p>
        </p:txBody>
      </p:sp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5105400"/>
            <a:ext cx="1143000" cy="112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3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rgbClr val="FF0000"/>
                </a:solidFill>
              </a:rPr>
              <a:t> Interpretation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714375"/>
            <a:ext cx="8215313" cy="592931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  <a:ea typeface="Times New  Roman"/>
                <a:cs typeface="Times New  Roman"/>
              </a:rPr>
              <a:t>The </a:t>
            </a:r>
            <a:r>
              <a:rPr lang="en-US" sz="2400" dirty="0" err="1">
                <a:solidFill>
                  <a:srgbClr val="002060"/>
                </a:solidFill>
                <a:ea typeface="Times New  Roman"/>
                <a:cs typeface="Times New  Roman"/>
              </a:rPr>
              <a:t>Reticulocyte</a:t>
            </a:r>
            <a:r>
              <a:rPr lang="en-US" sz="2400" dirty="0">
                <a:solidFill>
                  <a:srgbClr val="002060"/>
                </a:solidFill>
                <a:ea typeface="Times New  Roman"/>
                <a:cs typeface="Times New  Roman"/>
              </a:rPr>
              <a:t> count is an important diagnostic tool: </a:t>
            </a:r>
            <a:r>
              <a:rPr lang="en-US" sz="2400" dirty="0">
                <a:cs typeface="Times New Roman" pitchFamily="18" charset="0"/>
              </a:rPr>
              <a:t>The number of </a:t>
            </a:r>
            <a:r>
              <a:rPr lang="en-US" sz="2400" dirty="0"/>
              <a:t>The </a:t>
            </a:r>
            <a:r>
              <a:rPr lang="en-US" sz="2400" dirty="0" err="1"/>
              <a:t>reticulocyte</a:t>
            </a:r>
            <a:r>
              <a:rPr lang="en-US" sz="2400" dirty="0"/>
              <a:t> count is a means of assessing the </a:t>
            </a:r>
            <a:r>
              <a:rPr lang="en-US" sz="2400" dirty="0" err="1"/>
              <a:t>erythropoietic</a:t>
            </a:r>
            <a:r>
              <a:rPr lang="en-US" sz="2400" dirty="0"/>
              <a:t> activity of the bone marrow</a:t>
            </a:r>
            <a:endParaRPr lang="en-US" sz="2400" dirty="0"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/>
              <a:t>An increase in the number of </a:t>
            </a:r>
            <a:r>
              <a:rPr lang="en-US" sz="2400" dirty="0" err="1"/>
              <a:t>reticulocytes</a:t>
            </a:r>
            <a:r>
              <a:rPr lang="en-US" sz="2400" dirty="0"/>
              <a:t> (immature erythrocytes) indicates increased RBC production by the bone marrow. This response is characteristic in hemolytic </a:t>
            </a:r>
            <a:r>
              <a:rPr lang="en-US" sz="2400" dirty="0" err="1"/>
              <a:t>anemias</a:t>
            </a:r>
            <a:r>
              <a:rPr lang="en-US" sz="2400" dirty="0"/>
              <a:t> and in acute and severe bleeding</a:t>
            </a:r>
            <a:r>
              <a:rPr lang="en-US" sz="2400" dirty="0">
                <a:cs typeface="Times New Roman" pitchFamily="18" charset="0"/>
              </a:rPr>
              <a:t> because it represents recent production.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cs typeface="Times New Roman" pitchFamily="18" charset="0"/>
              </a:rPr>
              <a:t>It is used to differentiate anemia's caused by bone marrow failure from those caused by hemorrhage or </a:t>
            </a:r>
            <a:r>
              <a:rPr lang="en-US" sz="2400" dirty="0" err="1">
                <a:cs typeface="Times New Roman" pitchFamily="18" charset="0"/>
              </a:rPr>
              <a:t>hemolysis</a:t>
            </a:r>
            <a:r>
              <a:rPr lang="en-US" sz="2400" dirty="0"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endParaRPr lang="en-US" sz="2400" dirty="0"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ea typeface="Times New  Roman"/>
                <a:cs typeface="Times New  Roman"/>
              </a:rPr>
              <a:t>It used also to check the effectiveness of treatment in </a:t>
            </a:r>
            <a:r>
              <a:rPr lang="en-US" sz="2400" dirty="0" err="1">
                <a:ea typeface="Times New  Roman"/>
                <a:cs typeface="Times New  Roman"/>
              </a:rPr>
              <a:t>prenicious</a:t>
            </a:r>
            <a:r>
              <a:rPr lang="en-US" sz="2400" dirty="0">
                <a:ea typeface="Times New  Roman"/>
                <a:cs typeface="Times New  Roman"/>
              </a:rPr>
              <a:t> anemia and </a:t>
            </a:r>
            <a:r>
              <a:rPr lang="en-US" sz="2400" dirty="0" err="1">
                <a:ea typeface="Times New  Roman"/>
                <a:cs typeface="Times New  Roman"/>
              </a:rPr>
              <a:t>folate</a:t>
            </a:r>
            <a:r>
              <a:rPr lang="en-US" sz="2400" dirty="0">
                <a:ea typeface="Times New  Roman"/>
                <a:cs typeface="Times New  Roman"/>
              </a:rPr>
              <a:t> and iron deficiency.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>
                <a:ea typeface="Times New  Roman"/>
                <a:cs typeface="Times New  Roman"/>
              </a:rPr>
              <a:t>To assess the recovery of bone marrow function in </a:t>
            </a:r>
            <a:r>
              <a:rPr lang="en-US" sz="2400" dirty="0" err="1">
                <a:ea typeface="Times New  Roman"/>
                <a:cs typeface="Times New  Roman"/>
              </a:rPr>
              <a:t>aplastic</a:t>
            </a:r>
            <a:r>
              <a:rPr lang="en-US" sz="2400" dirty="0">
                <a:ea typeface="Times New  Roman"/>
                <a:cs typeface="Times New  Roman"/>
              </a:rPr>
              <a:t> anemia and to determine the effects of radioactive substance on exposed workers.</a:t>
            </a:r>
            <a:r>
              <a:rPr lang="en-US" sz="2400" dirty="0">
                <a:cs typeface="Times New Roman" pitchFamily="18" charset="0"/>
              </a:rPr>
              <a:t>.</a:t>
            </a:r>
            <a:endParaRPr lang="ar-SA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rgbClr val="FF0000"/>
                </a:solidFill>
              </a:rPr>
              <a:t>SPECIMEN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500063" y="1071563"/>
            <a:ext cx="7467600" cy="508793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>
                <a:cs typeface="Times New Roman" pitchFamily="18" charset="0"/>
              </a:rPr>
              <a:t>Whole blood that is </a:t>
            </a:r>
            <a:r>
              <a:rPr lang="en-US" sz="2400" dirty="0" err="1">
                <a:cs typeface="Times New Roman" pitchFamily="18" charset="0"/>
              </a:rPr>
              <a:t>anticoagulated</a:t>
            </a:r>
            <a:r>
              <a:rPr lang="en-US" sz="2400" dirty="0">
                <a:cs typeface="Times New Roman" pitchFamily="18" charset="0"/>
              </a:rPr>
              <a:t> with either EDTA or heparin is suitable. </a:t>
            </a:r>
          </a:p>
          <a:p>
            <a:pPr eaLnBrk="1" hangingPunct="1"/>
            <a:r>
              <a:rPr lang="en-US" sz="2400" dirty="0">
                <a:cs typeface="Times New Roman" pitchFamily="18" charset="0"/>
              </a:rPr>
              <a:t>Capillary blood drawn into </a:t>
            </a:r>
            <a:r>
              <a:rPr lang="en-US" sz="2400" dirty="0" err="1">
                <a:cs typeface="Times New Roman" pitchFamily="18" charset="0"/>
              </a:rPr>
              <a:t>heparinized</a:t>
            </a:r>
            <a:r>
              <a:rPr lang="en-US" sz="2400" dirty="0">
                <a:cs typeface="Times New Roman" pitchFamily="18" charset="0"/>
              </a:rPr>
              <a:t> tubes or immediately mixed with stain may also be used. </a:t>
            </a:r>
          </a:p>
          <a:p>
            <a:pPr eaLnBrk="1" hangingPunct="1"/>
            <a:r>
              <a:rPr lang="en-US" sz="2400" dirty="0">
                <a:cs typeface="Times New Roman" pitchFamily="18" charset="0"/>
              </a:rPr>
              <a:t>Red blood cells must still be living when the test is performed therefore it is best to perform it promptly after blood collection. </a:t>
            </a:r>
          </a:p>
          <a:p>
            <a:pPr eaLnBrk="1" hangingPunct="1"/>
            <a:r>
              <a:rPr lang="en-US" sz="2400" dirty="0">
                <a:cs typeface="Times New Roman" pitchFamily="18" charset="0"/>
              </a:rPr>
              <a:t>Blood may be used up to 8 hours after collection. </a:t>
            </a:r>
          </a:p>
          <a:p>
            <a:pPr eaLnBrk="1" hangingPunct="1"/>
            <a:r>
              <a:rPr lang="en-US" sz="2400" dirty="0">
                <a:cs typeface="Times New Roman" pitchFamily="18" charset="0"/>
              </a:rPr>
              <a:t>Stained smears retain their color for a prolonged period of time.</a:t>
            </a:r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</a:rPr>
              <a:t>REAGENTS, SUPPLIES AND EQUIPMENT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357188" y="928688"/>
            <a:ext cx="7467600" cy="4873625"/>
          </a:xfrm>
        </p:spPr>
        <p:txBody>
          <a:bodyPr>
            <a:normAutofit fontScale="85000" lnSpcReduction="10000"/>
          </a:bodyPr>
          <a:lstStyle/>
          <a:p>
            <a:pPr marL="457200" indent="-457200" eaLnBrk="1" hangingPunct="1">
              <a:spcAft>
                <a:spcPts val="600"/>
              </a:spcAft>
              <a:buSzPct val="100000"/>
              <a:buFont typeface="Century Schoolbook" pitchFamily="18" charset="0"/>
              <a:buAutoNum type="arabicPeriod"/>
            </a:pPr>
            <a:r>
              <a:rPr lang="en-US" dirty="0">
                <a:cs typeface="Times New Roman" pitchFamily="18" charset="0"/>
              </a:rPr>
              <a:t>Commercially prepared liquid brilliant </a:t>
            </a:r>
            <a:r>
              <a:rPr lang="en-US" dirty="0" err="1">
                <a:cs typeface="Times New Roman" pitchFamily="18" charset="0"/>
              </a:rPr>
              <a:t>cresyle</a:t>
            </a:r>
            <a:r>
              <a:rPr lang="en-US" dirty="0">
                <a:cs typeface="Times New Roman" pitchFamily="18" charset="0"/>
              </a:rPr>
              <a:t> blue solution. It should be stored in a brown bottle. If precipitate is a problem on the smear, the stain should be filtered prior to use.</a:t>
            </a:r>
          </a:p>
          <a:p>
            <a:pPr marL="457200" indent="-457200" eaLnBrk="1" hangingPunct="1">
              <a:spcAft>
                <a:spcPts val="600"/>
              </a:spcAft>
              <a:buSzPct val="100000"/>
              <a:buFont typeface="Century Schoolbook" pitchFamily="18" charset="0"/>
              <a:buAutoNum type="arabicPeriod"/>
            </a:pPr>
            <a:r>
              <a:rPr lang="en-US" dirty="0">
                <a:cs typeface="Times New Roman" pitchFamily="18" charset="0"/>
              </a:rPr>
              <a:t>Microscope slides</a:t>
            </a:r>
          </a:p>
          <a:p>
            <a:pPr marL="457200" indent="-457200" eaLnBrk="1" hangingPunct="1">
              <a:spcAft>
                <a:spcPts val="600"/>
              </a:spcAft>
              <a:buSzPct val="100000"/>
              <a:buFont typeface="Century Schoolbook" pitchFamily="18" charset="0"/>
              <a:buAutoNum type="arabicPeriod"/>
            </a:pPr>
            <a:r>
              <a:rPr lang="en-US" dirty="0">
                <a:cs typeface="Times New Roman" pitchFamily="18" charset="0"/>
              </a:rPr>
              <a:t>Microscope</a:t>
            </a:r>
          </a:p>
          <a:p>
            <a:pPr marL="457200" indent="-457200" eaLnBrk="1" hangingPunct="1">
              <a:spcAft>
                <a:spcPts val="600"/>
              </a:spcAft>
              <a:buSzPct val="100000"/>
              <a:buFont typeface="Century Schoolbook" pitchFamily="18" charset="0"/>
              <a:buAutoNum type="arabicPeriod"/>
            </a:pPr>
            <a:r>
              <a:rPr lang="en-US" dirty="0">
                <a:cs typeface="Times New Roman" pitchFamily="18" charset="0"/>
              </a:rPr>
              <a:t>10 x 75 mm test tubes</a:t>
            </a:r>
          </a:p>
          <a:p>
            <a:pPr marL="457200" indent="-457200" eaLnBrk="1" hangingPunct="1">
              <a:spcAft>
                <a:spcPts val="600"/>
              </a:spcAft>
              <a:buSzPct val="100000"/>
              <a:buFont typeface="Century Schoolbook" pitchFamily="18" charset="0"/>
              <a:buAutoNum type="arabicPeriod"/>
            </a:pPr>
            <a:r>
              <a:rPr lang="en-US" dirty="0">
                <a:cs typeface="Times New Roman" pitchFamily="18" charset="0"/>
              </a:rPr>
              <a:t>Pasteur </a:t>
            </a:r>
            <a:r>
              <a:rPr lang="en-US" dirty="0" err="1">
                <a:cs typeface="Times New Roman" pitchFamily="18" charset="0"/>
              </a:rPr>
              <a:t>pipets</a:t>
            </a:r>
            <a:r>
              <a:rPr lang="en-US" dirty="0">
                <a:cs typeface="Times New Roman" pitchFamily="18" charset="0"/>
              </a:rPr>
              <a:t> (with bulb if </a:t>
            </a:r>
            <a:r>
              <a:rPr lang="en-US" dirty="0" err="1">
                <a:cs typeface="Times New Roman" pitchFamily="18" charset="0"/>
              </a:rPr>
              <a:t>pipets</a:t>
            </a:r>
            <a:r>
              <a:rPr lang="en-US" dirty="0">
                <a:cs typeface="Times New Roman" pitchFamily="18" charset="0"/>
              </a:rPr>
              <a:t> are glass)</a:t>
            </a:r>
          </a:p>
          <a:p>
            <a:pPr marL="457200" indent="-457200" eaLnBrk="1" hangingPunct="1">
              <a:spcAft>
                <a:spcPts val="600"/>
              </a:spcAft>
              <a:buSzPct val="100000"/>
              <a:buFont typeface="Century Schoolbook" pitchFamily="18" charset="0"/>
              <a:buAutoNum type="arabicPeriod"/>
            </a:pPr>
            <a:r>
              <a:rPr lang="en-US" dirty="0">
                <a:cs typeface="Times New Roman" pitchFamily="18" charset="0"/>
              </a:rPr>
              <a:t>Capillary tubes</a:t>
            </a:r>
          </a:p>
          <a:p>
            <a:pPr marL="457200" indent="-457200" eaLnBrk="1" hangingPunct="1">
              <a:spcAft>
                <a:spcPts val="600"/>
              </a:spcAft>
              <a:buSzPct val="100000"/>
              <a:buFont typeface="Century Schoolbook" pitchFamily="18" charset="0"/>
              <a:buAutoNum type="arabicPeriod"/>
            </a:pPr>
            <a:r>
              <a:rPr lang="en-US" dirty="0">
                <a:cs typeface="Times New Roman" pitchFamily="18" charset="0"/>
              </a:rPr>
              <a:t>Miller ocular (if available)</a:t>
            </a:r>
          </a:p>
        </p:txBody>
      </p:sp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1025</Words>
  <Application>Microsoft Office PowerPoint</Application>
  <PresentationFormat>On-screen Show (4:3)</PresentationFormat>
  <Paragraphs>82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Schoolbook</vt:lpstr>
      <vt:lpstr>Wingdings</vt:lpstr>
      <vt:lpstr>Wingdings 2</vt:lpstr>
      <vt:lpstr>Office Theme</vt:lpstr>
      <vt:lpstr>Lab 7 </vt:lpstr>
      <vt:lpstr>PowerPoint Presentation</vt:lpstr>
      <vt:lpstr>PowerPoint Presentation</vt:lpstr>
      <vt:lpstr>PowerPoint Presentation</vt:lpstr>
      <vt:lpstr>PowerPoint Presentation</vt:lpstr>
      <vt:lpstr> Interpretation</vt:lpstr>
      <vt:lpstr>PowerPoint Presentation</vt:lpstr>
      <vt:lpstr>SPECIMEN</vt:lpstr>
      <vt:lpstr>REAGENTS, SUPPLIES AND EQUIPMENT</vt:lpstr>
      <vt:lpstr>PROCEDURE</vt:lpstr>
      <vt:lpstr>counting The Reticulocytes Cells:</vt:lpstr>
      <vt:lpstr>PowerPoint Presentation</vt:lpstr>
      <vt:lpstr>Normal                             anemia</vt:lpstr>
      <vt:lpstr>Normal Ranges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7 </dc:title>
  <dc:creator>MYS</dc:creator>
  <cp:lastModifiedBy>Peshraw Salih Hamadamin</cp:lastModifiedBy>
  <cp:revision>12</cp:revision>
  <dcterms:created xsi:type="dcterms:W3CDTF">2006-08-16T00:00:00Z</dcterms:created>
  <dcterms:modified xsi:type="dcterms:W3CDTF">2019-04-30T10:32:34Z</dcterms:modified>
</cp:coreProperties>
</file>