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64" r:id="rId3"/>
    <p:sldId id="258" r:id="rId4"/>
    <p:sldId id="257" r:id="rId5"/>
    <p:sldId id="259" r:id="rId6"/>
    <p:sldId id="260" r:id="rId7"/>
    <p:sldId id="262" r:id="rId8"/>
    <p:sldId id="263" r:id="rId9"/>
    <p:sldId id="261" r:id="rId10"/>
    <p:sldId id="265" r:id="rId11"/>
    <p:sldId id="266" r:id="rId12"/>
    <p:sldId id="267" r:id="rId13"/>
    <p:sldId id="268" r:id="rId14"/>
    <p:sldId id="269" r:id="rId15"/>
    <p:sldId id="270" r:id="rId16"/>
    <p:sldId id="271" r:id="rId17"/>
    <p:sldId id="272" r:id="rId18"/>
    <p:sldId id="273" r:id="rId19"/>
    <p:sldId id="309" r:id="rId20"/>
    <p:sldId id="308" r:id="rId21"/>
    <p:sldId id="307" r:id="rId22"/>
    <p:sldId id="289" r:id="rId23"/>
    <p:sldId id="274" r:id="rId24"/>
    <p:sldId id="275" r:id="rId25"/>
    <p:sldId id="276" r:id="rId26"/>
    <p:sldId id="277" r:id="rId27"/>
    <p:sldId id="278" r:id="rId28"/>
    <p:sldId id="279" r:id="rId29"/>
    <p:sldId id="281" r:id="rId30"/>
    <p:sldId id="287" r:id="rId31"/>
    <p:sldId id="282" r:id="rId32"/>
    <p:sldId id="283" r:id="rId33"/>
    <p:sldId id="284" r:id="rId34"/>
    <p:sldId id="345" r:id="rId35"/>
    <p:sldId id="288" r:id="rId36"/>
    <p:sldId id="285" r:id="rId37"/>
    <p:sldId id="286" r:id="rId38"/>
    <p:sldId id="290" r:id="rId39"/>
    <p:sldId id="311" r:id="rId40"/>
    <p:sldId id="302" r:id="rId41"/>
    <p:sldId id="303" r:id="rId42"/>
    <p:sldId id="310"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67" d="100"/>
          <a:sy n="67" d="100"/>
        </p:scale>
        <p:origin x="69" y="459"/>
      </p:cViewPr>
      <p:guideLst/>
    </p:cSldViewPr>
  </p:slideViewPr>
  <p:outlineViewPr>
    <p:cViewPr>
      <p:scale>
        <a:sx n="33" d="100"/>
        <a:sy n="33" d="100"/>
      </p:scale>
      <p:origin x="0" y="-172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E2A6C8-BAE7-4FA8-B7A6-785F6B968347}" type="datetimeFigureOut">
              <a:rPr lang="en-US" smtClean="0"/>
              <a:t>5/15/2023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440AF5-2832-4EAA-AB25-8AC1E548AB5F}" type="slidenum">
              <a:rPr lang="en-US" smtClean="0"/>
              <a:t>‹#›</a:t>
            </a:fld>
            <a:endParaRPr lang="en-US"/>
          </a:p>
        </p:txBody>
      </p:sp>
    </p:spTree>
    <p:extLst>
      <p:ext uri="{BB962C8B-B14F-4D97-AF65-F5344CB8AC3E}">
        <p14:creationId xmlns:p14="http://schemas.microsoft.com/office/powerpoint/2010/main" val="15267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719DF438-12E2-EA92-1693-B126E17C9B9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ea typeface="ＭＳ Ｐゴシック" panose="020B0600070205080204" pitchFamily="34" charset="-128"/>
              </a:defRPr>
            </a:lvl1pPr>
            <a:lvl2pPr marL="742950" indent="-285750">
              <a:defRPr sz="2800">
                <a:solidFill>
                  <a:schemeClr val="tx1"/>
                </a:solidFill>
                <a:latin typeface="Arial" panose="020B0604020202020204" pitchFamily="34" charset="0"/>
                <a:ea typeface="ＭＳ Ｐゴシック" panose="020B0600070205080204" pitchFamily="34" charset="-128"/>
              </a:defRPr>
            </a:lvl2pPr>
            <a:lvl3pPr marL="1143000" indent="-228600">
              <a:defRPr sz="2800">
                <a:solidFill>
                  <a:schemeClr val="tx1"/>
                </a:solidFill>
                <a:latin typeface="Arial" panose="020B0604020202020204" pitchFamily="34" charset="0"/>
                <a:ea typeface="ＭＳ Ｐゴシック" panose="020B0600070205080204" pitchFamily="34" charset="-128"/>
              </a:defRPr>
            </a:lvl3pPr>
            <a:lvl4pPr marL="1600200" indent="-228600">
              <a:defRPr sz="2800">
                <a:solidFill>
                  <a:schemeClr val="tx1"/>
                </a:solidFill>
                <a:latin typeface="Arial" panose="020B0604020202020204" pitchFamily="34" charset="0"/>
                <a:ea typeface="ＭＳ Ｐゴシック" panose="020B0600070205080204" pitchFamily="34" charset="-128"/>
              </a:defRPr>
            </a:lvl4pPr>
            <a:lvl5pPr marL="2057400" indent="-228600">
              <a:defRPr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fld id="{671FD27B-A387-4818-A169-8E2B9D37198E}" type="slidenum">
              <a:rPr lang="en-US" altLang="en-US" sz="1200"/>
              <a:pPr/>
              <a:t>39</a:t>
            </a:fld>
            <a:endParaRPr lang="en-US" altLang="en-US" sz="1200"/>
          </a:p>
        </p:txBody>
      </p:sp>
      <p:sp>
        <p:nvSpPr>
          <p:cNvPr id="8195" name="Rectangle 2">
            <a:extLst>
              <a:ext uri="{FF2B5EF4-FFF2-40B4-BE49-F238E27FC236}">
                <a16:creationId xmlns:a16="http://schemas.microsoft.com/office/drawing/2014/main" id="{FF38375B-23C2-8336-41B8-89B49764BDEC}"/>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2EB35020-0588-758C-4E39-C4F3AEE5B9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1CAEEA59-8F0F-4CE4-7AE9-E64040E1EA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ea typeface="MS PGothic" panose="020B0600070205080204" pitchFamily="34" charset="-128"/>
              </a:defRPr>
            </a:lvl1pPr>
            <a:lvl2pPr marL="742950" indent="-285750">
              <a:defRPr>
                <a:solidFill>
                  <a:schemeClr val="tx1"/>
                </a:solidFill>
                <a:latin typeface="Garamond" panose="02020404030301010803" pitchFamily="18" charset="0"/>
                <a:ea typeface="MS PGothic" panose="020B0600070205080204" pitchFamily="34" charset="-128"/>
              </a:defRPr>
            </a:lvl2pPr>
            <a:lvl3pPr marL="1143000" indent="-228600">
              <a:defRPr>
                <a:solidFill>
                  <a:schemeClr val="tx1"/>
                </a:solidFill>
                <a:latin typeface="Garamond" panose="02020404030301010803" pitchFamily="18" charset="0"/>
                <a:ea typeface="MS PGothic" panose="020B0600070205080204" pitchFamily="34" charset="-128"/>
              </a:defRPr>
            </a:lvl3pPr>
            <a:lvl4pPr marL="1600200" indent="-228600">
              <a:defRPr>
                <a:solidFill>
                  <a:schemeClr val="tx1"/>
                </a:solidFill>
                <a:latin typeface="Garamond" panose="02020404030301010803" pitchFamily="18" charset="0"/>
                <a:ea typeface="MS PGothic" panose="020B0600070205080204" pitchFamily="34" charset="-128"/>
              </a:defRPr>
            </a:lvl4pPr>
            <a:lvl5pPr marL="2057400" indent="-228600">
              <a:defRPr>
                <a:solidFill>
                  <a:schemeClr val="tx1"/>
                </a:solidFill>
                <a:latin typeface="Garamond" panose="020204040303010108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MS PGothic" panose="020B0600070205080204" pitchFamily="34" charset="-128"/>
              </a:defRPr>
            </a:lvl9pPr>
          </a:lstStyle>
          <a:p>
            <a:fld id="{7B773123-20EF-430A-A27A-1F18FC41EB00}" type="slidenum">
              <a:rPr lang="en-US" altLang="en-US">
                <a:latin typeface="Arial" panose="020B0604020202020204" pitchFamily="34" charset="0"/>
              </a:rPr>
              <a:pPr/>
              <a:t>40</a:t>
            </a:fld>
            <a:endParaRPr lang="en-US" altLang="en-US">
              <a:latin typeface="Arial" panose="020B0604020202020204" pitchFamily="34" charset="0"/>
            </a:endParaRPr>
          </a:p>
        </p:txBody>
      </p:sp>
      <p:sp>
        <p:nvSpPr>
          <p:cNvPr id="8195" name="Rectangle 2">
            <a:extLst>
              <a:ext uri="{FF2B5EF4-FFF2-40B4-BE49-F238E27FC236}">
                <a16:creationId xmlns:a16="http://schemas.microsoft.com/office/drawing/2014/main" id="{8CB10DC5-F040-419D-4C27-2CDD71DD97B1}"/>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62D7A12F-32D8-B402-DFD1-3F9654764E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3D125-893D-4BE6-B9C8-D1DBBEA45E9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CD089-E627-4537-8157-C0927F196AE2}" type="slidenum">
              <a:rPr lang="en-US" smtClean="0"/>
              <a:t>‹#›</a:t>
            </a:fld>
            <a:endParaRPr lang="en-US"/>
          </a:p>
        </p:txBody>
      </p:sp>
    </p:spTree>
    <p:extLst>
      <p:ext uri="{BB962C8B-B14F-4D97-AF65-F5344CB8AC3E}">
        <p14:creationId xmlns:p14="http://schemas.microsoft.com/office/powerpoint/2010/main" val="2120918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3D125-893D-4BE6-B9C8-D1DBBEA45E9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CD089-E627-4537-8157-C0927F196AE2}" type="slidenum">
              <a:rPr lang="en-US" smtClean="0"/>
              <a:t>‹#›</a:t>
            </a:fld>
            <a:endParaRPr lang="en-US"/>
          </a:p>
        </p:txBody>
      </p:sp>
    </p:spTree>
    <p:extLst>
      <p:ext uri="{BB962C8B-B14F-4D97-AF65-F5344CB8AC3E}">
        <p14:creationId xmlns:p14="http://schemas.microsoft.com/office/powerpoint/2010/main" val="3766401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3D125-893D-4BE6-B9C8-D1DBBEA45E9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CD089-E627-4537-8157-C0927F196AE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72282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3D125-893D-4BE6-B9C8-D1DBBEA45E9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CD089-E627-4537-8157-C0927F196AE2}" type="slidenum">
              <a:rPr lang="en-US" smtClean="0"/>
              <a:t>‹#›</a:t>
            </a:fld>
            <a:endParaRPr lang="en-US"/>
          </a:p>
        </p:txBody>
      </p:sp>
    </p:spTree>
    <p:extLst>
      <p:ext uri="{BB962C8B-B14F-4D97-AF65-F5344CB8AC3E}">
        <p14:creationId xmlns:p14="http://schemas.microsoft.com/office/powerpoint/2010/main" val="4258934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3D125-893D-4BE6-B9C8-D1DBBEA45E9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CD089-E627-4537-8157-C0927F196AE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78142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3D125-893D-4BE6-B9C8-D1DBBEA45E9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CD089-E627-4537-8157-C0927F196AE2}" type="slidenum">
              <a:rPr lang="en-US" smtClean="0"/>
              <a:t>‹#›</a:t>
            </a:fld>
            <a:endParaRPr lang="en-US"/>
          </a:p>
        </p:txBody>
      </p:sp>
    </p:spTree>
    <p:extLst>
      <p:ext uri="{BB962C8B-B14F-4D97-AF65-F5344CB8AC3E}">
        <p14:creationId xmlns:p14="http://schemas.microsoft.com/office/powerpoint/2010/main" val="58514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B3D125-893D-4BE6-B9C8-D1DBBEA45E9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CD089-E627-4537-8157-C0927F196AE2}" type="slidenum">
              <a:rPr lang="en-US" smtClean="0"/>
              <a:t>‹#›</a:t>
            </a:fld>
            <a:endParaRPr lang="en-US"/>
          </a:p>
        </p:txBody>
      </p:sp>
    </p:spTree>
    <p:extLst>
      <p:ext uri="{BB962C8B-B14F-4D97-AF65-F5344CB8AC3E}">
        <p14:creationId xmlns:p14="http://schemas.microsoft.com/office/powerpoint/2010/main" val="2905469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B3D125-893D-4BE6-B9C8-D1DBBEA45E9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CD089-E627-4537-8157-C0927F196AE2}" type="slidenum">
              <a:rPr lang="en-US" smtClean="0"/>
              <a:t>‹#›</a:t>
            </a:fld>
            <a:endParaRPr lang="en-US"/>
          </a:p>
        </p:txBody>
      </p:sp>
    </p:spTree>
    <p:extLst>
      <p:ext uri="{BB962C8B-B14F-4D97-AF65-F5344CB8AC3E}">
        <p14:creationId xmlns:p14="http://schemas.microsoft.com/office/powerpoint/2010/main" val="39313347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2">
            <a:extLst>
              <a:ext uri="{FF2B5EF4-FFF2-40B4-BE49-F238E27FC236}">
                <a16:creationId xmlns:a16="http://schemas.microsoft.com/office/drawing/2014/main" id="{0B21EC0A-E4C5-7A28-0A17-0DCC34764EE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60D91C40-C6E2-A24D-6A56-BC50C44E4ECC}"/>
              </a:ext>
            </a:extLst>
          </p:cNvPr>
          <p:cNvSpPr>
            <a:spLocks noGrp="1" noChangeArrowheads="1"/>
          </p:cNvSpPr>
          <p:nvPr>
            <p:ph type="sldNum" sz="quarter" idx="11"/>
          </p:nvPr>
        </p:nvSpPr>
        <p:spPr>
          <a:ln/>
        </p:spPr>
        <p:txBody>
          <a:bodyPr/>
          <a:lstStyle>
            <a:lvl1pPr>
              <a:defRPr/>
            </a:lvl1pPr>
          </a:lstStyle>
          <a:p>
            <a:pPr>
              <a:defRPr/>
            </a:pPr>
            <a:fld id="{62396D60-5A10-43A1-8EAD-B3FC9403FB12}" type="slidenum">
              <a:rPr lang="en-US" altLang="en-US"/>
              <a:pPr>
                <a:defRPr/>
              </a:pPr>
              <a:t>‹#›</a:t>
            </a:fld>
            <a:endParaRPr lang="en-US" altLang="en-US"/>
          </a:p>
        </p:txBody>
      </p:sp>
      <p:sp>
        <p:nvSpPr>
          <p:cNvPr id="6" name="Rectangle 14">
            <a:extLst>
              <a:ext uri="{FF2B5EF4-FFF2-40B4-BE49-F238E27FC236}">
                <a16:creationId xmlns:a16="http://schemas.microsoft.com/office/drawing/2014/main" id="{2A9BE079-7462-7320-9DE3-A69703F8742F}"/>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74985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B3D125-893D-4BE6-B9C8-D1DBBEA45E9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CD089-E627-4537-8157-C0927F196AE2}" type="slidenum">
              <a:rPr lang="en-US" smtClean="0"/>
              <a:t>‹#›</a:t>
            </a:fld>
            <a:endParaRPr lang="en-US"/>
          </a:p>
        </p:txBody>
      </p:sp>
    </p:spTree>
    <p:extLst>
      <p:ext uri="{BB962C8B-B14F-4D97-AF65-F5344CB8AC3E}">
        <p14:creationId xmlns:p14="http://schemas.microsoft.com/office/powerpoint/2010/main" val="453691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3D125-893D-4BE6-B9C8-D1DBBEA45E9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CD089-E627-4537-8157-C0927F196AE2}" type="slidenum">
              <a:rPr lang="en-US" smtClean="0"/>
              <a:t>‹#›</a:t>
            </a:fld>
            <a:endParaRPr lang="en-US"/>
          </a:p>
        </p:txBody>
      </p:sp>
    </p:spTree>
    <p:extLst>
      <p:ext uri="{BB962C8B-B14F-4D97-AF65-F5344CB8AC3E}">
        <p14:creationId xmlns:p14="http://schemas.microsoft.com/office/powerpoint/2010/main" val="3879387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B3D125-893D-4BE6-B9C8-D1DBBEA45E91}"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CD089-E627-4537-8157-C0927F196AE2}" type="slidenum">
              <a:rPr lang="en-US" smtClean="0"/>
              <a:t>‹#›</a:t>
            </a:fld>
            <a:endParaRPr lang="en-US"/>
          </a:p>
        </p:txBody>
      </p:sp>
    </p:spTree>
    <p:extLst>
      <p:ext uri="{BB962C8B-B14F-4D97-AF65-F5344CB8AC3E}">
        <p14:creationId xmlns:p14="http://schemas.microsoft.com/office/powerpoint/2010/main" val="2833678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B3D125-893D-4BE6-B9C8-D1DBBEA45E91}" type="datetimeFigureOut">
              <a:rPr lang="en-US" smtClean="0"/>
              <a:t>5/15/2023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CD089-E627-4537-8157-C0927F196AE2}" type="slidenum">
              <a:rPr lang="en-US" smtClean="0"/>
              <a:t>‹#›</a:t>
            </a:fld>
            <a:endParaRPr lang="en-US"/>
          </a:p>
        </p:txBody>
      </p:sp>
    </p:spTree>
    <p:extLst>
      <p:ext uri="{BB962C8B-B14F-4D97-AF65-F5344CB8AC3E}">
        <p14:creationId xmlns:p14="http://schemas.microsoft.com/office/powerpoint/2010/main" val="166639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B3D125-893D-4BE6-B9C8-D1DBBEA45E91}" type="datetimeFigureOut">
              <a:rPr lang="en-US" smtClean="0"/>
              <a:t>5/15/2023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CD089-E627-4537-8157-C0927F196AE2}" type="slidenum">
              <a:rPr lang="en-US" smtClean="0"/>
              <a:t>‹#›</a:t>
            </a:fld>
            <a:endParaRPr lang="en-US"/>
          </a:p>
        </p:txBody>
      </p:sp>
    </p:spTree>
    <p:extLst>
      <p:ext uri="{BB962C8B-B14F-4D97-AF65-F5344CB8AC3E}">
        <p14:creationId xmlns:p14="http://schemas.microsoft.com/office/powerpoint/2010/main" val="219624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3D125-893D-4BE6-B9C8-D1DBBEA45E91}" type="datetimeFigureOut">
              <a:rPr lang="en-US" smtClean="0"/>
              <a:t>5/15/2023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CD089-E627-4537-8157-C0927F196AE2}" type="slidenum">
              <a:rPr lang="en-US" smtClean="0"/>
              <a:t>‹#›</a:t>
            </a:fld>
            <a:endParaRPr lang="en-US"/>
          </a:p>
        </p:txBody>
      </p:sp>
    </p:spTree>
    <p:extLst>
      <p:ext uri="{BB962C8B-B14F-4D97-AF65-F5344CB8AC3E}">
        <p14:creationId xmlns:p14="http://schemas.microsoft.com/office/powerpoint/2010/main" val="416051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B3D125-893D-4BE6-B9C8-D1DBBEA45E91}"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CD089-E627-4537-8157-C0927F196AE2}" type="slidenum">
              <a:rPr lang="en-US" smtClean="0"/>
              <a:t>‹#›</a:t>
            </a:fld>
            <a:endParaRPr lang="en-US"/>
          </a:p>
        </p:txBody>
      </p:sp>
    </p:spTree>
    <p:extLst>
      <p:ext uri="{BB962C8B-B14F-4D97-AF65-F5344CB8AC3E}">
        <p14:creationId xmlns:p14="http://schemas.microsoft.com/office/powerpoint/2010/main" val="1515553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B3D125-893D-4BE6-B9C8-D1DBBEA45E91}"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CD089-E627-4537-8157-C0927F196AE2}" type="slidenum">
              <a:rPr lang="en-US" smtClean="0"/>
              <a:t>‹#›</a:t>
            </a:fld>
            <a:endParaRPr lang="en-US"/>
          </a:p>
        </p:txBody>
      </p:sp>
    </p:spTree>
    <p:extLst>
      <p:ext uri="{BB962C8B-B14F-4D97-AF65-F5344CB8AC3E}">
        <p14:creationId xmlns:p14="http://schemas.microsoft.com/office/powerpoint/2010/main" val="1739058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B3D125-893D-4BE6-B9C8-D1DBBEA45E91}" type="datetimeFigureOut">
              <a:rPr lang="en-US" smtClean="0"/>
              <a:t>5/15/2023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CCD089-E627-4537-8157-C0927F196AE2}" type="slidenum">
              <a:rPr lang="en-US" smtClean="0"/>
              <a:t>‹#›</a:t>
            </a:fld>
            <a:endParaRPr lang="en-US"/>
          </a:p>
        </p:txBody>
      </p:sp>
    </p:spTree>
    <p:extLst>
      <p:ext uri="{BB962C8B-B14F-4D97-AF65-F5344CB8AC3E}">
        <p14:creationId xmlns:p14="http://schemas.microsoft.com/office/powerpoint/2010/main" val="3485604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BB45-0CAA-BAC2-E1C6-53D8DF76077D}"/>
              </a:ext>
            </a:extLst>
          </p:cNvPr>
          <p:cNvSpPr>
            <a:spLocks noGrp="1"/>
          </p:cNvSpPr>
          <p:nvPr>
            <p:ph type="ctrTitle"/>
          </p:nvPr>
        </p:nvSpPr>
        <p:spPr>
          <a:xfrm>
            <a:off x="587829" y="1782698"/>
            <a:ext cx="8686174" cy="1646302"/>
          </a:xfrm>
        </p:spPr>
        <p:txBody>
          <a:bodyPr/>
          <a:lstStyle/>
          <a:p>
            <a:r>
              <a:rPr lang="en-US" dirty="0"/>
              <a:t>Anatomy of a Medical Term</a:t>
            </a:r>
          </a:p>
        </p:txBody>
      </p:sp>
      <p:sp>
        <p:nvSpPr>
          <p:cNvPr id="3" name="Subtitle 2">
            <a:extLst>
              <a:ext uri="{FF2B5EF4-FFF2-40B4-BE49-F238E27FC236}">
                <a16:creationId xmlns:a16="http://schemas.microsoft.com/office/drawing/2014/main" id="{8470CC77-07EB-EA4C-B895-A366E3B17EBB}"/>
              </a:ext>
            </a:extLst>
          </p:cNvPr>
          <p:cNvSpPr>
            <a:spLocks noGrp="1"/>
          </p:cNvSpPr>
          <p:nvPr>
            <p:ph type="subTitle" idx="1"/>
          </p:nvPr>
        </p:nvSpPr>
        <p:spPr/>
        <p:txBody>
          <a:bodyPr>
            <a:normAutofit/>
          </a:bodyPr>
          <a:lstStyle/>
          <a:p>
            <a:pPr algn="l"/>
            <a:r>
              <a:rPr lang="en-US" sz="2500" b="1" dirty="0">
                <a:solidFill>
                  <a:schemeClr val="accent1"/>
                </a:solidFill>
              </a:rPr>
              <a:t>Prepared by</a:t>
            </a:r>
          </a:p>
          <a:p>
            <a:pPr algn="l"/>
            <a:r>
              <a:rPr lang="en-US" sz="2500" b="1" dirty="0">
                <a:solidFill>
                  <a:schemeClr val="accent1"/>
                </a:solidFill>
              </a:rPr>
              <a:t>Pishtiwan A. Saber</a:t>
            </a:r>
          </a:p>
          <a:p>
            <a:pPr algn="l"/>
            <a:endParaRPr lang="en-US" sz="2500" b="1" dirty="0">
              <a:solidFill>
                <a:schemeClr val="accent1"/>
              </a:solidFill>
            </a:endParaRPr>
          </a:p>
        </p:txBody>
      </p:sp>
    </p:spTree>
    <p:extLst>
      <p:ext uri="{BB962C8B-B14F-4D97-AF65-F5344CB8AC3E}">
        <p14:creationId xmlns:p14="http://schemas.microsoft.com/office/powerpoint/2010/main" val="1855162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F12FE-E20F-FBD3-FE04-29604D603F70}"/>
              </a:ext>
            </a:extLst>
          </p:cNvPr>
          <p:cNvSpPr>
            <a:spLocks noGrp="1"/>
          </p:cNvSpPr>
          <p:nvPr>
            <p:ph type="title"/>
          </p:nvPr>
        </p:nvSpPr>
        <p:spPr>
          <a:xfrm>
            <a:off x="677334" y="609600"/>
            <a:ext cx="8596668" cy="1064070"/>
          </a:xfrm>
        </p:spPr>
        <p:txBody>
          <a:bodyPr>
            <a:normAutofit/>
          </a:bodyPr>
          <a:lstStyle/>
          <a:p>
            <a:pPr algn="ctr"/>
            <a:r>
              <a:rPr lang="en-US" dirty="0"/>
              <a:t>The Suffix examples </a:t>
            </a:r>
            <a:endParaRPr lang="en-US" dirty="0">
              <a:solidFill>
                <a:srgbClr val="002060"/>
              </a:solidFill>
              <a:highlight>
                <a:srgbClr val="FFFF00"/>
              </a:highlight>
            </a:endParaRPr>
          </a:p>
        </p:txBody>
      </p:sp>
      <p:graphicFrame>
        <p:nvGraphicFramePr>
          <p:cNvPr id="3" name="Table 2">
            <a:extLst>
              <a:ext uri="{FF2B5EF4-FFF2-40B4-BE49-F238E27FC236}">
                <a16:creationId xmlns:a16="http://schemas.microsoft.com/office/drawing/2014/main" id="{B36FDCEB-E3AA-1342-C0FA-71D7ADC26B59}"/>
              </a:ext>
            </a:extLst>
          </p:cNvPr>
          <p:cNvGraphicFramePr>
            <a:graphicFrameLocks noGrp="1"/>
          </p:cNvGraphicFramePr>
          <p:nvPr>
            <p:extLst>
              <p:ext uri="{D42A27DB-BD31-4B8C-83A1-F6EECF244321}">
                <p14:modId xmlns:p14="http://schemas.microsoft.com/office/powerpoint/2010/main" val="31124212"/>
              </p:ext>
            </p:extLst>
          </p:nvPr>
        </p:nvGraphicFramePr>
        <p:xfrm>
          <a:off x="1632857" y="1817913"/>
          <a:ext cx="8022772" cy="3575005"/>
        </p:xfrm>
        <a:graphic>
          <a:graphicData uri="http://schemas.openxmlformats.org/drawingml/2006/table">
            <a:tbl>
              <a:tblPr firstRow="1" firstCol="1" bandRow="1">
                <a:tableStyleId>{5C22544A-7EE6-4342-B048-85BDC9FD1C3A}</a:tableStyleId>
              </a:tblPr>
              <a:tblGrid>
                <a:gridCol w="1182670">
                  <a:extLst>
                    <a:ext uri="{9D8B030D-6E8A-4147-A177-3AD203B41FA5}">
                      <a16:colId xmlns:a16="http://schemas.microsoft.com/office/drawing/2014/main" val="3151510733"/>
                    </a:ext>
                  </a:extLst>
                </a:gridCol>
                <a:gridCol w="2024111">
                  <a:extLst>
                    <a:ext uri="{9D8B030D-6E8A-4147-A177-3AD203B41FA5}">
                      <a16:colId xmlns:a16="http://schemas.microsoft.com/office/drawing/2014/main" val="3960529714"/>
                    </a:ext>
                  </a:extLst>
                </a:gridCol>
                <a:gridCol w="1954316">
                  <a:extLst>
                    <a:ext uri="{9D8B030D-6E8A-4147-A177-3AD203B41FA5}">
                      <a16:colId xmlns:a16="http://schemas.microsoft.com/office/drawing/2014/main" val="971818275"/>
                    </a:ext>
                  </a:extLst>
                </a:gridCol>
                <a:gridCol w="2861675">
                  <a:extLst>
                    <a:ext uri="{9D8B030D-6E8A-4147-A177-3AD203B41FA5}">
                      <a16:colId xmlns:a16="http://schemas.microsoft.com/office/drawing/2014/main" val="2823016507"/>
                    </a:ext>
                  </a:extLst>
                </a:gridCol>
              </a:tblGrid>
              <a:tr h="836774">
                <a:tc>
                  <a:txBody>
                    <a:bodyPr/>
                    <a:lstStyle/>
                    <a:p>
                      <a:pPr marL="0" marR="0">
                        <a:lnSpc>
                          <a:spcPct val="107000"/>
                        </a:lnSpc>
                        <a:spcBef>
                          <a:spcPts val="0"/>
                        </a:spcBef>
                        <a:spcAft>
                          <a:spcPts val="0"/>
                        </a:spcAft>
                      </a:pPr>
                      <a:r>
                        <a:rPr lang="en-US" sz="1800">
                          <a:effectLst/>
                        </a:rPr>
                        <a:t>Prefix</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Meaning</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Example of Use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Explanation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63417871"/>
                  </a:ext>
                </a:extLst>
              </a:tr>
              <a:tr h="836774">
                <a:tc>
                  <a:txBody>
                    <a:bodyPr/>
                    <a:lstStyle/>
                    <a:p>
                      <a:pPr marL="0" marR="0">
                        <a:lnSpc>
                          <a:spcPct val="107000"/>
                        </a:lnSpc>
                        <a:spcBef>
                          <a:spcPts val="0"/>
                        </a:spcBef>
                        <a:spcAft>
                          <a:spcPts val="0"/>
                        </a:spcAft>
                      </a:pPr>
                      <a:r>
                        <a:rPr lang="en-US" sz="1800" dirty="0" err="1">
                          <a:effectLst/>
                        </a:rPr>
                        <a:t>ic</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Pertaining to</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Gastric</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Pertaining to the stomach</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92067594"/>
                  </a:ext>
                </a:extLst>
              </a:tr>
              <a:tr h="503757">
                <a:tc>
                  <a:txBody>
                    <a:bodyPr/>
                    <a:lstStyle/>
                    <a:p>
                      <a:pPr marL="0" marR="0">
                        <a:lnSpc>
                          <a:spcPct val="107000"/>
                        </a:lnSpc>
                        <a:spcBef>
                          <a:spcPts val="0"/>
                        </a:spcBef>
                        <a:spcAft>
                          <a:spcPts val="0"/>
                        </a:spcAft>
                      </a:pPr>
                      <a:r>
                        <a:rPr lang="en-US" sz="1800">
                          <a:effectLst/>
                        </a:rPr>
                        <a:t>logy</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Study of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dirty="0">
                          <a:effectLst/>
                        </a:rPr>
                        <a:t>Hematology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dirty="0">
                          <a:effectLst/>
                        </a:rPr>
                        <a:t>Study of blood</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74109755"/>
                  </a:ext>
                </a:extLst>
              </a:tr>
              <a:tr h="1033983">
                <a:tc>
                  <a:txBody>
                    <a:bodyPr/>
                    <a:lstStyle/>
                    <a:p>
                      <a:pPr marL="0" marR="0">
                        <a:lnSpc>
                          <a:spcPct val="107000"/>
                        </a:lnSpc>
                        <a:spcBef>
                          <a:spcPts val="0"/>
                        </a:spcBef>
                        <a:spcAft>
                          <a:spcPts val="0"/>
                        </a:spcAft>
                      </a:pPr>
                      <a:r>
                        <a:rPr lang="en-US" sz="1800">
                          <a:effectLst/>
                        </a:rPr>
                        <a:t>itis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Inflammation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dirty="0">
                          <a:effectLst/>
                        </a:rPr>
                        <a:t>Enteritis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dirty="0">
                          <a:effectLst/>
                        </a:rPr>
                        <a:t>Inflammation of the small intestine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60874594"/>
                  </a:ext>
                </a:extLst>
              </a:tr>
            </a:tbl>
          </a:graphicData>
        </a:graphic>
      </p:graphicFrame>
    </p:spTree>
    <p:extLst>
      <p:ext uri="{BB962C8B-B14F-4D97-AF65-F5344CB8AC3E}">
        <p14:creationId xmlns:p14="http://schemas.microsoft.com/office/powerpoint/2010/main" val="3792831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F12FE-E20F-FBD3-FE04-29604D603F70}"/>
              </a:ext>
            </a:extLst>
          </p:cNvPr>
          <p:cNvSpPr>
            <a:spLocks noGrp="1"/>
          </p:cNvSpPr>
          <p:nvPr>
            <p:ph type="title"/>
          </p:nvPr>
        </p:nvSpPr>
        <p:spPr>
          <a:xfrm>
            <a:off x="677334" y="609600"/>
            <a:ext cx="8596668" cy="1064070"/>
          </a:xfrm>
        </p:spPr>
        <p:txBody>
          <a:bodyPr>
            <a:normAutofit fontScale="90000"/>
          </a:bodyPr>
          <a:lstStyle/>
          <a:p>
            <a:pPr algn="ctr"/>
            <a:r>
              <a:rPr lang="en-US" dirty="0"/>
              <a:t>Anatomy of a Medical Term</a:t>
            </a:r>
            <a:br>
              <a:rPr lang="en-US" dirty="0"/>
            </a:br>
            <a:r>
              <a:rPr lang="en-US" dirty="0">
                <a:solidFill>
                  <a:srgbClr val="002060"/>
                </a:solidFill>
                <a:highlight>
                  <a:srgbClr val="FFFF00"/>
                </a:highlight>
              </a:rPr>
              <a:t>Combining Form Vowel </a:t>
            </a:r>
          </a:p>
        </p:txBody>
      </p:sp>
      <p:sp>
        <p:nvSpPr>
          <p:cNvPr id="3" name="Content Placeholder 2">
            <a:extLst>
              <a:ext uri="{FF2B5EF4-FFF2-40B4-BE49-F238E27FC236}">
                <a16:creationId xmlns:a16="http://schemas.microsoft.com/office/drawing/2014/main" id="{912ABE51-05C7-D6AF-114C-FFC5DE6ADB0E}"/>
              </a:ext>
            </a:extLst>
          </p:cNvPr>
          <p:cNvSpPr>
            <a:spLocks noGrp="1"/>
          </p:cNvSpPr>
          <p:nvPr>
            <p:ph idx="1"/>
          </p:nvPr>
        </p:nvSpPr>
        <p:spPr>
          <a:xfrm>
            <a:off x="481391" y="1978470"/>
            <a:ext cx="8596668" cy="3880773"/>
          </a:xfrm>
        </p:spPr>
        <p:txBody>
          <a:bodyPr>
            <a:normAutofit/>
          </a:bodyPr>
          <a:lstStyle/>
          <a:p>
            <a:pPr marL="0" indent="0" algn="just">
              <a:buNone/>
            </a:pPr>
            <a:r>
              <a:rPr lang="en-US" sz="2800" dirty="0"/>
              <a:t>The combining vowel is a vowel that is used to link the root to its suffix. In most cases it is the letter “o” The combining vowel has no meaning and therefore will not alter the meaning of the term.</a:t>
            </a:r>
          </a:p>
          <a:p>
            <a:pPr marL="0" indent="0" algn="just">
              <a:buNone/>
            </a:pPr>
            <a:r>
              <a:rPr lang="en-US" sz="2800" dirty="0"/>
              <a:t>The combining form is the root plus its combining vowel. The meaning of the root is not altered by adding the combining vowel. </a:t>
            </a:r>
          </a:p>
        </p:txBody>
      </p:sp>
    </p:spTree>
    <p:extLst>
      <p:ext uri="{BB962C8B-B14F-4D97-AF65-F5344CB8AC3E}">
        <p14:creationId xmlns:p14="http://schemas.microsoft.com/office/powerpoint/2010/main" val="3158433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F12FE-E20F-FBD3-FE04-29604D603F70}"/>
              </a:ext>
            </a:extLst>
          </p:cNvPr>
          <p:cNvSpPr>
            <a:spLocks noGrp="1"/>
          </p:cNvSpPr>
          <p:nvPr>
            <p:ph type="title"/>
          </p:nvPr>
        </p:nvSpPr>
        <p:spPr>
          <a:xfrm>
            <a:off x="677334" y="609600"/>
            <a:ext cx="8596668" cy="1064070"/>
          </a:xfrm>
        </p:spPr>
        <p:txBody>
          <a:bodyPr>
            <a:normAutofit/>
          </a:bodyPr>
          <a:lstStyle/>
          <a:p>
            <a:pPr algn="ctr"/>
            <a:r>
              <a:rPr lang="en-US" dirty="0"/>
              <a:t>The Combing Form Vowel examples </a:t>
            </a:r>
            <a:endParaRPr lang="en-US" dirty="0">
              <a:solidFill>
                <a:srgbClr val="002060"/>
              </a:solidFill>
              <a:highlight>
                <a:srgbClr val="FFFF00"/>
              </a:highlight>
            </a:endParaRPr>
          </a:p>
        </p:txBody>
      </p:sp>
      <p:sp>
        <p:nvSpPr>
          <p:cNvPr id="5" name="TextBox 4">
            <a:extLst>
              <a:ext uri="{FF2B5EF4-FFF2-40B4-BE49-F238E27FC236}">
                <a16:creationId xmlns:a16="http://schemas.microsoft.com/office/drawing/2014/main" id="{85E0EA70-03D8-1CF2-E8F4-F48842E2A69A}"/>
              </a:ext>
            </a:extLst>
          </p:cNvPr>
          <p:cNvSpPr txBox="1"/>
          <p:nvPr/>
        </p:nvSpPr>
        <p:spPr>
          <a:xfrm>
            <a:off x="916495" y="3429000"/>
            <a:ext cx="8357507" cy="2246769"/>
          </a:xfrm>
          <a:prstGeom prst="rect">
            <a:avLst/>
          </a:prstGeom>
          <a:noFill/>
        </p:spPr>
        <p:txBody>
          <a:bodyPr wrap="square">
            <a:spAutoFit/>
          </a:bodyPr>
          <a:lstStyle/>
          <a:p>
            <a:r>
              <a:rPr lang="en-US" sz="2800" dirty="0"/>
              <a:t>Cardi/o = Heart </a:t>
            </a:r>
          </a:p>
          <a:p>
            <a:r>
              <a:rPr lang="en-US" sz="2800" dirty="0" err="1"/>
              <a:t>Hemat</a:t>
            </a:r>
            <a:r>
              <a:rPr lang="en-US" sz="2800" dirty="0"/>
              <a:t>/o = Blood </a:t>
            </a:r>
          </a:p>
          <a:p>
            <a:r>
              <a:rPr lang="en-US" sz="2800" dirty="0" err="1"/>
              <a:t>Dermat</a:t>
            </a:r>
            <a:r>
              <a:rPr lang="en-US" sz="2800" dirty="0"/>
              <a:t>/o = Skin</a:t>
            </a:r>
          </a:p>
          <a:p>
            <a:r>
              <a:rPr lang="en-US" sz="2800" dirty="0" err="1"/>
              <a:t>Gastr</a:t>
            </a:r>
            <a:r>
              <a:rPr lang="en-US" sz="2800" dirty="0"/>
              <a:t>/o = Stomach </a:t>
            </a:r>
          </a:p>
          <a:p>
            <a:r>
              <a:rPr lang="en-US" sz="2800" dirty="0"/>
              <a:t>Enter/o = Small intestine</a:t>
            </a:r>
          </a:p>
        </p:txBody>
      </p:sp>
      <p:sp>
        <p:nvSpPr>
          <p:cNvPr id="8" name="TextBox 7">
            <a:extLst>
              <a:ext uri="{FF2B5EF4-FFF2-40B4-BE49-F238E27FC236}">
                <a16:creationId xmlns:a16="http://schemas.microsoft.com/office/drawing/2014/main" id="{0F0B3616-758A-F0A6-6CA8-9C074B35C425}"/>
              </a:ext>
            </a:extLst>
          </p:cNvPr>
          <p:cNvSpPr txBox="1"/>
          <p:nvPr/>
        </p:nvSpPr>
        <p:spPr>
          <a:xfrm>
            <a:off x="677334" y="1404802"/>
            <a:ext cx="8357507" cy="1384995"/>
          </a:xfrm>
          <a:prstGeom prst="rect">
            <a:avLst/>
          </a:prstGeom>
          <a:noFill/>
        </p:spPr>
        <p:txBody>
          <a:bodyPr wrap="square">
            <a:spAutoFit/>
          </a:bodyPr>
          <a:lstStyle/>
          <a:p>
            <a:r>
              <a:rPr lang="en-US" sz="2800" dirty="0"/>
              <a:t>Cardi /          o             /  logy</a:t>
            </a:r>
          </a:p>
          <a:p>
            <a:r>
              <a:rPr lang="en-US" sz="2800" dirty="0"/>
              <a:t>Root /combining Vowel/ Suffix</a:t>
            </a:r>
          </a:p>
          <a:p>
            <a:r>
              <a:rPr lang="en-US" sz="2800" dirty="0"/>
              <a:t> </a:t>
            </a:r>
          </a:p>
        </p:txBody>
      </p:sp>
    </p:spTree>
    <p:extLst>
      <p:ext uri="{BB962C8B-B14F-4D97-AF65-F5344CB8AC3E}">
        <p14:creationId xmlns:p14="http://schemas.microsoft.com/office/powerpoint/2010/main" val="2825718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F12FE-E20F-FBD3-FE04-29604D603F70}"/>
              </a:ext>
            </a:extLst>
          </p:cNvPr>
          <p:cNvSpPr>
            <a:spLocks noGrp="1"/>
          </p:cNvSpPr>
          <p:nvPr>
            <p:ph type="title"/>
          </p:nvPr>
        </p:nvSpPr>
        <p:spPr>
          <a:xfrm>
            <a:off x="677334" y="609600"/>
            <a:ext cx="8596668" cy="1064070"/>
          </a:xfrm>
        </p:spPr>
        <p:txBody>
          <a:bodyPr>
            <a:normAutofit/>
          </a:bodyPr>
          <a:lstStyle/>
          <a:p>
            <a:pPr algn="ctr"/>
            <a:r>
              <a:rPr lang="en-US" dirty="0"/>
              <a:t>Five Rules to Medical Terminology</a:t>
            </a:r>
            <a:endParaRPr lang="en-US" dirty="0">
              <a:solidFill>
                <a:srgbClr val="002060"/>
              </a:solidFill>
              <a:highlight>
                <a:srgbClr val="FFFF00"/>
              </a:highlight>
            </a:endParaRPr>
          </a:p>
        </p:txBody>
      </p:sp>
      <p:sp>
        <p:nvSpPr>
          <p:cNvPr id="8" name="TextBox 7">
            <a:extLst>
              <a:ext uri="{FF2B5EF4-FFF2-40B4-BE49-F238E27FC236}">
                <a16:creationId xmlns:a16="http://schemas.microsoft.com/office/drawing/2014/main" id="{0F0B3616-758A-F0A6-6CA8-9C074B35C425}"/>
              </a:ext>
            </a:extLst>
          </p:cNvPr>
          <p:cNvSpPr txBox="1"/>
          <p:nvPr/>
        </p:nvSpPr>
        <p:spPr>
          <a:xfrm>
            <a:off x="677334" y="1404802"/>
            <a:ext cx="8357507" cy="2677656"/>
          </a:xfrm>
          <a:prstGeom prst="rect">
            <a:avLst/>
          </a:prstGeom>
          <a:noFill/>
        </p:spPr>
        <p:txBody>
          <a:bodyPr wrap="square">
            <a:spAutoFit/>
          </a:bodyPr>
          <a:lstStyle/>
          <a:p>
            <a:pPr algn="just"/>
            <a:r>
              <a:rPr lang="en-US" sz="2800" dirty="0"/>
              <a:t>There are five basic rules to medical terminology. If you can remember these rules then understanding the terms and their meanings will be much easier. </a:t>
            </a:r>
          </a:p>
          <a:p>
            <a:pPr algn="just"/>
            <a:endParaRPr lang="en-US" sz="2800" dirty="0"/>
          </a:p>
          <a:p>
            <a:pPr algn="just"/>
            <a:endParaRPr lang="en-US" sz="2800" dirty="0"/>
          </a:p>
        </p:txBody>
      </p:sp>
    </p:spTree>
    <p:extLst>
      <p:ext uri="{BB962C8B-B14F-4D97-AF65-F5344CB8AC3E}">
        <p14:creationId xmlns:p14="http://schemas.microsoft.com/office/powerpoint/2010/main" val="3517930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421B6-33FD-0514-96A4-BDCA42DEDCE9}"/>
              </a:ext>
            </a:extLst>
          </p:cNvPr>
          <p:cNvSpPr>
            <a:spLocks noGrp="1"/>
          </p:cNvSpPr>
          <p:nvPr>
            <p:ph type="title"/>
          </p:nvPr>
        </p:nvSpPr>
        <p:spPr/>
        <p:txBody>
          <a:bodyPr/>
          <a:lstStyle/>
          <a:p>
            <a:r>
              <a:rPr lang="en-US" dirty="0"/>
              <a:t>Five Rules to Medical Terminology</a:t>
            </a:r>
          </a:p>
        </p:txBody>
      </p:sp>
      <p:sp>
        <p:nvSpPr>
          <p:cNvPr id="3" name="Content Placeholder 2">
            <a:extLst>
              <a:ext uri="{FF2B5EF4-FFF2-40B4-BE49-F238E27FC236}">
                <a16:creationId xmlns:a16="http://schemas.microsoft.com/office/drawing/2014/main" id="{388472B4-9AE3-687E-8266-586F1C066144}"/>
              </a:ext>
            </a:extLst>
          </p:cNvPr>
          <p:cNvSpPr>
            <a:spLocks noGrp="1"/>
          </p:cNvSpPr>
          <p:nvPr>
            <p:ph idx="1"/>
          </p:nvPr>
        </p:nvSpPr>
        <p:spPr/>
        <p:txBody>
          <a:bodyPr/>
          <a:lstStyle/>
          <a:p>
            <a:pPr marL="0" indent="0" algn="just">
              <a:buNone/>
            </a:pPr>
            <a:r>
              <a:rPr lang="en-US" sz="2800" b="1" i="1" u="sng" dirty="0"/>
              <a:t>1- If a suffix begins with a vowel, drop the combining vowel.</a:t>
            </a:r>
          </a:p>
          <a:p>
            <a:pPr marL="0" indent="0" algn="just">
              <a:buNone/>
            </a:pPr>
            <a:r>
              <a:rPr lang="en-US" sz="2800" dirty="0" err="1"/>
              <a:t>Gastr</a:t>
            </a:r>
            <a:r>
              <a:rPr lang="en-US" sz="2800" dirty="0"/>
              <a:t>/o = Stomach </a:t>
            </a:r>
          </a:p>
          <a:p>
            <a:pPr marL="0" indent="0" algn="just">
              <a:buNone/>
            </a:pPr>
            <a:r>
              <a:rPr lang="en-US" sz="2800" dirty="0" err="1"/>
              <a:t>ic</a:t>
            </a:r>
            <a:r>
              <a:rPr lang="en-US" sz="2800" dirty="0"/>
              <a:t> = Pertaining to</a:t>
            </a:r>
          </a:p>
          <a:p>
            <a:pPr marL="0" indent="0" algn="just">
              <a:buNone/>
            </a:pPr>
            <a:r>
              <a:rPr lang="en-US" sz="2800" dirty="0"/>
              <a:t>GASTR/</a:t>
            </a:r>
            <a:r>
              <a:rPr lang="en-US" sz="2800" dirty="0">
                <a:highlight>
                  <a:srgbClr val="000080"/>
                </a:highlight>
              </a:rPr>
              <a:t>O</a:t>
            </a:r>
            <a:r>
              <a:rPr lang="en-US" sz="2800" dirty="0"/>
              <a:t> + IC = GASTRIC</a:t>
            </a:r>
          </a:p>
          <a:p>
            <a:pPr marL="0" indent="0" algn="just">
              <a:buNone/>
            </a:pPr>
            <a:r>
              <a:rPr lang="en-US" sz="2800" dirty="0"/>
              <a:t>GASTR/O + LOGY = GASTROLOGY</a:t>
            </a:r>
          </a:p>
          <a:p>
            <a:endParaRPr lang="en-US" dirty="0"/>
          </a:p>
        </p:txBody>
      </p:sp>
    </p:spTree>
    <p:extLst>
      <p:ext uri="{BB962C8B-B14F-4D97-AF65-F5344CB8AC3E}">
        <p14:creationId xmlns:p14="http://schemas.microsoft.com/office/powerpoint/2010/main" val="3824849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421B6-33FD-0514-96A4-BDCA42DEDCE9}"/>
              </a:ext>
            </a:extLst>
          </p:cNvPr>
          <p:cNvSpPr>
            <a:spLocks noGrp="1"/>
          </p:cNvSpPr>
          <p:nvPr>
            <p:ph type="title"/>
          </p:nvPr>
        </p:nvSpPr>
        <p:spPr>
          <a:xfrm>
            <a:off x="677334" y="609600"/>
            <a:ext cx="8596668" cy="1121229"/>
          </a:xfrm>
        </p:spPr>
        <p:txBody>
          <a:bodyPr/>
          <a:lstStyle/>
          <a:p>
            <a:r>
              <a:rPr lang="en-US" dirty="0"/>
              <a:t>Five Rules to Medical Terminology</a:t>
            </a:r>
          </a:p>
        </p:txBody>
      </p:sp>
      <p:sp>
        <p:nvSpPr>
          <p:cNvPr id="3" name="Content Placeholder 2">
            <a:extLst>
              <a:ext uri="{FF2B5EF4-FFF2-40B4-BE49-F238E27FC236}">
                <a16:creationId xmlns:a16="http://schemas.microsoft.com/office/drawing/2014/main" id="{388472B4-9AE3-687E-8266-586F1C066144}"/>
              </a:ext>
            </a:extLst>
          </p:cNvPr>
          <p:cNvSpPr>
            <a:spLocks noGrp="1"/>
          </p:cNvSpPr>
          <p:nvPr>
            <p:ph idx="1"/>
          </p:nvPr>
        </p:nvSpPr>
        <p:spPr/>
        <p:txBody>
          <a:bodyPr>
            <a:normAutofit fontScale="85000" lnSpcReduction="10000"/>
          </a:bodyPr>
          <a:lstStyle/>
          <a:p>
            <a:pPr marL="0" indent="0">
              <a:buNone/>
            </a:pPr>
            <a:r>
              <a:rPr lang="en-US" sz="2800" b="1" i="1" u="sng" dirty="0"/>
              <a:t>2- Read the parts to define the term from back, then to the beginning, and follow through</a:t>
            </a:r>
          </a:p>
          <a:p>
            <a:pPr marL="0" indent="0">
              <a:buNone/>
            </a:pPr>
            <a:endParaRPr lang="en-US" sz="2800" b="1" i="1" u="sng" dirty="0"/>
          </a:p>
          <a:p>
            <a:pPr marL="0" indent="0">
              <a:buNone/>
            </a:pPr>
            <a:r>
              <a:rPr lang="en-US" sz="2800" dirty="0"/>
              <a:t>When we define a medical term, we need to see the suffix first, then coming back to Prefix then go through it</a:t>
            </a:r>
          </a:p>
          <a:p>
            <a:pPr marL="0" indent="0">
              <a:buNone/>
            </a:pPr>
            <a:r>
              <a:rPr lang="en-US" sz="2800" dirty="0"/>
              <a:t>SUB    /GASTR   / IC</a:t>
            </a:r>
          </a:p>
          <a:p>
            <a:pPr marL="0" indent="0">
              <a:buNone/>
            </a:pPr>
            <a:r>
              <a:rPr lang="en-US" sz="2800" dirty="0"/>
              <a:t>Below/stomach/ pertaining to </a:t>
            </a:r>
          </a:p>
          <a:p>
            <a:pPr marL="0" indent="0">
              <a:buNone/>
            </a:pPr>
            <a:endParaRPr lang="en-US" sz="2800" dirty="0"/>
          </a:p>
          <a:p>
            <a:pPr marL="0" indent="0">
              <a:buNone/>
            </a:pPr>
            <a:r>
              <a:rPr lang="en-US" sz="2800" dirty="0"/>
              <a:t>PERTAINING TO BELOW THE STOMACH</a:t>
            </a:r>
          </a:p>
        </p:txBody>
      </p:sp>
    </p:spTree>
    <p:extLst>
      <p:ext uri="{BB962C8B-B14F-4D97-AF65-F5344CB8AC3E}">
        <p14:creationId xmlns:p14="http://schemas.microsoft.com/office/powerpoint/2010/main" val="936508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421B6-33FD-0514-96A4-BDCA42DEDCE9}"/>
              </a:ext>
            </a:extLst>
          </p:cNvPr>
          <p:cNvSpPr>
            <a:spLocks noGrp="1"/>
          </p:cNvSpPr>
          <p:nvPr>
            <p:ph type="title"/>
          </p:nvPr>
        </p:nvSpPr>
        <p:spPr>
          <a:xfrm>
            <a:off x="677334" y="816638"/>
            <a:ext cx="8596668" cy="1320800"/>
          </a:xfrm>
        </p:spPr>
        <p:txBody>
          <a:bodyPr/>
          <a:lstStyle/>
          <a:p>
            <a:r>
              <a:rPr lang="en-US" dirty="0"/>
              <a:t>Five Rules to Medical Terminology</a:t>
            </a:r>
          </a:p>
        </p:txBody>
      </p:sp>
      <p:sp>
        <p:nvSpPr>
          <p:cNvPr id="3" name="Content Placeholder 2">
            <a:extLst>
              <a:ext uri="{FF2B5EF4-FFF2-40B4-BE49-F238E27FC236}">
                <a16:creationId xmlns:a16="http://schemas.microsoft.com/office/drawing/2014/main" id="{388472B4-9AE3-687E-8266-586F1C066144}"/>
              </a:ext>
            </a:extLst>
          </p:cNvPr>
          <p:cNvSpPr>
            <a:spLocks noGrp="1"/>
          </p:cNvSpPr>
          <p:nvPr>
            <p:ph idx="1"/>
          </p:nvPr>
        </p:nvSpPr>
        <p:spPr/>
        <p:txBody>
          <a:bodyPr>
            <a:normAutofit/>
          </a:bodyPr>
          <a:lstStyle/>
          <a:p>
            <a:pPr marL="0" indent="0">
              <a:buNone/>
            </a:pPr>
            <a:r>
              <a:rPr lang="en-US" sz="2800" b="1" i="1" u="sng" dirty="0"/>
              <a:t>3- Keep the combining vowel between roots.</a:t>
            </a:r>
          </a:p>
          <a:p>
            <a:pPr marL="0" indent="0">
              <a:buNone/>
            </a:pPr>
            <a:r>
              <a:rPr lang="en-US" sz="2800" dirty="0"/>
              <a:t>Some medical terms have more than one root. When attaching roots together we leave the combining vowel between them.</a:t>
            </a:r>
          </a:p>
          <a:p>
            <a:pPr marL="0" indent="0">
              <a:buNone/>
            </a:pPr>
            <a:r>
              <a:rPr lang="pt-BR" sz="2800" dirty="0"/>
              <a:t>GASTR/O/ENTER/O/LOGY</a:t>
            </a:r>
          </a:p>
          <a:p>
            <a:pPr marL="0" indent="0">
              <a:buNone/>
            </a:pPr>
            <a:r>
              <a:rPr lang="en-US" sz="2800" dirty="0"/>
              <a:t>Study of the stomach and small intestines.</a:t>
            </a:r>
          </a:p>
        </p:txBody>
      </p:sp>
    </p:spTree>
    <p:extLst>
      <p:ext uri="{BB962C8B-B14F-4D97-AF65-F5344CB8AC3E}">
        <p14:creationId xmlns:p14="http://schemas.microsoft.com/office/powerpoint/2010/main" val="2301213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421B6-33FD-0514-96A4-BDCA42DEDCE9}"/>
              </a:ext>
            </a:extLst>
          </p:cNvPr>
          <p:cNvSpPr>
            <a:spLocks noGrp="1"/>
          </p:cNvSpPr>
          <p:nvPr>
            <p:ph type="title"/>
          </p:nvPr>
        </p:nvSpPr>
        <p:spPr>
          <a:xfrm>
            <a:off x="677334" y="816638"/>
            <a:ext cx="8596668" cy="1320800"/>
          </a:xfrm>
        </p:spPr>
        <p:txBody>
          <a:bodyPr/>
          <a:lstStyle/>
          <a:p>
            <a:r>
              <a:rPr lang="en-US" dirty="0"/>
              <a:t>Five Rules to Medical Terminology</a:t>
            </a:r>
          </a:p>
        </p:txBody>
      </p:sp>
      <p:sp>
        <p:nvSpPr>
          <p:cNvPr id="3" name="Content Placeholder 2">
            <a:extLst>
              <a:ext uri="{FF2B5EF4-FFF2-40B4-BE49-F238E27FC236}">
                <a16:creationId xmlns:a16="http://schemas.microsoft.com/office/drawing/2014/main" id="{388472B4-9AE3-687E-8266-586F1C066144}"/>
              </a:ext>
            </a:extLst>
          </p:cNvPr>
          <p:cNvSpPr>
            <a:spLocks noGrp="1"/>
          </p:cNvSpPr>
          <p:nvPr>
            <p:ph idx="1"/>
          </p:nvPr>
        </p:nvSpPr>
        <p:spPr/>
        <p:txBody>
          <a:bodyPr>
            <a:normAutofit/>
          </a:bodyPr>
          <a:lstStyle/>
          <a:p>
            <a:pPr marL="0" indent="0">
              <a:buNone/>
            </a:pPr>
            <a:r>
              <a:rPr lang="en-US" sz="2800" b="1" i="1" u="sng" dirty="0"/>
              <a:t>4-List the roots in anatomical order.</a:t>
            </a:r>
          </a:p>
          <a:p>
            <a:pPr marL="0" indent="0">
              <a:buNone/>
            </a:pPr>
            <a:r>
              <a:rPr lang="en-US" sz="2800" dirty="0"/>
              <a:t>By now you’ve already used this rule without even realizing it. If we look at the previous term, </a:t>
            </a:r>
            <a:r>
              <a:rPr lang="en-US" sz="2800" dirty="0">
                <a:highlight>
                  <a:srgbClr val="00FF00"/>
                </a:highlight>
              </a:rPr>
              <a:t>gastroenterology</a:t>
            </a:r>
            <a:r>
              <a:rPr lang="en-US" sz="2800" dirty="0"/>
              <a:t>, the roots are listed in anatomical order. The stomach comes before the small intestines in the order of the organs of the gastrointestinal (GI) tract.</a:t>
            </a:r>
          </a:p>
        </p:txBody>
      </p:sp>
    </p:spTree>
    <p:extLst>
      <p:ext uri="{BB962C8B-B14F-4D97-AF65-F5344CB8AC3E}">
        <p14:creationId xmlns:p14="http://schemas.microsoft.com/office/powerpoint/2010/main" val="465182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421B6-33FD-0514-96A4-BDCA42DEDCE9}"/>
              </a:ext>
            </a:extLst>
          </p:cNvPr>
          <p:cNvSpPr>
            <a:spLocks noGrp="1"/>
          </p:cNvSpPr>
          <p:nvPr>
            <p:ph type="title"/>
          </p:nvPr>
        </p:nvSpPr>
        <p:spPr>
          <a:xfrm>
            <a:off x="677334" y="816638"/>
            <a:ext cx="8596668" cy="1320800"/>
          </a:xfrm>
        </p:spPr>
        <p:txBody>
          <a:bodyPr/>
          <a:lstStyle/>
          <a:p>
            <a:r>
              <a:rPr lang="en-US" dirty="0"/>
              <a:t>Five Rules to Medical Terminology</a:t>
            </a:r>
          </a:p>
        </p:txBody>
      </p:sp>
      <p:sp>
        <p:nvSpPr>
          <p:cNvPr id="3" name="Content Placeholder 2">
            <a:extLst>
              <a:ext uri="{FF2B5EF4-FFF2-40B4-BE49-F238E27FC236}">
                <a16:creationId xmlns:a16="http://schemas.microsoft.com/office/drawing/2014/main" id="{388472B4-9AE3-687E-8266-586F1C066144}"/>
              </a:ext>
            </a:extLst>
          </p:cNvPr>
          <p:cNvSpPr>
            <a:spLocks noGrp="1"/>
          </p:cNvSpPr>
          <p:nvPr>
            <p:ph idx="1"/>
          </p:nvPr>
        </p:nvSpPr>
        <p:spPr/>
        <p:txBody>
          <a:bodyPr>
            <a:normAutofit fontScale="92500" lnSpcReduction="20000"/>
          </a:bodyPr>
          <a:lstStyle/>
          <a:p>
            <a:pPr marL="0" indent="0">
              <a:buNone/>
            </a:pPr>
            <a:r>
              <a:rPr lang="en-US" sz="2800" b="1" i="1" u="sng" dirty="0"/>
              <a:t>5-Not all terms break down exactly</a:t>
            </a:r>
          </a:p>
          <a:p>
            <a:pPr marL="0" indent="0">
              <a:buNone/>
            </a:pPr>
            <a:r>
              <a:rPr lang="en-US" sz="2800" dirty="0">
                <a:solidFill>
                  <a:srgbClr val="FF0000"/>
                </a:solidFill>
              </a:rPr>
              <a:t>Caution! </a:t>
            </a:r>
            <a:r>
              <a:rPr lang="en-US" sz="2800" dirty="0"/>
              <a:t>Since the words are driven from Latin and Greek, you </a:t>
            </a:r>
            <a:r>
              <a:rPr lang="en-US" sz="2800" dirty="0" err="1"/>
              <a:t>cannt</a:t>
            </a:r>
            <a:r>
              <a:rPr lang="en-US" sz="2800" dirty="0"/>
              <a:t>  word for word translations In all cases.</a:t>
            </a:r>
          </a:p>
          <a:p>
            <a:pPr marL="0" indent="0">
              <a:buNone/>
            </a:pPr>
            <a:r>
              <a:rPr lang="en-US" sz="2800" dirty="0"/>
              <a:t>ORTH/O/PED/IC means bones and joints</a:t>
            </a:r>
          </a:p>
          <a:p>
            <a:pPr marL="0" indent="0">
              <a:buNone/>
            </a:pPr>
            <a:r>
              <a:rPr lang="en-US" sz="2800" dirty="0"/>
              <a:t>But …. What if we make word for word translation </a:t>
            </a:r>
          </a:p>
          <a:p>
            <a:pPr marL="0" indent="0">
              <a:buNone/>
            </a:pPr>
            <a:r>
              <a:rPr lang="en-US" sz="2800" dirty="0"/>
              <a:t>Orth/o Straight </a:t>
            </a:r>
          </a:p>
          <a:p>
            <a:pPr marL="0" indent="0">
              <a:buNone/>
            </a:pPr>
            <a:r>
              <a:rPr lang="en-US" sz="2800" dirty="0"/>
              <a:t>Ped/o Child </a:t>
            </a:r>
          </a:p>
          <a:p>
            <a:pPr marL="0" indent="0">
              <a:buNone/>
            </a:pPr>
            <a:r>
              <a:rPr lang="en-US" sz="2800" dirty="0" err="1"/>
              <a:t>ic</a:t>
            </a:r>
            <a:r>
              <a:rPr lang="en-US" sz="2800" dirty="0"/>
              <a:t> Pertaining to</a:t>
            </a:r>
          </a:p>
        </p:txBody>
      </p:sp>
    </p:spTree>
    <p:extLst>
      <p:ext uri="{BB962C8B-B14F-4D97-AF65-F5344CB8AC3E}">
        <p14:creationId xmlns:p14="http://schemas.microsoft.com/office/powerpoint/2010/main" val="4131898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9FE1F-C767-D035-87A2-5CCF2A135746}"/>
              </a:ext>
            </a:extLst>
          </p:cNvPr>
          <p:cNvSpPr>
            <a:spLocks noGrp="1"/>
          </p:cNvSpPr>
          <p:nvPr>
            <p:ph type="title"/>
          </p:nvPr>
        </p:nvSpPr>
        <p:spPr/>
        <p:txBody>
          <a:bodyPr/>
          <a:lstStyle/>
          <a:p>
            <a:r>
              <a:rPr lang="en-US" dirty="0"/>
              <a:t>Study tips</a:t>
            </a:r>
          </a:p>
        </p:txBody>
      </p:sp>
      <p:sp>
        <p:nvSpPr>
          <p:cNvPr id="3" name="Content Placeholder 2">
            <a:extLst>
              <a:ext uri="{FF2B5EF4-FFF2-40B4-BE49-F238E27FC236}">
                <a16:creationId xmlns:a16="http://schemas.microsoft.com/office/drawing/2014/main" id="{CB641EC0-D757-D390-67AD-3CB5D8D9E839}"/>
              </a:ext>
            </a:extLst>
          </p:cNvPr>
          <p:cNvSpPr>
            <a:spLocks noGrp="1"/>
          </p:cNvSpPr>
          <p:nvPr>
            <p:ph idx="1"/>
          </p:nvPr>
        </p:nvSpPr>
        <p:spPr>
          <a:xfrm>
            <a:off x="677333" y="1415143"/>
            <a:ext cx="8727923" cy="4833257"/>
          </a:xfrm>
        </p:spPr>
        <p:txBody>
          <a:bodyPr>
            <a:noAutofit/>
          </a:bodyPr>
          <a:lstStyle/>
          <a:p>
            <a:pPr marL="0" indent="0">
              <a:buNone/>
            </a:pPr>
            <a:br>
              <a:rPr lang="en-US" sz="2400" dirty="0"/>
            </a:br>
            <a:r>
              <a:rPr lang="en-US" sz="2600" dirty="0"/>
              <a:t>1- Writing the combining forms, suffixes, and prefixes on one side of a page and then their definitions on the other side. Repetition is the key. </a:t>
            </a:r>
            <a:br>
              <a:rPr lang="en-US" sz="2600" dirty="0"/>
            </a:br>
            <a:br>
              <a:rPr lang="en-US" sz="2600" dirty="0"/>
            </a:br>
            <a:r>
              <a:rPr lang="en-US" sz="2600" dirty="0"/>
              <a:t>2- Make up flashcards with the component parts on one side and their meaning on the other side. </a:t>
            </a:r>
          </a:p>
          <a:p>
            <a:pPr marL="0" indent="0">
              <a:buNone/>
            </a:pPr>
            <a:endParaRPr lang="en-US" sz="2600" dirty="0"/>
          </a:p>
          <a:p>
            <a:pPr marL="0" indent="0">
              <a:buNone/>
            </a:pPr>
            <a:r>
              <a:rPr lang="en-US" sz="2600" dirty="0"/>
              <a:t>3- Write and speak the terms over and over again.</a:t>
            </a:r>
          </a:p>
          <a:p>
            <a:pPr marL="0" indent="0">
              <a:buNone/>
            </a:pPr>
            <a:endParaRPr lang="en-US" sz="2400" dirty="0"/>
          </a:p>
        </p:txBody>
      </p:sp>
    </p:spTree>
    <p:extLst>
      <p:ext uri="{BB962C8B-B14F-4D97-AF65-F5344CB8AC3E}">
        <p14:creationId xmlns:p14="http://schemas.microsoft.com/office/powerpoint/2010/main" val="996878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16C38-41AF-8348-1F5F-76886A25D14A}"/>
              </a:ext>
            </a:extLst>
          </p:cNvPr>
          <p:cNvSpPr>
            <a:spLocks noGrp="1"/>
          </p:cNvSpPr>
          <p:nvPr>
            <p:ph type="title"/>
          </p:nvPr>
        </p:nvSpPr>
        <p:spPr/>
        <p:txBody>
          <a:bodyPr/>
          <a:lstStyle/>
          <a:p>
            <a:r>
              <a:rPr lang="en-US" b="0" i="0" dirty="0">
                <a:solidFill>
                  <a:schemeClr val="accent2">
                    <a:lumMod val="60000"/>
                    <a:lumOff val="40000"/>
                  </a:schemeClr>
                </a:solidFill>
                <a:effectLst/>
                <a:latin typeface="Arial" panose="020B0604020202020204" pitchFamily="34" charset="0"/>
              </a:rPr>
              <a:t>Introduction to Medical Terminology</a:t>
            </a:r>
            <a:br>
              <a:rPr lang="en-US" b="0" i="0" dirty="0">
                <a:solidFill>
                  <a:srgbClr val="41414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43A7290-A16E-B662-B234-12D3DCD3A0B9}"/>
              </a:ext>
            </a:extLst>
          </p:cNvPr>
          <p:cNvSpPr>
            <a:spLocks noGrp="1"/>
          </p:cNvSpPr>
          <p:nvPr>
            <p:ph idx="1"/>
          </p:nvPr>
        </p:nvSpPr>
        <p:spPr>
          <a:xfrm>
            <a:off x="677334" y="1709057"/>
            <a:ext cx="8596668" cy="4332305"/>
          </a:xfrm>
        </p:spPr>
        <p:txBody>
          <a:bodyPr/>
          <a:lstStyle/>
          <a:p>
            <a:pPr algn="just"/>
            <a:r>
              <a:rPr lang="en-US" sz="2800" b="0" i="0" dirty="0">
                <a:solidFill>
                  <a:srgbClr val="414141"/>
                </a:solidFill>
                <a:effectLst/>
                <a:latin typeface="Arial" panose="020B0604020202020204" pitchFamily="34" charset="0"/>
              </a:rPr>
              <a:t>Medical terminology is language that is used to describe anatomical structures, processes, conditions, medical procedures, and treatments. At first glance, medical terms may appear intimidating, but once you understand the standard structure of medical words and the definitions of some common word elements, the meaning of thousands of medical terms is easily unlocked.</a:t>
            </a:r>
          </a:p>
          <a:p>
            <a:endParaRPr lang="en-US" dirty="0"/>
          </a:p>
        </p:txBody>
      </p:sp>
    </p:spTree>
    <p:extLst>
      <p:ext uri="{BB962C8B-B14F-4D97-AF65-F5344CB8AC3E}">
        <p14:creationId xmlns:p14="http://schemas.microsoft.com/office/powerpoint/2010/main" val="3219996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9FE1F-C767-D035-87A2-5CCF2A135746}"/>
              </a:ext>
            </a:extLst>
          </p:cNvPr>
          <p:cNvSpPr>
            <a:spLocks noGrp="1"/>
          </p:cNvSpPr>
          <p:nvPr>
            <p:ph type="title"/>
          </p:nvPr>
        </p:nvSpPr>
        <p:spPr/>
        <p:txBody>
          <a:bodyPr/>
          <a:lstStyle/>
          <a:p>
            <a:r>
              <a:rPr lang="en-US" dirty="0"/>
              <a:t>Study tips</a:t>
            </a:r>
          </a:p>
        </p:txBody>
      </p:sp>
      <p:sp>
        <p:nvSpPr>
          <p:cNvPr id="3" name="Content Placeholder 2">
            <a:extLst>
              <a:ext uri="{FF2B5EF4-FFF2-40B4-BE49-F238E27FC236}">
                <a16:creationId xmlns:a16="http://schemas.microsoft.com/office/drawing/2014/main" id="{CB641EC0-D757-D390-67AD-3CB5D8D9E839}"/>
              </a:ext>
            </a:extLst>
          </p:cNvPr>
          <p:cNvSpPr>
            <a:spLocks noGrp="1"/>
          </p:cNvSpPr>
          <p:nvPr>
            <p:ph idx="1"/>
          </p:nvPr>
        </p:nvSpPr>
        <p:spPr>
          <a:xfrm>
            <a:off x="677333" y="1415143"/>
            <a:ext cx="8727923" cy="4833257"/>
          </a:xfrm>
        </p:spPr>
        <p:txBody>
          <a:bodyPr>
            <a:normAutofit/>
          </a:bodyPr>
          <a:lstStyle/>
          <a:p>
            <a:pPr marL="0" indent="0">
              <a:buNone/>
            </a:pPr>
            <a:br>
              <a:rPr lang="en-US" sz="2600" dirty="0"/>
            </a:br>
            <a:r>
              <a:rPr lang="en-US" sz="2600" dirty="0"/>
              <a:t>4- Learn the pronunciation of the terms.  The most important part of the terms are their pronunciation.</a:t>
            </a:r>
            <a:br>
              <a:rPr lang="en-US" sz="2600" dirty="0"/>
            </a:br>
            <a:br>
              <a:rPr lang="en-US" sz="2600" dirty="0"/>
            </a:br>
            <a:br>
              <a:rPr lang="en-US" sz="2600" dirty="0"/>
            </a:br>
            <a:r>
              <a:rPr lang="en-US" sz="2600" dirty="0"/>
              <a:t>5- Conduct group studies, which work well for subjects like medical terminology. Bring a dry-erase board to the study group and write the terms or definitions on the board. </a:t>
            </a:r>
            <a:br>
              <a:rPr lang="en-US" sz="2600" dirty="0"/>
            </a:br>
            <a:endParaRPr lang="en-US" sz="2600" dirty="0"/>
          </a:p>
        </p:txBody>
      </p:sp>
    </p:spTree>
    <p:extLst>
      <p:ext uri="{BB962C8B-B14F-4D97-AF65-F5344CB8AC3E}">
        <p14:creationId xmlns:p14="http://schemas.microsoft.com/office/powerpoint/2010/main" val="413702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6BB5-D23F-EABE-2565-9117CF4E0AAF}"/>
              </a:ext>
            </a:extLst>
          </p:cNvPr>
          <p:cNvSpPr>
            <a:spLocks noGrp="1"/>
          </p:cNvSpPr>
          <p:nvPr>
            <p:ph type="title"/>
          </p:nvPr>
        </p:nvSpPr>
        <p:spPr/>
        <p:txBody>
          <a:bodyPr/>
          <a:lstStyle/>
          <a:p>
            <a:r>
              <a:rPr lang="en-US" dirty="0"/>
              <a:t>Study Tips </a:t>
            </a:r>
          </a:p>
        </p:txBody>
      </p:sp>
      <p:sp>
        <p:nvSpPr>
          <p:cNvPr id="3" name="Content Placeholder 2">
            <a:extLst>
              <a:ext uri="{FF2B5EF4-FFF2-40B4-BE49-F238E27FC236}">
                <a16:creationId xmlns:a16="http://schemas.microsoft.com/office/drawing/2014/main" id="{FDB75F7E-D67F-325E-BAE9-7CBFCF262DA4}"/>
              </a:ext>
            </a:extLst>
          </p:cNvPr>
          <p:cNvSpPr>
            <a:spLocks noGrp="1"/>
          </p:cNvSpPr>
          <p:nvPr>
            <p:ph idx="1"/>
          </p:nvPr>
        </p:nvSpPr>
        <p:spPr>
          <a:xfrm>
            <a:off x="677334" y="1757818"/>
            <a:ext cx="8596668" cy="3880773"/>
          </a:xfrm>
        </p:spPr>
        <p:txBody>
          <a:bodyPr>
            <a:normAutofit/>
          </a:bodyPr>
          <a:lstStyle/>
          <a:p>
            <a:pPr marL="0" indent="0">
              <a:buNone/>
            </a:pPr>
            <a:br>
              <a:rPr lang="en-US" dirty="0"/>
            </a:br>
            <a:br>
              <a:rPr lang="en-US" sz="2400" dirty="0"/>
            </a:br>
            <a:r>
              <a:rPr lang="en-US" sz="2600" dirty="0"/>
              <a:t>6-Create your own review exercises and mock quizzes. This can be a very useful tool when working in study groups.</a:t>
            </a:r>
          </a:p>
          <a:p>
            <a:pPr marL="0" indent="0">
              <a:buNone/>
            </a:pPr>
            <a:br>
              <a:rPr lang="en-US" sz="2600" dirty="0"/>
            </a:br>
            <a:r>
              <a:rPr lang="en-US" sz="2600" dirty="0"/>
              <a:t>7- Make multiple copies of the workbook pages and then each day, try to fill them in.</a:t>
            </a:r>
          </a:p>
        </p:txBody>
      </p:sp>
    </p:spTree>
    <p:extLst>
      <p:ext uri="{BB962C8B-B14F-4D97-AF65-F5344CB8AC3E}">
        <p14:creationId xmlns:p14="http://schemas.microsoft.com/office/powerpoint/2010/main" val="2364893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A563-8F87-6EB9-7500-D3B252B12A70}"/>
              </a:ext>
            </a:extLst>
          </p:cNvPr>
          <p:cNvSpPr>
            <a:spLocks noGrp="1"/>
          </p:cNvSpPr>
          <p:nvPr>
            <p:ph type="title"/>
          </p:nvPr>
        </p:nvSpPr>
        <p:spPr>
          <a:xfrm>
            <a:off x="677334" y="2547257"/>
            <a:ext cx="8596668" cy="4310743"/>
          </a:xfrm>
        </p:spPr>
        <p:txBody>
          <a:bodyPr>
            <a:normAutofit/>
          </a:bodyPr>
          <a:lstStyle/>
          <a:p>
            <a:pPr algn="ctr"/>
            <a:r>
              <a:rPr lang="en-US" sz="6000" dirty="0"/>
              <a:t>Root Examples </a:t>
            </a:r>
          </a:p>
        </p:txBody>
      </p:sp>
      <p:sp>
        <p:nvSpPr>
          <p:cNvPr id="3" name="Content Placeholder 2">
            <a:extLst>
              <a:ext uri="{FF2B5EF4-FFF2-40B4-BE49-F238E27FC236}">
                <a16:creationId xmlns:a16="http://schemas.microsoft.com/office/drawing/2014/main" id="{01374FFB-E38F-4325-D77A-E58CD89E71CF}"/>
              </a:ext>
            </a:extLst>
          </p:cNvPr>
          <p:cNvSpPr>
            <a:spLocks noGrp="1"/>
          </p:cNvSpPr>
          <p:nvPr>
            <p:ph idx="1"/>
          </p:nvPr>
        </p:nvSpPr>
        <p:spPr>
          <a:xfrm>
            <a:off x="677334" y="1545771"/>
            <a:ext cx="8596668" cy="4855029"/>
          </a:xfrm>
        </p:spPr>
        <p:txBody>
          <a:bodyPr>
            <a:noAutofit/>
          </a:bodyPr>
          <a:lstStyle/>
          <a:p>
            <a:pPr marL="0" indent="0">
              <a:buNone/>
              <a:defRPr/>
            </a:pPr>
            <a:endParaRPr lang="en-US" dirty="0"/>
          </a:p>
          <a:p>
            <a:pPr marL="0" indent="0">
              <a:buNone/>
            </a:pPr>
            <a:endParaRPr lang="en-US" dirty="0"/>
          </a:p>
        </p:txBody>
      </p:sp>
      <p:sp>
        <p:nvSpPr>
          <p:cNvPr id="6" name="Rectangle 1">
            <a:extLst>
              <a:ext uri="{FF2B5EF4-FFF2-40B4-BE49-F238E27FC236}">
                <a16:creationId xmlns:a16="http://schemas.microsoft.com/office/drawing/2014/main" id="{47926390-9922-6AA1-E4F1-328144AEFD6C}"/>
              </a:ext>
            </a:extLst>
          </p:cNvPr>
          <p:cNvSpPr>
            <a:spLocks noChangeArrowheads="1"/>
          </p:cNvSpPr>
          <p:nvPr/>
        </p:nvSpPr>
        <p:spPr bwMode="auto">
          <a:xfrm>
            <a:off x="-37537" y="2835889"/>
            <a:ext cx="13805925" cy="1042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90157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A563-8F87-6EB9-7500-D3B252B12A70}"/>
              </a:ext>
            </a:extLst>
          </p:cNvPr>
          <p:cNvSpPr>
            <a:spLocks noGrp="1"/>
          </p:cNvSpPr>
          <p:nvPr>
            <p:ph type="title"/>
          </p:nvPr>
        </p:nvSpPr>
        <p:spPr>
          <a:xfrm>
            <a:off x="677334" y="609600"/>
            <a:ext cx="8596668" cy="936171"/>
          </a:xfrm>
        </p:spPr>
        <p:txBody>
          <a:bodyPr/>
          <a:lstStyle/>
          <a:p>
            <a:r>
              <a:rPr lang="en-US" dirty="0"/>
              <a:t>Root Words Example </a:t>
            </a:r>
          </a:p>
        </p:txBody>
      </p:sp>
      <p:graphicFrame>
        <p:nvGraphicFramePr>
          <p:cNvPr id="6" name="Content Placeholder 5">
            <a:extLst>
              <a:ext uri="{FF2B5EF4-FFF2-40B4-BE49-F238E27FC236}">
                <a16:creationId xmlns:a16="http://schemas.microsoft.com/office/drawing/2014/main" id="{A81810AC-E314-0122-762C-155F6D766E2A}"/>
              </a:ext>
            </a:extLst>
          </p:cNvPr>
          <p:cNvGraphicFramePr>
            <a:graphicFrameLocks noGrp="1"/>
          </p:cNvGraphicFramePr>
          <p:nvPr>
            <p:ph idx="1"/>
            <p:extLst>
              <p:ext uri="{D42A27DB-BD31-4B8C-83A1-F6EECF244321}">
                <p14:modId xmlns:p14="http://schemas.microsoft.com/office/powerpoint/2010/main" val="3534252292"/>
              </p:ext>
            </p:extLst>
          </p:nvPr>
        </p:nvGraphicFramePr>
        <p:xfrm>
          <a:off x="478971" y="1926771"/>
          <a:ext cx="8976258" cy="3704374"/>
        </p:xfrm>
        <a:graphic>
          <a:graphicData uri="http://schemas.openxmlformats.org/drawingml/2006/table">
            <a:tbl>
              <a:tblPr firstRow="1" firstCol="1" bandRow="1">
                <a:tableStyleId>{5C22544A-7EE6-4342-B048-85BDC9FD1C3A}</a:tableStyleId>
              </a:tblPr>
              <a:tblGrid>
                <a:gridCol w="1698172">
                  <a:extLst>
                    <a:ext uri="{9D8B030D-6E8A-4147-A177-3AD203B41FA5}">
                      <a16:colId xmlns:a16="http://schemas.microsoft.com/office/drawing/2014/main" val="3388866330"/>
                    </a:ext>
                  </a:extLst>
                </a:gridCol>
                <a:gridCol w="1262743">
                  <a:extLst>
                    <a:ext uri="{9D8B030D-6E8A-4147-A177-3AD203B41FA5}">
                      <a16:colId xmlns:a16="http://schemas.microsoft.com/office/drawing/2014/main" val="1128684790"/>
                    </a:ext>
                  </a:extLst>
                </a:gridCol>
                <a:gridCol w="1839685">
                  <a:extLst>
                    <a:ext uri="{9D8B030D-6E8A-4147-A177-3AD203B41FA5}">
                      <a16:colId xmlns:a16="http://schemas.microsoft.com/office/drawing/2014/main" val="792965636"/>
                    </a:ext>
                  </a:extLst>
                </a:gridCol>
                <a:gridCol w="4175658">
                  <a:extLst>
                    <a:ext uri="{9D8B030D-6E8A-4147-A177-3AD203B41FA5}">
                      <a16:colId xmlns:a16="http://schemas.microsoft.com/office/drawing/2014/main" val="2529424713"/>
                    </a:ext>
                  </a:extLst>
                </a:gridCol>
              </a:tblGrid>
              <a:tr h="406587">
                <a:tc>
                  <a:txBody>
                    <a:bodyPr/>
                    <a:lstStyle/>
                    <a:p>
                      <a:pPr marL="0" marR="0">
                        <a:lnSpc>
                          <a:spcPct val="107000"/>
                        </a:lnSpc>
                        <a:spcBef>
                          <a:spcPts val="0"/>
                        </a:spcBef>
                        <a:spcAft>
                          <a:spcPts val="0"/>
                        </a:spcAft>
                      </a:pPr>
                      <a:r>
                        <a:rPr lang="en-US" sz="1600" b="1" dirty="0">
                          <a:effectLst/>
                        </a:rPr>
                        <a:t>Root</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a:effectLst/>
                        </a:rPr>
                        <a:t>Meaning</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a:effectLst/>
                        </a:rPr>
                        <a:t>Example of Use</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a:effectLst/>
                        </a:rPr>
                        <a:t>Explanation</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69806661"/>
                  </a:ext>
                </a:extLst>
              </a:tr>
              <a:tr h="508455">
                <a:tc>
                  <a:txBody>
                    <a:bodyPr/>
                    <a:lstStyle/>
                    <a:p>
                      <a:pPr marL="0" marR="0">
                        <a:lnSpc>
                          <a:spcPct val="107000"/>
                        </a:lnSpc>
                        <a:spcBef>
                          <a:spcPts val="0"/>
                        </a:spcBef>
                        <a:spcAft>
                          <a:spcPts val="0"/>
                        </a:spcAft>
                      </a:pPr>
                      <a:r>
                        <a:rPr lang="en-US" sz="1600" b="1" dirty="0" err="1">
                          <a:effectLst/>
                        </a:rPr>
                        <a:t>Cephalo</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a:effectLst/>
                        </a:rPr>
                        <a:t>Head   </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800"/>
                        </a:spcAft>
                      </a:pPr>
                      <a:r>
                        <a:rPr lang="en-US" sz="1600" b="1" dirty="0">
                          <a:effectLst/>
                        </a:rPr>
                        <a:t>Cephalic  </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a:effectLst/>
                        </a:rPr>
                        <a:t>relating to the head, or located near the head</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88209638"/>
                  </a:ext>
                </a:extLst>
              </a:tr>
              <a:tr h="345419">
                <a:tc>
                  <a:txBody>
                    <a:bodyPr/>
                    <a:lstStyle/>
                    <a:p>
                      <a:pPr marL="0" marR="0">
                        <a:lnSpc>
                          <a:spcPct val="107000"/>
                        </a:lnSpc>
                        <a:spcBef>
                          <a:spcPts val="0"/>
                        </a:spcBef>
                        <a:spcAft>
                          <a:spcPts val="0"/>
                        </a:spcAft>
                      </a:pPr>
                      <a:r>
                        <a:rPr lang="en-US" sz="1600" b="1" dirty="0">
                          <a:effectLst/>
                        </a:rPr>
                        <a:t>Dent</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a:effectLst/>
                        </a:rPr>
                        <a:t>Tooth</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dirty="0">
                          <a:effectLst/>
                        </a:rPr>
                        <a:t>Dentist</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a:effectLst/>
                        </a:rPr>
                        <a:t>Someone who specialized in teeth Treatment</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29785934"/>
                  </a:ext>
                </a:extLst>
              </a:tr>
              <a:tr h="709006">
                <a:tc>
                  <a:txBody>
                    <a:bodyPr/>
                    <a:lstStyle/>
                    <a:p>
                      <a:pPr marL="0" marR="0">
                        <a:lnSpc>
                          <a:spcPct val="107000"/>
                        </a:lnSpc>
                        <a:spcBef>
                          <a:spcPts val="0"/>
                        </a:spcBef>
                        <a:spcAft>
                          <a:spcPts val="0"/>
                        </a:spcAft>
                      </a:pPr>
                      <a:r>
                        <a:rPr lang="en-US" sz="1600" b="1" dirty="0" err="1">
                          <a:effectLst/>
                        </a:rPr>
                        <a:t>Mamm</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dirty="0">
                          <a:effectLst/>
                        </a:rPr>
                        <a:t>Mammary Gland   </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dirty="0">
                          <a:effectLst/>
                        </a:rPr>
                        <a:t>mammogram</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a:effectLst/>
                        </a:rPr>
                        <a:t>an X-ray used to screen for breast cancer</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59089083"/>
                  </a:ext>
                </a:extLst>
              </a:tr>
              <a:tr h="649903">
                <a:tc>
                  <a:txBody>
                    <a:bodyPr/>
                    <a:lstStyle/>
                    <a:p>
                      <a:pPr marL="0" marR="0">
                        <a:lnSpc>
                          <a:spcPct val="107000"/>
                        </a:lnSpc>
                        <a:spcBef>
                          <a:spcPts val="0"/>
                        </a:spcBef>
                        <a:spcAft>
                          <a:spcPts val="0"/>
                        </a:spcAft>
                      </a:pPr>
                      <a:r>
                        <a:rPr lang="en-US" sz="1600" b="1" dirty="0" err="1">
                          <a:effectLst/>
                        </a:rPr>
                        <a:t>Nas</a:t>
                      </a:r>
                      <a:r>
                        <a:rPr lang="en-US" sz="1600" b="1" dirty="0">
                          <a:effectLst/>
                        </a:rPr>
                        <a:t>/o</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dirty="0">
                          <a:effectLst/>
                        </a:rPr>
                        <a:t>Nose </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dirty="0">
                          <a:effectLst/>
                        </a:rPr>
                        <a:t>nasogastric tube</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dirty="0">
                          <a:effectLst/>
                        </a:rPr>
                        <a:t>a tube that is passed through the nose and to the stomach</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34649578"/>
                  </a:ext>
                </a:extLst>
              </a:tr>
              <a:tr h="412899">
                <a:tc>
                  <a:txBody>
                    <a:bodyPr/>
                    <a:lstStyle/>
                    <a:p>
                      <a:pPr marL="0" marR="0">
                        <a:lnSpc>
                          <a:spcPct val="107000"/>
                        </a:lnSpc>
                        <a:spcBef>
                          <a:spcPts val="0"/>
                        </a:spcBef>
                        <a:spcAft>
                          <a:spcPts val="0"/>
                        </a:spcAft>
                      </a:pPr>
                      <a:r>
                        <a:rPr lang="en-US" sz="1600" b="1" dirty="0" err="1">
                          <a:effectLst/>
                        </a:rPr>
                        <a:t>Ophthalm</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800"/>
                        </a:spcAft>
                      </a:pPr>
                      <a:r>
                        <a:rPr lang="en-US" sz="1600" b="1">
                          <a:effectLst/>
                        </a:rPr>
                        <a:t>Eye</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dirty="0">
                          <a:effectLst/>
                        </a:rPr>
                        <a:t>ophthalmology</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dirty="0">
                          <a:effectLst/>
                        </a:rPr>
                        <a:t>Medical science related to eyes</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69690901"/>
                  </a:ext>
                </a:extLst>
              </a:tr>
              <a:tr h="508455">
                <a:tc>
                  <a:txBody>
                    <a:bodyPr/>
                    <a:lstStyle/>
                    <a:p>
                      <a:pPr marL="0" marR="0">
                        <a:lnSpc>
                          <a:spcPct val="107000"/>
                        </a:lnSpc>
                        <a:spcBef>
                          <a:spcPts val="0"/>
                        </a:spcBef>
                        <a:spcAft>
                          <a:spcPts val="0"/>
                        </a:spcAft>
                      </a:pPr>
                      <a:r>
                        <a:rPr lang="en-US" sz="1600" b="1" dirty="0" err="1">
                          <a:effectLst/>
                        </a:rPr>
                        <a:t>Ot</a:t>
                      </a:r>
                      <a:r>
                        <a:rPr lang="en-US" sz="1600" b="1" dirty="0">
                          <a:effectLst/>
                        </a:rPr>
                        <a:t>/o</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a:effectLst/>
                        </a:rPr>
                        <a:t>Ear</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800"/>
                        </a:spcAft>
                      </a:pPr>
                      <a:r>
                        <a:rPr lang="en-US" sz="1600" b="1" dirty="0">
                          <a:effectLst/>
                        </a:rPr>
                        <a:t>otology</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b="1" dirty="0">
                          <a:effectLst/>
                        </a:rPr>
                        <a:t>the study and medical care of the ear</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87508221"/>
                  </a:ext>
                </a:extLst>
              </a:tr>
            </a:tbl>
          </a:graphicData>
        </a:graphic>
      </p:graphicFrame>
    </p:spTree>
    <p:extLst>
      <p:ext uri="{BB962C8B-B14F-4D97-AF65-F5344CB8AC3E}">
        <p14:creationId xmlns:p14="http://schemas.microsoft.com/office/powerpoint/2010/main" val="779965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A563-8F87-6EB9-7500-D3B252B12A70}"/>
              </a:ext>
            </a:extLst>
          </p:cNvPr>
          <p:cNvSpPr>
            <a:spLocks noGrp="1"/>
          </p:cNvSpPr>
          <p:nvPr>
            <p:ph type="title"/>
          </p:nvPr>
        </p:nvSpPr>
        <p:spPr>
          <a:xfrm>
            <a:off x="677334" y="609600"/>
            <a:ext cx="8596668" cy="936171"/>
          </a:xfrm>
        </p:spPr>
        <p:txBody>
          <a:bodyPr/>
          <a:lstStyle/>
          <a:p>
            <a:r>
              <a:rPr lang="en-US" dirty="0"/>
              <a:t>Root Words Example </a:t>
            </a:r>
          </a:p>
        </p:txBody>
      </p:sp>
      <p:sp>
        <p:nvSpPr>
          <p:cNvPr id="3" name="Content Placeholder 2">
            <a:extLst>
              <a:ext uri="{FF2B5EF4-FFF2-40B4-BE49-F238E27FC236}">
                <a16:creationId xmlns:a16="http://schemas.microsoft.com/office/drawing/2014/main" id="{01374FFB-E38F-4325-D77A-E58CD89E71CF}"/>
              </a:ext>
            </a:extLst>
          </p:cNvPr>
          <p:cNvSpPr>
            <a:spLocks noGrp="1"/>
          </p:cNvSpPr>
          <p:nvPr>
            <p:ph idx="1"/>
          </p:nvPr>
        </p:nvSpPr>
        <p:spPr>
          <a:xfrm>
            <a:off x="677334" y="1545771"/>
            <a:ext cx="8596668" cy="4855029"/>
          </a:xfrm>
        </p:spPr>
        <p:txBody>
          <a:bodyPr>
            <a:noAutofit/>
          </a:bodyPr>
          <a:lstStyle/>
          <a:p>
            <a:pPr marL="0" indent="0">
              <a:buNone/>
              <a:defRPr/>
            </a:pPr>
            <a:endParaRPr lang="en-US" dirty="0"/>
          </a:p>
          <a:p>
            <a:pPr marL="0" indent="0">
              <a:buNone/>
              <a:defRPr/>
            </a:pPr>
            <a:endParaRPr lang="en-US" dirty="0"/>
          </a:p>
          <a:p>
            <a:endParaRPr lang="en-US" dirty="0"/>
          </a:p>
        </p:txBody>
      </p:sp>
      <p:graphicFrame>
        <p:nvGraphicFramePr>
          <p:cNvPr id="4" name="Table 3">
            <a:extLst>
              <a:ext uri="{FF2B5EF4-FFF2-40B4-BE49-F238E27FC236}">
                <a16:creationId xmlns:a16="http://schemas.microsoft.com/office/drawing/2014/main" id="{151D19F8-A1DC-2D10-2213-1C4D645044DD}"/>
              </a:ext>
            </a:extLst>
          </p:cNvPr>
          <p:cNvGraphicFramePr>
            <a:graphicFrameLocks noGrp="1"/>
          </p:cNvGraphicFramePr>
          <p:nvPr>
            <p:extLst>
              <p:ext uri="{D42A27DB-BD31-4B8C-83A1-F6EECF244321}">
                <p14:modId xmlns:p14="http://schemas.microsoft.com/office/powerpoint/2010/main" val="3067080670"/>
              </p:ext>
            </p:extLst>
          </p:nvPr>
        </p:nvGraphicFramePr>
        <p:xfrm>
          <a:off x="478970" y="1687286"/>
          <a:ext cx="9209317" cy="4551456"/>
        </p:xfrm>
        <a:graphic>
          <a:graphicData uri="http://schemas.openxmlformats.org/drawingml/2006/table">
            <a:tbl>
              <a:tblPr firstRow="1" firstCol="1" bandRow="1">
                <a:tableStyleId>{5C22544A-7EE6-4342-B048-85BDC9FD1C3A}</a:tableStyleId>
              </a:tblPr>
              <a:tblGrid>
                <a:gridCol w="1329026">
                  <a:extLst>
                    <a:ext uri="{9D8B030D-6E8A-4147-A177-3AD203B41FA5}">
                      <a16:colId xmlns:a16="http://schemas.microsoft.com/office/drawing/2014/main" val="2229017060"/>
                    </a:ext>
                  </a:extLst>
                </a:gridCol>
                <a:gridCol w="1647121">
                  <a:extLst>
                    <a:ext uri="{9D8B030D-6E8A-4147-A177-3AD203B41FA5}">
                      <a16:colId xmlns:a16="http://schemas.microsoft.com/office/drawing/2014/main" val="3504934696"/>
                    </a:ext>
                  </a:extLst>
                </a:gridCol>
                <a:gridCol w="1606740">
                  <a:extLst>
                    <a:ext uri="{9D8B030D-6E8A-4147-A177-3AD203B41FA5}">
                      <a16:colId xmlns:a16="http://schemas.microsoft.com/office/drawing/2014/main" val="1881385081"/>
                    </a:ext>
                  </a:extLst>
                </a:gridCol>
                <a:gridCol w="4626430">
                  <a:extLst>
                    <a:ext uri="{9D8B030D-6E8A-4147-A177-3AD203B41FA5}">
                      <a16:colId xmlns:a16="http://schemas.microsoft.com/office/drawing/2014/main" val="4132166022"/>
                    </a:ext>
                  </a:extLst>
                </a:gridCol>
              </a:tblGrid>
              <a:tr h="261343">
                <a:tc>
                  <a:txBody>
                    <a:bodyPr/>
                    <a:lstStyle/>
                    <a:p>
                      <a:pPr marL="0" marR="0">
                        <a:lnSpc>
                          <a:spcPct val="107000"/>
                        </a:lnSpc>
                        <a:spcBef>
                          <a:spcPts val="0"/>
                        </a:spcBef>
                        <a:spcAft>
                          <a:spcPts val="0"/>
                        </a:spcAft>
                      </a:pPr>
                      <a:r>
                        <a:rPr lang="en-US" sz="1600" dirty="0">
                          <a:effectLst/>
                        </a:rPr>
                        <a:t>Root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a:effectLst/>
                        </a:rPr>
                        <a:t>Meaning</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a:effectLst/>
                        </a:rPr>
                        <a:t>Example of Use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600">
                          <a:effectLst/>
                        </a:rPr>
                        <a:t>Explanation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28279288"/>
                  </a:ext>
                </a:extLst>
              </a:tr>
              <a:tr h="561442">
                <a:tc>
                  <a:txBody>
                    <a:bodyPr/>
                    <a:lstStyle/>
                    <a:p>
                      <a:pPr marL="0" marR="0" algn="ctr">
                        <a:lnSpc>
                          <a:spcPct val="107000"/>
                        </a:lnSpc>
                        <a:spcBef>
                          <a:spcPts val="0"/>
                        </a:spcBef>
                        <a:spcAft>
                          <a:spcPts val="0"/>
                        </a:spcAft>
                      </a:pPr>
                      <a:r>
                        <a:rPr lang="en-US" sz="1600">
                          <a:effectLst/>
                        </a:rPr>
                        <a:t>Steth/o</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a:effectLst/>
                        </a:rPr>
                        <a:t>Chest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stethoscope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a:effectLst/>
                        </a:rPr>
                        <a:t>An instrument uses to listen to your heart and breathing</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29389148"/>
                  </a:ext>
                </a:extLst>
              </a:tr>
              <a:tr h="740993">
                <a:tc>
                  <a:txBody>
                    <a:bodyPr/>
                    <a:lstStyle/>
                    <a:p>
                      <a:pPr marL="0" marR="0" algn="ctr">
                        <a:lnSpc>
                          <a:spcPct val="107000"/>
                        </a:lnSpc>
                        <a:spcBef>
                          <a:spcPts val="0"/>
                        </a:spcBef>
                        <a:spcAft>
                          <a:spcPts val="0"/>
                        </a:spcAft>
                      </a:pPr>
                      <a:r>
                        <a:rPr lang="en-US" sz="1600">
                          <a:effectLst/>
                        </a:rPr>
                        <a:t>Thorac/o</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000" dirty="0">
                          <a:effectLst/>
                        </a:rPr>
                        <a:t>Thorax </a:t>
                      </a:r>
                    </a:p>
                    <a:p>
                      <a:pPr marL="0" marR="0" algn="ctr">
                        <a:lnSpc>
                          <a:spcPct val="107000"/>
                        </a:lnSpc>
                        <a:spcBef>
                          <a:spcPts val="0"/>
                        </a:spcBef>
                        <a:spcAft>
                          <a:spcPts val="800"/>
                        </a:spcAft>
                      </a:pPr>
                      <a:r>
                        <a:rPr lang="en-US" sz="1000" dirty="0">
                          <a:effectLst/>
                        </a:rPr>
                        <a:t>t</a:t>
                      </a:r>
                      <a:r>
                        <a:rPr lang="en-US" sz="1000" b="1" i="0" kern="1200" dirty="0">
                          <a:solidFill>
                            <a:schemeClr val="dk1"/>
                          </a:solidFill>
                          <a:effectLst/>
                          <a:latin typeface="+mn-lt"/>
                          <a:ea typeface="+mn-ea"/>
                          <a:cs typeface="+mn-cs"/>
                        </a:rPr>
                        <a:t>he area of the body between the neck and the abdomen</a:t>
                      </a:r>
                      <a:endParaRPr lang="en-US" sz="1000" dirty="0">
                        <a:effectLst/>
                      </a:endParaRP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thoracic</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0" i="0" kern="1200" dirty="0">
                          <a:solidFill>
                            <a:schemeClr val="dk1"/>
                          </a:solidFill>
                          <a:effectLst/>
                          <a:latin typeface="+mn-lt"/>
                          <a:ea typeface="+mn-ea"/>
                          <a:cs typeface="+mn-cs"/>
                        </a:rPr>
                        <a:t>things pertaining to the thorax area of your body</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43548449"/>
                  </a:ext>
                </a:extLst>
              </a:tr>
              <a:tr h="585200">
                <a:tc>
                  <a:txBody>
                    <a:bodyPr/>
                    <a:lstStyle/>
                    <a:p>
                      <a:pPr marL="0" marR="0" algn="ctr">
                        <a:lnSpc>
                          <a:spcPct val="107000"/>
                        </a:lnSpc>
                        <a:spcBef>
                          <a:spcPts val="0"/>
                        </a:spcBef>
                        <a:spcAft>
                          <a:spcPts val="0"/>
                        </a:spcAft>
                      </a:pPr>
                      <a:r>
                        <a:rPr lang="en-US" sz="1600">
                          <a:effectLst/>
                        </a:rPr>
                        <a:t>Trache/o</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Trachea</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tracheostomy</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a:effectLst/>
                        </a:rPr>
                        <a:t> a surgical procedure to create an opening through the neck into the trachea</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46888211"/>
                  </a:ext>
                </a:extLst>
              </a:tr>
              <a:tr h="713965">
                <a:tc>
                  <a:txBody>
                    <a:bodyPr/>
                    <a:lstStyle/>
                    <a:p>
                      <a:pPr marL="0" marR="0" algn="ctr">
                        <a:lnSpc>
                          <a:spcPct val="107000"/>
                        </a:lnSpc>
                        <a:spcBef>
                          <a:spcPts val="0"/>
                        </a:spcBef>
                        <a:spcAft>
                          <a:spcPts val="0"/>
                        </a:spcAft>
                      </a:pPr>
                      <a:r>
                        <a:rPr lang="en-US" sz="1600">
                          <a:effectLst/>
                        </a:rPr>
                        <a:t>Abdomin/o</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a:effectLst/>
                        </a:rPr>
                        <a:t>Abdomen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abdominal cavity</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the largest cavity  of body called Belly</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14499983"/>
                  </a:ext>
                </a:extLst>
              </a:tr>
              <a:tr h="585200">
                <a:tc>
                  <a:txBody>
                    <a:bodyPr/>
                    <a:lstStyle/>
                    <a:p>
                      <a:pPr marL="0" marR="0" algn="ctr">
                        <a:lnSpc>
                          <a:spcPct val="107000"/>
                        </a:lnSpc>
                        <a:spcBef>
                          <a:spcPts val="0"/>
                        </a:spcBef>
                        <a:spcAft>
                          <a:spcPts val="0"/>
                        </a:spcAft>
                      </a:pPr>
                      <a:r>
                        <a:rPr lang="en-US" sz="1600">
                          <a:effectLst/>
                        </a:rPr>
                        <a:t>Copr/o</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600" dirty="0">
                          <a:effectLst/>
                        </a:rPr>
                        <a:t>Feces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copremia</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a:effectLst/>
                        </a:rPr>
                        <a:t>poisoning due to the presence of fecal matter in the blood.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02475795"/>
                  </a:ext>
                </a:extLst>
              </a:tr>
              <a:tr h="740993">
                <a:tc>
                  <a:txBody>
                    <a:bodyPr/>
                    <a:lstStyle/>
                    <a:p>
                      <a:pPr marL="0" marR="0" algn="ctr">
                        <a:lnSpc>
                          <a:spcPct val="107000"/>
                        </a:lnSpc>
                        <a:spcBef>
                          <a:spcPts val="0"/>
                        </a:spcBef>
                        <a:spcAft>
                          <a:spcPts val="0"/>
                        </a:spcAft>
                      </a:pPr>
                      <a:r>
                        <a:rPr lang="en-US" sz="1600">
                          <a:effectLst/>
                        </a:rPr>
                        <a:t>Cyan/o</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600" dirty="0">
                          <a:effectLst/>
                        </a:rPr>
                        <a:t>Blue</a:t>
                      </a: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600" dirty="0">
                          <a:effectLst/>
                        </a:rPr>
                        <a:t>Cyanosis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term for when your skin, lips or nails turn blue due to a lack of oxygen in your blood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60786248"/>
                  </a:ext>
                </a:extLst>
              </a:tr>
            </a:tbl>
          </a:graphicData>
        </a:graphic>
      </p:graphicFrame>
    </p:spTree>
    <p:extLst>
      <p:ext uri="{BB962C8B-B14F-4D97-AF65-F5344CB8AC3E}">
        <p14:creationId xmlns:p14="http://schemas.microsoft.com/office/powerpoint/2010/main" val="1716581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A563-8F87-6EB9-7500-D3B252B12A70}"/>
              </a:ext>
            </a:extLst>
          </p:cNvPr>
          <p:cNvSpPr>
            <a:spLocks noGrp="1"/>
          </p:cNvSpPr>
          <p:nvPr>
            <p:ph type="title"/>
          </p:nvPr>
        </p:nvSpPr>
        <p:spPr>
          <a:xfrm>
            <a:off x="677334" y="609600"/>
            <a:ext cx="8596668" cy="936171"/>
          </a:xfrm>
        </p:spPr>
        <p:txBody>
          <a:bodyPr/>
          <a:lstStyle/>
          <a:p>
            <a:r>
              <a:rPr lang="en-US" dirty="0"/>
              <a:t>Root Words Example </a:t>
            </a:r>
          </a:p>
        </p:txBody>
      </p:sp>
      <p:sp>
        <p:nvSpPr>
          <p:cNvPr id="3" name="Content Placeholder 2">
            <a:extLst>
              <a:ext uri="{FF2B5EF4-FFF2-40B4-BE49-F238E27FC236}">
                <a16:creationId xmlns:a16="http://schemas.microsoft.com/office/drawing/2014/main" id="{01374FFB-E38F-4325-D77A-E58CD89E71CF}"/>
              </a:ext>
            </a:extLst>
          </p:cNvPr>
          <p:cNvSpPr>
            <a:spLocks noGrp="1"/>
          </p:cNvSpPr>
          <p:nvPr>
            <p:ph idx="1"/>
          </p:nvPr>
        </p:nvSpPr>
        <p:spPr>
          <a:xfrm>
            <a:off x="677334" y="1545771"/>
            <a:ext cx="8596668" cy="4855029"/>
          </a:xfrm>
        </p:spPr>
        <p:txBody>
          <a:bodyPr>
            <a:noAutofit/>
          </a:bodyPr>
          <a:lstStyle/>
          <a:p>
            <a:pPr marL="0" indent="0">
              <a:buNone/>
              <a:defRPr/>
            </a:pPr>
            <a:endParaRPr lang="en-US" dirty="0"/>
          </a:p>
          <a:p>
            <a:endParaRPr lang="en-US" dirty="0"/>
          </a:p>
        </p:txBody>
      </p:sp>
      <p:graphicFrame>
        <p:nvGraphicFramePr>
          <p:cNvPr id="4" name="Table 3">
            <a:extLst>
              <a:ext uri="{FF2B5EF4-FFF2-40B4-BE49-F238E27FC236}">
                <a16:creationId xmlns:a16="http://schemas.microsoft.com/office/drawing/2014/main" id="{64BC7CCC-7425-EC89-6800-48BFEDBBEB33}"/>
              </a:ext>
            </a:extLst>
          </p:cNvPr>
          <p:cNvGraphicFramePr>
            <a:graphicFrameLocks noGrp="1"/>
          </p:cNvGraphicFramePr>
          <p:nvPr>
            <p:extLst>
              <p:ext uri="{D42A27DB-BD31-4B8C-83A1-F6EECF244321}">
                <p14:modId xmlns:p14="http://schemas.microsoft.com/office/powerpoint/2010/main" val="864865101"/>
              </p:ext>
            </p:extLst>
          </p:nvPr>
        </p:nvGraphicFramePr>
        <p:xfrm>
          <a:off x="360125" y="1722528"/>
          <a:ext cx="9480562" cy="4155856"/>
        </p:xfrm>
        <a:graphic>
          <a:graphicData uri="http://schemas.openxmlformats.org/drawingml/2006/table">
            <a:tbl>
              <a:tblPr firstRow="1" firstCol="1" bandRow="1">
                <a:tableStyleId>{5C22544A-7EE6-4342-B048-85BDC9FD1C3A}</a:tableStyleId>
              </a:tblPr>
              <a:tblGrid>
                <a:gridCol w="2079463">
                  <a:extLst>
                    <a:ext uri="{9D8B030D-6E8A-4147-A177-3AD203B41FA5}">
                      <a16:colId xmlns:a16="http://schemas.microsoft.com/office/drawing/2014/main" val="1938166136"/>
                    </a:ext>
                  </a:extLst>
                </a:gridCol>
                <a:gridCol w="1542828">
                  <a:extLst>
                    <a:ext uri="{9D8B030D-6E8A-4147-A177-3AD203B41FA5}">
                      <a16:colId xmlns:a16="http://schemas.microsoft.com/office/drawing/2014/main" val="633999897"/>
                    </a:ext>
                  </a:extLst>
                </a:gridCol>
                <a:gridCol w="1797898">
                  <a:extLst>
                    <a:ext uri="{9D8B030D-6E8A-4147-A177-3AD203B41FA5}">
                      <a16:colId xmlns:a16="http://schemas.microsoft.com/office/drawing/2014/main" val="780338159"/>
                    </a:ext>
                  </a:extLst>
                </a:gridCol>
                <a:gridCol w="4060373">
                  <a:extLst>
                    <a:ext uri="{9D8B030D-6E8A-4147-A177-3AD203B41FA5}">
                      <a16:colId xmlns:a16="http://schemas.microsoft.com/office/drawing/2014/main" val="634727981"/>
                    </a:ext>
                  </a:extLst>
                </a:gridCol>
              </a:tblGrid>
              <a:tr h="375727">
                <a:tc>
                  <a:txBody>
                    <a:bodyPr/>
                    <a:lstStyle/>
                    <a:p>
                      <a:pPr marL="0" marR="0">
                        <a:lnSpc>
                          <a:spcPct val="107000"/>
                        </a:lnSpc>
                        <a:spcBef>
                          <a:spcPts val="0"/>
                        </a:spcBef>
                        <a:spcAft>
                          <a:spcPts val="0"/>
                        </a:spcAft>
                      </a:pPr>
                      <a:r>
                        <a:rPr lang="en-US" sz="1800" dirty="0">
                          <a:effectLst/>
                        </a:rPr>
                        <a:t>Root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Meaning</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dirty="0">
                          <a:effectLst/>
                        </a:rPr>
                        <a:t>Example of Use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dirty="0">
                          <a:effectLst/>
                        </a:rPr>
                        <a:t>Explanation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31116983"/>
                  </a:ext>
                </a:extLst>
              </a:tr>
              <a:tr h="1029329">
                <a:tc>
                  <a:txBody>
                    <a:bodyPr/>
                    <a:lstStyle/>
                    <a:p>
                      <a:pPr marL="0" marR="0" algn="ctr">
                        <a:lnSpc>
                          <a:spcPct val="107000"/>
                        </a:lnSpc>
                        <a:spcBef>
                          <a:spcPts val="0"/>
                        </a:spcBef>
                        <a:spcAft>
                          <a:spcPts val="0"/>
                        </a:spcAft>
                      </a:pPr>
                      <a:r>
                        <a:rPr lang="en-US" sz="1800" dirty="0" err="1">
                          <a:effectLst/>
                        </a:rPr>
                        <a:t>Dermat</a:t>
                      </a:r>
                      <a:r>
                        <a:rPr lang="en-US" sz="1800" dirty="0">
                          <a:effectLst/>
                        </a:rPr>
                        <a:t>/o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800"/>
                        </a:spcAft>
                      </a:pPr>
                      <a:r>
                        <a:rPr lang="en-US" sz="1800" dirty="0">
                          <a:effectLst/>
                        </a:rPr>
                        <a:t>Skin</a:t>
                      </a:r>
                    </a:p>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dermatology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dealing with the skin and its diseases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80151002"/>
                  </a:ext>
                </a:extLst>
              </a:tr>
              <a:tr h="1029329">
                <a:tc>
                  <a:txBody>
                    <a:bodyPr/>
                    <a:lstStyle/>
                    <a:p>
                      <a:pPr marL="0" marR="0" algn="ctr">
                        <a:lnSpc>
                          <a:spcPct val="107000"/>
                        </a:lnSpc>
                        <a:spcBef>
                          <a:spcPts val="0"/>
                        </a:spcBef>
                        <a:spcAft>
                          <a:spcPts val="0"/>
                        </a:spcAft>
                      </a:pPr>
                      <a:r>
                        <a:rPr lang="en-US" sz="1800" dirty="0" err="1">
                          <a:effectLst/>
                        </a:rPr>
                        <a:t>Eryth</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800"/>
                        </a:spcAft>
                      </a:pPr>
                      <a:r>
                        <a:rPr lang="en-US" sz="1800" dirty="0">
                          <a:effectLst/>
                        </a:rPr>
                        <a:t>Red Blood Cell</a:t>
                      </a:r>
                    </a:p>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Erythema</a:t>
                      </a:r>
                    </a:p>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Abnormal increase in Red Blood cell numbers.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92998872"/>
                  </a:ext>
                </a:extLst>
              </a:tr>
              <a:tr h="771191">
                <a:tc>
                  <a:txBody>
                    <a:bodyPr/>
                    <a:lstStyle/>
                    <a:p>
                      <a:pPr marL="0" marR="0" algn="ctr">
                        <a:lnSpc>
                          <a:spcPct val="107000"/>
                        </a:lnSpc>
                        <a:spcBef>
                          <a:spcPts val="0"/>
                        </a:spcBef>
                        <a:spcAft>
                          <a:spcPts val="0"/>
                        </a:spcAft>
                      </a:pPr>
                      <a:r>
                        <a:rPr lang="en-US" sz="1800" dirty="0" err="1">
                          <a:effectLst/>
                        </a:rPr>
                        <a:t>Gingiv</a:t>
                      </a:r>
                      <a:r>
                        <a:rPr lang="en-US" sz="1800" dirty="0">
                          <a:effectLst/>
                        </a:rPr>
                        <a:t>/o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a:effectLst/>
                        </a:rPr>
                        <a:t>Gums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Gingivitis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i="0" kern="1200" dirty="0">
                          <a:solidFill>
                            <a:schemeClr val="dk1"/>
                          </a:solidFill>
                          <a:effectLst/>
                          <a:latin typeface="+mn-lt"/>
                          <a:ea typeface="+mn-ea"/>
                          <a:cs typeface="+mn-cs"/>
                        </a:rPr>
                        <a:t>gum disease that causes redness and swelling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18886176"/>
                  </a:ext>
                </a:extLst>
              </a:tr>
              <a:tr h="460325">
                <a:tc>
                  <a:txBody>
                    <a:bodyPr/>
                    <a:lstStyle/>
                    <a:p>
                      <a:pPr marL="0" marR="0" algn="ctr">
                        <a:lnSpc>
                          <a:spcPct val="107000"/>
                        </a:lnSpc>
                        <a:spcBef>
                          <a:spcPts val="0"/>
                        </a:spcBef>
                        <a:spcAft>
                          <a:spcPts val="0"/>
                        </a:spcAft>
                      </a:pPr>
                      <a:r>
                        <a:rPr lang="en-US" sz="1800" dirty="0" err="1">
                          <a:effectLst/>
                        </a:rPr>
                        <a:t>Hepat</a:t>
                      </a:r>
                      <a:r>
                        <a:rPr lang="en-US" sz="1800" dirty="0">
                          <a:effectLst/>
                        </a:rPr>
                        <a:t>/o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a:effectLst/>
                        </a:rPr>
                        <a:t>Liver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 hepatotoxic</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destructive to liver cells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10007936"/>
                  </a:ext>
                </a:extLst>
              </a:tr>
              <a:tr h="489955">
                <a:tc>
                  <a:txBody>
                    <a:bodyPr/>
                    <a:lstStyle/>
                    <a:p>
                      <a:pPr marL="0" marR="0" algn="ctr">
                        <a:lnSpc>
                          <a:spcPct val="107000"/>
                        </a:lnSpc>
                        <a:spcBef>
                          <a:spcPts val="0"/>
                        </a:spcBef>
                        <a:spcAft>
                          <a:spcPts val="0"/>
                        </a:spcAft>
                      </a:pPr>
                      <a:r>
                        <a:rPr lang="en-US" sz="1800">
                          <a:effectLst/>
                        </a:rPr>
                        <a:t>Hydr/o</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800">
                          <a:effectLst/>
                        </a:rPr>
                        <a:t>Water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Hydrocephalus</a:t>
                      </a:r>
                    </a:p>
                  </a:txBody>
                  <a:tcPr marL="68580" marR="68580" marT="0" marB="0"/>
                </a:tc>
                <a:tc>
                  <a:txBody>
                    <a:bodyPr/>
                    <a:lstStyle/>
                    <a:p>
                      <a:pPr marL="0" marR="0" algn="ctr">
                        <a:lnSpc>
                          <a:spcPct val="107000"/>
                        </a:lnSpc>
                        <a:spcBef>
                          <a:spcPts val="0"/>
                        </a:spcBef>
                        <a:spcAft>
                          <a:spcPts val="0"/>
                        </a:spcAft>
                      </a:pPr>
                      <a:r>
                        <a:rPr lang="en-US" sz="1800" dirty="0">
                          <a:effectLst/>
                        </a:rPr>
                        <a:t>water on the brain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2544473"/>
                  </a:ext>
                </a:extLst>
              </a:tr>
            </a:tbl>
          </a:graphicData>
        </a:graphic>
      </p:graphicFrame>
    </p:spTree>
    <p:extLst>
      <p:ext uri="{BB962C8B-B14F-4D97-AF65-F5344CB8AC3E}">
        <p14:creationId xmlns:p14="http://schemas.microsoft.com/office/powerpoint/2010/main" val="2450304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A563-8F87-6EB9-7500-D3B252B12A70}"/>
              </a:ext>
            </a:extLst>
          </p:cNvPr>
          <p:cNvSpPr>
            <a:spLocks noGrp="1"/>
          </p:cNvSpPr>
          <p:nvPr>
            <p:ph type="title"/>
          </p:nvPr>
        </p:nvSpPr>
        <p:spPr>
          <a:xfrm>
            <a:off x="677334" y="609600"/>
            <a:ext cx="8596668" cy="936171"/>
          </a:xfrm>
        </p:spPr>
        <p:txBody>
          <a:bodyPr/>
          <a:lstStyle/>
          <a:p>
            <a:r>
              <a:rPr lang="en-US" dirty="0"/>
              <a:t>Root Words Example </a:t>
            </a:r>
          </a:p>
        </p:txBody>
      </p:sp>
      <p:sp>
        <p:nvSpPr>
          <p:cNvPr id="3" name="Content Placeholder 2">
            <a:extLst>
              <a:ext uri="{FF2B5EF4-FFF2-40B4-BE49-F238E27FC236}">
                <a16:creationId xmlns:a16="http://schemas.microsoft.com/office/drawing/2014/main" id="{01374FFB-E38F-4325-D77A-E58CD89E71CF}"/>
              </a:ext>
            </a:extLst>
          </p:cNvPr>
          <p:cNvSpPr>
            <a:spLocks noGrp="1"/>
          </p:cNvSpPr>
          <p:nvPr>
            <p:ph idx="1"/>
          </p:nvPr>
        </p:nvSpPr>
        <p:spPr>
          <a:xfrm>
            <a:off x="677334" y="1545771"/>
            <a:ext cx="8596668" cy="4855029"/>
          </a:xfrm>
        </p:spPr>
        <p:txBody>
          <a:bodyPr>
            <a:noAutofit/>
          </a:bodyPr>
          <a:lstStyle/>
          <a:p>
            <a:pPr marL="0" indent="0">
              <a:buNone/>
              <a:defRPr/>
            </a:pPr>
            <a:endParaRPr lang="en-US" dirty="0"/>
          </a:p>
          <a:p>
            <a:endParaRPr lang="en-US" dirty="0"/>
          </a:p>
        </p:txBody>
      </p:sp>
      <p:graphicFrame>
        <p:nvGraphicFramePr>
          <p:cNvPr id="5" name="Table 4">
            <a:extLst>
              <a:ext uri="{FF2B5EF4-FFF2-40B4-BE49-F238E27FC236}">
                <a16:creationId xmlns:a16="http://schemas.microsoft.com/office/drawing/2014/main" id="{69965FA7-432D-A248-EE46-EBDA1B4ED752}"/>
              </a:ext>
            </a:extLst>
          </p:cNvPr>
          <p:cNvGraphicFramePr>
            <a:graphicFrameLocks noGrp="1"/>
          </p:cNvGraphicFramePr>
          <p:nvPr>
            <p:extLst>
              <p:ext uri="{D42A27DB-BD31-4B8C-83A1-F6EECF244321}">
                <p14:modId xmlns:p14="http://schemas.microsoft.com/office/powerpoint/2010/main" val="775359340"/>
              </p:ext>
            </p:extLst>
          </p:nvPr>
        </p:nvGraphicFramePr>
        <p:xfrm>
          <a:off x="677335" y="1850570"/>
          <a:ext cx="8799769" cy="4401819"/>
        </p:xfrm>
        <a:graphic>
          <a:graphicData uri="http://schemas.openxmlformats.org/drawingml/2006/table">
            <a:tbl>
              <a:tblPr firstRow="1" firstCol="1" bandRow="1">
                <a:tableStyleId>{5C22544A-7EE6-4342-B048-85BDC9FD1C3A}</a:tableStyleId>
              </a:tblPr>
              <a:tblGrid>
                <a:gridCol w="1421448">
                  <a:extLst>
                    <a:ext uri="{9D8B030D-6E8A-4147-A177-3AD203B41FA5}">
                      <a16:colId xmlns:a16="http://schemas.microsoft.com/office/drawing/2014/main" val="3377196998"/>
                    </a:ext>
                  </a:extLst>
                </a:gridCol>
                <a:gridCol w="1539664">
                  <a:extLst>
                    <a:ext uri="{9D8B030D-6E8A-4147-A177-3AD203B41FA5}">
                      <a16:colId xmlns:a16="http://schemas.microsoft.com/office/drawing/2014/main" val="3078213801"/>
                    </a:ext>
                  </a:extLst>
                </a:gridCol>
                <a:gridCol w="1989467">
                  <a:extLst>
                    <a:ext uri="{9D8B030D-6E8A-4147-A177-3AD203B41FA5}">
                      <a16:colId xmlns:a16="http://schemas.microsoft.com/office/drawing/2014/main" val="1135429745"/>
                    </a:ext>
                  </a:extLst>
                </a:gridCol>
                <a:gridCol w="3849190">
                  <a:extLst>
                    <a:ext uri="{9D8B030D-6E8A-4147-A177-3AD203B41FA5}">
                      <a16:colId xmlns:a16="http://schemas.microsoft.com/office/drawing/2014/main" val="2356322506"/>
                    </a:ext>
                  </a:extLst>
                </a:gridCol>
              </a:tblGrid>
              <a:tr h="485444">
                <a:tc>
                  <a:txBody>
                    <a:bodyPr/>
                    <a:lstStyle/>
                    <a:p>
                      <a:pPr marL="0" marR="0" algn="ctr">
                        <a:lnSpc>
                          <a:spcPct val="107000"/>
                        </a:lnSpc>
                        <a:spcBef>
                          <a:spcPts val="0"/>
                        </a:spcBef>
                        <a:spcAft>
                          <a:spcPts val="0"/>
                        </a:spcAft>
                      </a:pPr>
                      <a:r>
                        <a:rPr lang="en-US" sz="1800" dirty="0">
                          <a:effectLst/>
                        </a:rPr>
                        <a:t>Root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a:effectLst/>
                        </a:rPr>
                        <a:t>Meaning</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a:effectLst/>
                        </a:rPr>
                        <a:t>Example of Use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a:effectLst/>
                        </a:rPr>
                        <a:t>Explanation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84063500"/>
                  </a:ext>
                </a:extLst>
              </a:tr>
              <a:tr h="996391">
                <a:tc>
                  <a:txBody>
                    <a:bodyPr/>
                    <a:lstStyle/>
                    <a:p>
                      <a:pPr marL="0" marR="0" algn="ctr">
                        <a:lnSpc>
                          <a:spcPct val="107000"/>
                        </a:lnSpc>
                        <a:spcBef>
                          <a:spcPts val="0"/>
                        </a:spcBef>
                        <a:spcAft>
                          <a:spcPts val="0"/>
                        </a:spcAft>
                      </a:pPr>
                      <a:r>
                        <a:rPr lang="en-US" sz="1800" dirty="0">
                          <a:effectLst/>
                        </a:rPr>
                        <a:t>                  </a:t>
                      </a:r>
                      <a:r>
                        <a:rPr lang="en-US" sz="1800" dirty="0" err="1">
                          <a:effectLst/>
                        </a:rPr>
                        <a:t>Arthro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just">
                        <a:lnSpc>
                          <a:spcPct val="107000"/>
                        </a:lnSpc>
                        <a:spcBef>
                          <a:spcPts val="0"/>
                        </a:spcBef>
                        <a:spcAft>
                          <a:spcPts val="0"/>
                        </a:spcAft>
                      </a:pPr>
                      <a:r>
                        <a:rPr lang="en-US" sz="1800" dirty="0">
                          <a:effectLst/>
                        </a:rPr>
                        <a:t>Joint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just">
                        <a:lnSpc>
                          <a:spcPct val="107000"/>
                        </a:lnSpc>
                        <a:spcBef>
                          <a:spcPts val="0"/>
                        </a:spcBef>
                        <a:spcAft>
                          <a:spcPts val="0"/>
                        </a:spcAft>
                      </a:pPr>
                      <a:r>
                        <a:rPr lang="en-US" sz="1800" dirty="0">
                          <a:effectLst/>
                        </a:rPr>
                        <a:t>Arthroscopy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just">
                        <a:lnSpc>
                          <a:spcPct val="107000"/>
                        </a:lnSpc>
                        <a:spcBef>
                          <a:spcPts val="0"/>
                        </a:spcBef>
                        <a:spcAft>
                          <a:spcPts val="0"/>
                        </a:spcAft>
                      </a:pPr>
                      <a:r>
                        <a:rPr lang="en-US" sz="1800" dirty="0">
                          <a:effectLst/>
                        </a:rPr>
                        <a:t>a surgical procedure that can be performed for diagnosis and/or treatment of joint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08768318"/>
                  </a:ext>
                </a:extLst>
              </a:tr>
              <a:tr h="485444">
                <a:tc>
                  <a:txBody>
                    <a:bodyPr/>
                    <a:lstStyle/>
                    <a:p>
                      <a:pPr marL="0" marR="0" algn="ctr">
                        <a:lnSpc>
                          <a:spcPct val="107000"/>
                        </a:lnSpc>
                        <a:spcBef>
                          <a:spcPts val="0"/>
                        </a:spcBef>
                        <a:spcAft>
                          <a:spcPts val="0"/>
                        </a:spcAft>
                      </a:pPr>
                      <a:r>
                        <a:rPr lang="en-US" sz="1800">
                          <a:effectLst/>
                        </a:rPr>
                        <a:t>Hemat/o</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just">
                        <a:lnSpc>
                          <a:spcPct val="107000"/>
                        </a:lnSpc>
                        <a:spcBef>
                          <a:spcPts val="0"/>
                        </a:spcBef>
                        <a:spcAft>
                          <a:spcPts val="0"/>
                        </a:spcAft>
                      </a:pPr>
                      <a:r>
                        <a:rPr lang="en-US" sz="1800">
                          <a:effectLst/>
                        </a:rPr>
                        <a:t>Blood</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just">
                        <a:lnSpc>
                          <a:spcPct val="107000"/>
                        </a:lnSpc>
                        <a:spcBef>
                          <a:spcPts val="0"/>
                        </a:spcBef>
                        <a:spcAft>
                          <a:spcPts val="0"/>
                        </a:spcAft>
                      </a:pPr>
                      <a:r>
                        <a:rPr lang="en-US" sz="1800" dirty="0">
                          <a:effectLst/>
                        </a:rPr>
                        <a:t>Hematology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just">
                        <a:lnSpc>
                          <a:spcPct val="107000"/>
                        </a:lnSpc>
                        <a:spcBef>
                          <a:spcPts val="0"/>
                        </a:spcBef>
                        <a:spcAft>
                          <a:spcPts val="0"/>
                        </a:spcAft>
                      </a:pPr>
                      <a:r>
                        <a:rPr lang="en-US" sz="1800" dirty="0">
                          <a:effectLst/>
                        </a:rPr>
                        <a:t>study of blood including diseases of the blood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70398957"/>
                  </a:ext>
                </a:extLst>
              </a:tr>
              <a:tr h="996391">
                <a:tc>
                  <a:txBody>
                    <a:bodyPr/>
                    <a:lstStyle/>
                    <a:p>
                      <a:pPr marL="0" marR="0" algn="ctr">
                        <a:lnSpc>
                          <a:spcPct val="107000"/>
                        </a:lnSpc>
                        <a:spcBef>
                          <a:spcPts val="0"/>
                        </a:spcBef>
                        <a:spcAft>
                          <a:spcPts val="0"/>
                        </a:spcAft>
                      </a:pPr>
                      <a:r>
                        <a:rPr lang="en-US" sz="1800">
                          <a:effectLst/>
                        </a:rPr>
                        <a:t>Bi/o</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just">
                        <a:lnSpc>
                          <a:spcPct val="107000"/>
                        </a:lnSpc>
                        <a:spcBef>
                          <a:spcPts val="0"/>
                        </a:spcBef>
                        <a:spcAft>
                          <a:spcPts val="0"/>
                        </a:spcAft>
                      </a:pPr>
                      <a:r>
                        <a:rPr lang="en-US" sz="1800">
                          <a:effectLst/>
                        </a:rPr>
                        <a:t>Life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just">
                        <a:lnSpc>
                          <a:spcPct val="107000"/>
                        </a:lnSpc>
                        <a:spcBef>
                          <a:spcPts val="0"/>
                        </a:spcBef>
                        <a:spcAft>
                          <a:spcPts val="0"/>
                        </a:spcAft>
                      </a:pPr>
                      <a:r>
                        <a:rPr lang="en-US" sz="1800" dirty="0">
                          <a:effectLst/>
                        </a:rPr>
                        <a:t>biography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just">
                        <a:lnSpc>
                          <a:spcPct val="107000"/>
                        </a:lnSpc>
                        <a:spcBef>
                          <a:spcPts val="0"/>
                        </a:spcBef>
                        <a:spcAft>
                          <a:spcPts val="0"/>
                        </a:spcAft>
                      </a:pPr>
                      <a:r>
                        <a:rPr lang="en-US" sz="1800" dirty="0">
                          <a:effectLst/>
                        </a:rPr>
                        <a:t>an account of their life, written by someone else.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05709290"/>
                  </a:ext>
                </a:extLst>
              </a:tr>
              <a:tr h="485444">
                <a:tc>
                  <a:txBody>
                    <a:bodyPr/>
                    <a:lstStyle/>
                    <a:p>
                      <a:pPr marL="0" marR="0" algn="ctr">
                        <a:lnSpc>
                          <a:spcPct val="107000"/>
                        </a:lnSpc>
                        <a:spcBef>
                          <a:spcPts val="0"/>
                        </a:spcBef>
                        <a:spcAft>
                          <a:spcPts val="0"/>
                        </a:spcAft>
                      </a:pPr>
                      <a:r>
                        <a:rPr lang="en-US" sz="1800">
                          <a:effectLst/>
                        </a:rPr>
                        <a:t>Hepat/o</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just">
                        <a:lnSpc>
                          <a:spcPct val="107000"/>
                        </a:lnSpc>
                        <a:spcBef>
                          <a:spcPts val="0"/>
                        </a:spcBef>
                        <a:spcAft>
                          <a:spcPts val="0"/>
                        </a:spcAft>
                      </a:pPr>
                      <a:r>
                        <a:rPr lang="en-US" sz="1800">
                          <a:effectLst/>
                        </a:rPr>
                        <a:t>Liver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just">
                        <a:lnSpc>
                          <a:spcPct val="107000"/>
                        </a:lnSpc>
                        <a:spcBef>
                          <a:spcPts val="0"/>
                        </a:spcBef>
                        <a:spcAft>
                          <a:spcPts val="0"/>
                        </a:spcAft>
                      </a:pPr>
                      <a:r>
                        <a:rPr lang="en-US" sz="1800" dirty="0">
                          <a:effectLst/>
                        </a:rPr>
                        <a:t>hepatitis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just">
                        <a:lnSpc>
                          <a:spcPct val="107000"/>
                        </a:lnSpc>
                        <a:spcBef>
                          <a:spcPts val="0"/>
                        </a:spcBef>
                        <a:spcAft>
                          <a:spcPts val="0"/>
                        </a:spcAft>
                      </a:pPr>
                      <a:r>
                        <a:rPr lang="en-US" sz="1800" dirty="0">
                          <a:effectLst/>
                        </a:rPr>
                        <a:t>inflammation of the liver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53015300"/>
                  </a:ext>
                </a:extLst>
              </a:tr>
              <a:tr h="633030">
                <a:tc>
                  <a:txBody>
                    <a:bodyPr/>
                    <a:lstStyle/>
                    <a:p>
                      <a:pPr marL="0" marR="0" algn="ctr">
                        <a:lnSpc>
                          <a:spcPct val="107000"/>
                        </a:lnSpc>
                        <a:spcBef>
                          <a:spcPts val="0"/>
                        </a:spcBef>
                        <a:spcAft>
                          <a:spcPts val="0"/>
                        </a:spcAft>
                      </a:pPr>
                      <a:r>
                        <a:rPr lang="en-US" sz="1800" dirty="0" err="1">
                          <a:effectLst/>
                        </a:rPr>
                        <a:t>Carcin</a:t>
                      </a:r>
                      <a:r>
                        <a:rPr lang="en-US" sz="1800" dirty="0">
                          <a:effectLst/>
                        </a:rPr>
                        <a:t>/o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just">
                        <a:lnSpc>
                          <a:spcPct val="107000"/>
                        </a:lnSpc>
                        <a:spcBef>
                          <a:spcPts val="0"/>
                        </a:spcBef>
                        <a:spcAft>
                          <a:spcPts val="800"/>
                        </a:spcAft>
                      </a:pPr>
                      <a:r>
                        <a:rPr lang="en-US" sz="1800">
                          <a:effectLst/>
                        </a:rPr>
                        <a:t>Cancer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just">
                        <a:lnSpc>
                          <a:spcPct val="107000"/>
                        </a:lnSpc>
                        <a:spcBef>
                          <a:spcPts val="0"/>
                        </a:spcBef>
                        <a:spcAft>
                          <a:spcPts val="0"/>
                        </a:spcAft>
                      </a:pPr>
                      <a:r>
                        <a:rPr lang="en-US" sz="1800" dirty="0">
                          <a:effectLst/>
                        </a:rPr>
                        <a:t>Carcinoma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just">
                        <a:lnSpc>
                          <a:spcPct val="107000"/>
                        </a:lnSpc>
                        <a:spcBef>
                          <a:spcPts val="0"/>
                        </a:spcBef>
                        <a:spcAft>
                          <a:spcPts val="0"/>
                        </a:spcAft>
                      </a:pPr>
                      <a:r>
                        <a:rPr lang="en-US" sz="1800" b="1" i="0" kern="1200" dirty="0">
                          <a:solidFill>
                            <a:schemeClr val="dk1"/>
                          </a:solidFill>
                          <a:effectLst/>
                          <a:latin typeface="+mn-lt"/>
                          <a:ea typeface="+mn-ea"/>
                          <a:cs typeface="+mn-cs"/>
                        </a:rPr>
                        <a:t>cancer begins in the skin or in tissues that line or cover internal organs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15951908"/>
                  </a:ext>
                </a:extLst>
              </a:tr>
            </a:tbl>
          </a:graphicData>
        </a:graphic>
      </p:graphicFrame>
    </p:spTree>
    <p:extLst>
      <p:ext uri="{BB962C8B-B14F-4D97-AF65-F5344CB8AC3E}">
        <p14:creationId xmlns:p14="http://schemas.microsoft.com/office/powerpoint/2010/main" val="3196327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A563-8F87-6EB9-7500-D3B252B12A70}"/>
              </a:ext>
            </a:extLst>
          </p:cNvPr>
          <p:cNvSpPr>
            <a:spLocks noGrp="1"/>
          </p:cNvSpPr>
          <p:nvPr>
            <p:ph type="title"/>
          </p:nvPr>
        </p:nvSpPr>
        <p:spPr>
          <a:xfrm>
            <a:off x="677334" y="609600"/>
            <a:ext cx="8596668" cy="936171"/>
          </a:xfrm>
        </p:spPr>
        <p:txBody>
          <a:bodyPr/>
          <a:lstStyle/>
          <a:p>
            <a:r>
              <a:rPr lang="en-US" dirty="0"/>
              <a:t>Root Words Example </a:t>
            </a:r>
          </a:p>
        </p:txBody>
      </p:sp>
      <p:sp>
        <p:nvSpPr>
          <p:cNvPr id="3" name="Content Placeholder 2">
            <a:extLst>
              <a:ext uri="{FF2B5EF4-FFF2-40B4-BE49-F238E27FC236}">
                <a16:creationId xmlns:a16="http://schemas.microsoft.com/office/drawing/2014/main" id="{01374FFB-E38F-4325-D77A-E58CD89E71CF}"/>
              </a:ext>
            </a:extLst>
          </p:cNvPr>
          <p:cNvSpPr>
            <a:spLocks noGrp="1"/>
          </p:cNvSpPr>
          <p:nvPr>
            <p:ph idx="1"/>
          </p:nvPr>
        </p:nvSpPr>
        <p:spPr>
          <a:xfrm>
            <a:off x="677334" y="1545771"/>
            <a:ext cx="8596668" cy="4855029"/>
          </a:xfrm>
        </p:spPr>
        <p:txBody>
          <a:bodyPr>
            <a:noAutofit/>
          </a:bodyPr>
          <a:lstStyle/>
          <a:p>
            <a:pPr marL="0" indent="0">
              <a:buNone/>
              <a:defRPr/>
            </a:pPr>
            <a:endParaRPr lang="en-US" dirty="0"/>
          </a:p>
          <a:p>
            <a:endParaRPr lang="en-US" dirty="0"/>
          </a:p>
        </p:txBody>
      </p:sp>
      <p:graphicFrame>
        <p:nvGraphicFramePr>
          <p:cNvPr id="4" name="Table 3">
            <a:extLst>
              <a:ext uri="{FF2B5EF4-FFF2-40B4-BE49-F238E27FC236}">
                <a16:creationId xmlns:a16="http://schemas.microsoft.com/office/drawing/2014/main" id="{B5CDDBA6-9C3C-CA8C-2400-6D8ECB908BF7}"/>
              </a:ext>
            </a:extLst>
          </p:cNvPr>
          <p:cNvGraphicFramePr>
            <a:graphicFrameLocks noGrp="1"/>
          </p:cNvGraphicFramePr>
          <p:nvPr>
            <p:extLst>
              <p:ext uri="{D42A27DB-BD31-4B8C-83A1-F6EECF244321}">
                <p14:modId xmlns:p14="http://schemas.microsoft.com/office/powerpoint/2010/main" val="1559127304"/>
              </p:ext>
            </p:extLst>
          </p:nvPr>
        </p:nvGraphicFramePr>
        <p:xfrm>
          <a:off x="677335" y="1683833"/>
          <a:ext cx="9311538" cy="3710443"/>
        </p:xfrm>
        <a:graphic>
          <a:graphicData uri="http://schemas.openxmlformats.org/drawingml/2006/table">
            <a:tbl>
              <a:tblPr firstRow="1" firstCol="1" bandRow="1">
                <a:tableStyleId>{5C22544A-7EE6-4342-B048-85BDC9FD1C3A}</a:tableStyleId>
              </a:tblPr>
              <a:tblGrid>
                <a:gridCol w="1650069">
                  <a:extLst>
                    <a:ext uri="{9D8B030D-6E8A-4147-A177-3AD203B41FA5}">
                      <a16:colId xmlns:a16="http://schemas.microsoft.com/office/drawing/2014/main" val="3981348315"/>
                    </a:ext>
                  </a:extLst>
                </a:gridCol>
                <a:gridCol w="1598749">
                  <a:extLst>
                    <a:ext uri="{9D8B030D-6E8A-4147-A177-3AD203B41FA5}">
                      <a16:colId xmlns:a16="http://schemas.microsoft.com/office/drawing/2014/main" val="2920411145"/>
                    </a:ext>
                  </a:extLst>
                </a:gridCol>
                <a:gridCol w="1720525">
                  <a:extLst>
                    <a:ext uri="{9D8B030D-6E8A-4147-A177-3AD203B41FA5}">
                      <a16:colId xmlns:a16="http://schemas.microsoft.com/office/drawing/2014/main" val="557856075"/>
                    </a:ext>
                  </a:extLst>
                </a:gridCol>
                <a:gridCol w="4342195">
                  <a:extLst>
                    <a:ext uri="{9D8B030D-6E8A-4147-A177-3AD203B41FA5}">
                      <a16:colId xmlns:a16="http://schemas.microsoft.com/office/drawing/2014/main" val="1560907486"/>
                    </a:ext>
                  </a:extLst>
                </a:gridCol>
              </a:tblGrid>
              <a:tr h="663776">
                <a:tc>
                  <a:txBody>
                    <a:bodyPr/>
                    <a:lstStyle/>
                    <a:p>
                      <a:pPr marL="0" marR="0" algn="ctr">
                        <a:lnSpc>
                          <a:spcPct val="107000"/>
                        </a:lnSpc>
                        <a:spcBef>
                          <a:spcPts val="0"/>
                        </a:spcBef>
                        <a:spcAft>
                          <a:spcPts val="0"/>
                        </a:spcAft>
                      </a:pPr>
                      <a:r>
                        <a:rPr lang="en-US" sz="1800" b="1">
                          <a:effectLst/>
                        </a:rPr>
                        <a:t>Root</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Meaning</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Example of Use</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Explanation</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94844613"/>
                  </a:ext>
                </a:extLst>
              </a:tr>
              <a:tr h="723680">
                <a:tc>
                  <a:txBody>
                    <a:bodyPr/>
                    <a:lstStyle/>
                    <a:p>
                      <a:pPr marL="0" marR="0" algn="ctr">
                        <a:lnSpc>
                          <a:spcPct val="107000"/>
                        </a:lnSpc>
                        <a:spcBef>
                          <a:spcPts val="0"/>
                        </a:spcBef>
                        <a:spcAft>
                          <a:spcPts val="0"/>
                        </a:spcAft>
                      </a:pPr>
                      <a:r>
                        <a:rPr lang="en-US" sz="1800" b="1" dirty="0">
                          <a:effectLst/>
                        </a:rPr>
                        <a:t>Hist/o</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Tissue</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histology</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the study of tissues </a:t>
                      </a:r>
                      <a:r>
                        <a:rPr lang="en-US" sz="1800" b="1" i="0" kern="1200" dirty="0">
                          <a:solidFill>
                            <a:schemeClr val="dk1"/>
                          </a:solidFill>
                          <a:effectLst/>
                          <a:latin typeface="+mn-lt"/>
                          <a:ea typeface="+mn-ea"/>
                          <a:cs typeface="+mn-cs"/>
                        </a:rPr>
                        <a:t>seen through a microscope</a:t>
                      </a:r>
                      <a:r>
                        <a:rPr lang="en-US" sz="1800" b="0" i="0" kern="1200" dirty="0">
                          <a:solidFill>
                            <a:schemeClr val="dk1"/>
                          </a:solidFill>
                          <a:effectLst/>
                          <a:latin typeface="+mn-lt"/>
                          <a:ea typeface="+mn-ea"/>
                          <a:cs typeface="+mn-cs"/>
                        </a:rPr>
                        <a:t>.</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04406292"/>
                  </a:ext>
                </a:extLst>
              </a:tr>
              <a:tr h="450663">
                <a:tc>
                  <a:txBody>
                    <a:bodyPr/>
                    <a:lstStyle/>
                    <a:p>
                      <a:pPr marL="0" marR="0" algn="ctr">
                        <a:lnSpc>
                          <a:spcPct val="107000"/>
                        </a:lnSpc>
                        <a:spcBef>
                          <a:spcPts val="0"/>
                        </a:spcBef>
                        <a:spcAft>
                          <a:spcPts val="0"/>
                        </a:spcAft>
                      </a:pPr>
                      <a:r>
                        <a:rPr lang="en-US" sz="1800" b="1" dirty="0">
                          <a:effectLst/>
                        </a:rPr>
                        <a:t>Cardi/o</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Heart</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Cardiologist</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A doctor specialized in heart disease</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89559739"/>
                  </a:ext>
                </a:extLst>
              </a:tr>
              <a:tr h="1004169">
                <a:tc>
                  <a:txBody>
                    <a:bodyPr/>
                    <a:lstStyle/>
                    <a:p>
                      <a:pPr marL="0" marR="0" algn="ctr">
                        <a:lnSpc>
                          <a:spcPct val="107000"/>
                        </a:lnSpc>
                        <a:spcBef>
                          <a:spcPts val="0"/>
                        </a:spcBef>
                        <a:spcAft>
                          <a:spcPts val="0"/>
                        </a:spcAft>
                      </a:pPr>
                      <a:r>
                        <a:rPr lang="en-US" sz="1800" b="1" dirty="0" err="1">
                          <a:effectLst/>
                        </a:rPr>
                        <a:t>iatr</a:t>
                      </a:r>
                      <a:r>
                        <a:rPr lang="en-US" sz="1800" b="1" dirty="0">
                          <a:effectLst/>
                        </a:rPr>
                        <a:t>/o</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Treatment</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iatrogenic</a:t>
                      </a:r>
                    </a:p>
                    <a:p>
                      <a:pPr marL="0" marR="0" algn="ctr">
                        <a:lnSpc>
                          <a:spcPct val="107000"/>
                        </a:lnSpc>
                        <a:spcBef>
                          <a:spcPts val="0"/>
                        </a:spcBef>
                        <a:spcAft>
                          <a:spcPts val="0"/>
                        </a:spcAft>
                      </a:pPr>
                      <a:r>
                        <a:rPr lang="en-US" sz="1800" b="1" dirty="0">
                          <a:effectLst/>
                        </a:rPr>
                        <a:t>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 a medical disorder) caused by the diagnosis, manner, or treatment of a physician</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05210638"/>
                  </a:ext>
                </a:extLst>
              </a:tr>
              <a:tr h="0">
                <a:tc>
                  <a:txBody>
                    <a:bodyPr/>
                    <a:lstStyle/>
                    <a:p>
                      <a:pPr marL="0" marR="0" algn="ctr">
                        <a:lnSpc>
                          <a:spcPct val="107000"/>
                        </a:lnSpc>
                        <a:spcBef>
                          <a:spcPts val="0"/>
                        </a:spcBef>
                        <a:spcAft>
                          <a:spcPts val="0"/>
                        </a:spcAft>
                      </a:pP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64725874"/>
                  </a:ext>
                </a:extLst>
              </a:tr>
              <a:tr h="587675">
                <a:tc>
                  <a:txBody>
                    <a:bodyPr/>
                    <a:lstStyle/>
                    <a:p>
                      <a:pPr marL="0" marR="0" algn="ctr">
                        <a:lnSpc>
                          <a:spcPct val="107000"/>
                        </a:lnSpc>
                        <a:spcBef>
                          <a:spcPts val="0"/>
                        </a:spcBef>
                        <a:spcAft>
                          <a:spcPts val="0"/>
                        </a:spcAft>
                      </a:pPr>
                      <a:r>
                        <a:rPr lang="en-US" sz="1800" b="1">
                          <a:effectLst/>
                        </a:rPr>
                        <a:t>Leuk/o</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800" b="1">
                          <a:effectLst/>
                        </a:rPr>
                        <a:t>White</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Leukemia</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cancers of the blood cells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42161024"/>
                  </a:ext>
                </a:extLst>
              </a:tr>
            </a:tbl>
          </a:graphicData>
        </a:graphic>
      </p:graphicFrame>
      <p:sp>
        <p:nvSpPr>
          <p:cNvPr id="6" name="Rectangle 1">
            <a:extLst>
              <a:ext uri="{FF2B5EF4-FFF2-40B4-BE49-F238E27FC236}">
                <a16:creationId xmlns:a16="http://schemas.microsoft.com/office/drawing/2014/main" id="{47926390-9922-6AA1-E4F1-328144AEFD6C}"/>
              </a:ext>
            </a:extLst>
          </p:cNvPr>
          <p:cNvSpPr>
            <a:spLocks noChangeArrowheads="1"/>
          </p:cNvSpPr>
          <p:nvPr/>
        </p:nvSpPr>
        <p:spPr bwMode="auto">
          <a:xfrm>
            <a:off x="-37537" y="2835889"/>
            <a:ext cx="13805925" cy="1042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56286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A563-8F87-6EB9-7500-D3B252B12A70}"/>
              </a:ext>
            </a:extLst>
          </p:cNvPr>
          <p:cNvSpPr>
            <a:spLocks noGrp="1"/>
          </p:cNvSpPr>
          <p:nvPr>
            <p:ph type="title"/>
          </p:nvPr>
        </p:nvSpPr>
        <p:spPr>
          <a:xfrm>
            <a:off x="677334" y="609600"/>
            <a:ext cx="8596668" cy="936171"/>
          </a:xfrm>
        </p:spPr>
        <p:txBody>
          <a:bodyPr/>
          <a:lstStyle/>
          <a:p>
            <a:r>
              <a:rPr lang="en-US" dirty="0"/>
              <a:t>Root Words Example </a:t>
            </a:r>
          </a:p>
        </p:txBody>
      </p:sp>
      <p:sp>
        <p:nvSpPr>
          <p:cNvPr id="3" name="Content Placeholder 2">
            <a:extLst>
              <a:ext uri="{FF2B5EF4-FFF2-40B4-BE49-F238E27FC236}">
                <a16:creationId xmlns:a16="http://schemas.microsoft.com/office/drawing/2014/main" id="{01374FFB-E38F-4325-D77A-E58CD89E71CF}"/>
              </a:ext>
            </a:extLst>
          </p:cNvPr>
          <p:cNvSpPr>
            <a:spLocks noGrp="1"/>
          </p:cNvSpPr>
          <p:nvPr>
            <p:ph idx="1"/>
          </p:nvPr>
        </p:nvSpPr>
        <p:spPr>
          <a:xfrm>
            <a:off x="677334" y="1545771"/>
            <a:ext cx="8596668" cy="4855029"/>
          </a:xfrm>
        </p:spPr>
        <p:txBody>
          <a:bodyPr>
            <a:noAutofit/>
          </a:bodyPr>
          <a:lstStyle/>
          <a:p>
            <a:pPr marL="0" indent="0">
              <a:buNone/>
              <a:defRPr/>
            </a:pPr>
            <a:endParaRPr lang="en-US" dirty="0"/>
          </a:p>
          <a:p>
            <a:endParaRPr lang="en-US" dirty="0"/>
          </a:p>
        </p:txBody>
      </p:sp>
      <p:sp>
        <p:nvSpPr>
          <p:cNvPr id="6" name="Rectangle 1">
            <a:extLst>
              <a:ext uri="{FF2B5EF4-FFF2-40B4-BE49-F238E27FC236}">
                <a16:creationId xmlns:a16="http://schemas.microsoft.com/office/drawing/2014/main" id="{47926390-9922-6AA1-E4F1-328144AEFD6C}"/>
              </a:ext>
            </a:extLst>
          </p:cNvPr>
          <p:cNvSpPr>
            <a:spLocks noChangeArrowheads="1"/>
          </p:cNvSpPr>
          <p:nvPr/>
        </p:nvSpPr>
        <p:spPr bwMode="auto">
          <a:xfrm>
            <a:off x="-37537" y="2835889"/>
            <a:ext cx="13805925" cy="1042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BF84CFAB-4A68-59A7-D22C-D36C9C5AAEC0}"/>
              </a:ext>
            </a:extLst>
          </p:cNvPr>
          <p:cNvGraphicFramePr>
            <a:graphicFrameLocks noGrp="1"/>
          </p:cNvGraphicFramePr>
          <p:nvPr>
            <p:extLst>
              <p:ext uri="{D42A27DB-BD31-4B8C-83A1-F6EECF244321}">
                <p14:modId xmlns:p14="http://schemas.microsoft.com/office/powerpoint/2010/main" val="3995891779"/>
              </p:ext>
            </p:extLst>
          </p:nvPr>
        </p:nvGraphicFramePr>
        <p:xfrm>
          <a:off x="557561" y="1750742"/>
          <a:ext cx="9222059" cy="3624815"/>
        </p:xfrm>
        <a:graphic>
          <a:graphicData uri="http://schemas.openxmlformats.org/drawingml/2006/table">
            <a:tbl>
              <a:tblPr firstRow="1" firstCol="1" bandRow="1">
                <a:tableStyleId>{5C22544A-7EE6-4342-B048-85BDC9FD1C3A}</a:tableStyleId>
              </a:tblPr>
              <a:tblGrid>
                <a:gridCol w="1634213">
                  <a:extLst>
                    <a:ext uri="{9D8B030D-6E8A-4147-A177-3AD203B41FA5}">
                      <a16:colId xmlns:a16="http://schemas.microsoft.com/office/drawing/2014/main" val="1244697676"/>
                    </a:ext>
                  </a:extLst>
                </a:gridCol>
                <a:gridCol w="1583386">
                  <a:extLst>
                    <a:ext uri="{9D8B030D-6E8A-4147-A177-3AD203B41FA5}">
                      <a16:colId xmlns:a16="http://schemas.microsoft.com/office/drawing/2014/main" val="2314291498"/>
                    </a:ext>
                  </a:extLst>
                </a:gridCol>
                <a:gridCol w="1733542">
                  <a:extLst>
                    <a:ext uri="{9D8B030D-6E8A-4147-A177-3AD203B41FA5}">
                      <a16:colId xmlns:a16="http://schemas.microsoft.com/office/drawing/2014/main" val="3467047542"/>
                    </a:ext>
                  </a:extLst>
                </a:gridCol>
                <a:gridCol w="4270918">
                  <a:extLst>
                    <a:ext uri="{9D8B030D-6E8A-4147-A177-3AD203B41FA5}">
                      <a16:colId xmlns:a16="http://schemas.microsoft.com/office/drawing/2014/main" val="617217574"/>
                    </a:ext>
                  </a:extLst>
                </a:gridCol>
              </a:tblGrid>
              <a:tr h="509000">
                <a:tc>
                  <a:txBody>
                    <a:bodyPr/>
                    <a:lstStyle/>
                    <a:p>
                      <a:pPr marL="0" marR="0" algn="ctr">
                        <a:lnSpc>
                          <a:spcPct val="107000"/>
                        </a:lnSpc>
                        <a:spcBef>
                          <a:spcPts val="0"/>
                        </a:spcBef>
                        <a:spcAft>
                          <a:spcPts val="0"/>
                        </a:spcAft>
                      </a:pPr>
                      <a:r>
                        <a:rPr lang="en-US" sz="1800">
                          <a:effectLst/>
                        </a:rPr>
                        <a:t>Root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a:effectLst/>
                        </a:rPr>
                        <a:t>Meaning</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a:effectLst/>
                        </a:rPr>
                        <a:t>Example of Use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a:effectLst/>
                        </a:rPr>
                        <a:t>Explanation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27680477"/>
                  </a:ext>
                </a:extLst>
              </a:tr>
              <a:tr h="704031">
                <a:tc>
                  <a:txBody>
                    <a:bodyPr/>
                    <a:lstStyle/>
                    <a:p>
                      <a:pPr marL="0" marR="0" algn="ctr">
                        <a:lnSpc>
                          <a:spcPct val="107000"/>
                        </a:lnSpc>
                        <a:spcBef>
                          <a:spcPts val="0"/>
                        </a:spcBef>
                        <a:spcAft>
                          <a:spcPts val="0"/>
                        </a:spcAft>
                      </a:pPr>
                      <a:r>
                        <a:rPr lang="en-US" sz="1800">
                          <a:effectLst/>
                        </a:rPr>
                        <a:t>Nephr/o</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a:effectLst/>
                        </a:rPr>
                        <a:t>Kidney</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nephric</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Related to Kidney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51229800"/>
                  </a:ext>
                </a:extLst>
              </a:tr>
              <a:tr h="438426">
                <a:tc>
                  <a:txBody>
                    <a:bodyPr/>
                    <a:lstStyle/>
                    <a:p>
                      <a:pPr marL="0" marR="0" algn="ctr">
                        <a:lnSpc>
                          <a:spcPct val="107000"/>
                        </a:lnSpc>
                        <a:spcBef>
                          <a:spcPts val="0"/>
                        </a:spcBef>
                        <a:spcAft>
                          <a:spcPts val="0"/>
                        </a:spcAft>
                      </a:pPr>
                      <a:r>
                        <a:rPr lang="en-US" sz="1800">
                          <a:effectLst/>
                        </a:rPr>
                        <a:t>Col/o</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a:effectLst/>
                        </a:rPr>
                        <a:t>Colon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Colonic tumor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A tumor in Colon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71448055"/>
                  </a:ext>
                </a:extLst>
              </a:tr>
              <a:tr h="438426">
                <a:tc>
                  <a:txBody>
                    <a:bodyPr/>
                    <a:lstStyle/>
                    <a:p>
                      <a:pPr marL="0" marR="0" algn="ctr">
                        <a:lnSpc>
                          <a:spcPct val="107000"/>
                        </a:lnSpc>
                        <a:spcBef>
                          <a:spcPts val="0"/>
                        </a:spcBef>
                        <a:spcAft>
                          <a:spcPts val="0"/>
                        </a:spcAft>
                      </a:pPr>
                      <a:r>
                        <a:rPr lang="en-US" sz="1800" dirty="0" err="1">
                          <a:effectLst/>
                        </a:rPr>
                        <a:t>Neur</a:t>
                      </a:r>
                      <a:r>
                        <a:rPr lang="en-US" sz="1800" dirty="0">
                          <a:effectLst/>
                        </a:rPr>
                        <a:t>/o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a:effectLst/>
                        </a:rPr>
                        <a:t>Nerve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neuritis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a:effectLst/>
                        </a:rPr>
                        <a:t>Inflammation of nerves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35789095"/>
                  </a:ext>
                </a:extLst>
              </a:tr>
              <a:tr h="899887">
                <a:tc>
                  <a:txBody>
                    <a:bodyPr/>
                    <a:lstStyle/>
                    <a:p>
                      <a:pPr marL="0" marR="0" algn="ctr">
                        <a:lnSpc>
                          <a:spcPct val="107000"/>
                        </a:lnSpc>
                        <a:spcBef>
                          <a:spcPts val="0"/>
                        </a:spcBef>
                        <a:spcAft>
                          <a:spcPts val="0"/>
                        </a:spcAft>
                      </a:pPr>
                      <a:r>
                        <a:rPr lang="en-US" sz="1800" dirty="0">
                          <a:effectLst/>
                        </a:rPr>
                        <a:t>Cyst/o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Urinary bladder or Gallbladder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Cystic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relating to the urinary bladder or the gall bladder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7788783"/>
                  </a:ext>
                </a:extLst>
              </a:tr>
              <a:tr h="571719">
                <a:tc>
                  <a:txBody>
                    <a:bodyPr/>
                    <a:lstStyle/>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78804197"/>
                  </a:ext>
                </a:extLst>
              </a:tr>
            </a:tbl>
          </a:graphicData>
        </a:graphic>
      </p:graphicFrame>
    </p:spTree>
    <p:extLst>
      <p:ext uri="{BB962C8B-B14F-4D97-AF65-F5344CB8AC3E}">
        <p14:creationId xmlns:p14="http://schemas.microsoft.com/office/powerpoint/2010/main" val="334743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A563-8F87-6EB9-7500-D3B252B12A70}"/>
              </a:ext>
            </a:extLst>
          </p:cNvPr>
          <p:cNvSpPr>
            <a:spLocks noGrp="1"/>
          </p:cNvSpPr>
          <p:nvPr>
            <p:ph type="title"/>
          </p:nvPr>
        </p:nvSpPr>
        <p:spPr>
          <a:xfrm>
            <a:off x="677334" y="609600"/>
            <a:ext cx="8596668" cy="936171"/>
          </a:xfrm>
        </p:spPr>
        <p:txBody>
          <a:bodyPr/>
          <a:lstStyle/>
          <a:p>
            <a:r>
              <a:rPr lang="en-US" dirty="0"/>
              <a:t>Root Words Example </a:t>
            </a:r>
          </a:p>
        </p:txBody>
      </p:sp>
      <p:sp>
        <p:nvSpPr>
          <p:cNvPr id="3" name="Content Placeholder 2">
            <a:extLst>
              <a:ext uri="{FF2B5EF4-FFF2-40B4-BE49-F238E27FC236}">
                <a16:creationId xmlns:a16="http://schemas.microsoft.com/office/drawing/2014/main" id="{01374FFB-E38F-4325-D77A-E58CD89E71CF}"/>
              </a:ext>
            </a:extLst>
          </p:cNvPr>
          <p:cNvSpPr>
            <a:spLocks noGrp="1"/>
          </p:cNvSpPr>
          <p:nvPr>
            <p:ph idx="1"/>
          </p:nvPr>
        </p:nvSpPr>
        <p:spPr>
          <a:xfrm>
            <a:off x="677334" y="1545771"/>
            <a:ext cx="8596668" cy="4855029"/>
          </a:xfrm>
        </p:spPr>
        <p:txBody>
          <a:bodyPr>
            <a:noAutofit/>
          </a:bodyPr>
          <a:lstStyle/>
          <a:p>
            <a:pPr marL="0" indent="0">
              <a:buNone/>
              <a:defRPr/>
            </a:pPr>
            <a:endParaRPr lang="en-US" dirty="0"/>
          </a:p>
          <a:p>
            <a:endParaRPr lang="en-US" dirty="0"/>
          </a:p>
        </p:txBody>
      </p:sp>
      <p:sp>
        <p:nvSpPr>
          <p:cNvPr id="6" name="Rectangle 1">
            <a:extLst>
              <a:ext uri="{FF2B5EF4-FFF2-40B4-BE49-F238E27FC236}">
                <a16:creationId xmlns:a16="http://schemas.microsoft.com/office/drawing/2014/main" id="{47926390-9922-6AA1-E4F1-328144AEFD6C}"/>
              </a:ext>
            </a:extLst>
          </p:cNvPr>
          <p:cNvSpPr>
            <a:spLocks noChangeArrowheads="1"/>
          </p:cNvSpPr>
          <p:nvPr/>
        </p:nvSpPr>
        <p:spPr bwMode="auto">
          <a:xfrm>
            <a:off x="-37537" y="2835889"/>
            <a:ext cx="13805925" cy="1042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9E1B7A88-6A44-B6FD-F49F-DB2048033FC5}"/>
              </a:ext>
            </a:extLst>
          </p:cNvPr>
          <p:cNvGraphicFramePr>
            <a:graphicFrameLocks noGrp="1"/>
          </p:cNvGraphicFramePr>
          <p:nvPr>
            <p:extLst>
              <p:ext uri="{D42A27DB-BD31-4B8C-83A1-F6EECF244321}">
                <p14:modId xmlns:p14="http://schemas.microsoft.com/office/powerpoint/2010/main" val="2853554906"/>
              </p:ext>
            </p:extLst>
          </p:nvPr>
        </p:nvGraphicFramePr>
        <p:xfrm>
          <a:off x="214230" y="1867033"/>
          <a:ext cx="9522875" cy="3528309"/>
        </p:xfrm>
        <a:graphic>
          <a:graphicData uri="http://schemas.openxmlformats.org/drawingml/2006/table">
            <a:tbl>
              <a:tblPr firstRow="1" firstCol="1" bandRow="1">
                <a:tableStyleId>{5C22544A-7EE6-4342-B048-85BDC9FD1C3A}</a:tableStyleId>
              </a:tblPr>
              <a:tblGrid>
                <a:gridCol w="1687519">
                  <a:extLst>
                    <a:ext uri="{9D8B030D-6E8A-4147-A177-3AD203B41FA5}">
                      <a16:colId xmlns:a16="http://schemas.microsoft.com/office/drawing/2014/main" val="3964433417"/>
                    </a:ext>
                  </a:extLst>
                </a:gridCol>
                <a:gridCol w="1635035">
                  <a:extLst>
                    <a:ext uri="{9D8B030D-6E8A-4147-A177-3AD203B41FA5}">
                      <a16:colId xmlns:a16="http://schemas.microsoft.com/office/drawing/2014/main" val="195608046"/>
                    </a:ext>
                  </a:extLst>
                </a:gridCol>
                <a:gridCol w="1676484">
                  <a:extLst>
                    <a:ext uri="{9D8B030D-6E8A-4147-A177-3AD203B41FA5}">
                      <a16:colId xmlns:a16="http://schemas.microsoft.com/office/drawing/2014/main" val="824253355"/>
                    </a:ext>
                  </a:extLst>
                </a:gridCol>
                <a:gridCol w="4523837">
                  <a:extLst>
                    <a:ext uri="{9D8B030D-6E8A-4147-A177-3AD203B41FA5}">
                      <a16:colId xmlns:a16="http://schemas.microsoft.com/office/drawing/2014/main" val="3882588283"/>
                    </a:ext>
                  </a:extLst>
                </a:gridCol>
              </a:tblGrid>
              <a:tr h="519583">
                <a:tc>
                  <a:txBody>
                    <a:bodyPr/>
                    <a:lstStyle/>
                    <a:p>
                      <a:pPr marL="0" marR="0" algn="ctr">
                        <a:lnSpc>
                          <a:spcPct val="107000"/>
                        </a:lnSpc>
                        <a:spcBef>
                          <a:spcPts val="0"/>
                        </a:spcBef>
                        <a:spcAft>
                          <a:spcPts val="0"/>
                        </a:spcAft>
                      </a:pPr>
                      <a:r>
                        <a:rPr lang="en-US" sz="1800">
                          <a:effectLst/>
                        </a:rPr>
                        <a:t>Root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a:effectLst/>
                        </a:rPr>
                        <a:t>Meaning</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a:effectLst/>
                        </a:rPr>
                        <a:t>Example of Use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a:effectLst/>
                        </a:rPr>
                        <a:t>Explanation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68938202"/>
                  </a:ext>
                </a:extLst>
              </a:tr>
              <a:tr h="1135114">
                <a:tc>
                  <a:txBody>
                    <a:bodyPr/>
                    <a:lstStyle/>
                    <a:p>
                      <a:pPr marL="0" marR="0" algn="ctr">
                        <a:lnSpc>
                          <a:spcPct val="107000"/>
                        </a:lnSpc>
                        <a:spcBef>
                          <a:spcPts val="0"/>
                        </a:spcBef>
                        <a:spcAft>
                          <a:spcPts val="0"/>
                        </a:spcAft>
                      </a:pPr>
                      <a:endParaRPr lang="en-US" sz="1800" dirty="0">
                        <a:effectLst/>
                      </a:endParaRPr>
                    </a:p>
                    <a:p>
                      <a:pPr marL="0" marR="0" algn="ctr">
                        <a:lnSpc>
                          <a:spcPct val="107000"/>
                        </a:lnSpc>
                        <a:spcBef>
                          <a:spcPts val="0"/>
                        </a:spcBef>
                        <a:spcAft>
                          <a:spcPts val="0"/>
                        </a:spcAft>
                      </a:pPr>
                      <a:r>
                        <a:rPr lang="en-US" sz="1800" dirty="0" err="1">
                          <a:effectLst/>
                        </a:rPr>
                        <a:t>Glyc</a:t>
                      </a:r>
                      <a:r>
                        <a:rPr lang="en-US" sz="1800" dirty="0">
                          <a:effectLst/>
                        </a:rPr>
                        <a:t>/o</a:t>
                      </a:r>
                    </a:p>
                    <a:p>
                      <a:pPr marL="0" marR="0" algn="ctr">
                        <a:lnSpc>
                          <a:spcPct val="107000"/>
                        </a:lnSpc>
                        <a:spcBef>
                          <a:spcPts val="0"/>
                        </a:spcBef>
                        <a:spcAft>
                          <a:spcPts val="0"/>
                        </a:spcAft>
                      </a:pPr>
                      <a:r>
                        <a:rPr lang="en-US" dirty="0"/>
                        <a:t>/</a:t>
                      </a:r>
                      <a:r>
                        <a:rPr lang="en-US" dirty="0" err="1"/>
                        <a:t>glaiko</a:t>
                      </a:r>
                      <a:r>
                        <a:rPr lang="en-US" dirty="0"/>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800" dirty="0">
                        <a:effectLst/>
                      </a:endParaRPr>
                    </a:p>
                    <a:p>
                      <a:pPr marL="0" marR="0" algn="ctr">
                        <a:lnSpc>
                          <a:spcPct val="107000"/>
                        </a:lnSpc>
                        <a:spcBef>
                          <a:spcPts val="0"/>
                        </a:spcBef>
                        <a:spcAft>
                          <a:spcPts val="0"/>
                        </a:spcAft>
                      </a:pPr>
                      <a:r>
                        <a:rPr lang="en-US" sz="1800" dirty="0">
                          <a:effectLst/>
                        </a:rPr>
                        <a:t>Sugar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800" dirty="0">
                        <a:effectLst/>
                      </a:endParaRPr>
                    </a:p>
                    <a:p>
                      <a:pPr marL="0" marR="0" algn="ctr">
                        <a:lnSpc>
                          <a:spcPct val="107000"/>
                        </a:lnSpc>
                        <a:spcBef>
                          <a:spcPts val="0"/>
                        </a:spcBef>
                        <a:spcAft>
                          <a:spcPts val="0"/>
                        </a:spcAft>
                      </a:pPr>
                      <a:r>
                        <a:rPr lang="en-US" sz="1800" dirty="0">
                          <a:effectLst/>
                        </a:rPr>
                        <a:t>Glycogen</a:t>
                      </a:r>
                    </a:p>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800" dirty="0">
                        <a:effectLst/>
                      </a:endParaRPr>
                    </a:p>
                    <a:p>
                      <a:pPr marL="0" marR="0" algn="ctr">
                        <a:lnSpc>
                          <a:spcPct val="107000"/>
                        </a:lnSpc>
                        <a:spcBef>
                          <a:spcPts val="0"/>
                        </a:spcBef>
                        <a:spcAft>
                          <a:spcPts val="0"/>
                        </a:spcAft>
                      </a:pPr>
                      <a:r>
                        <a:rPr lang="en-US" sz="1800" dirty="0">
                          <a:effectLst/>
                        </a:rPr>
                        <a:t>carbohydrate is stored chiefly in the liver as a reserve of glucose for other cells and tissues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41705653"/>
                  </a:ext>
                </a:extLst>
              </a:tr>
              <a:tr h="735815">
                <a:tc>
                  <a:txBody>
                    <a:bodyPr/>
                    <a:lstStyle/>
                    <a:p>
                      <a:pPr marL="0" marR="0" algn="ctr">
                        <a:lnSpc>
                          <a:spcPct val="107000"/>
                        </a:lnSpc>
                        <a:spcBef>
                          <a:spcPts val="0"/>
                        </a:spcBef>
                        <a:spcAft>
                          <a:spcPts val="0"/>
                        </a:spcAft>
                      </a:pPr>
                      <a:r>
                        <a:rPr lang="en-US" sz="1800" dirty="0" err="1">
                          <a:effectLst/>
                        </a:rPr>
                        <a:t>Gnos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Knowledge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diagnosis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To know about the disease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11431419"/>
                  </a:ext>
                </a:extLst>
              </a:tr>
              <a:tr h="1060848">
                <a:tc>
                  <a:txBody>
                    <a:bodyPr/>
                    <a:lstStyle/>
                    <a:p>
                      <a:pPr marL="0" marR="0" algn="ctr">
                        <a:lnSpc>
                          <a:spcPct val="107000"/>
                        </a:lnSpc>
                        <a:spcBef>
                          <a:spcPts val="0"/>
                        </a:spcBef>
                        <a:spcAft>
                          <a:spcPts val="0"/>
                        </a:spcAft>
                      </a:pPr>
                      <a:r>
                        <a:rPr lang="en-US" sz="1800" dirty="0">
                          <a:effectLst/>
                        </a:rPr>
                        <a:t>Ur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Urine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dirty="0">
                          <a:effectLst/>
                        </a:rPr>
                        <a:t>Urinary system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0" i="0" kern="1200" dirty="0">
                          <a:solidFill>
                            <a:schemeClr val="dk1"/>
                          </a:solidFill>
                          <a:effectLst/>
                          <a:latin typeface="+mn-lt"/>
                          <a:ea typeface="+mn-ea"/>
                          <a:cs typeface="+mn-cs"/>
                        </a:rPr>
                        <a:t>A system filters your blood, removing waste and excess water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56129041"/>
                  </a:ext>
                </a:extLst>
              </a:tr>
            </a:tbl>
          </a:graphicData>
        </a:graphic>
      </p:graphicFrame>
    </p:spTree>
    <p:extLst>
      <p:ext uri="{BB962C8B-B14F-4D97-AF65-F5344CB8AC3E}">
        <p14:creationId xmlns:p14="http://schemas.microsoft.com/office/powerpoint/2010/main" val="2472292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F12FE-E20F-FBD3-FE04-29604D603F70}"/>
              </a:ext>
            </a:extLst>
          </p:cNvPr>
          <p:cNvSpPr>
            <a:spLocks noGrp="1"/>
          </p:cNvSpPr>
          <p:nvPr>
            <p:ph type="title"/>
          </p:nvPr>
        </p:nvSpPr>
        <p:spPr>
          <a:xfrm>
            <a:off x="677334" y="609600"/>
            <a:ext cx="8596668" cy="696686"/>
          </a:xfrm>
        </p:spPr>
        <p:txBody>
          <a:bodyPr/>
          <a:lstStyle/>
          <a:p>
            <a:r>
              <a:rPr lang="en-US" dirty="0"/>
              <a:t>Anatomy of a Medical Term</a:t>
            </a:r>
          </a:p>
        </p:txBody>
      </p:sp>
      <p:sp>
        <p:nvSpPr>
          <p:cNvPr id="3" name="Content Placeholder 2">
            <a:extLst>
              <a:ext uri="{FF2B5EF4-FFF2-40B4-BE49-F238E27FC236}">
                <a16:creationId xmlns:a16="http://schemas.microsoft.com/office/drawing/2014/main" id="{912ABE51-05C7-D6AF-114C-FFC5DE6ADB0E}"/>
              </a:ext>
            </a:extLst>
          </p:cNvPr>
          <p:cNvSpPr>
            <a:spLocks noGrp="1"/>
          </p:cNvSpPr>
          <p:nvPr>
            <p:ph idx="1"/>
          </p:nvPr>
        </p:nvSpPr>
        <p:spPr/>
        <p:txBody>
          <a:bodyPr>
            <a:normAutofit/>
          </a:bodyPr>
          <a:lstStyle/>
          <a:p>
            <a:pPr algn="just"/>
            <a:r>
              <a:rPr lang="en-US" sz="2800" dirty="0"/>
              <a:t>There is no rule that states how many parts a medical term must use. Your goal is to break down a medical term into its component parts, then define each part separately. These components were derived from Greek or Latin, so when defining these parts we are in essence translating them to the English language.</a:t>
            </a:r>
          </a:p>
        </p:txBody>
      </p:sp>
    </p:spTree>
    <p:extLst>
      <p:ext uri="{BB962C8B-B14F-4D97-AF65-F5344CB8AC3E}">
        <p14:creationId xmlns:p14="http://schemas.microsoft.com/office/powerpoint/2010/main" val="4274611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A563-8F87-6EB9-7500-D3B252B12A70}"/>
              </a:ext>
            </a:extLst>
          </p:cNvPr>
          <p:cNvSpPr>
            <a:spLocks noGrp="1"/>
          </p:cNvSpPr>
          <p:nvPr>
            <p:ph type="title"/>
          </p:nvPr>
        </p:nvSpPr>
        <p:spPr>
          <a:xfrm>
            <a:off x="677334" y="2547257"/>
            <a:ext cx="8596668" cy="4310743"/>
          </a:xfrm>
        </p:spPr>
        <p:txBody>
          <a:bodyPr>
            <a:normAutofit/>
          </a:bodyPr>
          <a:lstStyle/>
          <a:p>
            <a:pPr algn="ctr"/>
            <a:r>
              <a:rPr lang="en-US" sz="6000" dirty="0"/>
              <a:t>Prefixes Examples </a:t>
            </a:r>
          </a:p>
        </p:txBody>
      </p:sp>
      <p:sp>
        <p:nvSpPr>
          <p:cNvPr id="3" name="Content Placeholder 2">
            <a:extLst>
              <a:ext uri="{FF2B5EF4-FFF2-40B4-BE49-F238E27FC236}">
                <a16:creationId xmlns:a16="http://schemas.microsoft.com/office/drawing/2014/main" id="{01374FFB-E38F-4325-D77A-E58CD89E71CF}"/>
              </a:ext>
            </a:extLst>
          </p:cNvPr>
          <p:cNvSpPr>
            <a:spLocks noGrp="1"/>
          </p:cNvSpPr>
          <p:nvPr>
            <p:ph idx="1"/>
          </p:nvPr>
        </p:nvSpPr>
        <p:spPr>
          <a:xfrm>
            <a:off x="677334" y="1545771"/>
            <a:ext cx="8596668" cy="4855029"/>
          </a:xfrm>
        </p:spPr>
        <p:txBody>
          <a:bodyPr>
            <a:noAutofit/>
          </a:bodyPr>
          <a:lstStyle/>
          <a:p>
            <a:pPr marL="0" indent="0">
              <a:buNone/>
              <a:defRPr/>
            </a:pPr>
            <a:endParaRPr lang="en-US" dirty="0"/>
          </a:p>
          <a:p>
            <a:endParaRPr lang="en-US" dirty="0"/>
          </a:p>
        </p:txBody>
      </p:sp>
      <p:sp>
        <p:nvSpPr>
          <p:cNvPr id="6" name="Rectangle 1">
            <a:extLst>
              <a:ext uri="{FF2B5EF4-FFF2-40B4-BE49-F238E27FC236}">
                <a16:creationId xmlns:a16="http://schemas.microsoft.com/office/drawing/2014/main" id="{47926390-9922-6AA1-E4F1-328144AEFD6C}"/>
              </a:ext>
            </a:extLst>
          </p:cNvPr>
          <p:cNvSpPr>
            <a:spLocks noChangeArrowheads="1"/>
          </p:cNvSpPr>
          <p:nvPr/>
        </p:nvSpPr>
        <p:spPr bwMode="auto">
          <a:xfrm>
            <a:off x="-37537" y="2835889"/>
            <a:ext cx="13805925" cy="1042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981021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A563-8F87-6EB9-7500-D3B252B12A70}"/>
              </a:ext>
            </a:extLst>
          </p:cNvPr>
          <p:cNvSpPr>
            <a:spLocks noGrp="1"/>
          </p:cNvSpPr>
          <p:nvPr>
            <p:ph type="title"/>
          </p:nvPr>
        </p:nvSpPr>
        <p:spPr>
          <a:xfrm>
            <a:off x="677334" y="609600"/>
            <a:ext cx="8596668" cy="936171"/>
          </a:xfrm>
        </p:spPr>
        <p:txBody>
          <a:bodyPr/>
          <a:lstStyle/>
          <a:p>
            <a:r>
              <a:rPr lang="en-US" dirty="0"/>
              <a:t>Prefixes Examples </a:t>
            </a:r>
          </a:p>
        </p:txBody>
      </p:sp>
      <p:sp>
        <p:nvSpPr>
          <p:cNvPr id="3" name="Content Placeholder 2">
            <a:extLst>
              <a:ext uri="{FF2B5EF4-FFF2-40B4-BE49-F238E27FC236}">
                <a16:creationId xmlns:a16="http://schemas.microsoft.com/office/drawing/2014/main" id="{01374FFB-E38F-4325-D77A-E58CD89E71CF}"/>
              </a:ext>
            </a:extLst>
          </p:cNvPr>
          <p:cNvSpPr>
            <a:spLocks noGrp="1"/>
          </p:cNvSpPr>
          <p:nvPr>
            <p:ph idx="1"/>
          </p:nvPr>
        </p:nvSpPr>
        <p:spPr>
          <a:xfrm>
            <a:off x="677334" y="1545771"/>
            <a:ext cx="8596668" cy="4855029"/>
          </a:xfrm>
        </p:spPr>
        <p:txBody>
          <a:bodyPr>
            <a:noAutofit/>
          </a:bodyPr>
          <a:lstStyle/>
          <a:p>
            <a:pPr marL="0" indent="0">
              <a:buNone/>
              <a:defRPr/>
            </a:pPr>
            <a:endParaRPr lang="en-US" dirty="0"/>
          </a:p>
          <a:p>
            <a:endParaRPr lang="en-US" dirty="0"/>
          </a:p>
        </p:txBody>
      </p:sp>
      <p:sp>
        <p:nvSpPr>
          <p:cNvPr id="6" name="Rectangle 1">
            <a:extLst>
              <a:ext uri="{FF2B5EF4-FFF2-40B4-BE49-F238E27FC236}">
                <a16:creationId xmlns:a16="http://schemas.microsoft.com/office/drawing/2014/main" id="{47926390-9922-6AA1-E4F1-328144AEFD6C}"/>
              </a:ext>
            </a:extLst>
          </p:cNvPr>
          <p:cNvSpPr>
            <a:spLocks noChangeArrowheads="1"/>
          </p:cNvSpPr>
          <p:nvPr/>
        </p:nvSpPr>
        <p:spPr bwMode="auto">
          <a:xfrm>
            <a:off x="-37537" y="2835889"/>
            <a:ext cx="13805925" cy="1042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Table 3">
            <a:extLst>
              <a:ext uri="{FF2B5EF4-FFF2-40B4-BE49-F238E27FC236}">
                <a16:creationId xmlns:a16="http://schemas.microsoft.com/office/drawing/2014/main" id="{2EB4EE0D-A805-434D-0B98-99FECA577B96}"/>
              </a:ext>
            </a:extLst>
          </p:cNvPr>
          <p:cNvGraphicFramePr>
            <a:graphicFrameLocks noGrp="1"/>
          </p:cNvGraphicFramePr>
          <p:nvPr>
            <p:extLst>
              <p:ext uri="{D42A27DB-BD31-4B8C-83A1-F6EECF244321}">
                <p14:modId xmlns:p14="http://schemas.microsoft.com/office/powerpoint/2010/main" val="1921870542"/>
              </p:ext>
            </p:extLst>
          </p:nvPr>
        </p:nvGraphicFramePr>
        <p:xfrm>
          <a:off x="348343" y="1545771"/>
          <a:ext cx="9982201" cy="4598360"/>
        </p:xfrm>
        <a:graphic>
          <a:graphicData uri="http://schemas.openxmlformats.org/drawingml/2006/table">
            <a:tbl>
              <a:tblPr firstRow="1" firstCol="1" bandRow="1">
                <a:tableStyleId>{5C22544A-7EE6-4342-B048-85BDC9FD1C3A}</a:tableStyleId>
              </a:tblPr>
              <a:tblGrid>
                <a:gridCol w="1471518">
                  <a:extLst>
                    <a:ext uri="{9D8B030D-6E8A-4147-A177-3AD203B41FA5}">
                      <a16:colId xmlns:a16="http://schemas.microsoft.com/office/drawing/2014/main" val="3647129452"/>
                    </a:ext>
                  </a:extLst>
                </a:gridCol>
                <a:gridCol w="2518468">
                  <a:extLst>
                    <a:ext uri="{9D8B030D-6E8A-4147-A177-3AD203B41FA5}">
                      <a16:colId xmlns:a16="http://schemas.microsoft.com/office/drawing/2014/main" val="1271964819"/>
                    </a:ext>
                  </a:extLst>
                </a:gridCol>
                <a:gridCol w="2431624">
                  <a:extLst>
                    <a:ext uri="{9D8B030D-6E8A-4147-A177-3AD203B41FA5}">
                      <a16:colId xmlns:a16="http://schemas.microsoft.com/office/drawing/2014/main" val="2766754614"/>
                    </a:ext>
                  </a:extLst>
                </a:gridCol>
                <a:gridCol w="3560591">
                  <a:extLst>
                    <a:ext uri="{9D8B030D-6E8A-4147-A177-3AD203B41FA5}">
                      <a16:colId xmlns:a16="http://schemas.microsoft.com/office/drawing/2014/main" val="2607768647"/>
                    </a:ext>
                  </a:extLst>
                </a:gridCol>
              </a:tblGrid>
              <a:tr h="319512">
                <a:tc>
                  <a:txBody>
                    <a:bodyPr/>
                    <a:lstStyle/>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Prefixes </a:t>
                      </a:r>
                    </a:p>
                  </a:txBody>
                  <a:tcPr marL="68580" marR="68580" marT="0" marB="0"/>
                </a:tc>
                <a:tc>
                  <a:txBody>
                    <a:bodyPr/>
                    <a:lstStyle/>
                    <a:p>
                      <a:pPr marL="0" marR="0">
                        <a:lnSpc>
                          <a:spcPct val="107000"/>
                        </a:lnSpc>
                        <a:spcBef>
                          <a:spcPts val="0"/>
                        </a:spcBef>
                        <a:spcAft>
                          <a:spcPts val="0"/>
                        </a:spcAft>
                      </a:pPr>
                      <a:r>
                        <a:rPr lang="en-US" sz="1800" b="1">
                          <a:effectLst/>
                        </a:rPr>
                        <a:t>Meaning</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effectLst/>
                        </a:rPr>
                        <a:t>Example of Use</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effectLst/>
                        </a:rPr>
                        <a:t>Explanation</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70579034"/>
                  </a:ext>
                </a:extLst>
              </a:tr>
              <a:tr h="1328402">
                <a:tc>
                  <a:txBody>
                    <a:bodyPr/>
                    <a:lstStyle/>
                    <a:p>
                      <a:pPr marL="0" marR="0">
                        <a:lnSpc>
                          <a:spcPct val="107000"/>
                        </a:lnSpc>
                        <a:spcBef>
                          <a:spcPts val="0"/>
                        </a:spcBef>
                        <a:spcAft>
                          <a:spcPts val="0"/>
                        </a:spcAft>
                      </a:pPr>
                      <a:r>
                        <a:rPr lang="en-US" sz="1800" b="1" dirty="0">
                          <a:effectLst/>
                        </a:rPr>
                        <a:t>a, an</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effectLst/>
                        </a:rPr>
                        <a:t> not-without</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effectLst/>
                        </a:rPr>
                        <a:t>Anemia</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effectLst/>
                        </a:rPr>
                        <a:t>a condition in which the number of red blood cells or the hemoglobin concentration within them is lower than normal</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19914674"/>
                  </a:ext>
                </a:extLst>
              </a:tr>
              <a:tr h="1068370">
                <a:tc>
                  <a:txBody>
                    <a:bodyPr/>
                    <a:lstStyle/>
                    <a:p>
                      <a:pPr marL="0" marR="0">
                        <a:lnSpc>
                          <a:spcPct val="107000"/>
                        </a:lnSpc>
                        <a:spcBef>
                          <a:spcPts val="0"/>
                        </a:spcBef>
                        <a:spcAft>
                          <a:spcPts val="0"/>
                        </a:spcAft>
                      </a:pPr>
                      <a:r>
                        <a:rPr lang="en-US" sz="1800" b="1" dirty="0">
                          <a:effectLst/>
                        </a:rPr>
                        <a:t>hypo</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effectLst/>
                        </a:rPr>
                        <a:t>deficient</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effectLst/>
                        </a:rPr>
                        <a:t>Hypotension</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effectLst/>
                        </a:rPr>
                        <a:t>Low blood pressure</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19168496"/>
                  </a:ext>
                </a:extLst>
              </a:tr>
              <a:tr h="668782">
                <a:tc>
                  <a:txBody>
                    <a:bodyPr/>
                    <a:lstStyle/>
                    <a:p>
                      <a:pPr marL="0" marR="0">
                        <a:lnSpc>
                          <a:spcPct val="107000"/>
                        </a:lnSpc>
                        <a:spcBef>
                          <a:spcPts val="0"/>
                        </a:spcBef>
                        <a:spcAft>
                          <a:spcPts val="0"/>
                        </a:spcAft>
                      </a:pPr>
                      <a:r>
                        <a:rPr lang="en-US" sz="1800" b="1" dirty="0">
                          <a:effectLst/>
                        </a:rPr>
                        <a:t>Brady</a:t>
                      </a:r>
                      <a:endParaRPr lang="en-US" sz="1800" b="1" dirty="0">
                        <a:solidFill>
                          <a:srgbClr val="373D3F"/>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effectLst/>
                        </a:rPr>
                        <a:t>slow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effectLst/>
                        </a:rPr>
                        <a:t>Bradycardia</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effectLst/>
                        </a:rPr>
                        <a:t>a condition where your heart beats fewer than 60 times per minute</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7672390"/>
                  </a:ext>
                </a:extLst>
              </a:tr>
              <a:tr h="319512">
                <a:tc>
                  <a:txBody>
                    <a:bodyPr/>
                    <a:lstStyle/>
                    <a:p>
                      <a:pPr marL="0" marR="0">
                        <a:lnSpc>
                          <a:spcPct val="107000"/>
                        </a:lnSpc>
                        <a:spcBef>
                          <a:spcPts val="0"/>
                        </a:spcBef>
                        <a:spcAft>
                          <a:spcPts val="0"/>
                        </a:spcAft>
                      </a:pPr>
                      <a:r>
                        <a:rPr lang="en-US" sz="1800" b="1">
                          <a:effectLst/>
                        </a:rPr>
                        <a:t>dia</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effectLst/>
                        </a:rPr>
                        <a:t>Through- complete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effectLst/>
                        </a:rPr>
                        <a:t>Diagnosis</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effectLst/>
                        </a:rPr>
                        <a:t>To know or get info about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96522308"/>
                  </a:ext>
                </a:extLst>
              </a:tr>
              <a:tr h="538034">
                <a:tc>
                  <a:txBody>
                    <a:bodyPr/>
                    <a:lstStyle/>
                    <a:p>
                      <a:pPr marL="457200" marR="0" lvl="1" algn="ctr">
                        <a:lnSpc>
                          <a:spcPct val="107000"/>
                        </a:lnSpc>
                        <a:spcBef>
                          <a:spcPts val="0"/>
                        </a:spcBef>
                        <a:spcAft>
                          <a:spcPts val="0"/>
                        </a:spcAft>
                      </a:pPr>
                      <a:r>
                        <a:rPr lang="en-US" sz="1800" b="1" dirty="0">
                          <a:effectLst/>
                        </a:rPr>
                        <a:t>intra</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ctr">
                        <a:lnSpc>
                          <a:spcPct val="107000"/>
                        </a:lnSpc>
                        <a:spcBef>
                          <a:spcPts val="0"/>
                        </a:spcBef>
                        <a:spcAft>
                          <a:spcPts val="0"/>
                        </a:spcAft>
                      </a:pPr>
                      <a:r>
                        <a:rPr lang="en-US" sz="1800" b="1" dirty="0">
                          <a:effectLst/>
                        </a:rPr>
                        <a:t>Within-into</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ctr">
                        <a:lnSpc>
                          <a:spcPct val="107000"/>
                        </a:lnSpc>
                        <a:spcBef>
                          <a:spcPts val="0"/>
                        </a:spcBef>
                        <a:spcAft>
                          <a:spcPts val="0"/>
                        </a:spcAft>
                      </a:pPr>
                      <a:r>
                        <a:rPr lang="en-US" dirty="0"/>
                        <a:t>Intraperitoneal</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ctr">
                        <a:lnSpc>
                          <a:spcPct val="107000"/>
                        </a:lnSpc>
                        <a:spcBef>
                          <a:spcPts val="0"/>
                        </a:spcBef>
                        <a:spcAft>
                          <a:spcPts val="0"/>
                        </a:spcAft>
                      </a:pPr>
                      <a:r>
                        <a:rPr lang="en-US" dirty="0"/>
                        <a:t>an injection given into the abdominal cavity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64062172"/>
                  </a:ext>
                </a:extLst>
              </a:tr>
            </a:tbl>
          </a:graphicData>
        </a:graphic>
      </p:graphicFrame>
    </p:spTree>
    <p:extLst>
      <p:ext uri="{BB962C8B-B14F-4D97-AF65-F5344CB8AC3E}">
        <p14:creationId xmlns:p14="http://schemas.microsoft.com/office/powerpoint/2010/main" val="2136156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A563-8F87-6EB9-7500-D3B252B12A70}"/>
              </a:ext>
            </a:extLst>
          </p:cNvPr>
          <p:cNvSpPr>
            <a:spLocks noGrp="1"/>
          </p:cNvSpPr>
          <p:nvPr>
            <p:ph type="title"/>
          </p:nvPr>
        </p:nvSpPr>
        <p:spPr>
          <a:xfrm>
            <a:off x="677334" y="609600"/>
            <a:ext cx="8596668" cy="936171"/>
          </a:xfrm>
        </p:spPr>
        <p:txBody>
          <a:bodyPr/>
          <a:lstStyle/>
          <a:p>
            <a:r>
              <a:rPr lang="en-US" dirty="0"/>
              <a:t>Prefixes Examples </a:t>
            </a:r>
          </a:p>
        </p:txBody>
      </p:sp>
      <p:sp>
        <p:nvSpPr>
          <p:cNvPr id="3" name="Content Placeholder 2">
            <a:extLst>
              <a:ext uri="{FF2B5EF4-FFF2-40B4-BE49-F238E27FC236}">
                <a16:creationId xmlns:a16="http://schemas.microsoft.com/office/drawing/2014/main" id="{01374FFB-E38F-4325-D77A-E58CD89E71CF}"/>
              </a:ext>
            </a:extLst>
          </p:cNvPr>
          <p:cNvSpPr>
            <a:spLocks noGrp="1"/>
          </p:cNvSpPr>
          <p:nvPr>
            <p:ph idx="1"/>
          </p:nvPr>
        </p:nvSpPr>
        <p:spPr>
          <a:xfrm>
            <a:off x="677334" y="1545771"/>
            <a:ext cx="8596668" cy="4855029"/>
          </a:xfrm>
        </p:spPr>
        <p:txBody>
          <a:bodyPr>
            <a:noAutofit/>
          </a:bodyPr>
          <a:lstStyle/>
          <a:p>
            <a:pPr marL="0" indent="0">
              <a:buNone/>
              <a:defRPr/>
            </a:pPr>
            <a:endParaRPr lang="en-US" dirty="0"/>
          </a:p>
          <a:p>
            <a:endParaRPr lang="en-US" dirty="0"/>
          </a:p>
        </p:txBody>
      </p:sp>
      <p:sp>
        <p:nvSpPr>
          <p:cNvPr id="6" name="Rectangle 1">
            <a:extLst>
              <a:ext uri="{FF2B5EF4-FFF2-40B4-BE49-F238E27FC236}">
                <a16:creationId xmlns:a16="http://schemas.microsoft.com/office/drawing/2014/main" id="{47926390-9922-6AA1-E4F1-328144AEFD6C}"/>
              </a:ext>
            </a:extLst>
          </p:cNvPr>
          <p:cNvSpPr>
            <a:spLocks noChangeArrowheads="1"/>
          </p:cNvSpPr>
          <p:nvPr/>
        </p:nvSpPr>
        <p:spPr bwMode="auto">
          <a:xfrm>
            <a:off x="-37537" y="2835889"/>
            <a:ext cx="13805925" cy="1042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CC9BD10A-C728-C7B8-EC82-3B5F70618680}"/>
              </a:ext>
            </a:extLst>
          </p:cNvPr>
          <p:cNvGraphicFramePr>
            <a:graphicFrameLocks noGrp="1"/>
          </p:cNvGraphicFramePr>
          <p:nvPr>
            <p:extLst>
              <p:ext uri="{D42A27DB-BD31-4B8C-83A1-F6EECF244321}">
                <p14:modId xmlns:p14="http://schemas.microsoft.com/office/powerpoint/2010/main" val="3983369558"/>
              </p:ext>
            </p:extLst>
          </p:nvPr>
        </p:nvGraphicFramePr>
        <p:xfrm>
          <a:off x="478971" y="1730829"/>
          <a:ext cx="9089572" cy="4723832"/>
        </p:xfrm>
        <a:graphic>
          <a:graphicData uri="http://schemas.openxmlformats.org/drawingml/2006/table">
            <a:tbl>
              <a:tblPr firstRow="1" firstCol="1" bandRow="1">
                <a:tableStyleId>{5C22544A-7EE6-4342-B048-85BDC9FD1C3A}</a:tableStyleId>
              </a:tblPr>
              <a:tblGrid>
                <a:gridCol w="1339932">
                  <a:extLst>
                    <a:ext uri="{9D8B030D-6E8A-4147-A177-3AD203B41FA5}">
                      <a16:colId xmlns:a16="http://schemas.microsoft.com/office/drawing/2014/main" val="2044749410"/>
                    </a:ext>
                  </a:extLst>
                </a:gridCol>
                <a:gridCol w="2293261">
                  <a:extLst>
                    <a:ext uri="{9D8B030D-6E8A-4147-A177-3AD203B41FA5}">
                      <a16:colId xmlns:a16="http://schemas.microsoft.com/office/drawing/2014/main" val="420065060"/>
                    </a:ext>
                  </a:extLst>
                </a:gridCol>
                <a:gridCol w="2214183">
                  <a:extLst>
                    <a:ext uri="{9D8B030D-6E8A-4147-A177-3AD203B41FA5}">
                      <a16:colId xmlns:a16="http://schemas.microsoft.com/office/drawing/2014/main" val="98174502"/>
                    </a:ext>
                  </a:extLst>
                </a:gridCol>
                <a:gridCol w="3242196">
                  <a:extLst>
                    <a:ext uri="{9D8B030D-6E8A-4147-A177-3AD203B41FA5}">
                      <a16:colId xmlns:a16="http://schemas.microsoft.com/office/drawing/2014/main" val="2819436186"/>
                    </a:ext>
                  </a:extLst>
                </a:gridCol>
              </a:tblGrid>
              <a:tr h="326179">
                <a:tc>
                  <a:txBody>
                    <a:bodyPr/>
                    <a:lstStyle/>
                    <a:p>
                      <a:pPr marL="0" marR="0" algn="ctr">
                        <a:lnSpc>
                          <a:spcPct val="107000"/>
                        </a:lnSpc>
                        <a:spcBef>
                          <a:spcPts val="0"/>
                        </a:spcBef>
                        <a:spcAft>
                          <a:spcPts val="0"/>
                        </a:spcAft>
                      </a:pPr>
                      <a:r>
                        <a:rPr lang="en-US" sz="1800" b="1">
                          <a:effectLst/>
                        </a:rPr>
                        <a:t>Prefix</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Meaning</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Example of Use</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Explanation</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34718092"/>
                  </a:ext>
                </a:extLst>
              </a:tr>
              <a:tr h="326179">
                <a:tc>
                  <a:txBody>
                    <a:bodyPr/>
                    <a:lstStyle/>
                    <a:p>
                      <a:pPr marL="0" marR="0" algn="ctr">
                        <a:lnSpc>
                          <a:spcPct val="107000"/>
                        </a:lnSpc>
                        <a:spcBef>
                          <a:spcPts val="0"/>
                        </a:spcBef>
                        <a:spcAft>
                          <a:spcPts val="0"/>
                        </a:spcAft>
                      </a:pPr>
                      <a:r>
                        <a:rPr lang="en-US" sz="1800" b="1">
                          <a:effectLst/>
                        </a:rPr>
                        <a:t>pro</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before, forward</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Prognosis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a forecast or prediction</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79674753"/>
                  </a:ext>
                </a:extLst>
              </a:tr>
              <a:tr h="903675">
                <a:tc>
                  <a:txBody>
                    <a:bodyPr/>
                    <a:lstStyle/>
                    <a:p>
                      <a:pPr marL="0" marR="0" algn="ctr">
                        <a:lnSpc>
                          <a:spcPct val="107000"/>
                        </a:lnSpc>
                        <a:spcBef>
                          <a:spcPts val="0"/>
                        </a:spcBef>
                        <a:spcAft>
                          <a:spcPts val="0"/>
                        </a:spcAft>
                      </a:pPr>
                      <a:r>
                        <a:rPr lang="en-US" sz="1800" b="1">
                          <a:effectLst/>
                        </a:rPr>
                        <a:t>hyper</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above, excessive</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Hypertension</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high or raised blood pressure</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59086375"/>
                  </a:ext>
                </a:extLst>
              </a:tr>
              <a:tr h="669493">
                <a:tc>
                  <a:txBody>
                    <a:bodyPr/>
                    <a:lstStyle/>
                    <a:p>
                      <a:pPr marL="0" marR="0" algn="ctr">
                        <a:lnSpc>
                          <a:spcPct val="107000"/>
                        </a:lnSpc>
                        <a:spcBef>
                          <a:spcPts val="0"/>
                        </a:spcBef>
                        <a:spcAft>
                          <a:spcPts val="0"/>
                        </a:spcAft>
                      </a:pPr>
                      <a:r>
                        <a:rPr lang="en-US" dirty="0"/>
                        <a:t>ab</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away from</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Abnormal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Not in a normal shape</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93854605"/>
                  </a:ext>
                </a:extLst>
              </a:tr>
              <a:tr h="669493">
                <a:tc>
                  <a:txBody>
                    <a:bodyPr/>
                    <a:lstStyle/>
                    <a:p>
                      <a:pPr marL="0" marR="0" algn="ctr">
                        <a:lnSpc>
                          <a:spcPct val="107000"/>
                        </a:lnSpc>
                        <a:spcBef>
                          <a:spcPts val="0"/>
                        </a:spcBef>
                        <a:spcAft>
                          <a:spcPts val="0"/>
                        </a:spcAft>
                      </a:pPr>
                      <a:r>
                        <a:rPr lang="en-US" dirty="0"/>
                        <a:t>ad</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toward, to, near</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dirty="0"/>
                        <a:t>adrenal</a:t>
                      </a:r>
                    </a:p>
                  </a:txBody>
                  <a:tcPr marL="68580" marR="68580" marT="0" marB="0"/>
                </a:tc>
                <a:tc>
                  <a:txBody>
                    <a:bodyPr/>
                    <a:lstStyle/>
                    <a:p>
                      <a:pPr marL="0" marR="0" algn="ctr">
                        <a:lnSpc>
                          <a:spcPct val="107000"/>
                        </a:lnSpc>
                        <a:spcBef>
                          <a:spcPts val="0"/>
                        </a:spcBef>
                        <a:spcAft>
                          <a:spcPts val="0"/>
                        </a:spcAft>
                      </a:pPr>
                      <a:r>
                        <a:rPr lang="en-US" dirty="0"/>
                        <a:t>near the kidney</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97658762"/>
                  </a:ext>
                </a:extLst>
              </a:tr>
              <a:tr h="669493">
                <a:tc>
                  <a:txBody>
                    <a:bodyPr/>
                    <a:lstStyle/>
                    <a:p>
                      <a:pPr marL="0" marR="0" algn="ctr">
                        <a:lnSpc>
                          <a:spcPct val="107000"/>
                        </a:lnSpc>
                        <a:spcBef>
                          <a:spcPts val="0"/>
                        </a:spcBef>
                        <a:spcAft>
                          <a:spcPts val="0"/>
                        </a:spcAft>
                      </a:pPr>
                      <a:r>
                        <a:rPr lang="en-US" sz="1800" b="1">
                          <a:effectLst/>
                        </a:rPr>
                        <a:t>meso-</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middle</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mesothelioma</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tumor affecting the lining of the chest or abdomen</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52564333"/>
                  </a:ext>
                </a:extLst>
              </a:tr>
              <a:tr h="669493">
                <a:tc>
                  <a:txBody>
                    <a:bodyPr/>
                    <a:lstStyle/>
                    <a:p>
                      <a:pPr marL="0" marR="0" algn="ctr">
                        <a:lnSpc>
                          <a:spcPct val="107000"/>
                        </a:lnSpc>
                        <a:spcBef>
                          <a:spcPts val="0"/>
                        </a:spcBef>
                        <a:spcAft>
                          <a:spcPts val="0"/>
                        </a:spcAft>
                      </a:pPr>
                      <a:r>
                        <a:rPr lang="en-US" sz="1800" b="1" dirty="0">
                          <a:effectLst/>
                        </a:rPr>
                        <a:t>epi</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above; upon; on</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Epicardium</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a layer of fibrous tissue that surrounds the heart and the roots of the great blood vessels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18636581"/>
                  </a:ext>
                </a:extLst>
              </a:tr>
            </a:tbl>
          </a:graphicData>
        </a:graphic>
      </p:graphicFrame>
    </p:spTree>
    <p:extLst>
      <p:ext uri="{BB962C8B-B14F-4D97-AF65-F5344CB8AC3E}">
        <p14:creationId xmlns:p14="http://schemas.microsoft.com/office/powerpoint/2010/main" val="4340479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A563-8F87-6EB9-7500-D3B252B12A70}"/>
              </a:ext>
            </a:extLst>
          </p:cNvPr>
          <p:cNvSpPr>
            <a:spLocks noGrp="1"/>
          </p:cNvSpPr>
          <p:nvPr>
            <p:ph type="title"/>
          </p:nvPr>
        </p:nvSpPr>
        <p:spPr>
          <a:xfrm>
            <a:off x="677334" y="609600"/>
            <a:ext cx="8596668" cy="936171"/>
          </a:xfrm>
        </p:spPr>
        <p:txBody>
          <a:bodyPr/>
          <a:lstStyle/>
          <a:p>
            <a:r>
              <a:rPr lang="en-US" dirty="0"/>
              <a:t>Prefixes Examples </a:t>
            </a:r>
          </a:p>
        </p:txBody>
      </p:sp>
      <p:sp>
        <p:nvSpPr>
          <p:cNvPr id="3" name="Content Placeholder 2">
            <a:extLst>
              <a:ext uri="{FF2B5EF4-FFF2-40B4-BE49-F238E27FC236}">
                <a16:creationId xmlns:a16="http://schemas.microsoft.com/office/drawing/2014/main" id="{01374FFB-E38F-4325-D77A-E58CD89E71CF}"/>
              </a:ext>
            </a:extLst>
          </p:cNvPr>
          <p:cNvSpPr>
            <a:spLocks noGrp="1"/>
          </p:cNvSpPr>
          <p:nvPr>
            <p:ph idx="1"/>
          </p:nvPr>
        </p:nvSpPr>
        <p:spPr>
          <a:xfrm>
            <a:off x="677334" y="1545771"/>
            <a:ext cx="8596668" cy="4855029"/>
          </a:xfrm>
        </p:spPr>
        <p:txBody>
          <a:bodyPr>
            <a:noAutofit/>
          </a:bodyPr>
          <a:lstStyle/>
          <a:p>
            <a:pPr marL="0" indent="0">
              <a:buNone/>
              <a:defRPr/>
            </a:pPr>
            <a:endParaRPr lang="en-US" dirty="0"/>
          </a:p>
          <a:p>
            <a:endParaRPr lang="en-US" dirty="0"/>
          </a:p>
        </p:txBody>
      </p:sp>
      <p:sp>
        <p:nvSpPr>
          <p:cNvPr id="6" name="Rectangle 1">
            <a:extLst>
              <a:ext uri="{FF2B5EF4-FFF2-40B4-BE49-F238E27FC236}">
                <a16:creationId xmlns:a16="http://schemas.microsoft.com/office/drawing/2014/main" id="{47926390-9922-6AA1-E4F1-328144AEFD6C}"/>
              </a:ext>
            </a:extLst>
          </p:cNvPr>
          <p:cNvSpPr>
            <a:spLocks noChangeArrowheads="1"/>
          </p:cNvSpPr>
          <p:nvPr/>
        </p:nvSpPr>
        <p:spPr bwMode="auto">
          <a:xfrm>
            <a:off x="-37537" y="2835889"/>
            <a:ext cx="13805925" cy="1042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Table 3">
            <a:extLst>
              <a:ext uri="{FF2B5EF4-FFF2-40B4-BE49-F238E27FC236}">
                <a16:creationId xmlns:a16="http://schemas.microsoft.com/office/drawing/2014/main" id="{3DF65D6E-E6A3-DE6E-77D1-606B79DB0EFC}"/>
              </a:ext>
            </a:extLst>
          </p:cNvPr>
          <p:cNvGraphicFramePr>
            <a:graphicFrameLocks noGrp="1"/>
          </p:cNvGraphicFramePr>
          <p:nvPr>
            <p:extLst>
              <p:ext uri="{D42A27DB-BD31-4B8C-83A1-F6EECF244321}">
                <p14:modId xmlns:p14="http://schemas.microsoft.com/office/powerpoint/2010/main" val="472852329"/>
              </p:ext>
            </p:extLst>
          </p:nvPr>
        </p:nvGraphicFramePr>
        <p:xfrm>
          <a:off x="216620" y="1371602"/>
          <a:ext cx="9518096" cy="4410097"/>
        </p:xfrm>
        <a:graphic>
          <a:graphicData uri="http://schemas.openxmlformats.org/drawingml/2006/table">
            <a:tbl>
              <a:tblPr firstRow="1" firstCol="1" bandRow="1">
                <a:tableStyleId>{5C22544A-7EE6-4342-B048-85BDC9FD1C3A}</a:tableStyleId>
              </a:tblPr>
              <a:tblGrid>
                <a:gridCol w="1403102">
                  <a:extLst>
                    <a:ext uri="{9D8B030D-6E8A-4147-A177-3AD203B41FA5}">
                      <a16:colId xmlns:a16="http://schemas.microsoft.com/office/drawing/2014/main" val="4012208761"/>
                    </a:ext>
                  </a:extLst>
                </a:gridCol>
                <a:gridCol w="2401376">
                  <a:extLst>
                    <a:ext uri="{9D8B030D-6E8A-4147-A177-3AD203B41FA5}">
                      <a16:colId xmlns:a16="http://schemas.microsoft.com/office/drawing/2014/main" val="2964463480"/>
                    </a:ext>
                  </a:extLst>
                </a:gridCol>
                <a:gridCol w="2318570">
                  <a:extLst>
                    <a:ext uri="{9D8B030D-6E8A-4147-A177-3AD203B41FA5}">
                      <a16:colId xmlns:a16="http://schemas.microsoft.com/office/drawing/2014/main" val="1493696136"/>
                    </a:ext>
                  </a:extLst>
                </a:gridCol>
                <a:gridCol w="3395048">
                  <a:extLst>
                    <a:ext uri="{9D8B030D-6E8A-4147-A177-3AD203B41FA5}">
                      <a16:colId xmlns:a16="http://schemas.microsoft.com/office/drawing/2014/main" val="1957443974"/>
                    </a:ext>
                  </a:extLst>
                </a:gridCol>
              </a:tblGrid>
              <a:tr h="270978">
                <a:tc>
                  <a:txBody>
                    <a:bodyPr/>
                    <a:lstStyle/>
                    <a:p>
                      <a:pPr marL="0" marR="0" algn="ctr">
                        <a:lnSpc>
                          <a:spcPct val="107000"/>
                        </a:lnSpc>
                        <a:spcBef>
                          <a:spcPts val="0"/>
                        </a:spcBef>
                        <a:spcAft>
                          <a:spcPts val="0"/>
                        </a:spcAft>
                      </a:pPr>
                      <a:r>
                        <a:rPr lang="en-US" sz="1800" b="1">
                          <a:effectLst/>
                        </a:rPr>
                        <a:t>Prefix</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Meaning</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Example of Use</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Explanation</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79735221"/>
                  </a:ext>
                </a:extLst>
              </a:tr>
              <a:tr h="455526">
                <a:tc>
                  <a:txBody>
                    <a:bodyPr/>
                    <a:lstStyle/>
                    <a:p>
                      <a:pPr marL="0" marR="0" algn="ctr">
                        <a:lnSpc>
                          <a:spcPct val="107000"/>
                        </a:lnSpc>
                        <a:spcBef>
                          <a:spcPts val="0"/>
                        </a:spcBef>
                        <a:spcAft>
                          <a:spcPts val="0"/>
                        </a:spcAft>
                      </a:pPr>
                      <a:r>
                        <a:rPr lang="en-US" sz="1800" b="1">
                          <a:effectLst/>
                        </a:rPr>
                        <a:t>eu</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normal, good</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eupnea</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Normal breathing</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3673615"/>
                  </a:ext>
                </a:extLst>
              </a:tr>
              <a:tr h="530365">
                <a:tc>
                  <a:txBody>
                    <a:bodyPr/>
                    <a:lstStyle/>
                    <a:p>
                      <a:pPr marL="0" marR="0" algn="ctr">
                        <a:lnSpc>
                          <a:spcPct val="107000"/>
                        </a:lnSpc>
                        <a:spcBef>
                          <a:spcPts val="0"/>
                        </a:spcBef>
                        <a:spcAft>
                          <a:spcPts val="0"/>
                        </a:spcAft>
                      </a:pPr>
                      <a:r>
                        <a:rPr lang="en-US" sz="1800" b="1" dirty="0">
                          <a:effectLst/>
                        </a:rPr>
                        <a:t>hemi</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Half</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hemicolectomy</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excision of half of the colon</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06200039"/>
                  </a:ext>
                </a:extLst>
              </a:tr>
              <a:tr h="556192">
                <a:tc>
                  <a:txBody>
                    <a:bodyPr/>
                    <a:lstStyle/>
                    <a:p>
                      <a:pPr marL="0" marR="0" algn="ctr">
                        <a:lnSpc>
                          <a:spcPct val="107000"/>
                        </a:lnSpc>
                        <a:spcBef>
                          <a:spcPts val="0"/>
                        </a:spcBef>
                        <a:spcAft>
                          <a:spcPts val="0"/>
                        </a:spcAft>
                      </a:pPr>
                      <a:r>
                        <a:rPr lang="en-US" sz="1800" b="1">
                          <a:effectLst/>
                        </a:rPr>
                        <a:t>macro</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large, long</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macrocephalus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pertaining to an exceptionally large head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75843980"/>
                  </a:ext>
                </a:extLst>
              </a:tr>
              <a:tr h="701771">
                <a:tc>
                  <a:txBody>
                    <a:bodyPr/>
                    <a:lstStyle/>
                    <a:p>
                      <a:pPr marL="0" marR="0" algn="ctr">
                        <a:lnSpc>
                          <a:spcPct val="107000"/>
                        </a:lnSpc>
                        <a:spcBef>
                          <a:spcPts val="0"/>
                        </a:spcBef>
                        <a:spcAft>
                          <a:spcPts val="0"/>
                        </a:spcAft>
                      </a:pPr>
                      <a:r>
                        <a:rPr lang="en-US" sz="1800" b="1">
                          <a:effectLst/>
                        </a:rPr>
                        <a:t>micro</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small</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microscope</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instrument to view small particles by enlarging the particles</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74709332"/>
                  </a:ext>
                </a:extLst>
              </a:tr>
              <a:tr h="841405">
                <a:tc>
                  <a:txBody>
                    <a:bodyPr/>
                    <a:lstStyle/>
                    <a:p>
                      <a:pPr marL="0" marR="0" algn="ctr">
                        <a:lnSpc>
                          <a:spcPct val="107000"/>
                        </a:lnSpc>
                        <a:spcBef>
                          <a:spcPts val="0"/>
                        </a:spcBef>
                        <a:spcAft>
                          <a:spcPts val="0"/>
                        </a:spcAft>
                      </a:pPr>
                      <a:r>
                        <a:rPr lang="en-US" sz="1800" b="1">
                          <a:effectLst/>
                        </a:rPr>
                        <a:t>multi</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many</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multipara</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many births, refers to a woman who has birthed two or more live babies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6556946"/>
                  </a:ext>
                </a:extLst>
              </a:tr>
              <a:tr h="841405">
                <a:tc>
                  <a:txBody>
                    <a:bodyPr/>
                    <a:lstStyle/>
                    <a:p>
                      <a:pPr marL="0" marR="0" algn="ctr">
                        <a:lnSpc>
                          <a:spcPct val="107000"/>
                        </a:lnSpc>
                        <a:spcBef>
                          <a:spcPts val="0"/>
                        </a:spcBef>
                        <a:spcAft>
                          <a:spcPts val="0"/>
                        </a:spcAft>
                      </a:pP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76098442"/>
                  </a:ext>
                </a:extLst>
              </a:tr>
            </a:tbl>
          </a:graphicData>
        </a:graphic>
      </p:graphicFrame>
    </p:spTree>
    <p:extLst>
      <p:ext uri="{BB962C8B-B14F-4D97-AF65-F5344CB8AC3E}">
        <p14:creationId xmlns:p14="http://schemas.microsoft.com/office/powerpoint/2010/main" val="26242417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A563-8F87-6EB9-7500-D3B252B12A70}"/>
              </a:ext>
            </a:extLst>
          </p:cNvPr>
          <p:cNvSpPr>
            <a:spLocks noGrp="1"/>
          </p:cNvSpPr>
          <p:nvPr>
            <p:ph type="title"/>
          </p:nvPr>
        </p:nvSpPr>
        <p:spPr>
          <a:xfrm>
            <a:off x="677334" y="609600"/>
            <a:ext cx="8596668" cy="936171"/>
          </a:xfrm>
        </p:spPr>
        <p:txBody>
          <a:bodyPr/>
          <a:lstStyle/>
          <a:p>
            <a:r>
              <a:rPr lang="en-US" dirty="0"/>
              <a:t>Prefixes Examples </a:t>
            </a:r>
          </a:p>
        </p:txBody>
      </p:sp>
      <p:sp>
        <p:nvSpPr>
          <p:cNvPr id="3" name="Content Placeholder 2">
            <a:extLst>
              <a:ext uri="{FF2B5EF4-FFF2-40B4-BE49-F238E27FC236}">
                <a16:creationId xmlns:a16="http://schemas.microsoft.com/office/drawing/2014/main" id="{01374FFB-E38F-4325-D77A-E58CD89E71CF}"/>
              </a:ext>
            </a:extLst>
          </p:cNvPr>
          <p:cNvSpPr>
            <a:spLocks noGrp="1"/>
          </p:cNvSpPr>
          <p:nvPr>
            <p:ph idx="1"/>
          </p:nvPr>
        </p:nvSpPr>
        <p:spPr>
          <a:xfrm>
            <a:off x="677334" y="1545771"/>
            <a:ext cx="8596668" cy="4855029"/>
          </a:xfrm>
        </p:spPr>
        <p:txBody>
          <a:bodyPr>
            <a:noAutofit/>
          </a:bodyPr>
          <a:lstStyle/>
          <a:p>
            <a:pPr marL="0" indent="0">
              <a:buNone/>
              <a:defRPr/>
            </a:pPr>
            <a:endParaRPr lang="en-US" dirty="0"/>
          </a:p>
          <a:p>
            <a:endParaRPr lang="en-US" dirty="0"/>
          </a:p>
        </p:txBody>
      </p:sp>
      <p:sp>
        <p:nvSpPr>
          <p:cNvPr id="6" name="Rectangle 1">
            <a:extLst>
              <a:ext uri="{FF2B5EF4-FFF2-40B4-BE49-F238E27FC236}">
                <a16:creationId xmlns:a16="http://schemas.microsoft.com/office/drawing/2014/main" id="{47926390-9922-6AA1-E4F1-328144AEFD6C}"/>
              </a:ext>
            </a:extLst>
          </p:cNvPr>
          <p:cNvSpPr>
            <a:spLocks noChangeArrowheads="1"/>
          </p:cNvSpPr>
          <p:nvPr/>
        </p:nvSpPr>
        <p:spPr bwMode="auto">
          <a:xfrm>
            <a:off x="-37537" y="2835889"/>
            <a:ext cx="13805925" cy="1042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Table 3">
            <a:extLst>
              <a:ext uri="{FF2B5EF4-FFF2-40B4-BE49-F238E27FC236}">
                <a16:creationId xmlns:a16="http://schemas.microsoft.com/office/drawing/2014/main" id="{3DF65D6E-E6A3-DE6E-77D1-606B79DB0EFC}"/>
              </a:ext>
            </a:extLst>
          </p:cNvPr>
          <p:cNvGraphicFramePr>
            <a:graphicFrameLocks noGrp="1"/>
          </p:cNvGraphicFramePr>
          <p:nvPr>
            <p:extLst>
              <p:ext uri="{D42A27DB-BD31-4B8C-83A1-F6EECF244321}">
                <p14:modId xmlns:p14="http://schemas.microsoft.com/office/powerpoint/2010/main" val="3207368162"/>
              </p:ext>
            </p:extLst>
          </p:nvPr>
        </p:nvGraphicFramePr>
        <p:xfrm>
          <a:off x="289933" y="1371600"/>
          <a:ext cx="9518096" cy="3946733"/>
        </p:xfrm>
        <a:graphic>
          <a:graphicData uri="http://schemas.openxmlformats.org/drawingml/2006/table">
            <a:tbl>
              <a:tblPr firstRow="1" firstCol="1" bandRow="1">
                <a:tableStyleId>{5C22544A-7EE6-4342-B048-85BDC9FD1C3A}</a:tableStyleId>
              </a:tblPr>
              <a:tblGrid>
                <a:gridCol w="1403102">
                  <a:extLst>
                    <a:ext uri="{9D8B030D-6E8A-4147-A177-3AD203B41FA5}">
                      <a16:colId xmlns:a16="http://schemas.microsoft.com/office/drawing/2014/main" val="4012208761"/>
                    </a:ext>
                  </a:extLst>
                </a:gridCol>
                <a:gridCol w="2401376">
                  <a:extLst>
                    <a:ext uri="{9D8B030D-6E8A-4147-A177-3AD203B41FA5}">
                      <a16:colId xmlns:a16="http://schemas.microsoft.com/office/drawing/2014/main" val="2964463480"/>
                    </a:ext>
                  </a:extLst>
                </a:gridCol>
                <a:gridCol w="2318570">
                  <a:extLst>
                    <a:ext uri="{9D8B030D-6E8A-4147-A177-3AD203B41FA5}">
                      <a16:colId xmlns:a16="http://schemas.microsoft.com/office/drawing/2014/main" val="1493696136"/>
                    </a:ext>
                  </a:extLst>
                </a:gridCol>
                <a:gridCol w="3395048">
                  <a:extLst>
                    <a:ext uri="{9D8B030D-6E8A-4147-A177-3AD203B41FA5}">
                      <a16:colId xmlns:a16="http://schemas.microsoft.com/office/drawing/2014/main" val="1957443974"/>
                    </a:ext>
                  </a:extLst>
                </a:gridCol>
              </a:tblGrid>
              <a:tr h="469075">
                <a:tc>
                  <a:txBody>
                    <a:bodyPr/>
                    <a:lstStyle/>
                    <a:p>
                      <a:pPr marL="0" marR="0" algn="ctr">
                        <a:lnSpc>
                          <a:spcPct val="107000"/>
                        </a:lnSpc>
                        <a:spcBef>
                          <a:spcPts val="0"/>
                        </a:spcBef>
                        <a:spcAft>
                          <a:spcPts val="0"/>
                        </a:spcAft>
                      </a:pPr>
                      <a:r>
                        <a:rPr lang="en-US" sz="1800" b="1">
                          <a:effectLst/>
                        </a:rPr>
                        <a:t>Prefix</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Meaning</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effectLst/>
                        </a:rPr>
                        <a:t>Example of Use</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Explanation</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79735221"/>
                  </a:ext>
                </a:extLst>
              </a:tr>
              <a:tr h="334324">
                <a:tc>
                  <a:txBody>
                    <a:bodyPr/>
                    <a:lstStyle/>
                    <a:p>
                      <a:pPr marL="0" marR="0" algn="ctr">
                        <a:lnSpc>
                          <a:spcPct val="107000"/>
                        </a:lnSpc>
                        <a:spcBef>
                          <a:spcPts val="0"/>
                        </a:spcBef>
                        <a:spcAft>
                          <a:spcPts val="0"/>
                        </a:spcAft>
                      </a:pPr>
                      <a:r>
                        <a:rPr lang="en-US" dirty="0"/>
                        <a:t>ante-</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before, forward</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Antenatal</a:t>
                      </a:r>
                    </a:p>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/Anti </a:t>
                      </a:r>
                      <a:r>
                        <a:rPr lang="en-US" sz="1800" b="1" dirty="0" err="1">
                          <a:effectLst/>
                          <a:latin typeface="Calibri" panose="020F0502020204030204" pitchFamily="34" charset="0"/>
                          <a:ea typeface="Calibri" panose="020F0502020204030204" pitchFamily="34" charset="0"/>
                          <a:cs typeface="Arial" panose="020B0604020202020204" pitchFamily="34" charset="0"/>
                        </a:rPr>
                        <a:t>Neitl</a:t>
                      </a:r>
                      <a:r>
                        <a:rPr lang="en-US" sz="1800" b="1" dirty="0">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tc>
                <a:tc>
                  <a:txBody>
                    <a:bodyPr/>
                    <a:lstStyle/>
                    <a:p>
                      <a:pPr marL="0" marR="0" algn="ctr">
                        <a:lnSpc>
                          <a:spcPct val="107000"/>
                        </a:lnSpc>
                        <a:spcBef>
                          <a:spcPts val="0"/>
                        </a:spcBef>
                        <a:spcAft>
                          <a:spcPts val="0"/>
                        </a:spcAft>
                      </a:pPr>
                      <a:r>
                        <a:rPr lang="en-US" dirty="0"/>
                        <a:t>before birth</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3673615"/>
                  </a:ext>
                </a:extLst>
              </a:tr>
              <a:tr h="413545">
                <a:tc>
                  <a:txBody>
                    <a:bodyPr/>
                    <a:lstStyle/>
                    <a:p>
                      <a:pPr marL="0" marR="0" algn="ctr">
                        <a:lnSpc>
                          <a:spcPct val="107000"/>
                        </a:lnSpc>
                        <a:spcBef>
                          <a:spcPts val="0"/>
                        </a:spcBef>
                        <a:spcAft>
                          <a:spcPts val="0"/>
                        </a:spcAft>
                      </a:pPr>
                      <a:r>
                        <a:rPr lang="en-US" dirty="0"/>
                        <a:t>cata-</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down, under, lower</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catabolism</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divide into two branches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06200039"/>
                  </a:ext>
                </a:extLst>
              </a:tr>
              <a:tr h="700921">
                <a:tc>
                  <a:txBody>
                    <a:bodyPr/>
                    <a:lstStyle/>
                    <a:p>
                      <a:pPr marL="0" marR="0" algn="ctr">
                        <a:lnSpc>
                          <a:spcPct val="107000"/>
                        </a:lnSpc>
                        <a:spcBef>
                          <a:spcPts val="0"/>
                        </a:spcBef>
                        <a:spcAft>
                          <a:spcPts val="0"/>
                        </a:spcAft>
                      </a:pPr>
                      <a:r>
                        <a:rPr lang="en-US" dirty="0"/>
                        <a:t>contra-</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opposed, against</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contralateral</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opposite side</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75843980"/>
                  </a:ext>
                </a:extLst>
              </a:tr>
              <a:tr h="534389">
                <a:tc>
                  <a:txBody>
                    <a:bodyPr/>
                    <a:lstStyle/>
                    <a:p>
                      <a:pPr marL="0" marR="0" algn="ctr">
                        <a:lnSpc>
                          <a:spcPct val="107000"/>
                        </a:lnSpc>
                        <a:spcBef>
                          <a:spcPts val="0"/>
                        </a:spcBef>
                        <a:spcAft>
                          <a:spcPts val="0"/>
                        </a:spcAft>
                      </a:pPr>
                      <a:r>
                        <a:rPr lang="en-US" dirty="0"/>
                        <a:t>Di</a:t>
                      </a:r>
                    </a:p>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/Dai/</a:t>
                      </a:r>
                    </a:p>
                  </a:txBody>
                  <a:tcPr marL="68580" marR="68580" marT="0" marB="0"/>
                </a:tc>
                <a:tc>
                  <a:txBody>
                    <a:bodyPr/>
                    <a:lstStyle/>
                    <a:p>
                      <a:pPr marL="0" marR="0" algn="ctr">
                        <a:lnSpc>
                          <a:spcPct val="107000"/>
                        </a:lnSpc>
                        <a:spcBef>
                          <a:spcPts val="0"/>
                        </a:spcBef>
                        <a:spcAft>
                          <a:spcPts val="0"/>
                        </a:spcAft>
                      </a:pPr>
                      <a:r>
                        <a:rPr lang="en-US" dirty="0"/>
                        <a:t>two, twice</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Diphasic</a:t>
                      </a:r>
                    </a:p>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a:t>
                      </a:r>
                      <a:r>
                        <a:rPr lang="en-US" sz="1800" b="1" dirty="0" err="1">
                          <a:effectLst/>
                          <a:latin typeface="Calibri" panose="020F0502020204030204" pitchFamily="34" charset="0"/>
                          <a:ea typeface="Calibri" panose="020F0502020204030204" pitchFamily="34" charset="0"/>
                          <a:cs typeface="Arial" panose="020B0604020202020204" pitchFamily="34" charset="0"/>
                        </a:rPr>
                        <a:t>Daifazik</a:t>
                      </a:r>
                      <a:r>
                        <a:rPr lang="en-US" sz="1800" b="1" dirty="0">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tc>
                <a:tc>
                  <a:txBody>
                    <a:bodyPr/>
                    <a:lstStyle/>
                    <a:p>
                      <a:pPr marL="0" marR="0" algn="ctr">
                        <a:lnSpc>
                          <a:spcPct val="107000"/>
                        </a:lnSpc>
                        <a:spcBef>
                          <a:spcPts val="0"/>
                        </a:spcBef>
                        <a:spcAft>
                          <a:spcPts val="0"/>
                        </a:spcAft>
                      </a:pPr>
                      <a:r>
                        <a:rPr lang="en-US" dirty="0"/>
                        <a:t>having two stages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74709332"/>
                  </a:ext>
                </a:extLst>
              </a:tr>
              <a:tr h="680848">
                <a:tc>
                  <a:txBody>
                    <a:bodyPr/>
                    <a:lstStyle/>
                    <a:p>
                      <a:pPr marL="0" marR="0" algn="ctr">
                        <a:lnSpc>
                          <a:spcPct val="107000"/>
                        </a:lnSpc>
                        <a:spcBef>
                          <a:spcPts val="0"/>
                        </a:spcBef>
                        <a:spcAft>
                          <a:spcPts val="0"/>
                        </a:spcAft>
                      </a:pPr>
                      <a:r>
                        <a:rPr lang="en-US" dirty="0"/>
                        <a:t>dis-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apart from, free from</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disinfection</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to free from infection</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6556946"/>
                  </a:ext>
                </a:extLst>
              </a:tr>
              <a:tr h="534390">
                <a:tc>
                  <a:txBody>
                    <a:bodyPr/>
                    <a:lstStyle/>
                    <a:p>
                      <a:pPr marL="0" marR="0" algn="ctr">
                        <a:lnSpc>
                          <a:spcPct val="107000"/>
                        </a:lnSpc>
                        <a:spcBef>
                          <a:spcPts val="0"/>
                        </a:spcBef>
                        <a:spcAft>
                          <a:spcPts val="0"/>
                        </a:spcAft>
                      </a:pPr>
                      <a:r>
                        <a:rPr lang="en-US" dirty="0"/>
                        <a:t>intra-</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within</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Intracardiac</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dirty="0"/>
                        <a:t>within heart</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76098442"/>
                  </a:ext>
                </a:extLst>
              </a:tr>
            </a:tbl>
          </a:graphicData>
        </a:graphic>
      </p:graphicFrame>
    </p:spTree>
    <p:extLst>
      <p:ext uri="{BB962C8B-B14F-4D97-AF65-F5344CB8AC3E}">
        <p14:creationId xmlns:p14="http://schemas.microsoft.com/office/powerpoint/2010/main" val="3702201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A563-8F87-6EB9-7500-D3B252B12A70}"/>
              </a:ext>
            </a:extLst>
          </p:cNvPr>
          <p:cNvSpPr>
            <a:spLocks noGrp="1"/>
          </p:cNvSpPr>
          <p:nvPr>
            <p:ph type="title"/>
          </p:nvPr>
        </p:nvSpPr>
        <p:spPr>
          <a:xfrm>
            <a:off x="677334" y="2547257"/>
            <a:ext cx="8596668" cy="4310743"/>
          </a:xfrm>
        </p:spPr>
        <p:txBody>
          <a:bodyPr>
            <a:normAutofit/>
          </a:bodyPr>
          <a:lstStyle/>
          <a:p>
            <a:pPr algn="ctr"/>
            <a:r>
              <a:rPr lang="en-US" sz="6000" dirty="0"/>
              <a:t>Suffixes Examples </a:t>
            </a:r>
          </a:p>
        </p:txBody>
      </p:sp>
      <p:sp>
        <p:nvSpPr>
          <p:cNvPr id="3" name="Content Placeholder 2">
            <a:extLst>
              <a:ext uri="{FF2B5EF4-FFF2-40B4-BE49-F238E27FC236}">
                <a16:creationId xmlns:a16="http://schemas.microsoft.com/office/drawing/2014/main" id="{01374FFB-E38F-4325-D77A-E58CD89E71CF}"/>
              </a:ext>
            </a:extLst>
          </p:cNvPr>
          <p:cNvSpPr>
            <a:spLocks noGrp="1"/>
          </p:cNvSpPr>
          <p:nvPr>
            <p:ph idx="1"/>
          </p:nvPr>
        </p:nvSpPr>
        <p:spPr>
          <a:xfrm>
            <a:off x="677334" y="1545771"/>
            <a:ext cx="8596668" cy="4855029"/>
          </a:xfrm>
        </p:spPr>
        <p:txBody>
          <a:bodyPr>
            <a:noAutofit/>
          </a:bodyPr>
          <a:lstStyle/>
          <a:p>
            <a:pPr marL="0" indent="0">
              <a:buNone/>
              <a:defRPr/>
            </a:pPr>
            <a:endParaRPr lang="en-US" dirty="0"/>
          </a:p>
          <a:p>
            <a:endParaRPr lang="en-US" dirty="0"/>
          </a:p>
        </p:txBody>
      </p:sp>
      <p:sp>
        <p:nvSpPr>
          <p:cNvPr id="6" name="Rectangle 1">
            <a:extLst>
              <a:ext uri="{FF2B5EF4-FFF2-40B4-BE49-F238E27FC236}">
                <a16:creationId xmlns:a16="http://schemas.microsoft.com/office/drawing/2014/main" id="{47926390-9922-6AA1-E4F1-328144AEFD6C}"/>
              </a:ext>
            </a:extLst>
          </p:cNvPr>
          <p:cNvSpPr>
            <a:spLocks noChangeArrowheads="1"/>
          </p:cNvSpPr>
          <p:nvPr/>
        </p:nvSpPr>
        <p:spPr bwMode="auto">
          <a:xfrm>
            <a:off x="-37537" y="2835889"/>
            <a:ext cx="13805925" cy="1042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472140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A563-8F87-6EB9-7500-D3B252B12A70}"/>
              </a:ext>
            </a:extLst>
          </p:cNvPr>
          <p:cNvSpPr>
            <a:spLocks noGrp="1"/>
          </p:cNvSpPr>
          <p:nvPr>
            <p:ph type="title"/>
          </p:nvPr>
        </p:nvSpPr>
        <p:spPr>
          <a:xfrm>
            <a:off x="677334" y="609600"/>
            <a:ext cx="8596668" cy="936171"/>
          </a:xfrm>
        </p:spPr>
        <p:txBody>
          <a:bodyPr/>
          <a:lstStyle/>
          <a:p>
            <a:r>
              <a:rPr lang="en-US" dirty="0"/>
              <a:t>Suffixes  Examples </a:t>
            </a:r>
          </a:p>
        </p:txBody>
      </p:sp>
      <p:sp>
        <p:nvSpPr>
          <p:cNvPr id="3" name="Content Placeholder 2">
            <a:extLst>
              <a:ext uri="{FF2B5EF4-FFF2-40B4-BE49-F238E27FC236}">
                <a16:creationId xmlns:a16="http://schemas.microsoft.com/office/drawing/2014/main" id="{01374FFB-E38F-4325-D77A-E58CD89E71CF}"/>
              </a:ext>
            </a:extLst>
          </p:cNvPr>
          <p:cNvSpPr>
            <a:spLocks noGrp="1"/>
          </p:cNvSpPr>
          <p:nvPr>
            <p:ph idx="1"/>
          </p:nvPr>
        </p:nvSpPr>
        <p:spPr>
          <a:xfrm>
            <a:off x="677334" y="1545771"/>
            <a:ext cx="8596668" cy="4855029"/>
          </a:xfrm>
        </p:spPr>
        <p:txBody>
          <a:bodyPr>
            <a:noAutofit/>
          </a:bodyPr>
          <a:lstStyle/>
          <a:p>
            <a:pPr marL="0" indent="0">
              <a:buNone/>
              <a:defRPr/>
            </a:pPr>
            <a:endParaRPr lang="en-US" dirty="0"/>
          </a:p>
          <a:p>
            <a:endParaRPr lang="en-US" dirty="0"/>
          </a:p>
        </p:txBody>
      </p:sp>
      <p:sp>
        <p:nvSpPr>
          <p:cNvPr id="6" name="Rectangle 1">
            <a:extLst>
              <a:ext uri="{FF2B5EF4-FFF2-40B4-BE49-F238E27FC236}">
                <a16:creationId xmlns:a16="http://schemas.microsoft.com/office/drawing/2014/main" id="{47926390-9922-6AA1-E4F1-328144AEFD6C}"/>
              </a:ext>
            </a:extLst>
          </p:cNvPr>
          <p:cNvSpPr>
            <a:spLocks noChangeArrowheads="1"/>
          </p:cNvSpPr>
          <p:nvPr/>
        </p:nvSpPr>
        <p:spPr bwMode="auto">
          <a:xfrm>
            <a:off x="-37537" y="2835889"/>
            <a:ext cx="13805925" cy="1042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34D45AF-84F1-F00C-4E19-9BAAA0E967DC}"/>
              </a:ext>
            </a:extLst>
          </p:cNvPr>
          <p:cNvGraphicFramePr>
            <a:graphicFrameLocks noGrp="1"/>
          </p:cNvGraphicFramePr>
          <p:nvPr>
            <p:extLst>
              <p:ext uri="{D42A27DB-BD31-4B8C-83A1-F6EECF244321}">
                <p14:modId xmlns:p14="http://schemas.microsoft.com/office/powerpoint/2010/main" val="4121387454"/>
              </p:ext>
            </p:extLst>
          </p:nvPr>
        </p:nvGraphicFramePr>
        <p:xfrm>
          <a:off x="677334" y="1545771"/>
          <a:ext cx="8901563" cy="5072158"/>
        </p:xfrm>
        <a:graphic>
          <a:graphicData uri="http://schemas.openxmlformats.org/drawingml/2006/table">
            <a:tbl>
              <a:tblPr firstRow="1" firstCol="1" bandRow="1">
                <a:tableStyleId>{5C22544A-7EE6-4342-B048-85BDC9FD1C3A}</a:tableStyleId>
              </a:tblPr>
              <a:tblGrid>
                <a:gridCol w="1312217">
                  <a:extLst>
                    <a:ext uri="{9D8B030D-6E8A-4147-A177-3AD203B41FA5}">
                      <a16:colId xmlns:a16="http://schemas.microsoft.com/office/drawing/2014/main" val="3154047418"/>
                    </a:ext>
                  </a:extLst>
                </a:gridCol>
                <a:gridCol w="2245827">
                  <a:extLst>
                    <a:ext uri="{9D8B030D-6E8A-4147-A177-3AD203B41FA5}">
                      <a16:colId xmlns:a16="http://schemas.microsoft.com/office/drawing/2014/main" val="2126084104"/>
                    </a:ext>
                  </a:extLst>
                </a:gridCol>
                <a:gridCol w="2168384">
                  <a:extLst>
                    <a:ext uri="{9D8B030D-6E8A-4147-A177-3AD203B41FA5}">
                      <a16:colId xmlns:a16="http://schemas.microsoft.com/office/drawing/2014/main" val="1873361882"/>
                    </a:ext>
                  </a:extLst>
                </a:gridCol>
                <a:gridCol w="3175135">
                  <a:extLst>
                    <a:ext uri="{9D8B030D-6E8A-4147-A177-3AD203B41FA5}">
                      <a16:colId xmlns:a16="http://schemas.microsoft.com/office/drawing/2014/main" val="1115176173"/>
                    </a:ext>
                  </a:extLst>
                </a:gridCol>
              </a:tblGrid>
              <a:tr h="317724">
                <a:tc>
                  <a:txBody>
                    <a:bodyPr/>
                    <a:lstStyle/>
                    <a:p>
                      <a:pPr marL="0" marR="0">
                        <a:lnSpc>
                          <a:spcPct val="107000"/>
                        </a:lnSpc>
                        <a:spcBef>
                          <a:spcPts val="0"/>
                        </a:spcBef>
                        <a:spcAft>
                          <a:spcPts val="0"/>
                        </a:spcAft>
                      </a:pPr>
                      <a:r>
                        <a:rPr lang="en-US" sz="1800" b="1">
                          <a:effectLst/>
                        </a:rPr>
                        <a:t>Suffix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effectLst/>
                        </a:rPr>
                        <a:t>Meaning</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effectLst/>
                        </a:rPr>
                        <a:t>Example of Use</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effectLst/>
                        </a:rPr>
                        <a:t>Explanation</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77287738"/>
                  </a:ext>
                </a:extLst>
              </a:tr>
              <a:tr h="317724">
                <a:tc>
                  <a:txBody>
                    <a:bodyPr/>
                    <a:lstStyle/>
                    <a:p>
                      <a:pPr marL="0" marR="0" algn="justLow">
                        <a:lnSpc>
                          <a:spcPct val="107000"/>
                        </a:lnSpc>
                        <a:spcBef>
                          <a:spcPts val="0"/>
                        </a:spcBef>
                        <a:spcAft>
                          <a:spcPts val="0"/>
                        </a:spcAft>
                      </a:pPr>
                      <a:r>
                        <a:rPr lang="en-US" sz="1800" b="1">
                          <a:effectLst/>
                        </a:rPr>
                        <a:t>ac</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Low">
                        <a:lnSpc>
                          <a:spcPct val="107000"/>
                        </a:lnSpc>
                        <a:spcBef>
                          <a:spcPts val="0"/>
                        </a:spcBef>
                        <a:spcAft>
                          <a:spcPts val="0"/>
                        </a:spcAft>
                      </a:pPr>
                      <a:r>
                        <a:rPr lang="en-US" sz="1800" b="1">
                          <a:effectLst/>
                        </a:rPr>
                        <a:t>pertaining to</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Low">
                        <a:lnSpc>
                          <a:spcPct val="107000"/>
                        </a:lnSpc>
                        <a:spcBef>
                          <a:spcPts val="0"/>
                        </a:spcBef>
                        <a:spcAft>
                          <a:spcPts val="0"/>
                        </a:spcAft>
                      </a:pPr>
                      <a:r>
                        <a:rPr lang="en-US" sz="1800" b="1">
                          <a:effectLst/>
                        </a:rPr>
                        <a:t>cardiac</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Low">
                        <a:lnSpc>
                          <a:spcPct val="107000"/>
                        </a:lnSpc>
                        <a:spcBef>
                          <a:spcPts val="0"/>
                        </a:spcBef>
                        <a:spcAft>
                          <a:spcPts val="0"/>
                        </a:spcAft>
                      </a:pPr>
                      <a:r>
                        <a:rPr lang="en-US" sz="1800" b="1">
                          <a:effectLst/>
                        </a:rPr>
                        <a:t>relating to the heart</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60810803"/>
                  </a:ext>
                </a:extLst>
              </a:tr>
              <a:tr h="652141">
                <a:tc>
                  <a:txBody>
                    <a:bodyPr/>
                    <a:lstStyle/>
                    <a:p>
                      <a:pPr marL="0" marR="0" algn="justLow">
                        <a:lnSpc>
                          <a:spcPct val="107000"/>
                        </a:lnSpc>
                        <a:spcBef>
                          <a:spcPts val="0"/>
                        </a:spcBef>
                        <a:spcAft>
                          <a:spcPts val="0"/>
                        </a:spcAft>
                      </a:pPr>
                      <a:r>
                        <a:rPr lang="en-US" sz="1800" b="1" dirty="0">
                          <a:effectLst/>
                        </a:rPr>
                        <a:t>al</a:t>
                      </a:r>
                    </a:p>
                    <a:p>
                      <a:pPr marL="0" marR="0" algn="justLow">
                        <a:lnSpc>
                          <a:spcPct val="107000"/>
                        </a:lnSpc>
                        <a:spcBef>
                          <a:spcPts val="0"/>
                        </a:spcBef>
                        <a:spcAft>
                          <a:spcPts val="0"/>
                        </a:spcAft>
                      </a:pP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Low">
                        <a:lnSpc>
                          <a:spcPct val="107000"/>
                        </a:lnSpc>
                        <a:spcBef>
                          <a:spcPts val="0"/>
                        </a:spcBef>
                        <a:spcAft>
                          <a:spcPts val="0"/>
                        </a:spcAft>
                      </a:pPr>
                      <a:r>
                        <a:rPr lang="en-US" sz="1800" b="1">
                          <a:effectLst/>
                        </a:rPr>
                        <a:t>toward</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Low">
                        <a:lnSpc>
                          <a:spcPct val="107000"/>
                        </a:lnSpc>
                        <a:spcBef>
                          <a:spcPts val="0"/>
                        </a:spcBef>
                        <a:spcAft>
                          <a:spcPts val="0"/>
                        </a:spcAft>
                      </a:pPr>
                      <a:r>
                        <a:rPr lang="en-US" sz="1800" b="1" dirty="0">
                          <a:effectLst/>
                        </a:rPr>
                        <a:t>dorsal</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Low">
                        <a:lnSpc>
                          <a:spcPct val="107000"/>
                        </a:lnSpc>
                        <a:spcBef>
                          <a:spcPts val="0"/>
                        </a:spcBef>
                        <a:spcAft>
                          <a:spcPts val="0"/>
                        </a:spcAft>
                      </a:pPr>
                      <a:r>
                        <a:rPr lang="en-US" sz="1800" b="1">
                          <a:effectLst/>
                        </a:rPr>
                        <a:t>Relating to the back or posterior of a structure</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25377315"/>
                  </a:ext>
                </a:extLst>
              </a:tr>
              <a:tr h="652141">
                <a:tc>
                  <a:txBody>
                    <a:bodyPr/>
                    <a:lstStyle/>
                    <a:p>
                      <a:pPr marL="0" marR="0" algn="justLow">
                        <a:lnSpc>
                          <a:spcPct val="107000"/>
                        </a:lnSpc>
                        <a:spcBef>
                          <a:spcPts val="0"/>
                        </a:spcBef>
                        <a:spcAft>
                          <a:spcPts val="0"/>
                        </a:spcAft>
                      </a:pPr>
                      <a:r>
                        <a:rPr lang="en-US" sz="1800" b="1" dirty="0" err="1">
                          <a:effectLst/>
                        </a:rPr>
                        <a:t>algia</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Low">
                        <a:lnSpc>
                          <a:spcPct val="107000"/>
                        </a:lnSpc>
                        <a:spcBef>
                          <a:spcPts val="0"/>
                        </a:spcBef>
                        <a:spcAft>
                          <a:spcPts val="0"/>
                        </a:spcAft>
                      </a:pPr>
                      <a:r>
                        <a:rPr lang="en-US" sz="1800" b="1">
                          <a:effectLst/>
                        </a:rPr>
                        <a:t>pain</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Low">
                        <a:lnSpc>
                          <a:spcPct val="107000"/>
                        </a:lnSpc>
                        <a:spcBef>
                          <a:spcPts val="0"/>
                        </a:spcBef>
                        <a:spcAft>
                          <a:spcPts val="0"/>
                        </a:spcAft>
                      </a:pPr>
                      <a:r>
                        <a:rPr lang="en-US" sz="1800" b="1" dirty="0">
                          <a:effectLst/>
                        </a:rPr>
                        <a:t>Myalgia</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Low">
                        <a:lnSpc>
                          <a:spcPct val="107000"/>
                        </a:lnSpc>
                        <a:spcBef>
                          <a:spcPts val="0"/>
                        </a:spcBef>
                        <a:spcAft>
                          <a:spcPts val="0"/>
                        </a:spcAft>
                      </a:pPr>
                      <a:r>
                        <a:rPr lang="en-US" sz="1800" b="1">
                          <a:effectLst/>
                        </a:rPr>
                        <a:t>pain in a muscle or group of muscles</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31353238"/>
                  </a:ext>
                </a:extLst>
              </a:tr>
              <a:tr h="317724">
                <a:tc>
                  <a:txBody>
                    <a:bodyPr/>
                    <a:lstStyle/>
                    <a:p>
                      <a:pPr marL="0" marR="0" algn="justLow">
                        <a:lnSpc>
                          <a:spcPct val="107000"/>
                        </a:lnSpc>
                        <a:spcBef>
                          <a:spcPts val="0"/>
                        </a:spcBef>
                        <a:spcAft>
                          <a:spcPts val="0"/>
                        </a:spcAft>
                      </a:pPr>
                      <a:r>
                        <a:rPr lang="en-US" b="1" dirty="0" err="1"/>
                        <a:t>oma</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Low">
                        <a:lnSpc>
                          <a:spcPct val="107000"/>
                        </a:lnSpc>
                        <a:spcBef>
                          <a:spcPts val="0"/>
                        </a:spcBef>
                        <a:spcAft>
                          <a:spcPts val="0"/>
                        </a:spcAft>
                      </a:pPr>
                      <a:r>
                        <a:rPr lang="en-US" b="1" dirty="0"/>
                        <a:t>pertaining to swelling, tumors, and other abnormal growths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Low">
                        <a:lnSpc>
                          <a:spcPct val="107000"/>
                        </a:lnSpc>
                        <a:spcBef>
                          <a:spcPts val="0"/>
                        </a:spcBef>
                        <a:spcAft>
                          <a:spcPts val="0"/>
                        </a:spcAft>
                      </a:pPr>
                      <a:endParaRPr lang="en-US" dirty="0"/>
                    </a:p>
                    <a:p>
                      <a:pPr marL="0" marR="0" algn="justLow">
                        <a:lnSpc>
                          <a:spcPct val="107000"/>
                        </a:lnSpc>
                        <a:spcBef>
                          <a:spcPts val="0"/>
                        </a:spcBef>
                        <a:spcAft>
                          <a:spcPts val="0"/>
                        </a:spcAft>
                      </a:pPr>
                      <a:r>
                        <a:rPr lang="en-US" dirty="0"/>
                        <a:t>Osteosarcoma</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Low">
                        <a:lnSpc>
                          <a:spcPct val="107000"/>
                        </a:lnSpc>
                        <a:spcBef>
                          <a:spcPts val="0"/>
                        </a:spcBef>
                        <a:spcAft>
                          <a:spcPts val="0"/>
                        </a:spcAft>
                      </a:pPr>
                      <a:endParaRPr lang="en-US" dirty="0"/>
                    </a:p>
                    <a:p>
                      <a:pPr marL="0" marR="0" algn="justLow">
                        <a:lnSpc>
                          <a:spcPct val="107000"/>
                        </a:lnSpc>
                        <a:spcBef>
                          <a:spcPts val="0"/>
                        </a:spcBef>
                        <a:spcAft>
                          <a:spcPts val="0"/>
                        </a:spcAft>
                      </a:pPr>
                      <a:r>
                        <a:rPr lang="en-US" dirty="0"/>
                        <a:t>a malignant tumor of bone</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89389703"/>
                  </a:ext>
                </a:extLst>
              </a:tr>
              <a:tr h="986554">
                <a:tc>
                  <a:txBody>
                    <a:bodyPr/>
                    <a:lstStyle/>
                    <a:p>
                      <a:pPr marL="0" marR="0">
                        <a:lnSpc>
                          <a:spcPct val="107000"/>
                        </a:lnSpc>
                        <a:spcBef>
                          <a:spcPts val="0"/>
                        </a:spcBef>
                        <a:spcAft>
                          <a:spcPts val="0"/>
                        </a:spcAft>
                      </a:pPr>
                      <a:r>
                        <a:rPr lang="en-US" b="1" dirty="0" err="1"/>
                        <a:t>pathy</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b="1" dirty="0"/>
                        <a:t>a disorder of a particular body part or system</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dirty="0"/>
                        <a:t>                  Hepatopathy</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dirty="0"/>
                        <a:t>                                           a disease or disorder of the liver</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66758530"/>
                  </a:ext>
                </a:extLst>
              </a:tr>
              <a:tr h="986554">
                <a:tc>
                  <a:txBody>
                    <a:bodyPr/>
                    <a:lstStyle/>
                    <a:p>
                      <a:pPr marL="0" marR="0">
                        <a:lnSpc>
                          <a:spcPct val="107000"/>
                        </a:lnSpc>
                        <a:spcBef>
                          <a:spcPts val="0"/>
                        </a:spcBef>
                        <a:spcAft>
                          <a:spcPts val="0"/>
                        </a:spcAft>
                      </a:pPr>
                      <a:r>
                        <a:rPr lang="en-US" sz="1800" b="1">
                          <a:effectLst/>
                        </a:rPr>
                        <a:t>ary</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effectLst/>
                        </a:rPr>
                        <a:t>pertaining to</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effectLst/>
                        </a:rPr>
                        <a:t>Coronary arteries  [ˈ</a:t>
                      </a:r>
                      <a:r>
                        <a:rPr lang="en-US" sz="1800" b="1" dirty="0" err="1">
                          <a:effectLst/>
                        </a:rPr>
                        <a:t>kɒr</a:t>
                      </a:r>
                      <a:r>
                        <a:rPr lang="en-US" sz="1800" b="1" dirty="0">
                          <a:effectLst/>
                        </a:rPr>
                        <a:t>(ə)n(ə)</a:t>
                      </a:r>
                      <a:r>
                        <a:rPr lang="en-US" sz="1800" b="1" dirty="0" err="1">
                          <a:effectLst/>
                        </a:rPr>
                        <a:t>ri</a:t>
                      </a:r>
                      <a:r>
                        <a:rPr lang="en-US" sz="1800" b="1" dirty="0">
                          <a:effectLst/>
                        </a:rPr>
                        <a:t>]</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effectLst/>
                        </a:rPr>
                        <a:t>relating to the arteries which surround and supply the heart</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92849089"/>
                  </a:ext>
                </a:extLst>
              </a:tr>
            </a:tbl>
          </a:graphicData>
        </a:graphic>
      </p:graphicFrame>
    </p:spTree>
    <p:extLst>
      <p:ext uri="{BB962C8B-B14F-4D97-AF65-F5344CB8AC3E}">
        <p14:creationId xmlns:p14="http://schemas.microsoft.com/office/powerpoint/2010/main" val="10819709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A563-8F87-6EB9-7500-D3B252B12A70}"/>
              </a:ext>
            </a:extLst>
          </p:cNvPr>
          <p:cNvSpPr>
            <a:spLocks noGrp="1"/>
          </p:cNvSpPr>
          <p:nvPr>
            <p:ph type="title"/>
          </p:nvPr>
        </p:nvSpPr>
        <p:spPr>
          <a:xfrm>
            <a:off x="677334" y="609600"/>
            <a:ext cx="8596668" cy="936171"/>
          </a:xfrm>
        </p:spPr>
        <p:txBody>
          <a:bodyPr/>
          <a:lstStyle/>
          <a:p>
            <a:r>
              <a:rPr lang="en-US" sz="1800" b="1" dirty="0"/>
              <a:t>Suffixes  Examples </a:t>
            </a:r>
          </a:p>
        </p:txBody>
      </p:sp>
      <p:sp>
        <p:nvSpPr>
          <p:cNvPr id="3" name="Content Placeholder 2">
            <a:extLst>
              <a:ext uri="{FF2B5EF4-FFF2-40B4-BE49-F238E27FC236}">
                <a16:creationId xmlns:a16="http://schemas.microsoft.com/office/drawing/2014/main" id="{01374FFB-E38F-4325-D77A-E58CD89E71CF}"/>
              </a:ext>
            </a:extLst>
          </p:cNvPr>
          <p:cNvSpPr>
            <a:spLocks noGrp="1"/>
          </p:cNvSpPr>
          <p:nvPr>
            <p:ph idx="1"/>
          </p:nvPr>
        </p:nvSpPr>
        <p:spPr>
          <a:xfrm>
            <a:off x="677334" y="1545771"/>
            <a:ext cx="8596668" cy="4855029"/>
          </a:xfrm>
        </p:spPr>
        <p:txBody>
          <a:bodyPr>
            <a:noAutofit/>
          </a:bodyPr>
          <a:lstStyle/>
          <a:p>
            <a:pPr marL="0" indent="0">
              <a:buNone/>
              <a:defRPr/>
            </a:pPr>
            <a:endParaRPr lang="en-US" b="1" dirty="0"/>
          </a:p>
          <a:p>
            <a:endParaRPr lang="en-US" b="1" dirty="0"/>
          </a:p>
        </p:txBody>
      </p:sp>
      <p:sp>
        <p:nvSpPr>
          <p:cNvPr id="6" name="Rectangle 1">
            <a:extLst>
              <a:ext uri="{FF2B5EF4-FFF2-40B4-BE49-F238E27FC236}">
                <a16:creationId xmlns:a16="http://schemas.microsoft.com/office/drawing/2014/main" id="{47926390-9922-6AA1-E4F1-328144AEFD6C}"/>
              </a:ext>
            </a:extLst>
          </p:cNvPr>
          <p:cNvSpPr>
            <a:spLocks noChangeArrowheads="1"/>
          </p:cNvSpPr>
          <p:nvPr/>
        </p:nvSpPr>
        <p:spPr bwMode="auto">
          <a:xfrm>
            <a:off x="-37537" y="3172410"/>
            <a:ext cx="138059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b="1"/>
          </a:p>
        </p:txBody>
      </p:sp>
      <p:graphicFrame>
        <p:nvGraphicFramePr>
          <p:cNvPr id="4" name="Table 3">
            <a:extLst>
              <a:ext uri="{FF2B5EF4-FFF2-40B4-BE49-F238E27FC236}">
                <a16:creationId xmlns:a16="http://schemas.microsoft.com/office/drawing/2014/main" id="{CF1E7798-48EB-5E12-A741-B5AFFB33FBF3}"/>
              </a:ext>
            </a:extLst>
          </p:cNvPr>
          <p:cNvGraphicFramePr>
            <a:graphicFrameLocks noGrp="1"/>
          </p:cNvGraphicFramePr>
          <p:nvPr>
            <p:extLst>
              <p:ext uri="{D42A27DB-BD31-4B8C-83A1-F6EECF244321}">
                <p14:modId xmlns:p14="http://schemas.microsoft.com/office/powerpoint/2010/main" val="2918942095"/>
              </p:ext>
            </p:extLst>
          </p:nvPr>
        </p:nvGraphicFramePr>
        <p:xfrm>
          <a:off x="677334" y="1242527"/>
          <a:ext cx="9067800" cy="5247489"/>
        </p:xfrm>
        <a:graphic>
          <a:graphicData uri="http://schemas.openxmlformats.org/drawingml/2006/table">
            <a:tbl>
              <a:tblPr firstRow="1" firstCol="1" bandRow="1">
                <a:tableStyleId>{5C22544A-7EE6-4342-B048-85BDC9FD1C3A}</a:tableStyleId>
              </a:tblPr>
              <a:tblGrid>
                <a:gridCol w="1336723">
                  <a:extLst>
                    <a:ext uri="{9D8B030D-6E8A-4147-A177-3AD203B41FA5}">
                      <a16:colId xmlns:a16="http://schemas.microsoft.com/office/drawing/2014/main" val="3789024715"/>
                    </a:ext>
                  </a:extLst>
                </a:gridCol>
                <a:gridCol w="2287768">
                  <a:extLst>
                    <a:ext uri="{9D8B030D-6E8A-4147-A177-3AD203B41FA5}">
                      <a16:colId xmlns:a16="http://schemas.microsoft.com/office/drawing/2014/main" val="481289271"/>
                    </a:ext>
                  </a:extLst>
                </a:gridCol>
                <a:gridCol w="2208878">
                  <a:extLst>
                    <a:ext uri="{9D8B030D-6E8A-4147-A177-3AD203B41FA5}">
                      <a16:colId xmlns:a16="http://schemas.microsoft.com/office/drawing/2014/main" val="1287045447"/>
                    </a:ext>
                  </a:extLst>
                </a:gridCol>
                <a:gridCol w="3234431">
                  <a:extLst>
                    <a:ext uri="{9D8B030D-6E8A-4147-A177-3AD203B41FA5}">
                      <a16:colId xmlns:a16="http://schemas.microsoft.com/office/drawing/2014/main" val="405074128"/>
                    </a:ext>
                  </a:extLst>
                </a:gridCol>
              </a:tblGrid>
              <a:tr h="206818">
                <a:tc>
                  <a:txBody>
                    <a:bodyPr/>
                    <a:lstStyle/>
                    <a:p>
                      <a:pPr marL="0" marR="0">
                        <a:lnSpc>
                          <a:spcPct val="107000"/>
                        </a:lnSpc>
                        <a:spcBef>
                          <a:spcPts val="0"/>
                        </a:spcBef>
                        <a:spcAft>
                          <a:spcPts val="0"/>
                        </a:spcAft>
                      </a:pPr>
                      <a:r>
                        <a:rPr lang="en-US" sz="1400">
                          <a:effectLst/>
                        </a:rPr>
                        <a:t>Suffix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400">
                          <a:effectLst/>
                        </a:rPr>
                        <a:t>Meaning</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400">
                          <a:effectLst/>
                        </a:rPr>
                        <a:t>Example of Use</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400">
                          <a:effectLst/>
                        </a:rPr>
                        <a:t>Explanation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585873"/>
                  </a:ext>
                </a:extLst>
              </a:tr>
              <a:tr h="640377">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  asthenia</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   weakness</a:t>
                      </a:r>
                      <a:endParaRPr lang="en-US" sz="1400" dirty="0">
                        <a:solidFill>
                          <a:srgbClr val="000000"/>
                        </a:solidFill>
                        <a:effectLst/>
                        <a:latin typeface="Tahoma" panose="020B060403050404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Myasthenia gravis</a:t>
                      </a:r>
                      <a:endParaRPr lang="en-US" sz="1400" dirty="0">
                        <a:solidFill>
                          <a:srgbClr val="000000"/>
                        </a:solidFill>
                        <a:effectLst/>
                        <a:latin typeface="Tahoma" panose="020B060403050404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400" dirty="0">
                          <a:effectLst/>
                        </a:rPr>
                        <a:t>A neuromuscular disorder that leads to weakness of skeletal muscles</a:t>
                      </a:r>
                      <a:endParaRPr lang="en-US" sz="1400" dirty="0">
                        <a:solidFill>
                          <a:srgbClr val="444444"/>
                        </a:solidFill>
                        <a:effectLst/>
                        <a:latin typeface="Roboto" panose="02000000000000000000" pitchFamily="2"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92056888"/>
                  </a:ext>
                </a:extLst>
              </a:tr>
              <a:tr h="1075773">
                <a:tc>
                  <a:txBody>
                    <a:bodyPr/>
                    <a:lstStyle/>
                    <a:p>
                      <a:pPr marL="0" marR="0" algn="ctr">
                        <a:lnSpc>
                          <a:spcPct val="107000"/>
                        </a:lnSpc>
                        <a:spcBef>
                          <a:spcPts val="0"/>
                        </a:spcBef>
                        <a:spcAft>
                          <a:spcPts val="0"/>
                        </a:spcAft>
                      </a:pPr>
                      <a:endParaRPr lang="en-US" sz="1400" dirty="0">
                        <a:effectLst/>
                      </a:endParaRPr>
                    </a:p>
                    <a:p>
                      <a:pPr marL="0" marR="0" algn="ctr">
                        <a:lnSpc>
                          <a:spcPct val="107000"/>
                        </a:lnSpc>
                        <a:spcBef>
                          <a:spcPts val="0"/>
                        </a:spcBef>
                        <a:spcAft>
                          <a:spcPts val="0"/>
                        </a:spcAft>
                      </a:pPr>
                      <a:r>
                        <a:rPr lang="en-US" sz="1400" dirty="0">
                          <a:effectLst/>
                        </a:rPr>
                        <a:t>itis</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400" dirty="0">
                        <a:effectLst/>
                      </a:endParaRPr>
                    </a:p>
                    <a:p>
                      <a:pPr marL="0" marR="0" algn="ctr">
                        <a:lnSpc>
                          <a:spcPct val="107000"/>
                        </a:lnSpc>
                        <a:spcBef>
                          <a:spcPts val="0"/>
                        </a:spcBef>
                        <a:spcAft>
                          <a:spcPts val="0"/>
                        </a:spcAft>
                      </a:pPr>
                      <a:r>
                        <a:rPr lang="en-US" sz="1400" dirty="0">
                          <a:effectLst/>
                        </a:rPr>
                        <a:t>inflammation</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400" dirty="0">
                        <a:effectLst/>
                      </a:endParaRPr>
                    </a:p>
                    <a:p>
                      <a:pPr marL="0" marR="0" algn="ctr">
                        <a:lnSpc>
                          <a:spcPct val="107000"/>
                        </a:lnSpc>
                        <a:spcBef>
                          <a:spcPts val="0"/>
                        </a:spcBef>
                        <a:spcAft>
                          <a:spcPts val="0"/>
                        </a:spcAft>
                      </a:pPr>
                      <a:r>
                        <a:rPr lang="en-US" sz="1400" dirty="0">
                          <a:effectLst/>
                        </a:rPr>
                        <a:t>Colitis</a:t>
                      </a:r>
                    </a:p>
                  </a:txBody>
                  <a:tcPr marL="68580" marR="68580" marT="0" marB="0"/>
                </a:tc>
                <a:tc>
                  <a:txBody>
                    <a:bodyPr/>
                    <a:lstStyle/>
                    <a:p>
                      <a:pPr marL="0" marR="0" algn="ctr">
                        <a:lnSpc>
                          <a:spcPct val="107000"/>
                        </a:lnSpc>
                        <a:spcBef>
                          <a:spcPts val="0"/>
                        </a:spcBef>
                        <a:spcAft>
                          <a:spcPts val="0"/>
                        </a:spcAft>
                      </a:pPr>
                      <a:endParaRPr lang="en-US" sz="1400" dirty="0">
                        <a:effectLst/>
                      </a:endParaRPr>
                    </a:p>
                    <a:p>
                      <a:pPr marL="0" marR="0" algn="ctr">
                        <a:lnSpc>
                          <a:spcPct val="107000"/>
                        </a:lnSpc>
                        <a:spcBef>
                          <a:spcPts val="0"/>
                        </a:spcBef>
                        <a:spcAft>
                          <a:spcPts val="0"/>
                        </a:spcAft>
                      </a:pPr>
                      <a:r>
                        <a:rPr lang="en-US" sz="1400" dirty="0">
                          <a:effectLst/>
                        </a:rPr>
                        <a:t>Inflammation of the colon</a:t>
                      </a:r>
                      <a:endParaRPr lang="en-US" sz="1400" dirty="0">
                        <a:solidFill>
                          <a:srgbClr val="373D3F"/>
                        </a:solidFill>
                        <a:effectLst/>
                        <a:latin typeface="Lora" pitchFamily="2"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92065835"/>
                  </a:ext>
                </a:extLst>
              </a:tr>
              <a:tr h="214499">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endParaRPr lang="en-US" sz="1400">
                        <a:solidFill>
                          <a:srgbClr val="000000"/>
                        </a:solidFill>
                        <a:effectLst/>
                        <a:latin typeface="Tahoma" panose="020B060403050404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endParaRPr lang="en-US" sz="1400" dirty="0">
                        <a:solidFill>
                          <a:srgbClr val="373D3F"/>
                        </a:solidFill>
                        <a:effectLst/>
                        <a:latin typeface="Lora" pitchFamily="2"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16456824"/>
                  </a:ext>
                </a:extLst>
              </a:tr>
              <a:tr h="1075773">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     </a:t>
                      </a:r>
                      <a:r>
                        <a:rPr lang="en-US" sz="1400" dirty="0" err="1">
                          <a:effectLst/>
                        </a:rPr>
                        <a:t>cyte</a:t>
                      </a:r>
                      <a:endParaRPr lang="en-US" sz="1400" dirty="0">
                        <a:effectLst/>
                      </a:endParaRPr>
                    </a:p>
                  </a:txBody>
                  <a:tcPr marL="68580" marR="68580" marT="0" marB="0"/>
                </a:tc>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     cell</a:t>
                      </a:r>
                      <a:endParaRPr lang="en-US" sz="1400" dirty="0">
                        <a:solidFill>
                          <a:srgbClr val="000000"/>
                        </a:solidFill>
                        <a:effectLst/>
                        <a:latin typeface="Tahoma" panose="020B060403050404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      leukocyte</a:t>
                      </a:r>
                    </a:p>
                  </a:txBody>
                  <a:tcPr marL="68580" marR="68580" marT="0" marB="0"/>
                </a:tc>
                <a:tc>
                  <a:txBody>
                    <a:bodyPr/>
                    <a:lstStyle/>
                    <a:p>
                      <a:pPr marL="0" marR="0">
                        <a:lnSpc>
                          <a:spcPct val="107000"/>
                        </a:lnSpc>
                        <a:spcBef>
                          <a:spcPts val="0"/>
                        </a:spcBef>
                        <a:spcAft>
                          <a:spcPts val="0"/>
                        </a:spcAft>
                      </a:pPr>
                      <a:r>
                        <a:rPr lang="en-US" sz="1400" dirty="0">
                          <a:effectLst/>
                        </a:rPr>
                        <a:t>a colorless cell which circulates in the blood and body fluids and is involved in counteracting foreign substances and disease. (white blood cells) part of immune system.</a:t>
                      </a:r>
                      <a:endParaRPr lang="en-US" sz="1400" dirty="0">
                        <a:solidFill>
                          <a:srgbClr val="111111"/>
                        </a:solidFill>
                        <a:effectLst/>
                        <a:latin typeface="Roboto" panose="02000000000000000000" pitchFamily="2"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53713398"/>
                  </a:ext>
                </a:extLst>
              </a:tr>
              <a:tr h="570685">
                <a:tc>
                  <a:txBody>
                    <a:bodyPr/>
                    <a:lstStyle/>
                    <a:p>
                      <a:pPr marL="0" marR="0">
                        <a:lnSpc>
                          <a:spcPct val="107000"/>
                        </a:lnSpc>
                        <a:spcBef>
                          <a:spcPts val="0"/>
                        </a:spcBef>
                        <a:spcAft>
                          <a:spcPts val="0"/>
                        </a:spcAft>
                      </a:pPr>
                      <a:r>
                        <a:rPr lang="en-US" sz="1400" dirty="0">
                          <a:effectLst/>
                        </a:rPr>
                        <a:t> </a:t>
                      </a:r>
                    </a:p>
                    <a:p>
                      <a:pPr marL="0" marR="0">
                        <a:lnSpc>
                          <a:spcPct val="107000"/>
                        </a:lnSpc>
                        <a:spcBef>
                          <a:spcPts val="0"/>
                        </a:spcBef>
                        <a:spcAft>
                          <a:spcPts val="0"/>
                        </a:spcAft>
                      </a:pPr>
                      <a:r>
                        <a:rPr lang="en-US" sz="1400" dirty="0">
                          <a:effectLst/>
                        </a:rPr>
                        <a:t>   cytosis</a:t>
                      </a:r>
                    </a:p>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 increase in cell number</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  erythrocytosis</a:t>
                      </a:r>
                      <a:endParaRPr lang="en-US" sz="1400" dirty="0">
                        <a:solidFill>
                          <a:srgbClr val="000000"/>
                        </a:solidFill>
                        <a:effectLst/>
                        <a:latin typeface="Tahoma" panose="020B060403050404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Having higher than normal red blood cells.</a:t>
                      </a:r>
                      <a:endParaRPr lang="en-US" sz="1400" dirty="0">
                        <a:solidFill>
                          <a:srgbClr val="444444"/>
                        </a:solidFill>
                        <a:effectLst/>
                        <a:latin typeface="Roboto" panose="02000000000000000000" pitchFamily="2"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46988933"/>
                  </a:ext>
                </a:extLst>
              </a:tr>
              <a:tr h="1293471">
                <a:tc>
                  <a:txBody>
                    <a:bodyPr/>
                    <a:lstStyle/>
                    <a:p>
                      <a:pPr marL="0" marR="0">
                        <a:lnSpc>
                          <a:spcPct val="107000"/>
                        </a:lnSpc>
                        <a:spcBef>
                          <a:spcPts val="0"/>
                        </a:spcBef>
                        <a:spcAft>
                          <a:spcPts val="0"/>
                        </a:spcAft>
                      </a:pPr>
                      <a:r>
                        <a:rPr lang="en-US" sz="1400" dirty="0">
                          <a:effectLst/>
                        </a:rPr>
                        <a:t>   </a:t>
                      </a:r>
                    </a:p>
                    <a:p>
                      <a:pPr marL="0" marR="0">
                        <a:lnSpc>
                          <a:spcPct val="107000"/>
                        </a:lnSpc>
                        <a:spcBef>
                          <a:spcPts val="0"/>
                        </a:spcBef>
                        <a:spcAft>
                          <a:spcPts val="0"/>
                        </a:spcAft>
                      </a:pPr>
                      <a:r>
                        <a:rPr lang="en-US" sz="1400" dirty="0">
                          <a:effectLst/>
                        </a:rPr>
                        <a:t>    drome</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   To occur /   to run</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400" dirty="0">
                          <a:effectLst/>
                        </a:rPr>
                        <a:t>   </a:t>
                      </a:r>
                    </a:p>
                    <a:p>
                      <a:pPr marL="0" marR="0">
                        <a:lnSpc>
                          <a:spcPct val="107000"/>
                        </a:lnSpc>
                        <a:spcBef>
                          <a:spcPts val="0"/>
                        </a:spcBef>
                        <a:spcAft>
                          <a:spcPts val="0"/>
                        </a:spcAft>
                      </a:pPr>
                      <a:r>
                        <a:rPr lang="en-US" sz="1400" dirty="0">
                          <a:effectLst/>
                        </a:rPr>
                        <a:t>      syndrome</a:t>
                      </a:r>
                      <a:endParaRPr lang="en-US" sz="1400" dirty="0">
                        <a:solidFill>
                          <a:srgbClr val="000000"/>
                        </a:solidFill>
                        <a:effectLst/>
                        <a:latin typeface="Tahoma" panose="020B060403050404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400" dirty="0">
                          <a:effectLst/>
                        </a:rPr>
                        <a:t>a set of medical signs and symptoms which are correlated with each other and often associated with a particular disease or disorder. </a:t>
                      </a:r>
                      <a:endParaRPr lang="en-US" sz="1400" dirty="0">
                        <a:solidFill>
                          <a:srgbClr val="111111"/>
                        </a:solidFill>
                        <a:effectLst/>
                        <a:latin typeface="Roboto" panose="02000000000000000000" pitchFamily="2"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97950288"/>
                  </a:ext>
                </a:extLst>
              </a:tr>
            </a:tbl>
          </a:graphicData>
        </a:graphic>
      </p:graphicFrame>
    </p:spTree>
    <p:extLst>
      <p:ext uri="{BB962C8B-B14F-4D97-AF65-F5344CB8AC3E}">
        <p14:creationId xmlns:p14="http://schemas.microsoft.com/office/powerpoint/2010/main" val="40328373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A563-8F87-6EB9-7500-D3B252B12A70}"/>
              </a:ext>
            </a:extLst>
          </p:cNvPr>
          <p:cNvSpPr>
            <a:spLocks noGrp="1"/>
          </p:cNvSpPr>
          <p:nvPr>
            <p:ph type="title"/>
          </p:nvPr>
        </p:nvSpPr>
        <p:spPr>
          <a:xfrm>
            <a:off x="677334" y="262247"/>
            <a:ext cx="8596668" cy="936171"/>
          </a:xfrm>
        </p:spPr>
        <p:txBody>
          <a:bodyPr/>
          <a:lstStyle/>
          <a:p>
            <a:r>
              <a:rPr lang="en-US" dirty="0"/>
              <a:t>Suffixes  Examples </a:t>
            </a:r>
          </a:p>
        </p:txBody>
      </p:sp>
      <p:sp>
        <p:nvSpPr>
          <p:cNvPr id="3" name="Content Placeholder 2">
            <a:extLst>
              <a:ext uri="{FF2B5EF4-FFF2-40B4-BE49-F238E27FC236}">
                <a16:creationId xmlns:a16="http://schemas.microsoft.com/office/drawing/2014/main" id="{01374FFB-E38F-4325-D77A-E58CD89E71CF}"/>
              </a:ext>
            </a:extLst>
          </p:cNvPr>
          <p:cNvSpPr>
            <a:spLocks noGrp="1"/>
          </p:cNvSpPr>
          <p:nvPr>
            <p:ph idx="1"/>
          </p:nvPr>
        </p:nvSpPr>
        <p:spPr>
          <a:xfrm>
            <a:off x="677334" y="1545771"/>
            <a:ext cx="8596668" cy="4855029"/>
          </a:xfrm>
        </p:spPr>
        <p:txBody>
          <a:bodyPr>
            <a:noAutofit/>
          </a:bodyPr>
          <a:lstStyle/>
          <a:p>
            <a:pPr marL="0" indent="0">
              <a:buNone/>
              <a:defRPr/>
            </a:pPr>
            <a:endParaRPr lang="en-US" dirty="0"/>
          </a:p>
          <a:p>
            <a:endParaRPr lang="en-US" dirty="0"/>
          </a:p>
        </p:txBody>
      </p:sp>
      <p:sp>
        <p:nvSpPr>
          <p:cNvPr id="6" name="Rectangle 1">
            <a:extLst>
              <a:ext uri="{FF2B5EF4-FFF2-40B4-BE49-F238E27FC236}">
                <a16:creationId xmlns:a16="http://schemas.microsoft.com/office/drawing/2014/main" id="{47926390-9922-6AA1-E4F1-328144AEFD6C}"/>
              </a:ext>
            </a:extLst>
          </p:cNvPr>
          <p:cNvSpPr>
            <a:spLocks noChangeArrowheads="1"/>
          </p:cNvSpPr>
          <p:nvPr/>
        </p:nvSpPr>
        <p:spPr bwMode="auto">
          <a:xfrm>
            <a:off x="-37537" y="2835889"/>
            <a:ext cx="13805925" cy="1042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Table 3">
            <a:extLst>
              <a:ext uri="{FF2B5EF4-FFF2-40B4-BE49-F238E27FC236}">
                <a16:creationId xmlns:a16="http://schemas.microsoft.com/office/drawing/2014/main" id="{7934E9BE-DCCC-A692-9414-C547C657400A}"/>
              </a:ext>
            </a:extLst>
          </p:cNvPr>
          <p:cNvGraphicFramePr>
            <a:graphicFrameLocks noGrp="1"/>
          </p:cNvGraphicFramePr>
          <p:nvPr>
            <p:extLst>
              <p:ext uri="{D42A27DB-BD31-4B8C-83A1-F6EECF244321}">
                <p14:modId xmlns:p14="http://schemas.microsoft.com/office/powerpoint/2010/main" val="2970460788"/>
              </p:ext>
            </p:extLst>
          </p:nvPr>
        </p:nvGraphicFramePr>
        <p:xfrm>
          <a:off x="427513" y="1020936"/>
          <a:ext cx="8254438" cy="5832070"/>
        </p:xfrm>
        <a:graphic>
          <a:graphicData uri="http://schemas.openxmlformats.org/drawingml/2006/table">
            <a:tbl>
              <a:tblPr firstRow="1" firstCol="1" bandRow="1">
                <a:tableStyleId>{5C22544A-7EE6-4342-B048-85BDC9FD1C3A}</a:tableStyleId>
              </a:tblPr>
              <a:tblGrid>
                <a:gridCol w="873760">
                  <a:extLst>
                    <a:ext uri="{9D8B030D-6E8A-4147-A177-3AD203B41FA5}">
                      <a16:colId xmlns:a16="http://schemas.microsoft.com/office/drawing/2014/main" val="1936441764"/>
                    </a:ext>
                  </a:extLst>
                </a:gridCol>
                <a:gridCol w="2184078">
                  <a:extLst>
                    <a:ext uri="{9D8B030D-6E8A-4147-A177-3AD203B41FA5}">
                      <a16:colId xmlns:a16="http://schemas.microsoft.com/office/drawing/2014/main" val="4130386810"/>
                    </a:ext>
                  </a:extLst>
                </a:gridCol>
                <a:gridCol w="2108765">
                  <a:extLst>
                    <a:ext uri="{9D8B030D-6E8A-4147-A177-3AD203B41FA5}">
                      <a16:colId xmlns:a16="http://schemas.microsoft.com/office/drawing/2014/main" val="2503428224"/>
                    </a:ext>
                  </a:extLst>
                </a:gridCol>
                <a:gridCol w="3087835">
                  <a:extLst>
                    <a:ext uri="{9D8B030D-6E8A-4147-A177-3AD203B41FA5}">
                      <a16:colId xmlns:a16="http://schemas.microsoft.com/office/drawing/2014/main" val="990898378"/>
                    </a:ext>
                  </a:extLst>
                </a:gridCol>
              </a:tblGrid>
              <a:tr h="391249">
                <a:tc>
                  <a:txBody>
                    <a:bodyPr/>
                    <a:lstStyle/>
                    <a:p>
                      <a:pPr marL="0" marR="0">
                        <a:lnSpc>
                          <a:spcPct val="107000"/>
                        </a:lnSpc>
                        <a:spcBef>
                          <a:spcPts val="0"/>
                        </a:spcBef>
                        <a:spcAft>
                          <a:spcPts val="0"/>
                        </a:spcAft>
                      </a:pPr>
                      <a:r>
                        <a:rPr lang="en-US" sz="1800">
                          <a:effectLst/>
                        </a:rPr>
                        <a:t>Suffix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Meaning</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Example of Use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Explanation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93960865"/>
                  </a:ext>
                </a:extLst>
              </a:tr>
              <a:tr h="803054">
                <a:tc>
                  <a:txBody>
                    <a:bodyPr/>
                    <a:lstStyle/>
                    <a:p>
                      <a:pPr marL="0" marR="0">
                        <a:lnSpc>
                          <a:spcPct val="107000"/>
                        </a:lnSpc>
                        <a:spcBef>
                          <a:spcPts val="0"/>
                        </a:spcBef>
                        <a:spcAft>
                          <a:spcPts val="0"/>
                        </a:spcAft>
                      </a:pPr>
                      <a:r>
                        <a:rPr lang="en-US" sz="1800">
                          <a:effectLst/>
                        </a:rPr>
                        <a:t>emia</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blood condition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dirty="0">
                          <a:effectLst/>
                        </a:rPr>
                        <a:t>anemia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500">
                          <a:effectLst/>
                        </a:rPr>
                        <a:t>Deficiency of healthy red blood cells in blood.</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19890687"/>
                  </a:ext>
                </a:extLst>
              </a:tr>
              <a:tr h="768155">
                <a:tc>
                  <a:txBody>
                    <a:bodyPr/>
                    <a:lstStyle/>
                    <a:p>
                      <a:pPr marL="0" marR="0">
                        <a:lnSpc>
                          <a:spcPct val="107000"/>
                        </a:lnSpc>
                        <a:spcBef>
                          <a:spcPts val="0"/>
                        </a:spcBef>
                        <a:spcAft>
                          <a:spcPts val="0"/>
                        </a:spcAft>
                      </a:pPr>
                      <a:r>
                        <a:rPr lang="en-US" sz="1800">
                          <a:effectLst/>
                        </a:rPr>
                        <a:t>genic</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dirty="0">
                          <a:effectLst/>
                        </a:rPr>
                        <a:t>produced by or in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dirty="0">
                          <a:effectLst/>
                        </a:rPr>
                        <a:t>carcinogenic</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500" dirty="0">
                          <a:effectLst/>
                        </a:rPr>
                        <a:t>having the potential to cause cancer.</a:t>
                      </a:r>
                    </a:p>
                    <a:p>
                      <a:pPr marL="0" marR="0">
                        <a:lnSpc>
                          <a:spcPct val="107000"/>
                        </a:lnSpc>
                        <a:spcBef>
                          <a:spcPts val="0"/>
                        </a:spcBef>
                        <a:spcAft>
                          <a:spcPts val="0"/>
                        </a:spcAft>
                      </a:pPr>
                      <a:r>
                        <a:rPr lang="en-US" sz="1500" dirty="0">
                          <a:effectLst/>
                        </a:rPr>
                        <a:t> </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11830187"/>
                  </a:ext>
                </a:extLst>
              </a:tr>
              <a:tr h="803054">
                <a:tc>
                  <a:txBody>
                    <a:bodyPr/>
                    <a:lstStyle/>
                    <a:p>
                      <a:pPr marL="0" marR="0">
                        <a:lnSpc>
                          <a:spcPct val="107000"/>
                        </a:lnSpc>
                        <a:spcBef>
                          <a:spcPts val="0"/>
                        </a:spcBef>
                        <a:spcAft>
                          <a:spcPts val="0"/>
                        </a:spcAft>
                      </a:pPr>
                      <a:r>
                        <a:rPr lang="en-US" sz="1800" dirty="0">
                          <a:effectLst/>
                        </a:rPr>
                        <a:t>gram</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dirty="0">
                          <a:effectLst/>
                        </a:rPr>
                        <a:t>record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dirty="0">
                          <a:effectLst/>
                        </a:rPr>
                        <a:t>Electrocardiogram</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 ECG </a:t>
                      </a:r>
                    </a:p>
                  </a:txBody>
                  <a:tcPr marL="68580" marR="68580" marT="0" marB="0"/>
                </a:tc>
                <a:tc>
                  <a:txBody>
                    <a:bodyPr/>
                    <a:lstStyle/>
                    <a:p>
                      <a:pPr marL="0" marR="0">
                        <a:lnSpc>
                          <a:spcPct val="107000"/>
                        </a:lnSpc>
                        <a:spcBef>
                          <a:spcPts val="0"/>
                        </a:spcBef>
                        <a:spcAft>
                          <a:spcPts val="0"/>
                        </a:spcAft>
                      </a:pPr>
                      <a:r>
                        <a:rPr lang="en-US" sz="1500" b="1" kern="1200" dirty="0">
                          <a:solidFill>
                            <a:schemeClr val="dk1"/>
                          </a:solidFill>
                          <a:latin typeface="+mn-lt"/>
                          <a:ea typeface="+mn-ea"/>
                          <a:cs typeface="+mn-cs"/>
                        </a:rPr>
                        <a:t>measures electrical activity of the heart to detect cardiac problems</a:t>
                      </a:r>
                    </a:p>
                  </a:txBody>
                  <a:tcPr marL="68580" marR="68580" marT="0" marB="0"/>
                </a:tc>
                <a:extLst>
                  <a:ext uri="{0D108BD9-81ED-4DB2-BD59-A6C34878D82A}">
                    <a16:rowId xmlns:a16="http://schemas.microsoft.com/office/drawing/2014/main" val="444735214"/>
                  </a:ext>
                </a:extLst>
              </a:tr>
              <a:tr h="1028556">
                <a:tc>
                  <a:txBody>
                    <a:bodyPr/>
                    <a:lstStyle/>
                    <a:p>
                      <a:pPr marL="0" marR="0">
                        <a:lnSpc>
                          <a:spcPct val="107000"/>
                        </a:lnSpc>
                        <a:spcBef>
                          <a:spcPts val="0"/>
                        </a:spcBef>
                        <a:spcAft>
                          <a:spcPts val="0"/>
                        </a:spcAft>
                      </a:pPr>
                      <a:r>
                        <a:rPr lang="en-US" sz="1800" dirty="0">
                          <a:effectLst/>
                        </a:rPr>
                        <a:t>graph</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dirty="0">
                          <a:effectLst/>
                        </a:rPr>
                        <a:t>instrument for recording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dirty="0"/>
                        <a:t>radiography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500" b="1" dirty="0"/>
                        <a:t>A procedure that uses a type of high-energy radiation called x-rays to take pictures of areas inside the body</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40612970"/>
                  </a:ext>
                </a:extLst>
              </a:tr>
              <a:tr h="1288956">
                <a:tc>
                  <a:txBody>
                    <a:bodyPr/>
                    <a:lstStyle/>
                    <a:p>
                      <a:pPr marL="0" marR="0">
                        <a:lnSpc>
                          <a:spcPct val="107000"/>
                        </a:lnSpc>
                        <a:spcBef>
                          <a:spcPts val="0"/>
                        </a:spcBef>
                        <a:spcAft>
                          <a:spcPts val="0"/>
                        </a:spcAft>
                      </a:pPr>
                      <a:r>
                        <a:rPr lang="en-US" sz="1800" dirty="0" err="1">
                          <a:effectLst/>
                        </a:rPr>
                        <a:t>Opsy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dirty="0">
                          <a:effectLst/>
                        </a:rPr>
                        <a:t>  </a:t>
                      </a:r>
                    </a:p>
                    <a:p>
                      <a:pPr marL="0" marR="0">
                        <a:lnSpc>
                          <a:spcPct val="107000"/>
                        </a:lnSpc>
                        <a:spcBef>
                          <a:spcPts val="0"/>
                        </a:spcBef>
                        <a:spcAft>
                          <a:spcPts val="0"/>
                        </a:spcAft>
                      </a:pPr>
                      <a:r>
                        <a:rPr lang="en-US" sz="1800" dirty="0">
                          <a:effectLst/>
                        </a:rPr>
                        <a:t>view of</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l" defTabSz="457200" rtl="0" eaLnBrk="1" fontAlgn="auto" latinLnBrk="0" hangingPunct="1">
                        <a:lnSpc>
                          <a:spcPct val="107000"/>
                        </a:lnSpc>
                        <a:spcBef>
                          <a:spcPts val="0"/>
                        </a:spcBef>
                        <a:spcAft>
                          <a:spcPts val="0"/>
                        </a:spcAft>
                        <a:buClrTx/>
                        <a:buSzTx/>
                        <a:buFontTx/>
                        <a:buNone/>
                        <a:tabLst>
                          <a:tab pos="457200" algn="l"/>
                        </a:tabLst>
                        <a:defRPr/>
                      </a:pPr>
                      <a:endParaRPr lang="en-US" sz="1800" dirty="0">
                        <a:effectLst/>
                      </a:endParaRPr>
                    </a:p>
                    <a:p>
                      <a:pPr marL="342900" marR="0" lvl="0" indent="-342900" algn="l" defTabSz="457200" rtl="0" eaLnBrk="1" fontAlgn="auto" latinLnBrk="0" hangingPunct="1">
                        <a:lnSpc>
                          <a:spcPct val="107000"/>
                        </a:lnSpc>
                        <a:spcBef>
                          <a:spcPts val="0"/>
                        </a:spcBef>
                        <a:spcAft>
                          <a:spcPts val="0"/>
                        </a:spcAft>
                        <a:buClrTx/>
                        <a:buSzTx/>
                        <a:buFontTx/>
                        <a:buNone/>
                        <a:tabLst>
                          <a:tab pos="457200" algn="l"/>
                        </a:tabLst>
                        <a:defRPr/>
                      </a:pPr>
                      <a:r>
                        <a:rPr lang="en-US" sz="1800" dirty="0">
                          <a:effectLst/>
                        </a:rPr>
                        <a:t>    biopsy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defTabSz="457200" rtl="0" eaLnBrk="1" fontAlgn="auto" latinLnBrk="0" hangingPunct="1">
                        <a:lnSpc>
                          <a:spcPct val="107000"/>
                        </a:lnSpc>
                        <a:spcBef>
                          <a:spcPts val="0"/>
                        </a:spcBef>
                        <a:spcAft>
                          <a:spcPts val="0"/>
                        </a:spcAft>
                        <a:buClrTx/>
                        <a:buSzTx/>
                        <a:buFontTx/>
                        <a:buNone/>
                        <a:tabLst>
                          <a:tab pos="457200" algn="l"/>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l" defTabSz="457200" rtl="0" eaLnBrk="1" fontAlgn="auto" latinLnBrk="0" hangingPunct="1">
                        <a:lnSpc>
                          <a:spcPct val="107000"/>
                        </a:lnSpc>
                        <a:spcBef>
                          <a:spcPts val="0"/>
                        </a:spcBef>
                        <a:spcAft>
                          <a:spcPts val="0"/>
                        </a:spcAft>
                        <a:buClrTx/>
                        <a:buSzTx/>
                        <a:buFontTx/>
                        <a:buNone/>
                        <a:tabLst>
                          <a:tab pos="457200" algn="l"/>
                        </a:tabLst>
                        <a:defRPr/>
                      </a:pPr>
                      <a:r>
                        <a:rPr lang="en-US" sz="1500" b="1" dirty="0"/>
                        <a:t>a procedure to remove a piece of tissue or a sample of cells from your body so that it can be tested in a laboratory</a:t>
                      </a:r>
                      <a:r>
                        <a:rPr kumimoji="0" lang="en-US" sz="1500" b="1" i="0" u="none" strike="noStrike" kern="1200" cap="none" spc="0" normalizeH="0" baseline="0" noProof="0" dirty="0">
                          <a:ln>
                            <a:noFill/>
                          </a:ln>
                          <a:solidFill>
                            <a:prstClr val="black"/>
                          </a:solidFill>
                          <a:effectLst/>
                          <a:uLnTx/>
                          <a:uFillTx/>
                          <a:latin typeface="Trebuchet MS" panose="020B0603020202020204"/>
                          <a:ea typeface="+mn-ea"/>
                          <a:cs typeface="+mn-cs"/>
                        </a:rPr>
                        <a:t> </a:t>
                      </a:r>
                      <a:endParaRPr kumimoji="0" lang="en-US"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80271739"/>
                  </a:ext>
                </a:extLst>
              </a:tr>
              <a:tr h="296838">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US" sz="1800" dirty="0">
                          <a:effectLst/>
                        </a:rPr>
                        <a:t>sis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US" sz="1800" dirty="0">
                          <a:effectLst/>
                        </a:rPr>
                        <a:t>state of; condition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US" sz="1800" dirty="0">
                          <a:effectLst/>
                        </a:rPr>
                        <a:t>Hemostasis</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l" defTabSz="457200" rtl="0" eaLnBrk="1" fontAlgn="auto" latinLnBrk="0" hangingPunct="1">
                        <a:lnSpc>
                          <a:spcPct val="107000"/>
                        </a:lnSpc>
                        <a:spcBef>
                          <a:spcPts val="0"/>
                        </a:spcBef>
                        <a:spcAft>
                          <a:spcPts val="0"/>
                        </a:spcAft>
                        <a:buClrTx/>
                        <a:buSzTx/>
                        <a:buFontTx/>
                        <a:buNone/>
                        <a:tabLst>
                          <a:tab pos="457200" algn="l"/>
                        </a:tabLst>
                        <a:defRPr/>
                      </a:pPr>
                      <a:r>
                        <a:rPr lang="en-US" sz="1600" dirty="0">
                          <a:effectLst/>
                        </a:rPr>
                        <a:t>the state of stopping a flow of blood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defTabSz="457200" rtl="0" eaLnBrk="1" fontAlgn="auto" latinLnBrk="0" hangingPunct="1">
                        <a:lnSpc>
                          <a:spcPct val="107000"/>
                        </a:lnSpc>
                        <a:spcBef>
                          <a:spcPts val="0"/>
                        </a:spcBef>
                        <a:spcAft>
                          <a:spcPts val="0"/>
                        </a:spcAft>
                        <a:buClrTx/>
                        <a:buSzTx/>
                        <a:buFontTx/>
                        <a:buNone/>
                        <a:tabLst>
                          <a:tab pos="457200" algn="l"/>
                        </a:tabLst>
                        <a:defRPr/>
                      </a:pPr>
                      <a:endParaRPr lang="en-US" sz="1500" b="1"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3275574575"/>
                  </a:ext>
                </a:extLst>
              </a:tr>
            </a:tbl>
          </a:graphicData>
        </a:graphic>
      </p:graphicFrame>
    </p:spTree>
    <p:extLst>
      <p:ext uri="{BB962C8B-B14F-4D97-AF65-F5344CB8AC3E}">
        <p14:creationId xmlns:p14="http://schemas.microsoft.com/office/powerpoint/2010/main" val="30850743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DBC5B5F-AFAD-4179-D698-4340369BAE99}"/>
              </a:ext>
            </a:extLst>
          </p:cNvPr>
          <p:cNvSpPr>
            <a:spLocks noGrp="1" noChangeArrowheads="1"/>
          </p:cNvSpPr>
          <p:nvPr>
            <p:ph type="title"/>
          </p:nvPr>
        </p:nvSpPr>
        <p:spPr>
          <a:xfrm>
            <a:off x="1676400" y="381000"/>
            <a:ext cx="8839200" cy="1143000"/>
          </a:xfrm>
        </p:spPr>
        <p:txBody>
          <a:bodyPr/>
          <a:lstStyle/>
          <a:p>
            <a:pPr eaLnBrk="1" hangingPunct="1"/>
            <a:r>
              <a:rPr lang="en-US" altLang="en-US" dirty="0"/>
              <a:t>General Medical Terms </a:t>
            </a:r>
          </a:p>
        </p:txBody>
      </p:sp>
      <p:sp>
        <p:nvSpPr>
          <p:cNvPr id="7171" name="Rectangle 3">
            <a:extLst>
              <a:ext uri="{FF2B5EF4-FFF2-40B4-BE49-F238E27FC236}">
                <a16:creationId xmlns:a16="http://schemas.microsoft.com/office/drawing/2014/main" id="{3FFE9CAB-633B-9E19-9B2E-4FE876037A2B}"/>
              </a:ext>
            </a:extLst>
          </p:cNvPr>
          <p:cNvSpPr>
            <a:spLocks noGrp="1" noChangeArrowheads="1"/>
          </p:cNvSpPr>
          <p:nvPr>
            <p:ph type="body" idx="1"/>
          </p:nvPr>
        </p:nvSpPr>
        <p:spPr>
          <a:xfrm>
            <a:off x="1752600" y="1828800"/>
            <a:ext cx="6161314" cy="4191000"/>
          </a:xfrm>
        </p:spPr>
        <p:txBody>
          <a:bodyPr>
            <a:normAutofit/>
          </a:bodyPr>
          <a:lstStyle/>
          <a:p>
            <a:pPr marL="812800" indent="-812800">
              <a:lnSpc>
                <a:spcPct val="90000"/>
              </a:lnSpc>
              <a:buFontTx/>
              <a:buAutoNum type="arabicPeriod"/>
            </a:pPr>
            <a:r>
              <a:rPr lang="en-US" altLang="en-US" sz="2400" dirty="0"/>
              <a:t>Head - cranium</a:t>
            </a:r>
          </a:p>
          <a:p>
            <a:pPr marL="812800" indent="-812800">
              <a:lnSpc>
                <a:spcPct val="90000"/>
              </a:lnSpc>
              <a:buFontTx/>
              <a:buAutoNum type="arabicPeriod"/>
            </a:pPr>
            <a:r>
              <a:rPr lang="en-US" altLang="en-US" sz="2400" dirty="0"/>
              <a:t>Neck - cervical</a:t>
            </a:r>
          </a:p>
          <a:p>
            <a:pPr marL="812800" indent="-812800">
              <a:lnSpc>
                <a:spcPct val="90000"/>
              </a:lnSpc>
              <a:buFontTx/>
              <a:buAutoNum type="arabicPeriod"/>
            </a:pPr>
            <a:r>
              <a:rPr lang="en-US" altLang="en-US" sz="2400" dirty="0"/>
              <a:t>Trunk - thorax</a:t>
            </a:r>
          </a:p>
          <a:p>
            <a:pPr marL="812800" indent="-812800">
              <a:lnSpc>
                <a:spcPct val="90000"/>
              </a:lnSpc>
              <a:buFontTx/>
              <a:buAutoNum type="arabicPeriod"/>
            </a:pPr>
            <a:r>
              <a:rPr lang="en-US" altLang="en-US" sz="2400" dirty="0"/>
              <a:t>Body - Soma</a:t>
            </a:r>
          </a:p>
          <a:p>
            <a:pPr marL="812800" indent="-812800">
              <a:lnSpc>
                <a:spcPct val="90000"/>
              </a:lnSpc>
              <a:buFontTx/>
              <a:buAutoNum type="arabicPeriod"/>
            </a:pPr>
            <a:r>
              <a:rPr lang="en-US" altLang="en-US" sz="2400" dirty="0"/>
              <a:t>Belly - abdomen</a:t>
            </a:r>
          </a:p>
          <a:p>
            <a:pPr marL="812800" indent="-812800">
              <a:lnSpc>
                <a:spcPct val="90000"/>
              </a:lnSpc>
              <a:buFontTx/>
              <a:buAutoNum type="arabicPeriod"/>
            </a:pPr>
            <a:r>
              <a:rPr lang="en-US" altLang="en-US" sz="2400" dirty="0"/>
              <a:t>back - hind</a:t>
            </a:r>
          </a:p>
          <a:p>
            <a:pPr marL="812800" indent="-812800">
              <a:lnSpc>
                <a:spcPct val="90000"/>
              </a:lnSpc>
              <a:buFontTx/>
              <a:buAutoNum type="arabicPeriod"/>
            </a:pPr>
            <a:r>
              <a:rPr lang="en-US" altLang="en-US" sz="2400"/>
              <a:t>Anterior </a:t>
            </a:r>
            <a:r>
              <a:rPr lang="en-US" altLang="en-US" sz="2400" dirty="0"/>
              <a:t>- front</a:t>
            </a:r>
          </a:p>
          <a:p>
            <a:pPr marL="812800" indent="-812800">
              <a:lnSpc>
                <a:spcPct val="90000"/>
              </a:lnSpc>
              <a:buFontTx/>
              <a:buAutoNum type="arabicPeriod"/>
            </a:pPr>
            <a:r>
              <a:rPr lang="en-US" altLang="en-US" sz="2400" dirty="0"/>
              <a:t>Posterior – rear</a:t>
            </a:r>
          </a:p>
          <a:p>
            <a:pPr marL="812800" indent="-812800">
              <a:lnSpc>
                <a:spcPct val="90000"/>
              </a:lnSpc>
              <a:buFontTx/>
              <a:buAutoNum type="arabicPeriod"/>
            </a:pPr>
            <a:r>
              <a:rPr lang="en-US" altLang="en-US" sz="2400" dirty="0"/>
              <a:t>Lateral - side </a:t>
            </a:r>
          </a:p>
          <a:p>
            <a:pPr marL="812800" indent="-812800">
              <a:lnSpc>
                <a:spcPct val="90000"/>
              </a:lnSpc>
              <a:buFontTx/>
              <a:buAutoNum type="arabicPeriod"/>
            </a:pPr>
            <a:endParaRPr lang="en-US" altLang="en-US" sz="2400" dirty="0"/>
          </a:p>
          <a:p>
            <a:pPr marL="812800" indent="-812800">
              <a:lnSpc>
                <a:spcPct val="90000"/>
              </a:lnSpc>
              <a:buFontTx/>
              <a:buAutoNum type="arabicPeriod"/>
            </a:pPr>
            <a:endParaRPr lang="en-US" altLang="en-US" sz="2400" dirty="0"/>
          </a:p>
        </p:txBody>
      </p:sp>
      <p:sp>
        <p:nvSpPr>
          <p:cNvPr id="7172" name="Rectangle 4">
            <a:extLst>
              <a:ext uri="{FF2B5EF4-FFF2-40B4-BE49-F238E27FC236}">
                <a16:creationId xmlns:a16="http://schemas.microsoft.com/office/drawing/2014/main" id="{DC99D3B8-E8BB-A88B-0A03-4D911ED808A2}"/>
              </a:ext>
            </a:extLst>
          </p:cNvPr>
          <p:cNvSpPr>
            <a:spLocks noChangeArrowheads="1"/>
          </p:cNvSpPr>
          <p:nvPr/>
        </p:nvSpPr>
        <p:spPr bwMode="auto">
          <a:xfrm>
            <a:off x="2209800" y="1524000"/>
            <a:ext cx="7696200" cy="152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4294A-7BE6-D871-729F-A8DB806B5FE7}"/>
              </a:ext>
            </a:extLst>
          </p:cNvPr>
          <p:cNvSpPr>
            <a:spLocks noGrp="1"/>
          </p:cNvSpPr>
          <p:nvPr>
            <p:ph type="title"/>
          </p:nvPr>
        </p:nvSpPr>
        <p:spPr>
          <a:xfrm>
            <a:off x="838200" y="365125"/>
            <a:ext cx="9067800" cy="549275"/>
          </a:xfrm>
        </p:spPr>
        <p:txBody>
          <a:bodyPr>
            <a:normAutofit fontScale="90000"/>
          </a:bodyPr>
          <a:lstStyle/>
          <a:p>
            <a:r>
              <a:rPr lang="en-US" dirty="0"/>
              <a:t>Anatomy of a Medical Term</a:t>
            </a:r>
          </a:p>
        </p:txBody>
      </p:sp>
      <p:sp>
        <p:nvSpPr>
          <p:cNvPr id="3" name="Content Placeholder 2">
            <a:extLst>
              <a:ext uri="{FF2B5EF4-FFF2-40B4-BE49-F238E27FC236}">
                <a16:creationId xmlns:a16="http://schemas.microsoft.com/office/drawing/2014/main" id="{B7B1D5C8-FBA3-F598-DF3C-2184854B31DC}"/>
              </a:ext>
            </a:extLst>
          </p:cNvPr>
          <p:cNvSpPr>
            <a:spLocks noGrp="1"/>
          </p:cNvSpPr>
          <p:nvPr>
            <p:ph idx="1"/>
          </p:nvPr>
        </p:nvSpPr>
        <p:spPr>
          <a:xfrm>
            <a:off x="838200" y="1012371"/>
            <a:ext cx="10515600" cy="5164592"/>
          </a:xfrm>
        </p:spPr>
        <p:txBody>
          <a:bodyPr>
            <a:normAutofit/>
          </a:bodyPr>
          <a:lstStyle/>
          <a:p>
            <a:r>
              <a:rPr lang="en-US" sz="2800" b="1" dirty="0"/>
              <a:t>Medical terms are build from Word parts, the Word parts are:</a:t>
            </a:r>
          </a:p>
          <a:p>
            <a:pPr marL="0" indent="0">
              <a:buNone/>
            </a:pPr>
            <a:endParaRPr lang="en-US" sz="2800" b="1" dirty="0"/>
          </a:p>
          <a:p>
            <a:pPr marL="0" indent="0">
              <a:buNone/>
            </a:pPr>
            <a:r>
              <a:rPr lang="en-US" sz="2800" b="1" dirty="0"/>
              <a:t>1- Prefix</a:t>
            </a:r>
          </a:p>
          <a:p>
            <a:pPr marL="0" indent="0">
              <a:buNone/>
            </a:pPr>
            <a:r>
              <a:rPr lang="en-US" sz="2800" b="1" dirty="0"/>
              <a:t>2-Word root</a:t>
            </a:r>
          </a:p>
          <a:p>
            <a:pPr marL="0" indent="0">
              <a:buNone/>
            </a:pPr>
            <a:r>
              <a:rPr lang="en-US" sz="2800" b="1" dirty="0"/>
              <a:t>3-Suffix</a:t>
            </a:r>
          </a:p>
          <a:p>
            <a:pPr marL="0" indent="0">
              <a:buNone/>
            </a:pPr>
            <a:r>
              <a:rPr lang="en-US" sz="2800" b="1" dirty="0"/>
              <a:t>4-Combination Form vowel.</a:t>
            </a:r>
          </a:p>
        </p:txBody>
      </p:sp>
    </p:spTree>
    <p:extLst>
      <p:ext uri="{BB962C8B-B14F-4D97-AF65-F5344CB8AC3E}">
        <p14:creationId xmlns:p14="http://schemas.microsoft.com/office/powerpoint/2010/main" val="30482414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F870A5DF-1226-7B0A-38EE-D4F0D674559C}"/>
              </a:ext>
            </a:extLst>
          </p:cNvPr>
          <p:cNvSpPr>
            <a:spLocks noGrp="1" noRot="1" noChangeArrowheads="1"/>
          </p:cNvSpPr>
          <p:nvPr>
            <p:ph type="title"/>
          </p:nvPr>
        </p:nvSpPr>
        <p:spPr>
          <a:xfrm>
            <a:off x="1981200" y="1"/>
            <a:ext cx="8229600" cy="639763"/>
          </a:xfrm>
        </p:spPr>
        <p:txBody>
          <a:bodyPr>
            <a:normAutofit fontScale="90000"/>
          </a:bodyPr>
          <a:lstStyle/>
          <a:p>
            <a:pPr eaLnBrk="1" hangingPunct="1"/>
            <a:r>
              <a:rPr lang="en-US" altLang="en-US" sz="4000" dirty="0">
                <a:solidFill>
                  <a:schemeClr val="tx1"/>
                </a:solidFill>
              </a:rPr>
              <a:t>Special terms</a:t>
            </a:r>
          </a:p>
        </p:txBody>
      </p:sp>
      <p:graphicFrame>
        <p:nvGraphicFramePr>
          <p:cNvPr id="120906" name="Group 74">
            <a:extLst>
              <a:ext uri="{FF2B5EF4-FFF2-40B4-BE49-F238E27FC236}">
                <a16:creationId xmlns:a16="http://schemas.microsoft.com/office/drawing/2014/main" id="{2741702A-58CF-E818-9E68-3FF22033DD7F}"/>
              </a:ext>
            </a:extLst>
          </p:cNvPr>
          <p:cNvGraphicFramePr>
            <a:graphicFrameLocks noGrp="1"/>
          </p:cNvGraphicFramePr>
          <p:nvPr>
            <p:ph idx="1"/>
            <p:extLst>
              <p:ext uri="{D42A27DB-BD31-4B8C-83A1-F6EECF244321}">
                <p14:modId xmlns:p14="http://schemas.microsoft.com/office/powerpoint/2010/main" val="973631794"/>
              </p:ext>
            </p:extLst>
          </p:nvPr>
        </p:nvGraphicFramePr>
        <p:xfrm>
          <a:off x="522514" y="724858"/>
          <a:ext cx="8882743" cy="5706048"/>
        </p:xfrm>
        <a:graphic>
          <a:graphicData uri="http://schemas.openxmlformats.org/drawingml/2006/table">
            <a:tbl>
              <a:tblPr/>
              <a:tblGrid>
                <a:gridCol w="2960915">
                  <a:extLst>
                    <a:ext uri="{9D8B030D-6E8A-4147-A177-3AD203B41FA5}">
                      <a16:colId xmlns:a16="http://schemas.microsoft.com/office/drawing/2014/main" val="20000"/>
                    </a:ext>
                  </a:extLst>
                </a:gridCol>
                <a:gridCol w="2879062">
                  <a:extLst>
                    <a:ext uri="{9D8B030D-6E8A-4147-A177-3AD203B41FA5}">
                      <a16:colId xmlns:a16="http://schemas.microsoft.com/office/drawing/2014/main" val="20001"/>
                    </a:ext>
                  </a:extLst>
                </a:gridCol>
                <a:gridCol w="3042766">
                  <a:extLst>
                    <a:ext uri="{9D8B030D-6E8A-4147-A177-3AD203B41FA5}">
                      <a16:colId xmlns:a16="http://schemas.microsoft.com/office/drawing/2014/main" val="20002"/>
                    </a:ext>
                  </a:extLst>
                </a:gridCol>
              </a:tblGrid>
              <a:tr h="52444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a:ln>
                            <a:noFill/>
                          </a:ln>
                          <a:solidFill>
                            <a:schemeClr val="tx1"/>
                          </a:solidFill>
                          <a:effectLst>
                            <a:outerShdw blurRad="38100" dist="38100" dir="2700000" algn="tl">
                              <a:srgbClr val="000000"/>
                            </a:outerShdw>
                          </a:effectLst>
                          <a:latin typeface="Garamond" pitchFamily="18" charset="0"/>
                        </a:rPr>
                        <a:t>Common 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a:ln>
                            <a:noFill/>
                          </a:ln>
                          <a:solidFill>
                            <a:schemeClr val="tx1"/>
                          </a:solidFill>
                          <a:effectLst>
                            <a:outerShdw blurRad="38100" dist="38100" dir="2700000" algn="tl">
                              <a:srgbClr val="000000"/>
                            </a:outerShdw>
                          </a:effectLst>
                          <a:latin typeface="Garamond" pitchFamily="18" charset="0"/>
                        </a:rPr>
                        <a:t>Latin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a:ln>
                            <a:noFill/>
                          </a:ln>
                          <a:solidFill>
                            <a:schemeClr val="tx1"/>
                          </a:solidFill>
                          <a:effectLst>
                            <a:outerShdw blurRad="38100" dist="38100" dir="2700000" algn="tl">
                              <a:srgbClr val="000000"/>
                            </a:outerShdw>
                          </a:effectLst>
                          <a:latin typeface="Garamond" pitchFamily="18" charset="0"/>
                        </a:rPr>
                        <a:t>Derived Adj.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769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Dog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Canis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Canine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769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Garamond" pitchFamily="18" charset="0"/>
                        </a:rPr>
                        <a:t>Cat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Felis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Feline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769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Garamond" pitchFamily="18" charset="0"/>
                        </a:rPr>
                        <a:t>Horse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Equus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Equine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769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Garamond" pitchFamily="18" charset="0"/>
                        </a:rPr>
                        <a:t>Cattle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Bos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Bovine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769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Garamond" pitchFamily="18" charset="0"/>
                        </a:rPr>
                        <a:t>Sheep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Ovis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Ovine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769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Goat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Capra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Caprine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769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Pig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Sus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Porcine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769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Bird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Avis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Avian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8769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Mouse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Mus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Murine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883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Garamond" pitchFamily="18" charset="0"/>
                        </a:rPr>
                        <a:t>Rat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Rattus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Murine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3CA30-3138-1B98-9181-7E9805FDD06B}"/>
              </a:ext>
            </a:extLst>
          </p:cNvPr>
          <p:cNvSpPr>
            <a:spLocks noGrp="1"/>
          </p:cNvSpPr>
          <p:nvPr>
            <p:ph type="title"/>
          </p:nvPr>
        </p:nvSpPr>
        <p:spPr/>
        <p:txBody>
          <a:bodyPr/>
          <a:lstStyle/>
          <a:p>
            <a:r>
              <a:rPr lang="en-US" dirty="0"/>
              <a:t>Abbreviations </a:t>
            </a:r>
          </a:p>
        </p:txBody>
      </p:sp>
      <p:sp>
        <p:nvSpPr>
          <p:cNvPr id="5" name="TextBox 4">
            <a:extLst>
              <a:ext uri="{FF2B5EF4-FFF2-40B4-BE49-F238E27FC236}">
                <a16:creationId xmlns:a16="http://schemas.microsoft.com/office/drawing/2014/main" id="{52330B3A-661B-36D7-0AA7-98F7A38BCF73}"/>
              </a:ext>
            </a:extLst>
          </p:cNvPr>
          <p:cNvSpPr txBox="1"/>
          <p:nvPr/>
        </p:nvSpPr>
        <p:spPr>
          <a:xfrm>
            <a:off x="609600" y="846138"/>
            <a:ext cx="6781801" cy="5889497"/>
          </a:xfrm>
          <a:prstGeom prst="rect">
            <a:avLst/>
          </a:prstGeom>
          <a:noFill/>
        </p:spPr>
        <p:txBody>
          <a:bodyPr wrap="square">
            <a:spAutoFit/>
          </a:bodyPr>
          <a:lstStyle/>
          <a:p>
            <a:pPr marL="0" marR="0">
              <a:lnSpc>
                <a:spcPct val="107000"/>
              </a:lnSpc>
              <a:spcBef>
                <a:spcPts val="0"/>
              </a:spcBef>
              <a:spcAft>
                <a:spcPts val="800"/>
              </a:spcAft>
            </a:pPr>
            <a:r>
              <a:rPr lang="en-US" sz="1500" b="1" dirty="0">
                <a:effectLst/>
                <a:latin typeface="Calibri" panose="020F0502020204030204" pitchFamily="34" charset="0"/>
                <a:ea typeface="Calibri" panose="020F0502020204030204" pitchFamily="34" charset="0"/>
                <a:cs typeface="Arial" panose="020B0604020202020204" pitchFamily="34" charset="0"/>
              </a:rPr>
              <a:t>CCU            Critical care unit</a:t>
            </a:r>
          </a:p>
          <a:p>
            <a:pPr marL="0" marR="0">
              <a:lnSpc>
                <a:spcPct val="107000"/>
              </a:lnSpc>
              <a:spcBef>
                <a:spcPts val="0"/>
              </a:spcBef>
              <a:spcAft>
                <a:spcPts val="800"/>
              </a:spcAft>
            </a:pPr>
            <a:r>
              <a:rPr lang="en-US" sz="1500" b="1" dirty="0">
                <a:effectLst/>
                <a:latin typeface="Calibri" panose="020F0502020204030204" pitchFamily="34" charset="0"/>
                <a:ea typeface="Calibri" panose="020F0502020204030204" pitchFamily="34" charset="0"/>
                <a:cs typeface="Arial" panose="020B0604020202020204" pitchFamily="34" charset="0"/>
              </a:rPr>
              <a:t> ICU              Intensive care unit</a:t>
            </a:r>
          </a:p>
          <a:p>
            <a:pPr marL="0" marR="0">
              <a:lnSpc>
                <a:spcPct val="107000"/>
              </a:lnSpc>
              <a:spcBef>
                <a:spcPts val="0"/>
              </a:spcBef>
              <a:spcAft>
                <a:spcPts val="800"/>
              </a:spcAft>
            </a:pPr>
            <a:r>
              <a:rPr lang="en-US" sz="1500" b="1" dirty="0">
                <a:effectLst/>
                <a:latin typeface="Calibri" panose="020F0502020204030204" pitchFamily="34" charset="0"/>
                <a:ea typeface="Calibri" panose="020F0502020204030204" pitchFamily="34" charset="0"/>
                <a:cs typeface="Arial" panose="020B0604020202020204" pitchFamily="34" charset="0"/>
              </a:rPr>
              <a:t> CWPM        Continue with previous medication</a:t>
            </a:r>
          </a:p>
          <a:p>
            <a:pPr marL="0" marR="0">
              <a:lnSpc>
                <a:spcPct val="107000"/>
              </a:lnSpc>
              <a:spcBef>
                <a:spcPts val="0"/>
              </a:spcBef>
              <a:spcAft>
                <a:spcPts val="800"/>
              </a:spcAft>
            </a:pPr>
            <a:r>
              <a:rPr lang="en-US" sz="1500" b="1" dirty="0">
                <a:effectLst/>
                <a:latin typeface="Calibri" panose="020F0502020204030204" pitchFamily="34" charset="0"/>
                <a:ea typeface="Calibri" panose="020F0502020204030204" pitchFamily="34" charset="0"/>
                <a:cs typeface="Arial" panose="020B0604020202020204" pitchFamily="34" charset="0"/>
              </a:rPr>
              <a:t>DOA              Dead on arrival</a:t>
            </a:r>
          </a:p>
          <a:p>
            <a:pPr marL="0" marR="0">
              <a:lnSpc>
                <a:spcPct val="107000"/>
              </a:lnSpc>
              <a:spcBef>
                <a:spcPts val="0"/>
              </a:spcBef>
              <a:spcAft>
                <a:spcPts val="800"/>
              </a:spcAft>
            </a:pPr>
            <a:r>
              <a:rPr lang="en-US" sz="1500" b="1" dirty="0">
                <a:effectLst/>
                <a:latin typeface="Calibri" panose="020F0502020204030204" pitchFamily="34" charset="0"/>
                <a:ea typeface="Calibri" panose="020F0502020204030204" pitchFamily="34" charset="0"/>
                <a:cs typeface="Arial" panose="020B0604020202020204" pitchFamily="34" charset="0"/>
              </a:rPr>
              <a:t>DOB                Date of birth</a:t>
            </a:r>
          </a:p>
          <a:p>
            <a:pPr marL="0" marR="0">
              <a:lnSpc>
                <a:spcPct val="107000"/>
              </a:lnSpc>
              <a:spcBef>
                <a:spcPts val="0"/>
              </a:spcBef>
              <a:spcAft>
                <a:spcPts val="800"/>
              </a:spcAft>
            </a:pPr>
            <a:r>
              <a:rPr lang="en-US" sz="1500" b="1" dirty="0">
                <a:effectLst/>
                <a:latin typeface="Calibri" panose="020F0502020204030204" pitchFamily="34" charset="0"/>
                <a:ea typeface="Calibri" panose="020F0502020204030204" pitchFamily="34" charset="0"/>
                <a:cs typeface="Arial" panose="020B0604020202020204" pitchFamily="34" charset="0"/>
              </a:rPr>
              <a:t> ER                   Emergency room</a:t>
            </a:r>
          </a:p>
          <a:p>
            <a:pPr marL="0" marR="0">
              <a:lnSpc>
                <a:spcPct val="107000"/>
              </a:lnSpc>
              <a:spcBef>
                <a:spcPts val="0"/>
              </a:spcBef>
              <a:spcAft>
                <a:spcPts val="800"/>
              </a:spcAft>
            </a:pPr>
            <a:r>
              <a:rPr lang="en-US" sz="1500" b="1" dirty="0">
                <a:effectLst/>
                <a:latin typeface="Calibri" panose="020F0502020204030204" pitchFamily="34" charset="0"/>
                <a:ea typeface="Calibri" panose="020F0502020204030204" pitchFamily="34" charset="0"/>
                <a:cs typeface="Arial" panose="020B0604020202020204" pitchFamily="34" charset="0"/>
              </a:rPr>
              <a:t> OR                  Operating room </a:t>
            </a:r>
          </a:p>
          <a:p>
            <a:pPr marL="0" marR="0">
              <a:lnSpc>
                <a:spcPct val="107000"/>
              </a:lnSpc>
              <a:spcBef>
                <a:spcPts val="0"/>
              </a:spcBef>
              <a:spcAft>
                <a:spcPts val="800"/>
              </a:spcAft>
            </a:pPr>
            <a:r>
              <a:rPr lang="en-US" sz="1500" b="1" dirty="0">
                <a:effectLst/>
                <a:latin typeface="Calibri" panose="020F0502020204030204" pitchFamily="34" charset="0"/>
                <a:ea typeface="Calibri" panose="020F0502020204030204" pitchFamily="34" charset="0"/>
                <a:cs typeface="Arial" panose="020B0604020202020204" pitchFamily="34" charset="0"/>
              </a:rPr>
              <a:t>K-9                    Canine</a:t>
            </a:r>
          </a:p>
          <a:p>
            <a:pPr marL="0" marR="0">
              <a:lnSpc>
                <a:spcPct val="107000"/>
              </a:lnSpc>
              <a:spcBef>
                <a:spcPts val="0"/>
              </a:spcBef>
              <a:spcAft>
                <a:spcPts val="800"/>
              </a:spcAft>
            </a:pPr>
            <a:r>
              <a:rPr lang="en-US" sz="1500" b="1" dirty="0">
                <a:effectLst/>
                <a:latin typeface="Calibri" panose="020F0502020204030204" pitchFamily="34" charset="0"/>
                <a:ea typeface="Calibri" panose="020F0502020204030204" pitchFamily="34" charset="0"/>
                <a:cs typeface="Arial" panose="020B0604020202020204" pitchFamily="34" charset="0"/>
              </a:rPr>
              <a:t> IS                    Isolation unit </a:t>
            </a:r>
          </a:p>
          <a:p>
            <a:pPr marL="0" marR="0">
              <a:lnSpc>
                <a:spcPct val="107000"/>
              </a:lnSpc>
              <a:spcBef>
                <a:spcPts val="0"/>
              </a:spcBef>
              <a:spcAft>
                <a:spcPts val="800"/>
              </a:spcAft>
            </a:pPr>
            <a:r>
              <a:rPr lang="en-US" sz="1500" b="1" dirty="0">
                <a:effectLst/>
                <a:latin typeface="Calibri" panose="020F0502020204030204" pitchFamily="34" charset="0"/>
                <a:ea typeface="Calibri" panose="020F0502020204030204" pitchFamily="34" charset="0"/>
                <a:cs typeface="Arial" panose="020B0604020202020204" pitchFamily="34" charset="0"/>
              </a:rPr>
              <a:t>NF                      No abnormalities found </a:t>
            </a:r>
          </a:p>
          <a:p>
            <a:pPr marL="0" marR="0">
              <a:lnSpc>
                <a:spcPct val="107000"/>
              </a:lnSpc>
              <a:spcBef>
                <a:spcPts val="0"/>
              </a:spcBef>
              <a:spcAft>
                <a:spcPts val="800"/>
              </a:spcAft>
            </a:pPr>
            <a:r>
              <a:rPr lang="en-US" sz="1500" b="1" dirty="0">
                <a:effectLst/>
                <a:latin typeface="Calibri" panose="020F0502020204030204" pitchFamily="34" charset="0"/>
                <a:ea typeface="Calibri" panose="020F0502020204030204" pitchFamily="34" charset="0"/>
                <a:cs typeface="Arial" panose="020B0604020202020204" pitchFamily="34" charset="0"/>
              </a:rPr>
              <a:t>NSF                  No significant findings</a:t>
            </a:r>
          </a:p>
          <a:p>
            <a:pPr marL="0" marR="0">
              <a:lnSpc>
                <a:spcPct val="107000"/>
              </a:lnSpc>
              <a:spcBef>
                <a:spcPts val="0"/>
              </a:spcBef>
              <a:spcAft>
                <a:spcPts val="800"/>
              </a:spcAft>
            </a:pPr>
            <a:r>
              <a:rPr lang="en-US" sz="1500" b="1" dirty="0">
                <a:effectLst/>
                <a:latin typeface="Calibri" panose="020F0502020204030204" pitchFamily="34" charset="0"/>
                <a:ea typeface="Calibri" panose="020F0502020204030204" pitchFamily="34" charset="0"/>
                <a:cs typeface="Arial" panose="020B0604020202020204" pitchFamily="34" charset="0"/>
              </a:rPr>
              <a:t> P/E                   Physical examination </a:t>
            </a:r>
          </a:p>
          <a:p>
            <a:pPr marL="0" marR="0">
              <a:lnSpc>
                <a:spcPct val="107000"/>
              </a:lnSpc>
              <a:spcBef>
                <a:spcPts val="0"/>
              </a:spcBef>
              <a:spcAft>
                <a:spcPts val="800"/>
              </a:spcAft>
            </a:pPr>
            <a:r>
              <a:rPr lang="en-US" sz="1500" b="1" dirty="0">
                <a:effectLst/>
                <a:latin typeface="Calibri" panose="020F0502020204030204" pitchFamily="34" charset="0"/>
                <a:ea typeface="Calibri" panose="020F0502020204030204" pitchFamily="34" charset="0"/>
                <a:cs typeface="Arial" panose="020B0604020202020204" pitchFamily="34" charset="0"/>
              </a:rPr>
              <a:t>PPH                   Past pertinent history</a:t>
            </a:r>
          </a:p>
          <a:p>
            <a:pPr marL="0" marR="0">
              <a:lnSpc>
                <a:spcPct val="107000"/>
              </a:lnSpc>
              <a:spcBef>
                <a:spcPts val="0"/>
              </a:spcBef>
              <a:spcAft>
                <a:spcPts val="800"/>
              </a:spcAft>
            </a:pPr>
            <a:r>
              <a:rPr lang="en-US" sz="1500" b="1" dirty="0">
                <a:effectLst/>
                <a:latin typeface="Calibri" panose="020F0502020204030204" pitchFamily="34" charset="0"/>
                <a:ea typeface="Calibri" panose="020F0502020204030204" pitchFamily="34" charset="0"/>
                <a:cs typeface="Arial" panose="020B0604020202020204" pitchFamily="34" charset="0"/>
              </a:rPr>
              <a:t>WNL                   Within normal limits</a:t>
            </a:r>
          </a:p>
          <a:p>
            <a:pPr marL="0" marR="0">
              <a:lnSpc>
                <a:spcPct val="107000"/>
              </a:lnSpc>
              <a:spcBef>
                <a:spcPts val="0"/>
              </a:spcBef>
              <a:spcAft>
                <a:spcPts val="800"/>
              </a:spcAft>
            </a:pPr>
            <a:endParaRPr lang="en-US" sz="1500" b="1"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127149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06A01-42D2-E793-5A13-729EB24D9B28}"/>
              </a:ext>
            </a:extLst>
          </p:cNvPr>
          <p:cNvSpPr>
            <a:spLocks noGrp="1"/>
          </p:cNvSpPr>
          <p:nvPr>
            <p:ph type="title"/>
          </p:nvPr>
        </p:nvSpPr>
        <p:spPr>
          <a:xfrm>
            <a:off x="3548742" y="2865438"/>
            <a:ext cx="3668486" cy="563562"/>
          </a:xfrm>
        </p:spPr>
        <p:txBody>
          <a:bodyPr>
            <a:noAutofit/>
          </a:bodyPr>
          <a:lstStyle/>
          <a:p>
            <a:r>
              <a:rPr lang="en-US" sz="5000" dirty="0"/>
              <a:t>Thank You </a:t>
            </a:r>
          </a:p>
        </p:txBody>
      </p:sp>
    </p:spTree>
    <p:extLst>
      <p:ext uri="{BB962C8B-B14F-4D97-AF65-F5344CB8AC3E}">
        <p14:creationId xmlns:p14="http://schemas.microsoft.com/office/powerpoint/2010/main" val="3256612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F12FE-E20F-FBD3-FE04-29604D603F70}"/>
              </a:ext>
            </a:extLst>
          </p:cNvPr>
          <p:cNvSpPr>
            <a:spLocks noGrp="1"/>
          </p:cNvSpPr>
          <p:nvPr>
            <p:ph type="title"/>
          </p:nvPr>
        </p:nvSpPr>
        <p:spPr>
          <a:xfrm>
            <a:off x="677334" y="609600"/>
            <a:ext cx="8596668" cy="1064070"/>
          </a:xfrm>
        </p:spPr>
        <p:txBody>
          <a:bodyPr>
            <a:normAutofit fontScale="90000"/>
          </a:bodyPr>
          <a:lstStyle/>
          <a:p>
            <a:pPr algn="ctr"/>
            <a:r>
              <a:rPr lang="en-US" dirty="0"/>
              <a:t>Anatomy of a Medical Term</a:t>
            </a:r>
            <a:br>
              <a:rPr lang="en-US" dirty="0"/>
            </a:br>
            <a:r>
              <a:rPr lang="en-US" dirty="0">
                <a:solidFill>
                  <a:srgbClr val="002060"/>
                </a:solidFill>
                <a:highlight>
                  <a:srgbClr val="FFFF00"/>
                </a:highlight>
              </a:rPr>
              <a:t>Prefixes </a:t>
            </a:r>
          </a:p>
        </p:txBody>
      </p:sp>
      <p:sp>
        <p:nvSpPr>
          <p:cNvPr id="3" name="Content Placeholder 2">
            <a:extLst>
              <a:ext uri="{FF2B5EF4-FFF2-40B4-BE49-F238E27FC236}">
                <a16:creationId xmlns:a16="http://schemas.microsoft.com/office/drawing/2014/main" id="{912ABE51-05C7-D6AF-114C-FFC5DE6ADB0E}"/>
              </a:ext>
            </a:extLst>
          </p:cNvPr>
          <p:cNvSpPr>
            <a:spLocks noGrp="1"/>
          </p:cNvSpPr>
          <p:nvPr>
            <p:ph idx="1"/>
          </p:nvPr>
        </p:nvSpPr>
        <p:spPr>
          <a:xfrm>
            <a:off x="492277" y="1673670"/>
            <a:ext cx="8596668" cy="3880773"/>
          </a:xfrm>
        </p:spPr>
        <p:txBody>
          <a:bodyPr>
            <a:normAutofit/>
          </a:bodyPr>
          <a:lstStyle/>
          <a:p>
            <a:pPr algn="just"/>
            <a:r>
              <a:rPr lang="en-US" sz="2800" dirty="0"/>
              <a:t>Prefixes are located at the beginning of medical Terms. Prefixes changes and creates the new meaning for word roots, they add new words into Medical dictionary, that is why it is so much important to know the meaning and the spelling of medical terms.</a:t>
            </a:r>
          </a:p>
          <a:p>
            <a:pPr marL="0" indent="0" algn="just">
              <a:buNone/>
            </a:pPr>
            <a:endParaRPr lang="en-US" sz="2800" dirty="0"/>
          </a:p>
        </p:txBody>
      </p:sp>
    </p:spTree>
    <p:extLst>
      <p:ext uri="{BB962C8B-B14F-4D97-AF65-F5344CB8AC3E}">
        <p14:creationId xmlns:p14="http://schemas.microsoft.com/office/powerpoint/2010/main" val="782279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A7189-5856-4071-1048-E368ACD61056}"/>
              </a:ext>
            </a:extLst>
          </p:cNvPr>
          <p:cNvSpPr>
            <a:spLocks noGrp="1"/>
          </p:cNvSpPr>
          <p:nvPr>
            <p:ph type="title"/>
          </p:nvPr>
        </p:nvSpPr>
        <p:spPr>
          <a:xfrm>
            <a:off x="677334" y="609600"/>
            <a:ext cx="8596668" cy="707571"/>
          </a:xfrm>
        </p:spPr>
        <p:txBody>
          <a:bodyPr/>
          <a:lstStyle/>
          <a:p>
            <a:r>
              <a:rPr lang="en-US" dirty="0"/>
              <a:t>The Prefixes Examples </a:t>
            </a:r>
          </a:p>
        </p:txBody>
      </p:sp>
      <p:graphicFrame>
        <p:nvGraphicFramePr>
          <p:cNvPr id="4" name="Content Placeholder 3">
            <a:extLst>
              <a:ext uri="{FF2B5EF4-FFF2-40B4-BE49-F238E27FC236}">
                <a16:creationId xmlns:a16="http://schemas.microsoft.com/office/drawing/2014/main" id="{37AEA62D-733C-3996-A216-754469AED2B8}"/>
              </a:ext>
            </a:extLst>
          </p:cNvPr>
          <p:cNvGraphicFramePr>
            <a:graphicFrameLocks noGrp="1"/>
          </p:cNvGraphicFramePr>
          <p:nvPr>
            <p:ph idx="1"/>
            <p:extLst>
              <p:ext uri="{D42A27DB-BD31-4B8C-83A1-F6EECF244321}">
                <p14:modId xmlns:p14="http://schemas.microsoft.com/office/powerpoint/2010/main" val="550682452"/>
              </p:ext>
            </p:extLst>
          </p:nvPr>
        </p:nvGraphicFramePr>
        <p:xfrm>
          <a:off x="491651" y="1567543"/>
          <a:ext cx="9621177" cy="3291788"/>
        </p:xfrm>
        <a:graphic>
          <a:graphicData uri="http://schemas.openxmlformats.org/drawingml/2006/table">
            <a:tbl>
              <a:tblPr firstRow="1" firstCol="1" bandRow="1">
                <a:tableStyleId>{5C22544A-7EE6-4342-B048-85BDC9FD1C3A}</a:tableStyleId>
              </a:tblPr>
              <a:tblGrid>
                <a:gridCol w="1322288">
                  <a:extLst>
                    <a:ext uri="{9D8B030D-6E8A-4147-A177-3AD203B41FA5}">
                      <a16:colId xmlns:a16="http://schemas.microsoft.com/office/drawing/2014/main" val="1785850538"/>
                    </a:ext>
                  </a:extLst>
                </a:gridCol>
                <a:gridCol w="1716047">
                  <a:extLst>
                    <a:ext uri="{9D8B030D-6E8A-4147-A177-3AD203B41FA5}">
                      <a16:colId xmlns:a16="http://schemas.microsoft.com/office/drawing/2014/main" val="3857144234"/>
                    </a:ext>
                  </a:extLst>
                </a:gridCol>
                <a:gridCol w="2504342">
                  <a:extLst>
                    <a:ext uri="{9D8B030D-6E8A-4147-A177-3AD203B41FA5}">
                      <a16:colId xmlns:a16="http://schemas.microsoft.com/office/drawing/2014/main" val="628738700"/>
                    </a:ext>
                  </a:extLst>
                </a:gridCol>
                <a:gridCol w="4078500">
                  <a:extLst>
                    <a:ext uri="{9D8B030D-6E8A-4147-A177-3AD203B41FA5}">
                      <a16:colId xmlns:a16="http://schemas.microsoft.com/office/drawing/2014/main" val="619945087"/>
                    </a:ext>
                  </a:extLst>
                </a:gridCol>
              </a:tblGrid>
              <a:tr h="620978">
                <a:tc>
                  <a:txBody>
                    <a:bodyPr/>
                    <a:lstStyle/>
                    <a:p>
                      <a:pPr marL="457200" marR="0" lvl="1" algn="l">
                        <a:lnSpc>
                          <a:spcPct val="107000"/>
                        </a:lnSpc>
                        <a:spcBef>
                          <a:spcPts val="0"/>
                        </a:spcBef>
                        <a:spcAft>
                          <a:spcPts val="0"/>
                        </a:spcAft>
                      </a:pPr>
                      <a:r>
                        <a:rPr lang="en-US" sz="2000" dirty="0">
                          <a:effectLst/>
                        </a:rPr>
                        <a:t>Prefix</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ctr">
                        <a:lnSpc>
                          <a:spcPct val="107000"/>
                        </a:lnSpc>
                        <a:spcBef>
                          <a:spcPts val="0"/>
                        </a:spcBef>
                        <a:spcAft>
                          <a:spcPts val="0"/>
                        </a:spcAft>
                      </a:pPr>
                      <a:r>
                        <a:rPr lang="en-US" sz="2000" dirty="0">
                          <a:effectLst/>
                        </a:rPr>
                        <a:t>Meaning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ctr">
                        <a:lnSpc>
                          <a:spcPct val="107000"/>
                        </a:lnSpc>
                        <a:spcBef>
                          <a:spcPts val="0"/>
                        </a:spcBef>
                        <a:spcAft>
                          <a:spcPts val="0"/>
                        </a:spcAft>
                      </a:pPr>
                      <a:r>
                        <a:rPr lang="en-US" sz="2000" dirty="0">
                          <a:effectLst/>
                        </a:rPr>
                        <a:t>Example of Use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lvl="1" algn="ctr">
                        <a:lnSpc>
                          <a:spcPct val="107000"/>
                        </a:lnSpc>
                        <a:spcBef>
                          <a:spcPts val="0"/>
                        </a:spcBef>
                        <a:spcAft>
                          <a:spcPts val="0"/>
                        </a:spcAft>
                      </a:pPr>
                      <a:r>
                        <a:rPr lang="en-US" sz="2000" dirty="0">
                          <a:effectLst/>
                        </a:rPr>
                        <a:t>Explanation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50876332"/>
                  </a:ext>
                </a:extLst>
              </a:tr>
              <a:tr h="779832">
                <a:tc>
                  <a:txBody>
                    <a:bodyPr/>
                    <a:lstStyle/>
                    <a:p>
                      <a:pPr marL="0" marR="0" algn="l">
                        <a:lnSpc>
                          <a:spcPct val="107000"/>
                        </a:lnSpc>
                        <a:spcBef>
                          <a:spcPts val="0"/>
                        </a:spcBef>
                        <a:spcAft>
                          <a:spcPts val="0"/>
                        </a:spcAft>
                      </a:pPr>
                      <a:r>
                        <a:rPr lang="en-US" sz="1800">
                          <a:effectLst/>
                        </a:rPr>
                        <a:t>Sub</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800" dirty="0">
                          <a:effectLst/>
                        </a:rPr>
                        <a:t>Below</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800" dirty="0">
                          <a:effectLst/>
                        </a:rPr>
                        <a:t>Sub-gastric</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800">
                          <a:effectLst/>
                        </a:rPr>
                        <a:t>Pertaining to below the stomach</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74425056"/>
                  </a:ext>
                </a:extLst>
              </a:tr>
              <a:tr h="808715">
                <a:tc>
                  <a:txBody>
                    <a:bodyPr/>
                    <a:lstStyle/>
                    <a:p>
                      <a:pPr marL="0" marR="0" algn="l">
                        <a:lnSpc>
                          <a:spcPct val="107000"/>
                        </a:lnSpc>
                        <a:spcBef>
                          <a:spcPts val="0"/>
                        </a:spcBef>
                        <a:spcAft>
                          <a:spcPts val="0"/>
                        </a:spcAft>
                      </a:pPr>
                      <a:r>
                        <a:rPr lang="en-US" sz="1800">
                          <a:effectLst/>
                        </a:rPr>
                        <a:t>Epi</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800" dirty="0">
                          <a:effectLst/>
                        </a:rPr>
                        <a:t>Above</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800" dirty="0">
                          <a:effectLst/>
                        </a:rPr>
                        <a:t>Epigastric</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800" dirty="0">
                          <a:effectLst/>
                        </a:rPr>
                        <a:t>Pertaining to above the stomach</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44692667"/>
                  </a:ext>
                </a:extLst>
              </a:tr>
              <a:tr h="664302">
                <a:tc>
                  <a:txBody>
                    <a:bodyPr/>
                    <a:lstStyle/>
                    <a:p>
                      <a:pPr marL="0" marR="0" algn="l">
                        <a:lnSpc>
                          <a:spcPct val="107000"/>
                        </a:lnSpc>
                        <a:spcBef>
                          <a:spcPts val="0"/>
                        </a:spcBef>
                        <a:spcAft>
                          <a:spcPts val="0"/>
                        </a:spcAft>
                      </a:pPr>
                      <a:r>
                        <a:rPr lang="en-US" sz="1800" dirty="0">
                          <a:effectLst/>
                        </a:rPr>
                        <a:t>Trans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800" dirty="0">
                          <a:effectLst/>
                        </a:rPr>
                        <a:t>Across</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800" dirty="0">
                          <a:effectLst/>
                        </a:rPr>
                        <a:t>Trans-gastric</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800" dirty="0">
                          <a:effectLst/>
                        </a:rPr>
                        <a:t>Pertaining to across the stomach</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05279727"/>
                  </a:ext>
                </a:extLst>
              </a:tr>
            </a:tbl>
          </a:graphicData>
        </a:graphic>
      </p:graphicFrame>
    </p:spTree>
    <p:extLst>
      <p:ext uri="{BB962C8B-B14F-4D97-AF65-F5344CB8AC3E}">
        <p14:creationId xmlns:p14="http://schemas.microsoft.com/office/powerpoint/2010/main" val="2568991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F12FE-E20F-FBD3-FE04-29604D603F70}"/>
              </a:ext>
            </a:extLst>
          </p:cNvPr>
          <p:cNvSpPr>
            <a:spLocks noGrp="1"/>
          </p:cNvSpPr>
          <p:nvPr>
            <p:ph type="title"/>
          </p:nvPr>
        </p:nvSpPr>
        <p:spPr>
          <a:xfrm>
            <a:off x="677334" y="609600"/>
            <a:ext cx="8596668" cy="1064070"/>
          </a:xfrm>
        </p:spPr>
        <p:txBody>
          <a:bodyPr>
            <a:normAutofit fontScale="90000"/>
          </a:bodyPr>
          <a:lstStyle/>
          <a:p>
            <a:pPr algn="ctr"/>
            <a:r>
              <a:rPr lang="en-US" dirty="0"/>
              <a:t>Anatomy of a Medical Term</a:t>
            </a:r>
            <a:br>
              <a:rPr lang="en-US" dirty="0"/>
            </a:br>
            <a:r>
              <a:rPr lang="en-US" dirty="0">
                <a:solidFill>
                  <a:srgbClr val="002060"/>
                </a:solidFill>
                <a:highlight>
                  <a:srgbClr val="FFFF00"/>
                </a:highlight>
              </a:rPr>
              <a:t>Root </a:t>
            </a:r>
          </a:p>
        </p:txBody>
      </p:sp>
      <p:sp>
        <p:nvSpPr>
          <p:cNvPr id="3" name="Content Placeholder 2">
            <a:extLst>
              <a:ext uri="{FF2B5EF4-FFF2-40B4-BE49-F238E27FC236}">
                <a16:creationId xmlns:a16="http://schemas.microsoft.com/office/drawing/2014/main" id="{912ABE51-05C7-D6AF-114C-FFC5DE6ADB0E}"/>
              </a:ext>
            </a:extLst>
          </p:cNvPr>
          <p:cNvSpPr>
            <a:spLocks noGrp="1"/>
          </p:cNvSpPr>
          <p:nvPr>
            <p:ph idx="1"/>
          </p:nvPr>
        </p:nvSpPr>
        <p:spPr>
          <a:xfrm>
            <a:off x="492277" y="1673670"/>
            <a:ext cx="8596668" cy="3880773"/>
          </a:xfrm>
        </p:spPr>
        <p:txBody>
          <a:bodyPr>
            <a:normAutofit/>
          </a:bodyPr>
          <a:lstStyle/>
          <a:p>
            <a:pPr marL="0" indent="0" algn="just">
              <a:buNone/>
            </a:pPr>
            <a:r>
              <a:rPr lang="en-US" sz="2800" dirty="0"/>
              <a:t>The root is the foundation of the term. It is the basic essential part of the word that other words are derived from. Think of it as the root of a tree. Like the roots of a tree holding it in place, the root of a medical term holds the main meaning of the word.</a:t>
            </a:r>
          </a:p>
        </p:txBody>
      </p:sp>
    </p:spTree>
    <p:extLst>
      <p:ext uri="{BB962C8B-B14F-4D97-AF65-F5344CB8AC3E}">
        <p14:creationId xmlns:p14="http://schemas.microsoft.com/office/powerpoint/2010/main" val="2576316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F12FE-E20F-FBD3-FE04-29604D603F70}"/>
              </a:ext>
            </a:extLst>
          </p:cNvPr>
          <p:cNvSpPr>
            <a:spLocks noGrp="1"/>
          </p:cNvSpPr>
          <p:nvPr>
            <p:ph type="title"/>
          </p:nvPr>
        </p:nvSpPr>
        <p:spPr>
          <a:xfrm>
            <a:off x="677334" y="609600"/>
            <a:ext cx="8596668" cy="1064070"/>
          </a:xfrm>
        </p:spPr>
        <p:txBody>
          <a:bodyPr>
            <a:normAutofit/>
          </a:bodyPr>
          <a:lstStyle/>
          <a:p>
            <a:pPr algn="ctr"/>
            <a:r>
              <a:rPr lang="en-US" dirty="0"/>
              <a:t>The root examples </a:t>
            </a:r>
            <a:endParaRPr lang="en-US" dirty="0">
              <a:solidFill>
                <a:srgbClr val="002060"/>
              </a:solidFill>
              <a:highlight>
                <a:srgbClr val="FFFF00"/>
              </a:highlight>
            </a:endParaRPr>
          </a:p>
        </p:txBody>
      </p:sp>
      <p:graphicFrame>
        <p:nvGraphicFramePr>
          <p:cNvPr id="4" name="Table 3">
            <a:extLst>
              <a:ext uri="{FF2B5EF4-FFF2-40B4-BE49-F238E27FC236}">
                <a16:creationId xmlns:a16="http://schemas.microsoft.com/office/drawing/2014/main" id="{40D8D910-0926-1A4E-69FB-6BCDE7167450}"/>
              </a:ext>
            </a:extLst>
          </p:cNvPr>
          <p:cNvGraphicFramePr>
            <a:graphicFrameLocks noGrp="1"/>
          </p:cNvGraphicFramePr>
          <p:nvPr>
            <p:extLst>
              <p:ext uri="{D42A27DB-BD31-4B8C-83A1-F6EECF244321}">
                <p14:modId xmlns:p14="http://schemas.microsoft.com/office/powerpoint/2010/main" val="3937383847"/>
              </p:ext>
            </p:extLst>
          </p:nvPr>
        </p:nvGraphicFramePr>
        <p:xfrm>
          <a:off x="677335" y="1817914"/>
          <a:ext cx="9326636" cy="2830284"/>
        </p:xfrm>
        <a:graphic>
          <a:graphicData uri="http://schemas.openxmlformats.org/drawingml/2006/table">
            <a:tbl>
              <a:tblPr firstRow="1" firstCol="1" bandRow="1">
                <a:tableStyleId>{5C22544A-7EE6-4342-B048-85BDC9FD1C3A}</a:tableStyleId>
              </a:tblPr>
              <a:tblGrid>
                <a:gridCol w="1374879">
                  <a:extLst>
                    <a:ext uri="{9D8B030D-6E8A-4147-A177-3AD203B41FA5}">
                      <a16:colId xmlns:a16="http://schemas.microsoft.com/office/drawing/2014/main" val="1779687749"/>
                    </a:ext>
                  </a:extLst>
                </a:gridCol>
                <a:gridCol w="2353071">
                  <a:extLst>
                    <a:ext uri="{9D8B030D-6E8A-4147-A177-3AD203B41FA5}">
                      <a16:colId xmlns:a16="http://schemas.microsoft.com/office/drawing/2014/main" val="1548032078"/>
                    </a:ext>
                  </a:extLst>
                </a:gridCol>
                <a:gridCol w="2271931">
                  <a:extLst>
                    <a:ext uri="{9D8B030D-6E8A-4147-A177-3AD203B41FA5}">
                      <a16:colId xmlns:a16="http://schemas.microsoft.com/office/drawing/2014/main" val="3256618487"/>
                    </a:ext>
                  </a:extLst>
                </a:gridCol>
                <a:gridCol w="3326755">
                  <a:extLst>
                    <a:ext uri="{9D8B030D-6E8A-4147-A177-3AD203B41FA5}">
                      <a16:colId xmlns:a16="http://schemas.microsoft.com/office/drawing/2014/main" val="2098131824"/>
                    </a:ext>
                  </a:extLst>
                </a:gridCol>
              </a:tblGrid>
              <a:tr h="471714">
                <a:tc>
                  <a:txBody>
                    <a:bodyPr/>
                    <a:lstStyle/>
                    <a:p>
                      <a:pPr marL="0" marR="0">
                        <a:lnSpc>
                          <a:spcPct val="107000"/>
                        </a:lnSpc>
                        <a:spcBef>
                          <a:spcPts val="0"/>
                        </a:spcBef>
                        <a:spcAft>
                          <a:spcPts val="0"/>
                        </a:spcAft>
                      </a:pPr>
                      <a:r>
                        <a:rPr lang="en-US" sz="1800">
                          <a:effectLst/>
                        </a:rPr>
                        <a:t>Prefix</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Meaning</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Example of Use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Explanation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54898114"/>
                  </a:ext>
                </a:extLst>
              </a:tr>
              <a:tr h="471714">
                <a:tc>
                  <a:txBody>
                    <a:bodyPr/>
                    <a:lstStyle/>
                    <a:p>
                      <a:pPr marL="0" marR="0">
                        <a:lnSpc>
                          <a:spcPct val="107000"/>
                        </a:lnSpc>
                        <a:spcBef>
                          <a:spcPts val="0"/>
                        </a:spcBef>
                        <a:spcAft>
                          <a:spcPts val="0"/>
                        </a:spcAft>
                      </a:pPr>
                      <a:r>
                        <a:rPr lang="en-US" sz="1800">
                          <a:effectLst/>
                        </a:rPr>
                        <a:t>Cardi</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Heart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Cardiology</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Study of the heart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26783504"/>
                  </a:ext>
                </a:extLst>
              </a:tr>
              <a:tr h="471714">
                <a:tc>
                  <a:txBody>
                    <a:bodyPr/>
                    <a:lstStyle/>
                    <a:p>
                      <a:pPr marL="0" marR="0">
                        <a:lnSpc>
                          <a:spcPct val="107000"/>
                        </a:lnSpc>
                        <a:spcBef>
                          <a:spcPts val="0"/>
                        </a:spcBef>
                        <a:spcAft>
                          <a:spcPts val="0"/>
                        </a:spcAft>
                      </a:pPr>
                      <a:r>
                        <a:rPr lang="en-US" sz="1800">
                          <a:effectLst/>
                        </a:rPr>
                        <a:t>Hemat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Blood</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Hematology</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Study of blood</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04997632"/>
                  </a:ext>
                </a:extLst>
              </a:tr>
              <a:tr h="471714">
                <a:tc>
                  <a:txBody>
                    <a:bodyPr/>
                    <a:lstStyle/>
                    <a:p>
                      <a:pPr marL="0" marR="0">
                        <a:lnSpc>
                          <a:spcPct val="107000"/>
                        </a:lnSpc>
                        <a:spcBef>
                          <a:spcPts val="0"/>
                        </a:spcBef>
                        <a:spcAft>
                          <a:spcPts val="0"/>
                        </a:spcAft>
                      </a:pPr>
                      <a:r>
                        <a:rPr lang="en-US" sz="1800">
                          <a:effectLst/>
                        </a:rPr>
                        <a:t>Dermat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Skin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Dermatology</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Study of skin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97542748"/>
                  </a:ext>
                </a:extLst>
              </a:tr>
              <a:tr h="471714">
                <a:tc>
                  <a:txBody>
                    <a:bodyPr/>
                    <a:lstStyle/>
                    <a:p>
                      <a:pPr marL="0" marR="0">
                        <a:lnSpc>
                          <a:spcPct val="107000"/>
                        </a:lnSpc>
                        <a:spcBef>
                          <a:spcPts val="0"/>
                        </a:spcBef>
                        <a:spcAft>
                          <a:spcPts val="0"/>
                        </a:spcAft>
                      </a:pPr>
                      <a:r>
                        <a:rPr lang="en-US" sz="1800">
                          <a:effectLst/>
                        </a:rPr>
                        <a:t>Gastr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Stomach</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Gastrology</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Study of the stomach</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52709881"/>
                  </a:ext>
                </a:extLst>
              </a:tr>
              <a:tr h="471714">
                <a:tc>
                  <a:txBody>
                    <a:bodyPr/>
                    <a:lstStyle/>
                    <a:p>
                      <a:pPr marL="0" marR="0">
                        <a:lnSpc>
                          <a:spcPct val="107000"/>
                        </a:lnSpc>
                        <a:spcBef>
                          <a:spcPts val="0"/>
                        </a:spcBef>
                        <a:spcAft>
                          <a:spcPts val="0"/>
                        </a:spcAft>
                      </a:pPr>
                      <a:r>
                        <a:rPr lang="en-US" sz="1800">
                          <a:effectLst/>
                        </a:rPr>
                        <a:t>Enter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Small intestine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Enterology</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dirty="0">
                          <a:effectLst/>
                        </a:rPr>
                        <a:t>Study of the small intestine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58643890"/>
                  </a:ext>
                </a:extLst>
              </a:tr>
            </a:tbl>
          </a:graphicData>
        </a:graphic>
      </p:graphicFrame>
    </p:spTree>
    <p:extLst>
      <p:ext uri="{BB962C8B-B14F-4D97-AF65-F5344CB8AC3E}">
        <p14:creationId xmlns:p14="http://schemas.microsoft.com/office/powerpoint/2010/main" val="1527379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F12FE-E20F-FBD3-FE04-29604D603F70}"/>
              </a:ext>
            </a:extLst>
          </p:cNvPr>
          <p:cNvSpPr>
            <a:spLocks noGrp="1"/>
          </p:cNvSpPr>
          <p:nvPr>
            <p:ph type="title"/>
          </p:nvPr>
        </p:nvSpPr>
        <p:spPr>
          <a:xfrm>
            <a:off x="677334" y="609600"/>
            <a:ext cx="8596668" cy="1064070"/>
          </a:xfrm>
        </p:spPr>
        <p:txBody>
          <a:bodyPr>
            <a:normAutofit fontScale="90000"/>
          </a:bodyPr>
          <a:lstStyle/>
          <a:p>
            <a:pPr algn="ctr"/>
            <a:r>
              <a:rPr lang="en-US" dirty="0"/>
              <a:t>Anatomy of a Medical Term</a:t>
            </a:r>
            <a:br>
              <a:rPr lang="en-US" dirty="0"/>
            </a:br>
            <a:r>
              <a:rPr lang="en-US" dirty="0">
                <a:solidFill>
                  <a:srgbClr val="002060"/>
                </a:solidFill>
                <a:highlight>
                  <a:srgbClr val="FFFF00"/>
                </a:highlight>
              </a:rPr>
              <a:t>Suffixes  </a:t>
            </a:r>
          </a:p>
        </p:txBody>
      </p:sp>
      <p:sp>
        <p:nvSpPr>
          <p:cNvPr id="3" name="Content Placeholder 2">
            <a:extLst>
              <a:ext uri="{FF2B5EF4-FFF2-40B4-BE49-F238E27FC236}">
                <a16:creationId xmlns:a16="http://schemas.microsoft.com/office/drawing/2014/main" id="{912ABE51-05C7-D6AF-114C-FFC5DE6ADB0E}"/>
              </a:ext>
            </a:extLst>
          </p:cNvPr>
          <p:cNvSpPr>
            <a:spLocks noGrp="1"/>
          </p:cNvSpPr>
          <p:nvPr>
            <p:ph idx="1"/>
          </p:nvPr>
        </p:nvSpPr>
        <p:spPr>
          <a:xfrm>
            <a:off x="481391" y="1978470"/>
            <a:ext cx="8596668" cy="3880773"/>
          </a:xfrm>
        </p:spPr>
        <p:txBody>
          <a:bodyPr>
            <a:normAutofit/>
          </a:bodyPr>
          <a:lstStyle/>
          <a:p>
            <a:pPr marL="0" indent="0" algn="just">
              <a:buNone/>
            </a:pPr>
            <a:r>
              <a:rPr lang="en-US" sz="2800" b="0" i="0" dirty="0">
                <a:solidFill>
                  <a:srgbClr val="414141"/>
                </a:solidFill>
                <a:effectLst/>
                <a:latin typeface="Arial" panose="020B0604020202020204" pitchFamily="34" charset="0"/>
              </a:rPr>
              <a:t>The suffix appears at the end of a term and may indicate a specialty, test, procedure, function, disorder, or status. Otherwise, it may simply define whether the word is a noun, verb, or adjective.</a:t>
            </a:r>
          </a:p>
          <a:p>
            <a:pPr marL="0" indent="0" algn="just">
              <a:buNone/>
            </a:pPr>
            <a:endParaRPr lang="en-US" sz="2800" dirty="0">
              <a:solidFill>
                <a:srgbClr val="414141"/>
              </a:solidFill>
              <a:latin typeface="Arial" panose="020B0604020202020204" pitchFamily="34" charset="0"/>
            </a:endParaRPr>
          </a:p>
          <a:p>
            <a:pPr marL="0" indent="0" algn="just">
              <a:buNone/>
            </a:pPr>
            <a:r>
              <a:rPr lang="en-US" sz="2800" dirty="0"/>
              <a:t>The suffix follows the root and modifies its meaning. Not all medical terms will have a suffix.</a:t>
            </a:r>
          </a:p>
        </p:txBody>
      </p:sp>
    </p:spTree>
    <p:extLst>
      <p:ext uri="{BB962C8B-B14F-4D97-AF65-F5344CB8AC3E}">
        <p14:creationId xmlns:p14="http://schemas.microsoft.com/office/powerpoint/2010/main" val="26703317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2383</Words>
  <Application>Microsoft Office PowerPoint</Application>
  <PresentationFormat>Widescreen</PresentationFormat>
  <Paragraphs>596</Paragraphs>
  <Slides>42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42</vt:i4>
      </vt:variant>
    </vt:vector>
  </HeadingPairs>
  <TitlesOfParts>
    <vt:vector size="52" baseType="lpstr">
      <vt:lpstr>Arial</vt:lpstr>
      <vt:lpstr>Calibri</vt:lpstr>
      <vt:lpstr>Garamond</vt:lpstr>
      <vt:lpstr>Lora</vt:lpstr>
      <vt:lpstr>Roboto</vt:lpstr>
      <vt:lpstr>Tahoma</vt:lpstr>
      <vt:lpstr>Trebuchet MS</vt:lpstr>
      <vt:lpstr>Wingdings</vt:lpstr>
      <vt:lpstr>Wingdings 3</vt:lpstr>
      <vt:lpstr>Facet</vt:lpstr>
      <vt:lpstr>Anatomy of a Medical Term</vt:lpstr>
      <vt:lpstr>Introduction to Medical Terminology </vt:lpstr>
      <vt:lpstr>Anatomy of a Medical Term</vt:lpstr>
      <vt:lpstr>Anatomy of a Medical Term</vt:lpstr>
      <vt:lpstr>Anatomy of a Medical Term Prefixes </vt:lpstr>
      <vt:lpstr>The Prefixes Examples </vt:lpstr>
      <vt:lpstr>Anatomy of a Medical Term Root </vt:lpstr>
      <vt:lpstr>The root examples </vt:lpstr>
      <vt:lpstr>Anatomy of a Medical Term Suffixes  </vt:lpstr>
      <vt:lpstr>The Suffix examples </vt:lpstr>
      <vt:lpstr>Anatomy of a Medical Term Combining Form Vowel </vt:lpstr>
      <vt:lpstr>The Combing Form Vowel examples </vt:lpstr>
      <vt:lpstr>Five Rules to Medical Terminology</vt:lpstr>
      <vt:lpstr>Five Rules to Medical Terminology</vt:lpstr>
      <vt:lpstr>Five Rules to Medical Terminology</vt:lpstr>
      <vt:lpstr>Five Rules to Medical Terminology</vt:lpstr>
      <vt:lpstr>Five Rules to Medical Terminology</vt:lpstr>
      <vt:lpstr>Five Rules to Medical Terminology</vt:lpstr>
      <vt:lpstr>Study tips</vt:lpstr>
      <vt:lpstr>Study tips</vt:lpstr>
      <vt:lpstr>Study Tips </vt:lpstr>
      <vt:lpstr>Root Examples </vt:lpstr>
      <vt:lpstr>Root Words Example </vt:lpstr>
      <vt:lpstr>Root Words Example </vt:lpstr>
      <vt:lpstr>Root Words Example </vt:lpstr>
      <vt:lpstr>Root Words Example </vt:lpstr>
      <vt:lpstr>Root Words Example </vt:lpstr>
      <vt:lpstr>Root Words Example </vt:lpstr>
      <vt:lpstr>Root Words Example </vt:lpstr>
      <vt:lpstr>Prefixes Examples </vt:lpstr>
      <vt:lpstr>Prefixes Examples </vt:lpstr>
      <vt:lpstr>Prefixes Examples </vt:lpstr>
      <vt:lpstr>Prefixes Examples </vt:lpstr>
      <vt:lpstr>Prefixes Examples </vt:lpstr>
      <vt:lpstr>Suffixes Examples </vt:lpstr>
      <vt:lpstr>Suffixes  Examples </vt:lpstr>
      <vt:lpstr>Suffixes  Examples </vt:lpstr>
      <vt:lpstr>Suffixes  Examples </vt:lpstr>
      <vt:lpstr>General Medical Terms </vt:lpstr>
      <vt:lpstr>Special terms</vt:lpstr>
      <vt:lpstr>Abbreviations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of a Medical Term</dc:title>
  <dc:creator>Pishtiwan Abdullah</dc:creator>
  <cp:lastModifiedBy>Pishtiwan Saber</cp:lastModifiedBy>
  <cp:revision>57</cp:revision>
  <dcterms:created xsi:type="dcterms:W3CDTF">2022-12-24T07:00:56Z</dcterms:created>
  <dcterms:modified xsi:type="dcterms:W3CDTF">2023-05-15T07:32:41Z</dcterms:modified>
</cp:coreProperties>
</file>