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675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176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888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10462" r="86819" b="65475"/>
          <a:stretch/>
        </p:blipFill>
        <p:spPr bwMode="auto">
          <a:xfrm>
            <a:off x="101912" y="119972"/>
            <a:ext cx="635023" cy="71674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1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225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334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012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680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51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453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625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AB3A-9D21-4961-A2EF-10A0CBF25A1D}" type="datetimeFigureOut">
              <a:rPr lang="ar-IQ" smtClean="0"/>
              <a:pPr/>
              <a:t>11/07/1444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4BBA-A5EA-4E93-89D4-63AA2626266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16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688" y="5589240"/>
            <a:ext cx="7702624" cy="1109985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Lecturer:  </a:t>
            </a:r>
            <a:r>
              <a:rPr lang="en-US" sz="1800" b="1" dirty="0" err="1"/>
              <a:t>Polla</a:t>
            </a:r>
            <a:r>
              <a:rPr lang="en-US" sz="1800" b="1" dirty="0"/>
              <a:t> Dilshad Ibrahim</a:t>
            </a:r>
            <a:br>
              <a:rPr lang="en-US" sz="1800" b="1" dirty="0"/>
            </a:br>
            <a:r>
              <a:rPr lang="en-US" sz="1800" dirty="0"/>
              <a:t>MSc sustainable architecture</a:t>
            </a:r>
            <a:endParaRPr lang="ar-IQ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936104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Lecture -7-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58772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5906B6-795A-76E7-4B36-25710F10F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" y="764704"/>
            <a:ext cx="9144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Line-Type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48551"/>
            <a:ext cx="8136904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To set the line type scale at the keyboard, follow these steps:</a:t>
            </a:r>
          </a:p>
          <a:p>
            <a:pPr algn="l" rtl="0"/>
            <a:endParaRPr lang="en-US" dirty="0"/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/>
              <a:t>Type LTSCALE (or LTS) in command line and press Enter.</a:t>
            </a:r>
          </a:p>
          <a:p>
            <a:pPr algn="l" rtl="0"/>
            <a:r>
              <a:rPr lang="en-US" dirty="0"/>
              <a:t>AutoCAD responds with a prompt, asking you for the scale factor. The value at the end of the prompt is the current line type scale setting, as shown in the following command line example: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342900" indent="-342900" algn="l" rtl="0">
              <a:buFont typeface="+mj-lt"/>
              <a:buAutoNum type="arabicPeriod" startAt="2"/>
            </a:pPr>
            <a:r>
              <a:rPr lang="en-US" b="1" dirty="0"/>
              <a:t>Type the value you want for the </a:t>
            </a:r>
            <a:r>
              <a:rPr lang="en-US" b="1" dirty="0" err="1"/>
              <a:t>linetype</a:t>
            </a:r>
            <a:r>
              <a:rPr lang="en-US" b="1" dirty="0"/>
              <a:t> scale and press Enter.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4729"/>
            <a:ext cx="8064896" cy="28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33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56" y="3449782"/>
            <a:ext cx="4442440" cy="327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Line-Type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48551"/>
            <a:ext cx="864096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alternatively, you can specify line type scale in the Line type Manager dialog box:</a:t>
            </a:r>
          </a:p>
          <a:p>
            <a:pPr algn="l" rtl="0"/>
            <a:endParaRPr lang="en-US" dirty="0"/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Click the Line type drop-down list on the Properties panel of the Ribbon’s Home tab and select Other. </a:t>
            </a:r>
          </a:p>
          <a:p>
            <a:pPr algn="l" rtl="0"/>
            <a:endParaRPr lang="en-US" dirty="0"/>
          </a:p>
          <a:p>
            <a:pPr marL="342900" indent="-342900" algn="l" rtl="0">
              <a:buFont typeface="+mj-lt"/>
              <a:buAutoNum type="arabicPeriod" startAt="2"/>
            </a:pPr>
            <a:r>
              <a:rPr lang="en-US" dirty="0"/>
              <a:t>Then in the Line type Manager dialog box, click the Show Details button, and type your desired line type scale in the Global Scale Factor text box.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6" y="3449782"/>
            <a:ext cx="4442440" cy="327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flipH="1">
            <a:off x="8324954" y="3945176"/>
            <a:ext cx="567526" cy="1620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8"/>
          <p:cNvSpPr/>
          <p:nvPr/>
        </p:nvSpPr>
        <p:spPr>
          <a:xfrm flipH="1">
            <a:off x="2699792" y="5589240"/>
            <a:ext cx="172819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" name="Straight Arrow Connector 4"/>
          <p:cNvCxnSpPr>
            <a:stCxn id="7" idx="3"/>
          </p:cNvCxnSpPr>
          <p:nvPr/>
        </p:nvCxnSpPr>
        <p:spPr>
          <a:xfrm flipH="1">
            <a:off x="4427984" y="4026185"/>
            <a:ext cx="3896970" cy="1707071"/>
          </a:xfrm>
          <a:prstGeom prst="straightConnector1">
            <a:avLst/>
          </a:prstGeom>
          <a:noFill/>
          <a:ln w="50800">
            <a:solidFill>
              <a:srgbClr val="FF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6352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326"/>
            <a:ext cx="8114953" cy="1138773"/>
          </a:xfrm>
        </p:spPr>
        <p:txBody>
          <a:bodyPr>
            <a:spAutoFit/>
          </a:bodyPr>
          <a:lstStyle/>
          <a:p>
            <a:pPr rtl="0"/>
            <a:r>
              <a:rPr lang="en-US" sz="3200" b="1" dirty="0"/>
              <a:t>The “ARRAY” command</a:t>
            </a:r>
            <a:br>
              <a:rPr lang="en-US" sz="3200" b="1" dirty="0"/>
            </a:b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915" y="1196752"/>
            <a:ext cx="88035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The </a:t>
            </a:r>
            <a:r>
              <a:rPr lang="en-US" sz="2000" b="1" dirty="0"/>
              <a:t>ARRAY</a:t>
            </a:r>
            <a:r>
              <a:rPr lang="en-US" sz="2000" dirty="0"/>
              <a:t> Command allows you to create duplicates of existing objects in a rectangular or circular (polar) pattern.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9" y="3429000"/>
            <a:ext cx="5602982" cy="183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208" y="2060848"/>
            <a:ext cx="42063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/>
            <a:r>
              <a:rPr lang="en-US" sz="2000" dirty="0"/>
              <a:t>In command : array  or  shortcut “AR”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90" y="1624713"/>
            <a:ext cx="2180653" cy="202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8" y="2666013"/>
            <a:ext cx="6096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75" y="5117528"/>
            <a:ext cx="66675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38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pPr rtl="0"/>
            <a:r>
              <a:rPr lang="en-US" sz="3200" b="1" dirty="0"/>
              <a:t>1-The Rectangle “ARRAY”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915" y="908720"/>
            <a:ext cx="88035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In </a:t>
            </a:r>
            <a:r>
              <a:rPr lang="en-US" sz="2000" b="1" dirty="0"/>
              <a:t>Rectangular Arrays</a:t>
            </a:r>
            <a:r>
              <a:rPr lang="en-US" sz="2000" dirty="0"/>
              <a:t>, items are distributed into any combination of Rows, Columns , and Levels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440721" cy="359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5" y="1616606"/>
            <a:ext cx="880357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63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pPr rtl="0"/>
            <a:r>
              <a:rPr lang="en-US" sz="3200" b="1" dirty="0"/>
              <a:t>2-The Polar “ARRAY”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915" y="908720"/>
            <a:ext cx="88035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In </a:t>
            </a:r>
            <a:r>
              <a:rPr lang="en-US" sz="2000" b="1" dirty="0"/>
              <a:t>Polar Arrays</a:t>
            </a:r>
            <a:r>
              <a:rPr lang="en-US" sz="2000" dirty="0"/>
              <a:t>, items are evenly distributed about a center point or axis of rotation.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3672408" cy="314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30856"/>
            <a:ext cx="6264696" cy="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5" y="1844824"/>
            <a:ext cx="880357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1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pPr rtl="0"/>
            <a:r>
              <a:rPr lang="en-US" sz="3200" b="1" dirty="0"/>
              <a:t>The “ARRAY” Classic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915" y="1196752"/>
            <a:ext cx="88035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If you type in </a:t>
            </a:r>
            <a:r>
              <a:rPr lang="en-US" sz="2000" b="1" dirty="0"/>
              <a:t>ARRAYCLASSIC</a:t>
            </a:r>
            <a:r>
              <a:rPr lang="en-US" sz="2000" dirty="0"/>
              <a:t> on the command line you get the array dialog box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688632" cy="427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5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96B1-D006-8C52-9587-4000E1B3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8641"/>
            <a:ext cx="8229600" cy="1440160"/>
          </a:xfrm>
        </p:spPr>
        <p:txBody>
          <a:bodyPr/>
          <a:lstStyle/>
          <a:p>
            <a:pPr marL="0" indent="0" algn="l" rtl="0">
              <a:buNone/>
            </a:pPr>
            <a:r>
              <a:rPr lang="en-GB" sz="2200" b="1" i="0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Q: Why do we use </a:t>
            </a:r>
            <a:r>
              <a:rPr lang="en-GB" sz="2200" b="1" i="0" u="sng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line weights </a:t>
            </a:r>
            <a:r>
              <a:rPr lang="en-GB" sz="2200" b="1" i="0" dirty="0">
                <a:solidFill>
                  <a:srgbClr val="333333"/>
                </a:solidFill>
                <a:effectLst/>
                <a:latin typeface="Raleway" panose="020B0503030101060003" pitchFamily="34" charset="0"/>
              </a:rPr>
              <a:t>in architectural drawings?</a:t>
            </a: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BE219-5317-B78B-CCBB-4E5DA53ACCEF}"/>
              </a:ext>
            </a:extLst>
          </p:cNvPr>
          <p:cNvSpPr txBox="1">
            <a:spLocks/>
          </p:cNvSpPr>
          <p:nvPr/>
        </p:nvSpPr>
        <p:spPr>
          <a:xfrm>
            <a:off x="434216" y="908721"/>
            <a:ext cx="8458263" cy="11521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</a:pPr>
            <a:r>
              <a:rPr lang="en-GB" sz="2000" dirty="0"/>
              <a:t>Line weights are used in architectural drawings to demonstrate </a:t>
            </a:r>
            <a:r>
              <a:rPr lang="en-GB" sz="2000" dirty="0">
                <a:solidFill>
                  <a:srgbClr val="FF0000"/>
                </a:solidFill>
              </a:rPr>
              <a:t>relationships between elements, create depth, scale</a:t>
            </a:r>
            <a:r>
              <a:rPr lang="en-GB" sz="2000" dirty="0"/>
              <a:t>, to create </a:t>
            </a:r>
            <a:r>
              <a:rPr lang="en-GB" sz="2000" dirty="0">
                <a:solidFill>
                  <a:srgbClr val="FF0000"/>
                </a:solidFill>
              </a:rPr>
              <a:t>a hierarchy </a:t>
            </a:r>
            <a:r>
              <a:rPr lang="en-GB" sz="2000" dirty="0"/>
              <a:t>in the drawing and to add </a:t>
            </a:r>
            <a:r>
              <a:rPr lang="en-GB" sz="2000" dirty="0">
                <a:solidFill>
                  <a:srgbClr val="FF0000"/>
                </a:solidFill>
              </a:rPr>
              <a:t>clarity</a:t>
            </a:r>
            <a:r>
              <a:rPr lang="en-GB" sz="2000" dirty="0"/>
              <a:t> to allow the viewer to better understand the drawing.</a:t>
            </a:r>
          </a:p>
          <a:p>
            <a:pPr marL="0" indent="0" algn="l" rtl="0">
              <a:buFont typeface="Arial" pitchFamily="34" charset="0"/>
              <a:buNone/>
            </a:pPr>
            <a:endParaRPr lang="en-GB" sz="2000" dirty="0"/>
          </a:p>
        </p:txBody>
      </p:sp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18CF1D3E-B442-EEE9-9148-B2E05B890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/>
          <a:stretch/>
        </p:blipFill>
        <p:spPr>
          <a:xfrm>
            <a:off x="434217" y="3533436"/>
            <a:ext cx="5361919" cy="324748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A96AAE-EE72-D91D-CA5D-5F6270D08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34500" y="3342564"/>
            <a:ext cx="4941168" cy="20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2875F1-8815-A7E8-1EFB-C0A5C07EAC0A}"/>
              </a:ext>
            </a:extLst>
          </p:cNvPr>
          <p:cNvSpPr txBox="1"/>
          <p:nvPr/>
        </p:nvSpPr>
        <p:spPr>
          <a:xfrm>
            <a:off x="443962" y="2178059"/>
            <a:ext cx="6118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>
              <a:buFont typeface="Arial" pitchFamily="34" charset="0"/>
              <a:buNone/>
            </a:pPr>
            <a:r>
              <a:rPr lang="en-GB" sz="1800" dirty="0"/>
              <a:t>Not only do we use line weights in architectural sketching, we also use them in all stages of architectural drawing, both hand drawings and computer generated drawings.</a:t>
            </a:r>
          </a:p>
        </p:txBody>
      </p:sp>
    </p:spTree>
    <p:extLst>
      <p:ext uri="{BB962C8B-B14F-4D97-AF65-F5344CB8AC3E}">
        <p14:creationId xmlns:p14="http://schemas.microsoft.com/office/powerpoint/2010/main" val="391488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Line-Weight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878497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Another property of lines is </a:t>
            </a:r>
            <a:r>
              <a:rPr lang="en-US" b="1" dirty="0" err="1"/>
              <a:t>lineweight</a:t>
            </a:r>
            <a:r>
              <a:rPr lang="en-US" dirty="0"/>
              <a:t>, or how wide they display on the screen and when printed. </a:t>
            </a:r>
          </a:p>
          <a:p>
            <a:pPr algn="l" rtl="0"/>
            <a:r>
              <a:rPr lang="en-US" dirty="0"/>
              <a:t>One common example of a heavier </a:t>
            </a:r>
            <a:r>
              <a:rPr lang="en-US" dirty="0" err="1"/>
              <a:t>lineweight</a:t>
            </a:r>
            <a:r>
              <a:rPr lang="en-US" dirty="0"/>
              <a:t> would be a border around a title block.</a:t>
            </a:r>
          </a:p>
          <a:p>
            <a:pPr algn="l" rtl="0"/>
            <a:r>
              <a:rPr lang="en-US" dirty="0"/>
              <a:t>Some times, you may use a lighter </a:t>
            </a:r>
            <a:r>
              <a:rPr lang="en-US" dirty="0" err="1"/>
              <a:t>lineweight</a:t>
            </a:r>
            <a:r>
              <a:rPr lang="en-US" dirty="0"/>
              <a:t> for hatching. But whatever you use them for, they are powerful display options.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Here are the range of </a:t>
            </a:r>
            <a:r>
              <a:rPr lang="en-US" dirty="0" err="1"/>
              <a:t>lineweights</a:t>
            </a:r>
            <a:r>
              <a:rPr lang="en-US" dirty="0"/>
              <a:t> available (There are more options in between):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1634"/>
            <a:ext cx="4925953" cy="27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5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28" y="1691377"/>
            <a:ext cx="3154461" cy="13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Line-Weight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87849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361950" algn="l"/>
              </a:tabLst>
            </a:pPr>
            <a:r>
              <a:rPr lang="en-US" dirty="0"/>
              <a:t>Sets the current line-weight, line-weight display options, and line-weight units.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513" y="1444714"/>
            <a:ext cx="4611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/>
            <a:r>
              <a:rPr lang="en-US" sz="2000" dirty="0"/>
              <a:t>In command : LWEIGHT  or  shortcut “LW”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2121" y="2060848"/>
            <a:ext cx="2160240" cy="323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1" y="1937685"/>
            <a:ext cx="4636434" cy="288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74" y="4906145"/>
            <a:ext cx="4506030" cy="68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338778" y="5265785"/>
            <a:ext cx="288032" cy="323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71862" y="4398203"/>
            <a:ext cx="266916" cy="8675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77630" y="3567206"/>
            <a:ext cx="3384376" cy="830997"/>
          </a:xfrm>
          <a:prstGeom prst="rect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solidFill>
                  <a:srgbClr val="FF0000"/>
                </a:solidFill>
              </a:rPr>
              <a:t>MUST BE ON “SHOW” MODE SO THAT THE LINE WEIGHTS IN VIEWPORT IS VISIBLE</a:t>
            </a:r>
            <a:endParaRPr lang="ar-SA" sz="16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 flipV="1">
            <a:off x="2641745" y="3717032"/>
            <a:ext cx="2835885" cy="2656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20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Line-Weight in Layer Properties Manager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31431" cy="46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652121" y="3573016"/>
            <a:ext cx="648071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2771800" y="1772816"/>
            <a:ext cx="2304256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076056" y="4077072"/>
            <a:ext cx="576066" cy="3600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5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Line-Weight in Properties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t="4392" r="5580" b="5077"/>
          <a:stretch/>
        </p:blipFill>
        <p:spPr bwMode="auto">
          <a:xfrm>
            <a:off x="611560" y="1340969"/>
            <a:ext cx="4032448" cy="504327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22584" y="2673818"/>
            <a:ext cx="3577408" cy="21602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7959" r="14613" b="5300"/>
          <a:stretch/>
        </p:blipFill>
        <p:spPr bwMode="auto">
          <a:xfrm>
            <a:off x="5639176" y="1340768"/>
            <a:ext cx="2461216" cy="50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39176" y="5894585"/>
            <a:ext cx="2461216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Elbow Connector 14"/>
          <p:cNvCxnSpPr/>
          <p:nvPr/>
        </p:nvCxnSpPr>
        <p:spPr>
          <a:xfrm>
            <a:off x="4644008" y="5414935"/>
            <a:ext cx="995168" cy="576064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0776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35" y="1755117"/>
            <a:ext cx="3154461" cy="13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87849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361950" algn="l"/>
              </a:tabLst>
            </a:pPr>
            <a:r>
              <a:rPr lang="en-US" dirty="0"/>
              <a:t>almost all of the lines have been </a:t>
            </a:r>
            <a:r>
              <a:rPr lang="en-US" b="1" dirty="0"/>
              <a:t>continuous</a:t>
            </a:r>
            <a:r>
              <a:rPr lang="en-US" dirty="0"/>
              <a:t>. This is a particular </a:t>
            </a:r>
            <a:r>
              <a:rPr lang="en-US" dirty="0" err="1"/>
              <a:t>linetype</a:t>
            </a:r>
            <a:r>
              <a:rPr lang="en-US" dirty="0"/>
              <a:t>. Most simple drawings can be drawn with just this one </a:t>
            </a:r>
            <a:r>
              <a:rPr lang="en-US" dirty="0" err="1"/>
              <a:t>linetype</a:t>
            </a:r>
            <a:r>
              <a:rPr lang="en-US" dirty="0"/>
              <a:t>. More advanced drawings will require different </a:t>
            </a:r>
            <a:r>
              <a:rPr lang="en-US" dirty="0" err="1"/>
              <a:t>linetypes</a:t>
            </a:r>
            <a:r>
              <a:rPr lang="en-US" dirty="0"/>
              <a:t> such as center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513" y="2236802"/>
            <a:ext cx="4611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/>
            <a:r>
              <a:rPr lang="en-US" sz="2000" dirty="0"/>
              <a:t>In command : LTYPE  or  shortcut “LT”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2403" y="2425455"/>
            <a:ext cx="2160240" cy="323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" name="Group 14"/>
          <p:cNvGrpSpPr/>
          <p:nvPr/>
        </p:nvGrpSpPr>
        <p:grpSpPr>
          <a:xfrm>
            <a:off x="655411" y="2588877"/>
            <a:ext cx="7444981" cy="4080483"/>
            <a:chOff x="119822" y="1700808"/>
            <a:chExt cx="8368767" cy="481653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" t="5677" r="44784" b="3108"/>
            <a:stretch/>
          </p:blipFill>
          <p:spPr bwMode="auto">
            <a:xfrm>
              <a:off x="119822" y="1700808"/>
              <a:ext cx="5545777" cy="410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4" t="27669" r="1555" b="3786"/>
            <a:stretch/>
          </p:blipFill>
          <p:spPr bwMode="auto">
            <a:xfrm>
              <a:off x="4355976" y="3501008"/>
              <a:ext cx="4132613" cy="30163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995936" y="2012590"/>
              <a:ext cx="75608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20" name="Straight Arrow Connector 19"/>
            <p:cNvCxnSpPr>
              <a:stCxn id="19" idx="2"/>
              <a:endCxn id="18" idx="0"/>
            </p:cNvCxnSpPr>
            <p:nvPr/>
          </p:nvCxnSpPr>
          <p:spPr>
            <a:xfrm>
              <a:off x="4373978" y="2300622"/>
              <a:ext cx="2048305" cy="12003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5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Line-Type in Layer Properties Manager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028384" cy="304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12283" y="1772816"/>
            <a:ext cx="655861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4769768" y="3140968"/>
            <a:ext cx="770446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30" y="3789040"/>
            <a:ext cx="4181475" cy="27622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2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25"/>
            <a:ext cx="8114953" cy="584775"/>
          </a:xfrm>
        </p:spPr>
        <p:txBody>
          <a:bodyPr>
            <a:spAutoFit/>
          </a:bodyPr>
          <a:lstStyle/>
          <a:p>
            <a:r>
              <a:rPr lang="en-US" sz="3200" b="1" dirty="0"/>
              <a:t>Line-Type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48551"/>
            <a:ext cx="81369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tabLst>
                <a:tab pos="361950" algn="l"/>
              </a:tabLst>
            </a:pPr>
            <a:r>
              <a:rPr lang="en-US" dirty="0"/>
              <a:t>As soon as you start using non-continuous dash-dot </a:t>
            </a:r>
            <a:r>
              <a:rPr lang="en-US" b="1" i="1" dirty="0"/>
              <a:t>line-types</a:t>
            </a:r>
            <a:r>
              <a:rPr lang="en-US" dirty="0"/>
              <a:t> (line patterns that contain gaps in them), you need to tell AutoCAD how to scale the gaps in the line-types based on the plot scale. If you don’t do this, the dash-dot line-type patterns can look too big or too small.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32036"/>
            <a:ext cx="7416824" cy="25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2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17464</TotalTime>
  <Words>573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Raleway</vt:lpstr>
      <vt:lpstr>Office Theme</vt:lpstr>
      <vt:lpstr>Lecturer:  Polla Dilshad Ibrahim MSc sustainable architecture</vt:lpstr>
      <vt:lpstr>PowerPoint Presentation</vt:lpstr>
      <vt:lpstr>Line-Weight</vt:lpstr>
      <vt:lpstr>Line-Weight</vt:lpstr>
      <vt:lpstr>Line-Weight in Layer Properties Manager</vt:lpstr>
      <vt:lpstr>Line-Weight in Properties</vt:lpstr>
      <vt:lpstr>Line-Type</vt:lpstr>
      <vt:lpstr>Line-Type in Layer Properties Manager</vt:lpstr>
      <vt:lpstr>Line-Type Scale</vt:lpstr>
      <vt:lpstr>Line-Type Scale</vt:lpstr>
      <vt:lpstr>Line-Type Scale</vt:lpstr>
      <vt:lpstr>The “ARRAY” command </vt:lpstr>
      <vt:lpstr>1-The Rectangle “ARRAY”</vt:lpstr>
      <vt:lpstr>2-The Polar “ARRAY”</vt:lpstr>
      <vt:lpstr>The “ARRAY” Classic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architecture</cp:lastModifiedBy>
  <cp:revision>152</cp:revision>
  <dcterms:created xsi:type="dcterms:W3CDTF">2013-10-20T18:55:22Z</dcterms:created>
  <dcterms:modified xsi:type="dcterms:W3CDTF">2023-01-31T23:14:55Z</dcterms:modified>
</cp:coreProperties>
</file>