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7"/>
  </p:notesMasterIdLst>
  <p:sldIdLst>
    <p:sldId id="257" r:id="rId2"/>
    <p:sldId id="258"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CCFF"/>
    <a:srgbClr val="66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900" autoAdjust="0"/>
  </p:normalViewPr>
  <p:slideViewPr>
    <p:cSldViewPr snapToGrid="0">
      <p:cViewPr varScale="1">
        <p:scale>
          <a:sx n="63" d="100"/>
          <a:sy n="63" d="100"/>
        </p:scale>
        <p:origin x="996"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4125A4-C40E-4D71-99C8-B4B270BF0263}" type="datetimeFigureOut">
              <a:rPr lang="en-US" smtClean="0"/>
              <a:t>21-May-23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923F4-F9EE-4F9E-A397-BAA62F30EB64}" type="slidenum">
              <a:rPr lang="en-US" smtClean="0"/>
              <a:t>‹#›</a:t>
            </a:fld>
            <a:endParaRPr lang="en-US"/>
          </a:p>
        </p:txBody>
      </p:sp>
    </p:spTree>
    <p:extLst>
      <p:ext uri="{BB962C8B-B14F-4D97-AF65-F5344CB8AC3E}">
        <p14:creationId xmlns:p14="http://schemas.microsoft.com/office/powerpoint/2010/main" val="212254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Inorganic_compound"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en.wikipedia.org/wiki/Organic_compound" TargetMode="External"/><Relationship Id="rId4" Type="http://schemas.openxmlformats.org/officeDocument/2006/relationships/hyperlink" Target="https://en.wikipedia.org/wiki/Chemical_formula"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4923F4-F9EE-4F9E-A397-BAA62F30EB64}" type="slidenum">
              <a:rPr lang="en-US" smtClean="0"/>
              <a:t>1</a:t>
            </a:fld>
            <a:endParaRPr lang="en-US"/>
          </a:p>
        </p:txBody>
      </p:sp>
    </p:spTree>
    <p:extLst>
      <p:ext uri="{BB962C8B-B14F-4D97-AF65-F5344CB8AC3E}">
        <p14:creationId xmlns:p14="http://schemas.microsoft.com/office/powerpoint/2010/main" val="112798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Bahnschrift" panose="020B0502040204020203" pitchFamily="34" charset="0"/>
              </a:rPr>
              <a:t>1/     2, 4- dinitrophenylhydrazine = </a:t>
            </a:r>
            <a:r>
              <a:rPr lang="en-US" dirty="0"/>
              <a:t>Brady's test</a:t>
            </a:r>
          </a:p>
          <a:p>
            <a:r>
              <a:rPr lang="en-US" dirty="0"/>
              <a:t>2/     </a:t>
            </a:r>
            <a:r>
              <a:rPr lang="en-US" sz="1200" b="1" i="0" kern="1200" dirty="0">
                <a:solidFill>
                  <a:schemeClr val="tx1"/>
                </a:solidFill>
                <a:effectLst/>
                <a:latin typeface="+mn-lt"/>
                <a:ea typeface="+mn-ea"/>
                <a:cs typeface="+mn-cs"/>
              </a:rPr>
              <a:t>Hydrazine</a:t>
            </a:r>
            <a:r>
              <a:rPr lang="en-US" sz="1200" b="0" i="0" kern="1200" dirty="0">
                <a:solidFill>
                  <a:schemeClr val="tx1"/>
                </a:solidFill>
                <a:effectLst/>
                <a:latin typeface="+mn-lt"/>
                <a:ea typeface="+mn-ea"/>
                <a:cs typeface="+mn-cs"/>
              </a:rPr>
              <a:t> is an </a:t>
            </a:r>
            <a:r>
              <a:rPr lang="en-US" sz="1200" b="0" i="0" u="none" strike="noStrike" kern="1200" dirty="0">
                <a:solidFill>
                  <a:schemeClr val="tx1"/>
                </a:solidFill>
                <a:effectLst/>
                <a:latin typeface="+mn-lt"/>
                <a:ea typeface="+mn-ea"/>
                <a:cs typeface="+mn-cs"/>
                <a:hlinkClick r:id="rId3" tooltip="Inorganic compound"/>
              </a:rPr>
              <a:t>inorganic compound</a:t>
            </a:r>
            <a:r>
              <a:rPr lang="en-US" sz="1200" b="0" i="0" kern="1200" dirty="0">
                <a:solidFill>
                  <a:schemeClr val="tx1"/>
                </a:solidFill>
                <a:effectLst/>
                <a:latin typeface="+mn-lt"/>
                <a:ea typeface="+mn-ea"/>
                <a:cs typeface="+mn-cs"/>
              </a:rPr>
              <a:t> with the </a:t>
            </a:r>
            <a:r>
              <a:rPr lang="en-US" sz="1200" b="0" i="0" u="sng" kern="1200" dirty="0">
                <a:solidFill>
                  <a:schemeClr val="tx1"/>
                </a:solidFill>
                <a:effectLst/>
                <a:latin typeface="+mn-lt"/>
                <a:ea typeface="+mn-ea"/>
                <a:cs typeface="+mn-cs"/>
                <a:hlinkClick r:id="rId4"/>
              </a:rPr>
              <a:t>chemical formula</a:t>
            </a:r>
            <a:r>
              <a:rPr lang="en-US" sz="1200" b="0" i="0" kern="1200" dirty="0">
                <a:solidFill>
                  <a:schemeClr val="tx1"/>
                </a:solidFill>
                <a:effectLst/>
                <a:latin typeface="+mn-lt"/>
                <a:ea typeface="+mn-ea"/>
                <a:cs typeface="+mn-cs"/>
              </a:rPr>
              <a:t> N2H4</a:t>
            </a:r>
            <a:endParaRPr lang="en-US" dirty="0"/>
          </a:p>
          <a:p>
            <a:r>
              <a:rPr lang="en-US" dirty="0"/>
              <a:t>3/     </a:t>
            </a:r>
            <a:r>
              <a:rPr lang="en-US" sz="1200" b="1" i="0" kern="1200" dirty="0" err="1">
                <a:solidFill>
                  <a:schemeClr val="tx1"/>
                </a:solidFill>
                <a:effectLst/>
                <a:latin typeface="+mn-lt"/>
                <a:ea typeface="+mn-ea"/>
                <a:cs typeface="+mn-cs"/>
              </a:rPr>
              <a:t>Hydrazones</a:t>
            </a:r>
            <a:r>
              <a:rPr lang="en-US" sz="1200" b="0" i="0" kern="1200" dirty="0">
                <a:solidFill>
                  <a:schemeClr val="tx1"/>
                </a:solidFill>
                <a:effectLst/>
                <a:latin typeface="+mn-lt"/>
                <a:ea typeface="+mn-ea"/>
                <a:cs typeface="+mn-cs"/>
              </a:rPr>
              <a:t> are a class of </a:t>
            </a:r>
            <a:r>
              <a:rPr lang="en-US" sz="1200" b="0" i="0" u="none" strike="noStrike" kern="1200" dirty="0">
                <a:solidFill>
                  <a:schemeClr val="tx1"/>
                </a:solidFill>
                <a:effectLst/>
                <a:latin typeface="+mn-lt"/>
                <a:ea typeface="+mn-ea"/>
                <a:cs typeface="+mn-cs"/>
                <a:hlinkClick r:id="rId5" tooltip="Organic compound"/>
              </a:rPr>
              <a:t>organic compounds</a:t>
            </a:r>
            <a:r>
              <a:rPr lang="en-US" sz="1200" b="0" i="0" kern="1200" dirty="0">
                <a:solidFill>
                  <a:schemeClr val="tx1"/>
                </a:solidFill>
                <a:effectLst/>
                <a:latin typeface="+mn-lt"/>
                <a:ea typeface="+mn-ea"/>
                <a:cs typeface="+mn-cs"/>
              </a:rPr>
              <a:t> with the structure R</a:t>
            </a:r>
            <a:r>
              <a:rPr lang="en-US" sz="1200" b="0" i="0" kern="1200" baseline="-25000" dirty="0">
                <a:solidFill>
                  <a:schemeClr val="tx1"/>
                </a:solidFill>
                <a:effectLst/>
                <a:latin typeface="+mn-lt"/>
                <a:ea typeface="+mn-ea"/>
                <a:cs typeface="+mn-cs"/>
              </a:rPr>
              <a:t>1</a:t>
            </a:r>
            <a:r>
              <a:rPr lang="en-US" sz="1200" b="0" i="0" kern="1200" dirty="0">
                <a:solidFill>
                  <a:schemeClr val="tx1"/>
                </a:solidFill>
                <a:effectLst/>
                <a:latin typeface="+mn-lt"/>
                <a:ea typeface="+mn-ea"/>
                <a:cs typeface="+mn-cs"/>
              </a:rPr>
              <a:t>R</a:t>
            </a:r>
            <a:r>
              <a:rPr lang="en-US" sz="1200" b="0" i="0" kern="1200" baseline="-250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C=NNH</a:t>
            </a:r>
          </a:p>
          <a:p>
            <a:r>
              <a:rPr lang="en-US" sz="1200" b="0" i="0" kern="1200" dirty="0">
                <a:solidFill>
                  <a:schemeClr val="tx1"/>
                </a:solidFill>
                <a:effectLst/>
                <a:latin typeface="+mn-lt"/>
                <a:ea typeface="+mn-ea"/>
                <a:cs typeface="+mn-cs"/>
              </a:rPr>
              <a:t>4/      Aromatic= red , Aliphatic= yellow</a:t>
            </a:r>
            <a:endParaRPr lang="en-US" sz="1200" b="0" i="0" kern="1200" baseline="-250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14923F4-F9EE-4F9E-A397-BAA62F30EB64}" type="slidenum">
              <a:rPr lang="en-US" smtClean="0"/>
              <a:t>6</a:t>
            </a:fld>
            <a:endParaRPr lang="en-US"/>
          </a:p>
        </p:txBody>
      </p:sp>
    </p:spTree>
    <p:extLst>
      <p:ext uri="{BB962C8B-B14F-4D97-AF65-F5344CB8AC3E}">
        <p14:creationId xmlns:p14="http://schemas.microsoft.com/office/powerpoint/2010/main" val="240874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https://youtu.be/_0TqG8-N8DI</a:t>
            </a:r>
          </a:p>
        </p:txBody>
      </p:sp>
      <p:sp>
        <p:nvSpPr>
          <p:cNvPr id="4" name="Slide Number Placeholder 3"/>
          <p:cNvSpPr>
            <a:spLocks noGrp="1"/>
          </p:cNvSpPr>
          <p:nvPr>
            <p:ph type="sldNum" sz="quarter" idx="10"/>
          </p:nvPr>
        </p:nvSpPr>
        <p:spPr/>
        <p:txBody>
          <a:bodyPr/>
          <a:lstStyle/>
          <a:p>
            <a:fld id="{714923F4-F9EE-4F9E-A397-BAA62F30EB64}" type="slidenum">
              <a:rPr lang="en-US" smtClean="0"/>
              <a:t>9</a:t>
            </a:fld>
            <a:endParaRPr lang="en-US"/>
          </a:p>
        </p:txBody>
      </p:sp>
    </p:spTree>
    <p:extLst>
      <p:ext uri="{BB962C8B-B14F-4D97-AF65-F5344CB8AC3E}">
        <p14:creationId xmlns:p14="http://schemas.microsoft.com/office/powerpoint/2010/main" val="364892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Tollens’ reagent is [Ag(NH3)2]NO3. This is sensitive to atmospheric oxygen and other impurities and deteriorates silver oxide and/or silver particles. In this condition it cannot work as oxidizing agent for aldehydes.</a:t>
            </a:r>
            <a:endParaRPr lang="en-US" dirty="0"/>
          </a:p>
        </p:txBody>
      </p:sp>
      <p:sp>
        <p:nvSpPr>
          <p:cNvPr id="4" name="Slide Number Placeholder 3"/>
          <p:cNvSpPr>
            <a:spLocks noGrp="1"/>
          </p:cNvSpPr>
          <p:nvPr>
            <p:ph type="sldNum" sz="quarter" idx="10"/>
          </p:nvPr>
        </p:nvSpPr>
        <p:spPr/>
        <p:txBody>
          <a:bodyPr/>
          <a:lstStyle/>
          <a:p>
            <a:fld id="{714923F4-F9EE-4F9E-A397-BAA62F30EB64}" type="slidenum">
              <a:rPr lang="en-US" smtClean="0"/>
              <a:t>10</a:t>
            </a:fld>
            <a:endParaRPr lang="en-US"/>
          </a:p>
        </p:txBody>
      </p:sp>
    </p:spTree>
    <p:extLst>
      <p:ext uri="{BB962C8B-B14F-4D97-AF65-F5344CB8AC3E}">
        <p14:creationId xmlns:p14="http://schemas.microsoft.com/office/powerpoint/2010/main" val="33061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53ACAA-EE48-4E82-A046-570A54083C24}" type="datetime1">
              <a:rPr lang="en-US" smtClean="0"/>
              <a:t>21-May-23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345401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1252C2-B39C-4E89-8669-83F15DE6541A}" type="datetime1">
              <a:rPr lang="en-US" smtClean="0"/>
              <a:t>21-May-23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56445428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1252C2-B39C-4E89-8669-83F15DE6541A}" type="datetime1">
              <a:rPr lang="en-US" smtClean="0"/>
              <a:t>21-May-23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09A2CD-1F8E-4067-88BB-D1B988A041C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30396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51252C2-B39C-4E89-8669-83F15DE6541A}" type="datetime1">
              <a:rPr lang="en-US" smtClean="0"/>
              <a:t>21-May-23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224843171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51252C2-B39C-4E89-8669-83F15DE6541A}" type="datetime1">
              <a:rPr lang="en-US" smtClean="0"/>
              <a:t>21-May-23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09A2CD-1F8E-4067-88BB-D1B988A041C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052718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51252C2-B39C-4E89-8669-83F15DE6541A}" type="datetime1">
              <a:rPr lang="en-US" smtClean="0"/>
              <a:t>21-May-23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61973889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252C2-B39C-4E89-8669-83F15DE6541A}" type="datetime1">
              <a:rPr lang="en-US" smtClean="0"/>
              <a:t>21-May-23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5013094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252C2-B39C-4E89-8669-83F15DE6541A}" type="datetime1">
              <a:rPr lang="en-US" smtClean="0"/>
              <a:t>21-May-23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401012422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252C2-B39C-4E89-8669-83F15DE6541A}" type="datetime1">
              <a:rPr lang="en-US" smtClean="0"/>
              <a:t>21-May-23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90273881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84F09D-CAB4-4E90-B6CB-FDD2858AB8BE}" type="datetime1">
              <a:rPr lang="en-US" smtClean="0"/>
              <a:t>21-May-23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05820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1252C2-B39C-4E89-8669-83F15DE6541A}" type="datetime1">
              <a:rPr lang="en-US" smtClean="0"/>
              <a:t>21-May-23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542773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1252C2-B39C-4E89-8669-83F15DE6541A}" type="datetime1">
              <a:rPr lang="en-US" smtClean="0"/>
              <a:t>21-May-23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06424326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FB64B1-5166-42ED-AAE2-7B5A2E3D2717}" type="datetime1">
              <a:rPr lang="en-US" smtClean="0"/>
              <a:t>21-May-23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38248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35679-08CA-4A6E-9524-D1D80BAF8FAC}" type="datetime1">
              <a:rPr lang="en-US" smtClean="0"/>
              <a:t>21-May-23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39409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1252C2-B39C-4E89-8669-83F15DE6541A}" type="datetime1">
              <a:rPr lang="en-US" smtClean="0"/>
              <a:t>21-May-23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224264091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98DFB92-4EC2-491A-AD40-DED91B643E1C}" type="datetime1">
              <a:rPr lang="en-US" smtClean="0"/>
              <a:t>21-May-23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09A2CD-1F8E-4067-88BB-D1B988A041C9}" type="slidenum">
              <a:rPr lang="en-US" smtClean="0"/>
              <a:t>‹#›</a:t>
            </a:fld>
            <a:endParaRPr lang="en-US"/>
          </a:p>
        </p:txBody>
      </p:sp>
    </p:spTree>
    <p:extLst>
      <p:ext uri="{BB962C8B-B14F-4D97-AF65-F5344CB8AC3E}">
        <p14:creationId xmlns:p14="http://schemas.microsoft.com/office/powerpoint/2010/main" val="1389630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1252C2-B39C-4E89-8669-83F15DE6541A}" type="datetime1">
              <a:rPr lang="en-US" smtClean="0"/>
              <a:t>21-May-23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F09A2CD-1F8E-4067-88BB-D1B988A041C9}" type="slidenum">
              <a:rPr lang="en-US" smtClean="0"/>
              <a:t>‹#›</a:t>
            </a:fld>
            <a:endParaRPr lang="en-US"/>
          </a:p>
        </p:txBody>
      </p:sp>
    </p:spTree>
    <p:extLst>
      <p:ext uri="{BB962C8B-B14F-4D97-AF65-F5344CB8AC3E}">
        <p14:creationId xmlns:p14="http://schemas.microsoft.com/office/powerpoint/2010/main" val="416721708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CEF298-34CD-45EC-9206-D21DE3659907}"/>
              </a:ext>
            </a:extLst>
          </p:cNvPr>
          <p:cNvSpPr>
            <a:spLocks noGrp="1"/>
          </p:cNvSpPr>
          <p:nvPr>
            <p:ph type="title"/>
          </p:nvPr>
        </p:nvSpPr>
        <p:spPr>
          <a:xfrm>
            <a:off x="1726641" y="2317641"/>
            <a:ext cx="9306232" cy="2801816"/>
          </a:xfrm>
          <a:prstGeom prst="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noAutofit/>
          </a:bodyPr>
          <a:lstStyle/>
          <a:p>
            <a:pPr algn="ctr"/>
            <a:r>
              <a:rPr lang="en-US" sz="3200" b="1" spc="-51" dirty="0">
                <a:solidFill>
                  <a:schemeClr val="tx1">
                    <a:lumMod val="85000"/>
                    <a:lumOff val="15000"/>
                  </a:schemeClr>
                </a:solidFill>
                <a:effectLst>
                  <a:outerShdw blurRad="38100" dist="38100" dir="2700000" algn="tl">
                    <a:srgbClr val="000000">
                      <a:alpha val="43137"/>
                    </a:srgbClr>
                  </a:outerShdw>
                </a:effectLst>
                <a:latin typeface="Bahnschrift" panose="020B0502040204020203" pitchFamily="34" charset="0"/>
                <a:ea typeface="+mj-ea"/>
                <a:cs typeface="+mj-cs"/>
              </a:rPr>
              <a:t>Experiment (   ):</a:t>
            </a:r>
            <a:br>
              <a:rPr lang="en-US" sz="3200" dirty="0">
                <a:latin typeface="Bahnschrift" panose="020B0502040204020203" pitchFamily="34" charset="0"/>
              </a:rPr>
            </a:br>
            <a:r>
              <a:rPr lang="en-US" sz="3200" dirty="0">
                <a:latin typeface="Bahnschrift" panose="020B0502040204020203" pitchFamily="34" charset="0"/>
              </a:rPr>
              <a:t> </a:t>
            </a:r>
            <a:r>
              <a:rPr lang="en-US" sz="3200" b="1" dirty="0">
                <a:latin typeface="Bahnschrift" panose="020B0502040204020203" pitchFamily="34" charset="0"/>
              </a:rPr>
              <a:t>Qualitative Organic Analysis </a:t>
            </a:r>
            <a:br>
              <a:rPr lang="en-US" sz="3200" b="1" dirty="0">
                <a:latin typeface="Bahnschrift" panose="020B0502040204020203" pitchFamily="34" charset="0"/>
              </a:rPr>
            </a:br>
            <a:br>
              <a:rPr lang="en-US" sz="3200" b="1" spc="-51" dirty="0">
                <a:solidFill>
                  <a:schemeClr val="tx1">
                    <a:lumMod val="85000"/>
                    <a:lumOff val="15000"/>
                  </a:schemeClr>
                </a:solidFill>
                <a:effectLst>
                  <a:outerShdw blurRad="38100" dist="38100" dir="2700000" algn="tl">
                    <a:srgbClr val="000000">
                      <a:alpha val="43137"/>
                    </a:srgbClr>
                  </a:outerShdw>
                </a:effectLst>
                <a:latin typeface="Bahnschrift" panose="020B0502040204020203" pitchFamily="34" charset="0"/>
                <a:ea typeface="+mj-ea"/>
                <a:cs typeface="+mj-cs"/>
              </a:rPr>
            </a:br>
            <a:r>
              <a:rPr lang="en-US" sz="3200" b="1" spc="-51" dirty="0">
                <a:solidFill>
                  <a:schemeClr val="tx1">
                    <a:lumMod val="85000"/>
                    <a:lumOff val="15000"/>
                  </a:schemeClr>
                </a:solidFill>
                <a:effectLst>
                  <a:outerShdw blurRad="38100" dist="38100" dir="2700000" algn="tl">
                    <a:srgbClr val="000000">
                      <a:alpha val="43137"/>
                    </a:srgbClr>
                  </a:outerShdw>
                </a:effectLst>
                <a:latin typeface="Bahnschrift" panose="020B0502040204020203" pitchFamily="34" charset="0"/>
                <a:ea typeface="+mj-ea"/>
                <a:cs typeface="+mj-cs"/>
              </a:rPr>
              <a:t>(</a:t>
            </a:r>
            <a:r>
              <a:rPr lang="en-US" sz="3200" dirty="0">
                <a:latin typeface="Bahnschrift" panose="020B0502040204020203" pitchFamily="34" charset="0"/>
              </a:rPr>
              <a:t> Identification of an Unknown: Aldehydes, Ketones &amp; Carboxylic acids </a:t>
            </a:r>
            <a:r>
              <a:rPr lang="en-US" sz="3200" b="1" spc="-51" dirty="0">
                <a:solidFill>
                  <a:schemeClr val="tx1">
                    <a:lumMod val="85000"/>
                    <a:lumOff val="15000"/>
                  </a:schemeClr>
                </a:solidFill>
                <a:effectLst>
                  <a:outerShdw blurRad="38100" dist="38100" dir="2700000" algn="tl">
                    <a:srgbClr val="000000">
                      <a:alpha val="43137"/>
                    </a:srgbClr>
                  </a:outerShdw>
                </a:effectLst>
                <a:latin typeface="Bahnschrift" panose="020B0502040204020203" pitchFamily="34" charset="0"/>
                <a:ea typeface="+mj-ea"/>
                <a:cs typeface="+mj-cs"/>
              </a:rPr>
              <a:t>)</a:t>
            </a:r>
          </a:p>
        </p:txBody>
      </p:sp>
      <p:sp>
        <p:nvSpPr>
          <p:cNvPr id="7" name="Slide Number Placeholder 6">
            <a:extLst>
              <a:ext uri="{FF2B5EF4-FFF2-40B4-BE49-F238E27FC236}">
                <a16:creationId xmlns:a16="http://schemas.microsoft.com/office/drawing/2014/main" id="{47F8ACB2-3D9E-4526-BD74-87A09F0C41CC}"/>
              </a:ext>
            </a:extLst>
          </p:cNvPr>
          <p:cNvSpPr>
            <a:spLocks noGrp="1"/>
          </p:cNvSpPr>
          <p:nvPr>
            <p:ph type="sldNum" sz="quarter" idx="12"/>
          </p:nvPr>
        </p:nvSpPr>
        <p:spPr/>
        <p:txBody>
          <a:bodyPr/>
          <a:lstStyle/>
          <a:p>
            <a:fld id="{FF09A2CD-1F8E-4067-88BB-D1B988A041C9}" type="slidenum">
              <a:rPr lang="en-US" smtClean="0"/>
              <a:t>1</a:t>
            </a:fld>
            <a:endParaRPr lang="en-US"/>
          </a:p>
        </p:txBody>
      </p:sp>
      <p:sp>
        <p:nvSpPr>
          <p:cNvPr id="3" name="Title 1">
            <a:extLst>
              <a:ext uri="{FF2B5EF4-FFF2-40B4-BE49-F238E27FC236}">
                <a16:creationId xmlns:a16="http://schemas.microsoft.com/office/drawing/2014/main" id="{8AA3A01D-ABDC-409E-ABD1-BF7A71C97989}"/>
              </a:ext>
            </a:extLst>
          </p:cNvPr>
          <p:cNvSpPr txBox="1">
            <a:spLocks/>
          </p:cNvSpPr>
          <p:nvPr/>
        </p:nvSpPr>
        <p:spPr>
          <a:xfrm>
            <a:off x="7293958" y="327648"/>
            <a:ext cx="3738915" cy="912818"/>
          </a:xfrm>
          <a:prstGeom prst="rect">
            <a:avLst/>
          </a:prstGeom>
        </p:spPr>
        <p:txBody>
          <a:bodyP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000" b="1" dirty="0">
                <a:solidFill>
                  <a:schemeClr val="tx1"/>
                </a:solidFill>
              </a:rPr>
              <a:t>Practical Organic chemistry</a:t>
            </a:r>
          </a:p>
          <a:p>
            <a:pPr algn="l"/>
            <a:r>
              <a:rPr lang="en-US" sz="2000" b="1" dirty="0">
                <a:solidFill>
                  <a:schemeClr val="tx1"/>
                </a:solidFill>
              </a:rPr>
              <a:t>3</a:t>
            </a:r>
            <a:r>
              <a:rPr lang="en-US" sz="2000" b="1" baseline="30000" dirty="0">
                <a:solidFill>
                  <a:schemeClr val="tx1"/>
                </a:solidFill>
              </a:rPr>
              <a:t>rd</a:t>
            </a:r>
            <a:r>
              <a:rPr lang="en-US" sz="2000" b="1" dirty="0">
                <a:solidFill>
                  <a:schemeClr val="tx1"/>
                </a:solidFill>
              </a:rPr>
              <a:t> Stage</a:t>
            </a:r>
          </a:p>
        </p:txBody>
      </p:sp>
      <p:pic>
        <p:nvPicPr>
          <p:cNvPr id="5" name="Picture 4">
            <a:extLst>
              <a:ext uri="{FF2B5EF4-FFF2-40B4-BE49-F238E27FC236}">
                <a16:creationId xmlns:a16="http://schemas.microsoft.com/office/drawing/2014/main" id="{DBF590D7-280B-461B-A348-76EB007295D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7634" y="202607"/>
            <a:ext cx="1544499" cy="1535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 Box 9">
            <a:extLst>
              <a:ext uri="{FF2B5EF4-FFF2-40B4-BE49-F238E27FC236}">
                <a16:creationId xmlns:a16="http://schemas.microsoft.com/office/drawing/2014/main" id="{9CA7F83B-E87C-4F6C-88C1-5E8409F5DF7B}"/>
              </a:ext>
            </a:extLst>
          </p:cNvPr>
          <p:cNvSpPr txBox="1">
            <a:spLocks noChangeArrowheads="1"/>
          </p:cNvSpPr>
          <p:nvPr/>
        </p:nvSpPr>
        <p:spPr bwMode="auto">
          <a:xfrm>
            <a:off x="3294431" y="257776"/>
            <a:ext cx="2796653" cy="1169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pPr>
            <a:r>
              <a:rPr lang="en-US" sz="1600" b="1" dirty="0">
                <a:latin typeface="Times New Roman"/>
                <a:ea typeface="Times New Roman"/>
              </a:rPr>
              <a:t>Salahaddin University – Erbil</a:t>
            </a:r>
          </a:p>
          <a:p>
            <a:pPr>
              <a:lnSpc>
                <a:spcPct val="115000"/>
              </a:lnSpc>
            </a:pPr>
            <a:r>
              <a:rPr lang="en-US" sz="1600" b="1" dirty="0">
                <a:latin typeface="Times New Roman"/>
                <a:ea typeface="Times New Roman"/>
              </a:rPr>
              <a:t>College of Science</a:t>
            </a:r>
          </a:p>
          <a:p>
            <a:pPr>
              <a:lnSpc>
                <a:spcPct val="115000"/>
              </a:lnSpc>
            </a:pPr>
            <a:r>
              <a:rPr lang="en-US" sz="1600" b="1" dirty="0">
                <a:latin typeface="Times New Roman"/>
                <a:ea typeface="Times New Roman"/>
              </a:rPr>
              <a:t>Chemistry Department</a:t>
            </a:r>
            <a:endParaRPr lang="en-US" sz="1600" dirty="0">
              <a:latin typeface="Times New Roman"/>
              <a:ea typeface="Times New Roman"/>
            </a:endParaRPr>
          </a:p>
        </p:txBody>
      </p:sp>
      <p:sp>
        <p:nvSpPr>
          <p:cNvPr id="8" name="Title 1">
            <a:extLst>
              <a:ext uri="{FF2B5EF4-FFF2-40B4-BE49-F238E27FC236}">
                <a16:creationId xmlns:a16="http://schemas.microsoft.com/office/drawing/2014/main" id="{8FED8C5F-B40A-4D50-82C9-990F05924030}"/>
              </a:ext>
            </a:extLst>
          </p:cNvPr>
          <p:cNvSpPr txBox="1">
            <a:spLocks/>
          </p:cNvSpPr>
          <p:nvPr/>
        </p:nvSpPr>
        <p:spPr>
          <a:xfrm>
            <a:off x="4803056" y="6009650"/>
            <a:ext cx="2276169" cy="627835"/>
          </a:xfrm>
          <a:prstGeom prst="rect">
            <a:avLst/>
          </a:prstGeom>
          <a:solidFill>
            <a:schemeClr val="accent6">
              <a:lumMod val="40000"/>
              <a:lumOff val="60000"/>
            </a:schemeClr>
          </a:solidFill>
        </p:spPr>
        <p:txBody>
          <a:bodyP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a:solidFill>
                  <a:schemeClr val="tx1"/>
                </a:solidFill>
                <a:effectLst>
                  <a:outerShdw blurRad="38100" dist="38100" dir="2700000" algn="tl">
                    <a:srgbClr val="000000">
                      <a:alpha val="43137"/>
                    </a:srgbClr>
                  </a:outerShdw>
                </a:effectLst>
              </a:rPr>
              <a:t>2022-2023</a:t>
            </a:r>
          </a:p>
        </p:txBody>
      </p:sp>
    </p:spTree>
    <p:extLst>
      <p:ext uri="{BB962C8B-B14F-4D97-AF65-F5344CB8AC3E}">
        <p14:creationId xmlns:p14="http://schemas.microsoft.com/office/powerpoint/2010/main" val="877338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36BFCBF7-1E4B-40B8-B1EF-B6A3708CEC17}"/>
              </a:ext>
            </a:extLst>
          </p:cNvPr>
          <p:cNvSpPr>
            <a:spLocks noGrp="1"/>
          </p:cNvSpPr>
          <p:nvPr>
            <p:ph idx="1"/>
          </p:nvPr>
        </p:nvSpPr>
        <p:spPr>
          <a:xfrm>
            <a:off x="1819385" y="296327"/>
            <a:ext cx="9536873" cy="856580"/>
          </a:xfrm>
          <a:solidFill>
            <a:srgbClr val="FFFFCC"/>
          </a:solidFill>
          <a:ln>
            <a:solidFill>
              <a:schemeClr val="accent1"/>
            </a:solidFill>
          </a:ln>
        </p:spPr>
        <p:txBody>
          <a:bodyPr>
            <a:normAutofit fontScale="92500"/>
          </a:bodyPr>
          <a:lstStyle/>
          <a:p>
            <a:pPr marL="0" indent="0" algn="just">
              <a:buNone/>
            </a:pPr>
            <a:r>
              <a:rPr lang="en-US" sz="2400" dirty="0">
                <a:latin typeface="Bahnschrift" panose="020B0502040204020203" pitchFamily="34" charset="0"/>
                <a:cs typeface="Times New Roman" panose="02020603050405020304" pitchFamily="18" charset="0"/>
              </a:rPr>
              <a:t>Ketones are not oxidized by Tollens’ reagent, so the treatment of a ketone with Tollens’ reagent in a glass test tube does not result in a silver mirror.</a:t>
            </a:r>
          </a:p>
        </p:txBody>
      </p:sp>
      <p:sp>
        <p:nvSpPr>
          <p:cNvPr id="4" name="Slide Number Placeholder 3">
            <a:extLst>
              <a:ext uri="{FF2B5EF4-FFF2-40B4-BE49-F238E27FC236}">
                <a16:creationId xmlns:a16="http://schemas.microsoft.com/office/drawing/2014/main" id="{4647B07C-F46D-41EB-B41E-8D9B453E14C3}"/>
              </a:ext>
            </a:extLst>
          </p:cNvPr>
          <p:cNvSpPr>
            <a:spLocks noGrp="1"/>
          </p:cNvSpPr>
          <p:nvPr>
            <p:ph type="sldNum" sz="quarter" idx="12"/>
          </p:nvPr>
        </p:nvSpPr>
        <p:spPr/>
        <p:txBody>
          <a:bodyPr/>
          <a:lstStyle/>
          <a:p>
            <a:fld id="{FF09A2CD-1F8E-4067-88BB-D1B988A041C9}" type="slidenum">
              <a:rPr lang="en-US" smtClean="0"/>
              <a:t>10</a:t>
            </a:fld>
            <a:endParaRPr lang="en-US"/>
          </a:p>
        </p:txBody>
      </p:sp>
      <p:sp>
        <p:nvSpPr>
          <p:cNvPr id="5" name="Rectangle 4">
            <a:extLst>
              <a:ext uri="{FF2B5EF4-FFF2-40B4-BE49-F238E27FC236}">
                <a16:creationId xmlns:a16="http://schemas.microsoft.com/office/drawing/2014/main" id="{5DBDA392-0A89-44ED-9A1E-B8349F163C39}"/>
              </a:ext>
            </a:extLst>
          </p:cNvPr>
          <p:cNvSpPr/>
          <p:nvPr/>
        </p:nvSpPr>
        <p:spPr>
          <a:xfrm>
            <a:off x="1819385" y="5092977"/>
            <a:ext cx="9707774" cy="1569660"/>
          </a:xfrm>
          <a:prstGeom prst="rect">
            <a:avLst/>
          </a:prstGeom>
          <a:solidFill>
            <a:schemeClr val="accent2">
              <a:lumMod val="20000"/>
              <a:lumOff val="80000"/>
            </a:schemeClr>
          </a:solidFill>
          <a:ln>
            <a:solidFill>
              <a:schemeClr val="accent1"/>
            </a:solidFill>
          </a:ln>
        </p:spPr>
        <p:txBody>
          <a:bodyPr wrap="square">
            <a:spAutoFit/>
          </a:bodyPr>
          <a:lstStyle/>
          <a:p>
            <a:pPr algn="just"/>
            <a:r>
              <a:rPr lang="en-US" sz="2400" b="1" dirty="0">
                <a:latin typeface="Bahnschrift" panose="020B0502040204020203" pitchFamily="34" charset="0"/>
                <a:cs typeface="Times New Roman" panose="02020603050405020304" pitchFamily="18" charset="0"/>
              </a:rPr>
              <a:t>Then</a:t>
            </a:r>
            <a:r>
              <a:rPr lang="en-US" sz="2400" dirty="0">
                <a:latin typeface="Bahnschrift" panose="020B0502040204020203" pitchFamily="34" charset="0"/>
                <a:cs typeface="Times New Roman" panose="02020603050405020304" pitchFamily="18" charset="0"/>
              </a:rPr>
              <a:t> Add 2-3 drops of one of the unknowns to the 1</a:t>
            </a:r>
            <a:r>
              <a:rPr lang="en-US" sz="2400" baseline="30000" dirty="0">
                <a:latin typeface="Bahnschrift" panose="020B0502040204020203" pitchFamily="34" charset="0"/>
                <a:cs typeface="Times New Roman" panose="02020603050405020304" pitchFamily="18" charset="0"/>
              </a:rPr>
              <a:t>st</a:t>
            </a:r>
            <a:r>
              <a:rPr lang="en-US" sz="2400" dirty="0">
                <a:latin typeface="Bahnschrift" panose="020B0502040204020203" pitchFamily="34" charset="0"/>
                <a:cs typeface="Times New Roman" panose="02020603050405020304" pitchFamily="18" charset="0"/>
              </a:rPr>
              <a:t> test tube and 2-3 drops of the other unknow to the 2</a:t>
            </a:r>
            <a:r>
              <a:rPr lang="en-US" sz="2400" baseline="30000" dirty="0">
                <a:latin typeface="Bahnschrift" panose="020B0502040204020203" pitchFamily="34" charset="0"/>
                <a:cs typeface="Times New Roman" panose="02020603050405020304" pitchFamily="18" charset="0"/>
              </a:rPr>
              <a:t>nd</a:t>
            </a:r>
            <a:r>
              <a:rPr lang="en-US" sz="2400" dirty="0">
                <a:latin typeface="Bahnschrift" panose="020B0502040204020203" pitchFamily="34" charset="0"/>
                <a:cs typeface="Times New Roman" panose="02020603050405020304" pitchFamily="18" charset="0"/>
              </a:rPr>
              <a:t>  one. Shake the tubes to mix them and allow them to stand without shaking for 10 minutes(heat if needed) . Look for the formation of the silver mirror. </a:t>
            </a:r>
          </a:p>
        </p:txBody>
      </p:sp>
      <p:sp>
        <p:nvSpPr>
          <p:cNvPr id="7" name="Rectangle 6">
            <a:extLst>
              <a:ext uri="{FF2B5EF4-FFF2-40B4-BE49-F238E27FC236}">
                <a16:creationId xmlns:a16="http://schemas.microsoft.com/office/drawing/2014/main" id="{6E489D42-AD66-4D18-885D-60A58669CD53}"/>
              </a:ext>
            </a:extLst>
          </p:cNvPr>
          <p:cNvSpPr/>
          <p:nvPr/>
        </p:nvSpPr>
        <p:spPr>
          <a:xfrm>
            <a:off x="4668591" y="1362314"/>
            <a:ext cx="2593980" cy="523220"/>
          </a:xfrm>
          <a:prstGeom prst="rect">
            <a:avLst/>
          </a:prstGeom>
          <a:solidFill>
            <a:srgbClr val="99CCFF"/>
          </a:solidFill>
          <a:ln>
            <a:solidFill>
              <a:schemeClr val="accent1"/>
            </a:solidFill>
          </a:ln>
        </p:spPr>
        <p:txBody>
          <a:bodyPr wrap="none">
            <a:spAutoFit/>
          </a:bodyPr>
          <a:lstStyle/>
          <a:p>
            <a:r>
              <a:rPr lang="en-US" sz="2800" b="1" dirty="0">
                <a:solidFill>
                  <a:srgbClr val="000000"/>
                </a:solidFill>
                <a:latin typeface="Times New Roman" panose="02020603050405020304" pitchFamily="18" charset="0"/>
              </a:rPr>
              <a:t>PROCEDURE</a:t>
            </a:r>
            <a:r>
              <a:rPr lang="en-US" b="1" dirty="0">
                <a:solidFill>
                  <a:srgbClr val="000000"/>
                </a:solidFill>
                <a:latin typeface="Times New Roman" panose="02020603050405020304" pitchFamily="18" charset="0"/>
              </a:rPr>
              <a:t>: </a:t>
            </a:r>
            <a:endParaRPr lang="en-US" dirty="0">
              <a:solidFill>
                <a:srgbClr val="000000"/>
              </a:solidFill>
              <a:latin typeface="Times New Roman" panose="02020603050405020304" pitchFamily="18" charset="0"/>
            </a:endParaRPr>
          </a:p>
        </p:txBody>
      </p:sp>
      <p:sp>
        <p:nvSpPr>
          <p:cNvPr id="3" name="Rectangle 2">
            <a:extLst>
              <a:ext uri="{FF2B5EF4-FFF2-40B4-BE49-F238E27FC236}">
                <a16:creationId xmlns:a16="http://schemas.microsoft.com/office/drawing/2014/main" id="{EDDDE768-B96A-40E8-B364-7EC01E84A84C}"/>
              </a:ext>
            </a:extLst>
          </p:cNvPr>
          <p:cNvSpPr/>
          <p:nvPr/>
        </p:nvSpPr>
        <p:spPr>
          <a:xfrm>
            <a:off x="531812" y="1939019"/>
            <a:ext cx="11277599" cy="3046988"/>
          </a:xfrm>
          <a:prstGeom prst="rect">
            <a:avLst/>
          </a:prstGeom>
          <a:solidFill>
            <a:schemeClr val="accent6">
              <a:lumMod val="40000"/>
              <a:lumOff val="60000"/>
            </a:schemeClr>
          </a:solidFill>
          <a:ln>
            <a:solidFill>
              <a:schemeClr val="accent1"/>
            </a:solidFill>
          </a:ln>
        </p:spPr>
        <p:txBody>
          <a:bodyPr wrap="square">
            <a:spAutoFit/>
          </a:bodyPr>
          <a:lstStyle/>
          <a:p>
            <a:pPr lvl="0" algn="just"/>
            <a:r>
              <a:rPr lang="en-US" sz="2400" b="1" dirty="0">
                <a:solidFill>
                  <a:srgbClr val="000000"/>
                </a:solidFill>
                <a:latin typeface="Bahnschrift" panose="020B0502040204020203" pitchFamily="34" charset="0"/>
                <a:cs typeface="Times New Roman" panose="02020603050405020304" pitchFamily="18" charset="0"/>
              </a:rPr>
              <a:t>First</a:t>
            </a:r>
            <a:r>
              <a:rPr lang="en-US" sz="2400" dirty="0">
                <a:solidFill>
                  <a:srgbClr val="000000"/>
                </a:solidFill>
                <a:latin typeface="Bahnschrift" panose="020B0502040204020203" pitchFamily="34" charset="0"/>
                <a:cs typeface="Times New Roman" panose="02020603050405020304" pitchFamily="18" charset="0"/>
              </a:rPr>
              <a:t> prepare the </a:t>
            </a:r>
            <a:r>
              <a:rPr lang="en-US" sz="2400" dirty="0" err="1">
                <a:solidFill>
                  <a:srgbClr val="000000"/>
                </a:solidFill>
                <a:latin typeface="Bahnschrift" panose="020B0502040204020203" pitchFamily="34" charset="0"/>
                <a:cs typeface="Times New Roman" panose="02020603050405020304" pitchFamily="18" charset="0"/>
              </a:rPr>
              <a:t>Tollen’s</a:t>
            </a:r>
            <a:r>
              <a:rPr lang="en-US" sz="2400" dirty="0">
                <a:solidFill>
                  <a:srgbClr val="000000"/>
                </a:solidFill>
                <a:latin typeface="Bahnschrift" panose="020B0502040204020203" pitchFamily="34" charset="0"/>
                <a:cs typeface="Times New Roman" panose="02020603050405020304" pitchFamily="18" charset="0"/>
              </a:rPr>
              <a:t> reagent by:</a:t>
            </a:r>
          </a:p>
          <a:p>
            <a:pPr lvl="0" algn="just"/>
            <a:r>
              <a:rPr lang="en-US" sz="2400" dirty="0">
                <a:solidFill>
                  <a:srgbClr val="000000"/>
                </a:solidFill>
                <a:latin typeface="Bahnschrift" panose="020B0502040204020203" pitchFamily="34" charset="0"/>
                <a:cs typeface="Times New Roman" panose="02020603050405020304" pitchFamily="18" charset="0"/>
              </a:rPr>
              <a:t> 1- Adding 5 mL of 5% silver nitrate to 2 freshly cleaned medium sized test tubes.</a:t>
            </a:r>
          </a:p>
          <a:p>
            <a:pPr lvl="0" algn="just"/>
            <a:endParaRPr lang="en-US" sz="2400" dirty="0">
              <a:solidFill>
                <a:srgbClr val="000000"/>
              </a:solidFill>
              <a:latin typeface="Bahnschrift" panose="020B0502040204020203" pitchFamily="34" charset="0"/>
              <a:cs typeface="Times New Roman" panose="02020603050405020304" pitchFamily="18" charset="0"/>
            </a:endParaRPr>
          </a:p>
          <a:p>
            <a:pPr lvl="0" algn="just"/>
            <a:r>
              <a:rPr lang="en-US" sz="2400" dirty="0">
                <a:solidFill>
                  <a:srgbClr val="000000"/>
                </a:solidFill>
                <a:latin typeface="Bahnschrift" panose="020B0502040204020203" pitchFamily="34" charset="0"/>
                <a:cs typeface="Times New Roman" panose="02020603050405020304" pitchFamily="18" charset="0"/>
              </a:rPr>
              <a:t> 2-Add 3 drops of 10% sodium hydroxide to each test tube. Mix the solutions </a:t>
            </a:r>
            <a:r>
              <a:rPr lang="en-US" sz="2400" dirty="0">
                <a:solidFill>
                  <a:prstClr val="black"/>
                </a:solidFill>
                <a:latin typeface="Bahnschrift" panose="020B0502040204020203" pitchFamily="34" charset="0"/>
                <a:cs typeface="Times New Roman" panose="02020603050405020304" pitchFamily="18" charset="0"/>
              </a:rPr>
              <a:t>thoroughly. A brown-gray precipitate should form. </a:t>
            </a:r>
          </a:p>
          <a:p>
            <a:pPr lvl="0" algn="just"/>
            <a:endParaRPr lang="en-US" sz="2400" dirty="0">
              <a:solidFill>
                <a:prstClr val="black"/>
              </a:solidFill>
              <a:latin typeface="Bahnschrift" panose="020B0502040204020203" pitchFamily="34" charset="0"/>
              <a:cs typeface="Times New Roman" panose="02020603050405020304" pitchFamily="18" charset="0"/>
            </a:endParaRPr>
          </a:p>
          <a:p>
            <a:pPr lvl="0" algn="just"/>
            <a:r>
              <a:rPr lang="en-US" sz="2400" dirty="0">
                <a:solidFill>
                  <a:prstClr val="black"/>
                </a:solidFill>
                <a:latin typeface="Bahnschrift" panose="020B0502040204020203" pitchFamily="34" charset="0"/>
                <a:cs typeface="Times New Roman" panose="02020603050405020304" pitchFamily="18" charset="0"/>
              </a:rPr>
              <a:t>3-To each tube add 10% ammonium hydroxide solution drop-wise, shaking after the addition of each drop, until the precipitate just dissolves. </a:t>
            </a:r>
          </a:p>
        </p:txBody>
      </p:sp>
    </p:spTree>
    <p:extLst>
      <p:ext uri="{BB962C8B-B14F-4D97-AF65-F5344CB8AC3E}">
        <p14:creationId xmlns:p14="http://schemas.microsoft.com/office/powerpoint/2010/main" val="2043693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4FE18F-F9EB-481B-AC55-AD51498FDD8F}"/>
              </a:ext>
            </a:extLst>
          </p:cNvPr>
          <p:cNvSpPr>
            <a:spLocks noGrp="1"/>
          </p:cNvSpPr>
          <p:nvPr>
            <p:ph type="sldNum" sz="quarter" idx="12"/>
          </p:nvPr>
        </p:nvSpPr>
        <p:spPr/>
        <p:txBody>
          <a:bodyPr/>
          <a:lstStyle/>
          <a:p>
            <a:fld id="{FF09A2CD-1F8E-4067-88BB-D1B988A041C9}" type="slidenum">
              <a:rPr lang="en-US" smtClean="0"/>
              <a:t>11</a:t>
            </a:fld>
            <a:endParaRPr lang="en-US"/>
          </a:p>
        </p:txBody>
      </p:sp>
      <p:sp>
        <p:nvSpPr>
          <p:cNvPr id="5" name="Rectangle 4">
            <a:extLst>
              <a:ext uri="{FF2B5EF4-FFF2-40B4-BE49-F238E27FC236}">
                <a16:creationId xmlns:a16="http://schemas.microsoft.com/office/drawing/2014/main" id="{D725CAB6-4BBC-414E-B8BB-A2B2856971EC}"/>
              </a:ext>
            </a:extLst>
          </p:cNvPr>
          <p:cNvSpPr/>
          <p:nvPr/>
        </p:nvSpPr>
        <p:spPr>
          <a:xfrm>
            <a:off x="1344408" y="1213912"/>
            <a:ext cx="10198589" cy="3108543"/>
          </a:xfrm>
          <a:prstGeom prst="rect">
            <a:avLst/>
          </a:prstGeom>
          <a:solidFill>
            <a:schemeClr val="bg2"/>
          </a:solidFill>
          <a:ln>
            <a:solidFill>
              <a:schemeClr val="accent1"/>
            </a:solidFill>
          </a:ln>
        </p:spPr>
        <p:txBody>
          <a:bodyPr wrap="square">
            <a:spAutoFit/>
          </a:bodyPr>
          <a:lstStyle/>
          <a:p>
            <a:pPr algn="just"/>
            <a:r>
              <a:rPr lang="en-US" sz="2800" dirty="0">
                <a:solidFill>
                  <a:srgbClr val="000000"/>
                </a:solidFill>
                <a:latin typeface="Bahnschrift" panose="020B0502040204020203" pitchFamily="34" charset="0"/>
              </a:rPr>
              <a:t>	Aldehydes and ketones are not acidic and will not react with sodium bicarbonate. </a:t>
            </a:r>
          </a:p>
          <a:p>
            <a:pPr algn="just"/>
            <a:endParaRPr lang="en-US" sz="2800" dirty="0">
              <a:solidFill>
                <a:srgbClr val="000000"/>
              </a:solidFill>
              <a:latin typeface="Bahnschrift" panose="020B0502040204020203" pitchFamily="34" charset="0"/>
            </a:endParaRPr>
          </a:p>
          <a:p>
            <a:pPr algn="just"/>
            <a:r>
              <a:rPr lang="en-US" sz="2800" dirty="0">
                <a:solidFill>
                  <a:srgbClr val="000000"/>
                </a:solidFill>
                <a:latin typeface="Bahnschrift" panose="020B0502040204020203" pitchFamily="34" charset="0"/>
              </a:rPr>
              <a:t>	Carboxylic acid react with bicarbonate ion to produce carbon dioxide gas. This is another useful reaction, since it shows a visible change if the reaction occurs, you will see bubbles appear in the solution. This reaction is shown below. </a:t>
            </a:r>
          </a:p>
        </p:txBody>
      </p:sp>
      <p:sp>
        <p:nvSpPr>
          <p:cNvPr id="6" name="Rectangle 5">
            <a:extLst>
              <a:ext uri="{FF2B5EF4-FFF2-40B4-BE49-F238E27FC236}">
                <a16:creationId xmlns:a16="http://schemas.microsoft.com/office/drawing/2014/main" id="{BC756109-6845-48F4-AD4E-BEC38C7297EB}"/>
              </a:ext>
            </a:extLst>
          </p:cNvPr>
          <p:cNvSpPr/>
          <p:nvPr/>
        </p:nvSpPr>
        <p:spPr>
          <a:xfrm>
            <a:off x="3725027" y="362190"/>
            <a:ext cx="5131276" cy="584775"/>
          </a:xfrm>
          <a:prstGeom prst="rect">
            <a:avLst/>
          </a:prstGeom>
          <a:solidFill>
            <a:schemeClr val="accent2">
              <a:lumMod val="20000"/>
              <a:lumOff val="80000"/>
            </a:schemeClr>
          </a:solidFill>
          <a:ln>
            <a:solidFill>
              <a:schemeClr val="accent1"/>
            </a:solidFill>
          </a:ln>
        </p:spPr>
        <p:txBody>
          <a:bodyPr wrap="none">
            <a:spAutoFit/>
          </a:bodyPr>
          <a:lstStyle/>
          <a:p>
            <a:r>
              <a:rPr lang="en-US" sz="3200" b="1" dirty="0">
                <a:solidFill>
                  <a:srgbClr val="000000"/>
                </a:solidFill>
                <a:latin typeface="Times New Roman" panose="02020603050405020304" pitchFamily="18" charset="0"/>
              </a:rPr>
              <a:t>3- Sodium Bicarbonate Test </a:t>
            </a:r>
            <a:endParaRPr lang="en-US" sz="3200" dirty="0">
              <a:solidFill>
                <a:srgbClr val="000000"/>
              </a:solidFill>
              <a:latin typeface="Times New Roman" panose="02020603050405020304" pitchFamily="18" charset="0"/>
            </a:endParaRPr>
          </a:p>
        </p:txBody>
      </p:sp>
      <p:pic>
        <p:nvPicPr>
          <p:cNvPr id="3074" name="Picture 2" descr="Solved: 3. One Way To Drive A Fisher Esterification Reacti ...">
            <a:extLst>
              <a:ext uri="{FF2B5EF4-FFF2-40B4-BE49-F238E27FC236}">
                <a16:creationId xmlns:a16="http://schemas.microsoft.com/office/drawing/2014/main" id="{3367E61A-4D3B-46C1-9C83-7F8C6F62A1F2}"/>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654124" y="4474221"/>
            <a:ext cx="9273082" cy="207007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976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745B18-D61A-4C63-AF40-157258C1E391}"/>
              </a:ext>
            </a:extLst>
          </p:cNvPr>
          <p:cNvSpPr>
            <a:spLocks noGrp="1"/>
          </p:cNvSpPr>
          <p:nvPr>
            <p:ph type="sldNum" sz="quarter" idx="12"/>
          </p:nvPr>
        </p:nvSpPr>
        <p:spPr/>
        <p:txBody>
          <a:bodyPr/>
          <a:lstStyle/>
          <a:p>
            <a:fld id="{FF09A2CD-1F8E-4067-88BB-D1B988A041C9}" type="slidenum">
              <a:rPr lang="en-US" smtClean="0"/>
              <a:t>12</a:t>
            </a:fld>
            <a:endParaRPr lang="en-US"/>
          </a:p>
        </p:txBody>
      </p:sp>
      <p:sp>
        <p:nvSpPr>
          <p:cNvPr id="5" name="Rectangle 4">
            <a:extLst>
              <a:ext uri="{FF2B5EF4-FFF2-40B4-BE49-F238E27FC236}">
                <a16:creationId xmlns:a16="http://schemas.microsoft.com/office/drawing/2014/main" id="{E2054AFE-17B7-40DB-A4EA-512C99E653A5}"/>
              </a:ext>
            </a:extLst>
          </p:cNvPr>
          <p:cNvSpPr/>
          <p:nvPr/>
        </p:nvSpPr>
        <p:spPr>
          <a:xfrm>
            <a:off x="1135626" y="1991032"/>
            <a:ext cx="10336161" cy="3108543"/>
          </a:xfrm>
          <a:prstGeom prst="rect">
            <a:avLst/>
          </a:prstGeom>
          <a:solidFill>
            <a:srgbClr val="FFFFCC"/>
          </a:solidFill>
          <a:ln>
            <a:solidFill>
              <a:schemeClr val="accent1"/>
            </a:solidFill>
          </a:ln>
        </p:spPr>
        <p:txBody>
          <a:bodyPr wrap="square">
            <a:spAutoFit/>
          </a:bodyPr>
          <a:lstStyle/>
          <a:p>
            <a:pPr algn="just"/>
            <a:r>
              <a:rPr lang="en-US" sz="2800" dirty="0">
                <a:solidFill>
                  <a:srgbClr val="000000"/>
                </a:solidFill>
                <a:latin typeface="Bahnschrift" panose="020B0502040204020203" pitchFamily="34" charset="0"/>
              </a:rPr>
              <a:t>	In this part, you will test your unknown add 1mL of 10% NaHCO3 to test tube and then add 10 drops of unknow (Carboxylic acid , aldehyde or ketone).</a:t>
            </a:r>
          </a:p>
          <a:p>
            <a:pPr algn="just"/>
            <a:endParaRPr lang="en-US" sz="2800" dirty="0">
              <a:solidFill>
                <a:srgbClr val="000000"/>
              </a:solidFill>
              <a:latin typeface="Bahnschrift" panose="020B0502040204020203" pitchFamily="34" charset="0"/>
            </a:endParaRPr>
          </a:p>
          <a:p>
            <a:pPr algn="just"/>
            <a:r>
              <a:rPr lang="en-US" sz="2800" dirty="0">
                <a:solidFill>
                  <a:srgbClr val="000000"/>
                </a:solidFill>
                <a:latin typeface="Bahnschrift" panose="020B0502040204020203" pitchFamily="34" charset="0"/>
              </a:rPr>
              <a:t>	While you are adding the substances to the sodium bicarbonate solution, watch for the formation of bubbles, which indicate a positive reaction (Carboxylic acid). </a:t>
            </a:r>
            <a:endParaRPr lang="en-US" sz="2800" dirty="0">
              <a:latin typeface="Bahnschrift" panose="020B0502040204020203" pitchFamily="34" charset="0"/>
            </a:endParaRPr>
          </a:p>
        </p:txBody>
      </p:sp>
      <p:sp>
        <p:nvSpPr>
          <p:cNvPr id="6" name="Rectangle 5">
            <a:extLst>
              <a:ext uri="{FF2B5EF4-FFF2-40B4-BE49-F238E27FC236}">
                <a16:creationId xmlns:a16="http://schemas.microsoft.com/office/drawing/2014/main" id="{ECE8CA5A-58E8-499F-A1AA-59CC3DD5C92C}"/>
              </a:ext>
            </a:extLst>
          </p:cNvPr>
          <p:cNvSpPr/>
          <p:nvPr/>
        </p:nvSpPr>
        <p:spPr>
          <a:xfrm>
            <a:off x="4624858" y="1333496"/>
            <a:ext cx="2459328" cy="523220"/>
          </a:xfrm>
          <a:prstGeom prst="rect">
            <a:avLst/>
          </a:prstGeom>
          <a:solidFill>
            <a:schemeClr val="accent2">
              <a:lumMod val="40000"/>
              <a:lumOff val="60000"/>
            </a:schemeClr>
          </a:solidFill>
          <a:ln>
            <a:solidFill>
              <a:schemeClr val="accent1"/>
            </a:solidFill>
          </a:ln>
        </p:spPr>
        <p:txBody>
          <a:bodyPr wrap="none">
            <a:spAutoFit/>
          </a:bodyPr>
          <a:lstStyle/>
          <a:p>
            <a:r>
              <a:rPr lang="en-US" sz="2800" b="1" dirty="0">
                <a:solidFill>
                  <a:srgbClr val="000000"/>
                </a:solidFill>
                <a:latin typeface="Times New Roman" panose="02020603050405020304" pitchFamily="18" charset="0"/>
              </a:rPr>
              <a:t>PROCEDURE</a:t>
            </a:r>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54152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7500-CC7F-40F7-8E87-BD8BFE8888C0}"/>
              </a:ext>
            </a:extLst>
          </p:cNvPr>
          <p:cNvSpPr>
            <a:spLocks noGrp="1"/>
          </p:cNvSpPr>
          <p:nvPr>
            <p:ph type="title"/>
          </p:nvPr>
        </p:nvSpPr>
        <p:spPr>
          <a:xfrm>
            <a:off x="2254045" y="2488894"/>
            <a:ext cx="7553633" cy="1286693"/>
          </a:xfrm>
        </p:spPr>
        <p:txBody>
          <a:bodyPr>
            <a:normAutofit/>
          </a:bodyPr>
          <a:lstStyle/>
          <a:p>
            <a:pPr algn="ctr"/>
            <a:r>
              <a:rPr lang="en-US" dirty="0">
                <a:latin typeface="MV Boli" panose="02000500030200090000" pitchFamily="2" charset="0"/>
                <a:cs typeface="MV Boli" panose="02000500030200090000" pitchFamily="2" charset="0"/>
              </a:rPr>
              <a:t>THANKS</a:t>
            </a:r>
            <a:br>
              <a:rPr lang="en-US" dirty="0">
                <a:latin typeface="MV Boli" panose="02000500030200090000" pitchFamily="2" charset="0"/>
                <a:cs typeface="MV Boli" panose="02000500030200090000" pitchFamily="2" charset="0"/>
              </a:rPr>
            </a:br>
            <a:r>
              <a:rPr lang="en-US" dirty="0">
                <a:latin typeface="MV Boli" panose="02000500030200090000" pitchFamily="2" charset="0"/>
                <a:cs typeface="MV Boli" panose="02000500030200090000" pitchFamily="2" charset="0"/>
              </a:rPr>
              <a:t> FOR YOUR ATTENTION</a:t>
            </a:r>
          </a:p>
        </p:txBody>
      </p:sp>
      <p:sp>
        <p:nvSpPr>
          <p:cNvPr id="4" name="Slide Number Placeholder 3">
            <a:extLst>
              <a:ext uri="{FF2B5EF4-FFF2-40B4-BE49-F238E27FC236}">
                <a16:creationId xmlns:a16="http://schemas.microsoft.com/office/drawing/2014/main" id="{E2E9C0D4-CF90-450C-9EC2-88E5E4C4DF69}"/>
              </a:ext>
            </a:extLst>
          </p:cNvPr>
          <p:cNvSpPr>
            <a:spLocks noGrp="1"/>
          </p:cNvSpPr>
          <p:nvPr>
            <p:ph type="sldNum" sz="quarter" idx="12"/>
          </p:nvPr>
        </p:nvSpPr>
        <p:spPr/>
        <p:txBody>
          <a:bodyPr/>
          <a:lstStyle/>
          <a:p>
            <a:fld id="{FF09A2CD-1F8E-4067-88BB-D1B988A041C9}" type="slidenum">
              <a:rPr lang="en-US" smtClean="0"/>
              <a:t>13</a:t>
            </a:fld>
            <a:endParaRPr lang="en-US"/>
          </a:p>
        </p:txBody>
      </p:sp>
    </p:spTree>
    <p:extLst>
      <p:ext uri="{BB962C8B-B14F-4D97-AF65-F5344CB8AC3E}">
        <p14:creationId xmlns:p14="http://schemas.microsoft.com/office/powerpoint/2010/main" val="1037056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0407-E59B-48F3-BC2D-13A57F5F84C7}"/>
              </a:ext>
            </a:extLst>
          </p:cNvPr>
          <p:cNvSpPr>
            <a:spLocks noGrp="1"/>
          </p:cNvSpPr>
          <p:nvPr>
            <p:ph type="title"/>
          </p:nvPr>
        </p:nvSpPr>
        <p:spPr/>
        <p:txBody>
          <a:bodyPr>
            <a:noAutofit/>
          </a:bodyPr>
          <a:lstStyle/>
          <a:p>
            <a:r>
              <a:rPr lang="en-US" sz="1800" dirty="0"/>
              <a:t>2,4-Dinitrophenylhydrazine (2,4-DNP or 2,4-DNPH) reacts readily with aldehydes and ketones </a:t>
            </a:r>
            <a:r>
              <a:rPr lang="en-US" sz="1800" i="1" dirty="0"/>
              <a:t>via</a:t>
            </a:r>
            <a:r>
              <a:rPr lang="en-US" sz="1800" dirty="0"/>
              <a:t> a condensation reaction (the lone pair of electrons on the terminal amino group in 2,4-DNPH makes it a strong nucleophile and the condensation starts by the nucleophilic 2,4-DNPH attacking the electrophilic carbonyl carbon) to produce the corresponding </a:t>
            </a:r>
            <a:r>
              <a:rPr lang="en-US" sz="1800" dirty="0" err="1"/>
              <a:t>hydrazone</a:t>
            </a:r>
            <a:r>
              <a:rPr lang="en-US" sz="1800" dirty="0"/>
              <a:t>. The hydrazine is usually a brightly colored yellow, orange or red compound, so the reaction is often used to test for the presences of an aldehyde or ketone</a:t>
            </a:r>
          </a:p>
        </p:txBody>
      </p:sp>
      <p:sp>
        <p:nvSpPr>
          <p:cNvPr id="4" name="Slide Number Placeholder 3">
            <a:extLst>
              <a:ext uri="{FF2B5EF4-FFF2-40B4-BE49-F238E27FC236}">
                <a16:creationId xmlns:a16="http://schemas.microsoft.com/office/drawing/2014/main" id="{871E3969-81C9-41ED-BD03-66B2606F5FEA}"/>
              </a:ext>
            </a:extLst>
          </p:cNvPr>
          <p:cNvSpPr>
            <a:spLocks noGrp="1"/>
          </p:cNvSpPr>
          <p:nvPr>
            <p:ph type="sldNum" sz="quarter" idx="12"/>
          </p:nvPr>
        </p:nvSpPr>
        <p:spPr/>
        <p:txBody>
          <a:bodyPr/>
          <a:lstStyle/>
          <a:p>
            <a:fld id="{FF09A2CD-1F8E-4067-88BB-D1B988A041C9}" type="slidenum">
              <a:rPr lang="en-US" smtClean="0"/>
              <a:t>14</a:t>
            </a:fld>
            <a:endParaRPr lang="en-US"/>
          </a:p>
        </p:txBody>
      </p:sp>
      <p:pic>
        <p:nvPicPr>
          <p:cNvPr id="1026" name="Picture 2" descr="enter image description here">
            <a:extLst>
              <a:ext uri="{FF2B5EF4-FFF2-40B4-BE49-F238E27FC236}">
                <a16:creationId xmlns:a16="http://schemas.microsoft.com/office/drawing/2014/main" id="{DD0AEAE0-FE64-4284-A470-58B04BA806D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3409" y="2648404"/>
            <a:ext cx="356235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579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FC1486-6588-4449-9E21-8E1E6B9276A3}"/>
              </a:ext>
            </a:extLst>
          </p:cNvPr>
          <p:cNvSpPr>
            <a:spLocks noGrp="1"/>
          </p:cNvSpPr>
          <p:nvPr>
            <p:ph idx="1"/>
          </p:nvPr>
        </p:nvSpPr>
        <p:spPr>
          <a:xfrm>
            <a:off x="2148340" y="582385"/>
            <a:ext cx="8915400" cy="2324101"/>
          </a:xfrm>
        </p:spPr>
        <p:txBody>
          <a:bodyPr>
            <a:normAutofit lnSpcReduction="10000"/>
          </a:bodyPr>
          <a:lstStyle/>
          <a:p>
            <a:pPr fontAlgn="base"/>
            <a:r>
              <a:rPr lang="en-US" dirty="0"/>
              <a:t>2,4-DNPH does not react with amides, esters or carboxylic acids. As shown below for the case of an ester, an extra resonance structure can be drawn for these 3 types of compounds as compared to a ketone. This extra resonance structure delocalizes some of the positive charge away from the carbonyl carbon onto the adjacent hetero-atom (oxygen in the case of the ester or carboxylic acid, nitrogen in the case of an amide). This makes the carbonyl carbon less electrophilic in these compounds, and consequently attack by the nucleophilic 2,4-DNPH is less favored.</a:t>
            </a:r>
            <a:br>
              <a:rPr lang="en-US" dirty="0"/>
            </a:br>
            <a:endParaRPr lang="en-US" dirty="0"/>
          </a:p>
        </p:txBody>
      </p:sp>
      <p:sp>
        <p:nvSpPr>
          <p:cNvPr id="4" name="Slide Number Placeholder 3">
            <a:extLst>
              <a:ext uri="{FF2B5EF4-FFF2-40B4-BE49-F238E27FC236}">
                <a16:creationId xmlns:a16="http://schemas.microsoft.com/office/drawing/2014/main" id="{94049820-4094-4D45-994A-CAC32F19103C}"/>
              </a:ext>
            </a:extLst>
          </p:cNvPr>
          <p:cNvSpPr>
            <a:spLocks noGrp="1"/>
          </p:cNvSpPr>
          <p:nvPr>
            <p:ph type="sldNum" sz="quarter" idx="12"/>
          </p:nvPr>
        </p:nvSpPr>
        <p:spPr/>
        <p:txBody>
          <a:bodyPr/>
          <a:lstStyle/>
          <a:p>
            <a:fld id="{FF09A2CD-1F8E-4067-88BB-D1B988A041C9}" type="slidenum">
              <a:rPr lang="en-US" smtClean="0"/>
              <a:t>15</a:t>
            </a:fld>
            <a:endParaRPr lang="en-US"/>
          </a:p>
        </p:txBody>
      </p:sp>
      <p:pic>
        <p:nvPicPr>
          <p:cNvPr id="2050" name="Picture 2" descr="enter image description here">
            <a:extLst>
              <a:ext uri="{FF2B5EF4-FFF2-40B4-BE49-F238E27FC236}">
                <a16:creationId xmlns:a16="http://schemas.microsoft.com/office/drawing/2014/main" id="{5CFD8956-AD4B-445A-8C7B-9749D729C0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6935" y="3269797"/>
            <a:ext cx="54768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39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96ADA79E-214F-4C48-86B1-DE5E5B3E2EED}"/>
              </a:ext>
            </a:extLst>
          </p:cNvPr>
          <p:cNvSpPr>
            <a:spLocks noGrp="1"/>
          </p:cNvSpPr>
          <p:nvPr>
            <p:ph type="sldNum" sz="quarter" idx="12"/>
          </p:nvPr>
        </p:nvSpPr>
        <p:spPr/>
        <p:txBody>
          <a:bodyPr/>
          <a:lstStyle/>
          <a:p>
            <a:fld id="{FF09A2CD-1F8E-4067-88BB-D1B988A041C9}" type="slidenum">
              <a:rPr lang="en-US" smtClean="0"/>
              <a:t>2</a:t>
            </a:fld>
            <a:endParaRPr lang="en-US"/>
          </a:p>
        </p:txBody>
      </p:sp>
      <p:sp>
        <p:nvSpPr>
          <p:cNvPr id="16" name="Rectangle 15">
            <a:extLst>
              <a:ext uri="{FF2B5EF4-FFF2-40B4-BE49-F238E27FC236}">
                <a16:creationId xmlns:a16="http://schemas.microsoft.com/office/drawing/2014/main" id="{456C27F5-C57B-48EC-A93B-242AAD068D39}"/>
              </a:ext>
            </a:extLst>
          </p:cNvPr>
          <p:cNvSpPr/>
          <p:nvPr/>
        </p:nvSpPr>
        <p:spPr>
          <a:xfrm rot="428366">
            <a:off x="4424623" y="2112763"/>
            <a:ext cx="1072730" cy="461665"/>
          </a:xfrm>
          <a:prstGeom prst="rect">
            <a:avLst/>
          </a:prstGeom>
          <a:solidFill>
            <a:schemeClr val="accent2">
              <a:lumMod val="60000"/>
              <a:lumOff val="40000"/>
            </a:schemeClr>
          </a:solidFill>
        </p:spPr>
        <p:txBody>
          <a:bodyPr wrap="none">
            <a:spAutoFit/>
          </a:bodyPr>
          <a:lstStyle/>
          <a:p>
            <a:pPr algn="ctr"/>
            <a:r>
              <a:rPr lang="en-US" sz="2400" dirty="0">
                <a:solidFill>
                  <a:srgbClr val="000000"/>
                </a:solidFill>
                <a:latin typeface="Times New Roman" panose="02020603050405020304" pitchFamily="18" charset="0"/>
              </a:rPr>
              <a:t>Ketone</a:t>
            </a:r>
            <a:endParaRPr lang="en-US" sz="2400" dirty="0"/>
          </a:p>
        </p:txBody>
      </p:sp>
      <p:sp>
        <p:nvSpPr>
          <p:cNvPr id="17" name="Rectangle 16">
            <a:extLst>
              <a:ext uri="{FF2B5EF4-FFF2-40B4-BE49-F238E27FC236}">
                <a16:creationId xmlns:a16="http://schemas.microsoft.com/office/drawing/2014/main" id="{8EB9F52F-4363-4D02-89EC-BAD7DEA746F8}"/>
              </a:ext>
            </a:extLst>
          </p:cNvPr>
          <p:cNvSpPr/>
          <p:nvPr/>
        </p:nvSpPr>
        <p:spPr>
          <a:xfrm rot="649320">
            <a:off x="1037130" y="2322472"/>
            <a:ext cx="2721540" cy="461665"/>
          </a:xfrm>
          <a:prstGeom prst="rect">
            <a:avLst/>
          </a:prstGeom>
          <a:solidFill>
            <a:schemeClr val="accent2">
              <a:lumMod val="60000"/>
              <a:lumOff val="40000"/>
            </a:schemeClr>
          </a:solidFill>
        </p:spPr>
        <p:txBody>
          <a:bodyPr wrap="square">
            <a:spAutoFit/>
          </a:bodyPr>
          <a:lstStyle/>
          <a:p>
            <a:r>
              <a:rPr lang="en-US" sz="2400" dirty="0"/>
              <a:t>Carboxylic acid </a:t>
            </a:r>
          </a:p>
        </p:txBody>
      </p:sp>
      <p:pic>
        <p:nvPicPr>
          <p:cNvPr id="21" name="Picture 20">
            <a:extLst>
              <a:ext uri="{FF2B5EF4-FFF2-40B4-BE49-F238E27FC236}">
                <a16:creationId xmlns:a16="http://schemas.microsoft.com/office/drawing/2014/main" id="{1F1BDABF-15BC-4578-9DBE-9356B81B8760}"/>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7344697" y="3406877"/>
            <a:ext cx="4444209" cy="3075780"/>
          </a:xfrm>
          <a:prstGeom prst="rect">
            <a:avLst/>
          </a:prstGeom>
        </p:spPr>
      </p:pic>
      <p:sp>
        <p:nvSpPr>
          <p:cNvPr id="24" name="Rectangle 23">
            <a:extLst>
              <a:ext uri="{FF2B5EF4-FFF2-40B4-BE49-F238E27FC236}">
                <a16:creationId xmlns:a16="http://schemas.microsoft.com/office/drawing/2014/main" id="{4A13FF6B-E384-4965-B6C8-5AFFE7B5502C}"/>
              </a:ext>
            </a:extLst>
          </p:cNvPr>
          <p:cNvSpPr/>
          <p:nvPr/>
        </p:nvSpPr>
        <p:spPr>
          <a:xfrm>
            <a:off x="3018013" y="815950"/>
            <a:ext cx="5629420" cy="523220"/>
          </a:xfrm>
          <a:prstGeom prst="rect">
            <a:avLst/>
          </a:prstGeom>
          <a:solidFill>
            <a:schemeClr val="accent2">
              <a:lumMod val="20000"/>
              <a:lumOff val="80000"/>
            </a:schemeClr>
          </a:solidFill>
          <a:ln>
            <a:solidFill>
              <a:schemeClr val="tx1"/>
            </a:solidFill>
          </a:ln>
        </p:spPr>
        <p:txBody>
          <a:bodyPr wrap="square">
            <a:spAutoFit/>
          </a:bodyPr>
          <a:lstStyle/>
          <a:p>
            <a:r>
              <a:rPr lang="en-US" sz="2800" dirty="0"/>
              <a:t>Identification of an Unknown</a:t>
            </a:r>
          </a:p>
        </p:txBody>
      </p:sp>
      <p:sp>
        <p:nvSpPr>
          <p:cNvPr id="25" name="Rectangle 24">
            <a:extLst>
              <a:ext uri="{FF2B5EF4-FFF2-40B4-BE49-F238E27FC236}">
                <a16:creationId xmlns:a16="http://schemas.microsoft.com/office/drawing/2014/main" id="{A6A1C53D-1DE5-4AC2-8118-71FC71AD7E3C}"/>
              </a:ext>
            </a:extLst>
          </p:cNvPr>
          <p:cNvSpPr/>
          <p:nvPr/>
        </p:nvSpPr>
        <p:spPr>
          <a:xfrm rot="19436052">
            <a:off x="5707066" y="2915425"/>
            <a:ext cx="1380506" cy="461665"/>
          </a:xfrm>
          <a:prstGeom prst="rect">
            <a:avLst/>
          </a:prstGeom>
          <a:solidFill>
            <a:schemeClr val="accent2">
              <a:lumMod val="60000"/>
              <a:lumOff val="40000"/>
            </a:schemeClr>
          </a:solidFill>
        </p:spPr>
        <p:txBody>
          <a:bodyPr wrap="none">
            <a:spAutoFit/>
          </a:bodyPr>
          <a:lstStyle/>
          <a:p>
            <a:pPr algn="ctr"/>
            <a:r>
              <a:rPr lang="en-US" sz="2400" dirty="0">
                <a:solidFill>
                  <a:srgbClr val="000000"/>
                </a:solidFill>
                <a:latin typeface="Times New Roman" panose="02020603050405020304" pitchFamily="18" charset="0"/>
              </a:rPr>
              <a:t>Aldehyde</a:t>
            </a:r>
          </a:p>
        </p:txBody>
      </p:sp>
      <p:pic>
        <p:nvPicPr>
          <p:cNvPr id="1030" name="Picture 6" descr="amber glass wide mouth bottle chemical reagent storage bottles lab ...">
            <a:extLst>
              <a:ext uri="{FF2B5EF4-FFF2-40B4-BE49-F238E27FC236}">
                <a16:creationId xmlns:a16="http://schemas.microsoft.com/office/drawing/2014/main" id="{FE073B52-7BCA-4B4E-A485-B6F7453ABF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811" y="3744622"/>
            <a:ext cx="3312801" cy="255293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mber glass wide mouth bottle chemical reagent storage bottles lab ...">
            <a:extLst>
              <a:ext uri="{FF2B5EF4-FFF2-40B4-BE49-F238E27FC236}">
                <a16:creationId xmlns:a16="http://schemas.microsoft.com/office/drawing/2014/main" id="{DC7CDD9D-9990-4DB4-9750-18585FFB489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3212"/>
          <a:stretch/>
        </p:blipFill>
        <p:spPr bwMode="auto">
          <a:xfrm>
            <a:off x="3844612" y="3299766"/>
            <a:ext cx="1574430" cy="2997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24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469F84-7F17-4AA0-ADB8-9A4CA6643493}"/>
              </a:ext>
            </a:extLst>
          </p:cNvPr>
          <p:cNvSpPr>
            <a:spLocks noGrp="1"/>
          </p:cNvSpPr>
          <p:nvPr>
            <p:ph type="sldNum" sz="quarter" idx="12"/>
          </p:nvPr>
        </p:nvSpPr>
        <p:spPr/>
        <p:txBody>
          <a:bodyPr/>
          <a:lstStyle/>
          <a:p>
            <a:fld id="{FF09A2CD-1F8E-4067-88BB-D1B988A041C9}" type="slidenum">
              <a:rPr lang="en-US" smtClean="0"/>
              <a:t>3</a:t>
            </a:fld>
            <a:endParaRPr lang="en-US"/>
          </a:p>
        </p:txBody>
      </p:sp>
      <p:sp>
        <p:nvSpPr>
          <p:cNvPr id="5" name="Rectangle 4">
            <a:extLst>
              <a:ext uri="{FF2B5EF4-FFF2-40B4-BE49-F238E27FC236}">
                <a16:creationId xmlns:a16="http://schemas.microsoft.com/office/drawing/2014/main" id="{8254C15F-83B6-4344-A42E-1A4F981F1F14}"/>
              </a:ext>
            </a:extLst>
          </p:cNvPr>
          <p:cNvSpPr/>
          <p:nvPr/>
        </p:nvSpPr>
        <p:spPr>
          <a:xfrm>
            <a:off x="921695" y="1534636"/>
            <a:ext cx="7025144" cy="3539430"/>
          </a:xfrm>
          <a:prstGeom prst="rect">
            <a:avLst/>
          </a:prstGeom>
          <a:solidFill>
            <a:schemeClr val="accent6">
              <a:lumMod val="40000"/>
              <a:lumOff val="60000"/>
            </a:schemeClr>
          </a:solidFill>
          <a:ln>
            <a:solidFill>
              <a:schemeClr val="accent1"/>
            </a:solidFill>
          </a:ln>
        </p:spPr>
        <p:txBody>
          <a:bodyPr wrap="square">
            <a:spAutoFit/>
          </a:bodyPr>
          <a:lstStyle/>
          <a:p>
            <a:pPr algn="just"/>
            <a:r>
              <a:rPr lang="en-US" sz="2000" dirty="0">
                <a:solidFill>
                  <a:srgbClr val="000000"/>
                </a:solidFill>
                <a:latin typeface="Bahnschrift" panose="020B0502040204020203" pitchFamily="34" charset="0"/>
              </a:rPr>
              <a:t> </a:t>
            </a:r>
            <a:r>
              <a:rPr lang="en-US" sz="2800" dirty="0">
                <a:solidFill>
                  <a:srgbClr val="000000"/>
                </a:solidFill>
                <a:latin typeface="Bahnschrift" panose="020B0502040204020203" pitchFamily="34" charset="0"/>
              </a:rPr>
              <a:t>CLASSIFICATION TESTS</a:t>
            </a:r>
          </a:p>
          <a:p>
            <a:pPr algn="just"/>
            <a:r>
              <a:rPr lang="en-US" sz="2800" dirty="0">
                <a:solidFill>
                  <a:srgbClr val="000000"/>
                </a:solidFill>
                <a:latin typeface="Bahnschrift" panose="020B0502040204020203" pitchFamily="34" charset="0"/>
              </a:rPr>
              <a:t>	which are simple chemical reactions that produce color changes or form precipitates, can be used to differentiate alcohols, aldehydes, and ketones and also to provide further structural information. Because color plays such an important role in this experiment.</a:t>
            </a:r>
            <a:endParaRPr lang="en-US" sz="2800" dirty="0">
              <a:latin typeface="Bahnschrift" panose="020B0502040204020203" pitchFamily="34" charset="0"/>
            </a:endParaRPr>
          </a:p>
        </p:txBody>
      </p:sp>
      <p:pic>
        <p:nvPicPr>
          <p:cNvPr id="7" name="Picture 6">
            <a:extLst>
              <a:ext uri="{FF2B5EF4-FFF2-40B4-BE49-F238E27FC236}">
                <a16:creationId xmlns:a16="http://schemas.microsoft.com/office/drawing/2014/main" id="{8254B6CD-F65C-490D-A02B-87817DC37739}"/>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8163325" y="1534637"/>
            <a:ext cx="3669797" cy="3539430"/>
          </a:xfrm>
          <a:prstGeom prst="rect">
            <a:avLst/>
          </a:prstGeom>
          <a:ln>
            <a:solidFill>
              <a:schemeClr val="accent1"/>
            </a:solidFill>
          </a:ln>
        </p:spPr>
      </p:pic>
    </p:spTree>
    <p:extLst>
      <p:ext uri="{BB962C8B-B14F-4D97-AF65-F5344CB8AC3E}">
        <p14:creationId xmlns:p14="http://schemas.microsoft.com/office/powerpoint/2010/main" val="1199197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92BD041-50AE-448A-BD0D-C47E87778DA5}"/>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400000"/>
                    </a14:imgEffect>
                    <a14:imgEffect>
                      <a14:brightnessContrast contrast="-40000"/>
                    </a14:imgEffect>
                  </a14:imgLayer>
                </a14:imgProps>
              </a:ext>
            </a:extLst>
          </a:blip>
          <a:srcRect l="12702" t="28783" r="35766" b="49271"/>
          <a:stretch/>
        </p:blipFill>
        <p:spPr>
          <a:xfrm>
            <a:off x="1061884" y="4159228"/>
            <a:ext cx="10205884" cy="2153078"/>
          </a:xfrm>
          <a:prstGeom prst="rect">
            <a:avLst/>
          </a:prstGeom>
          <a:ln>
            <a:solidFill>
              <a:schemeClr val="accent1">
                <a:lumMod val="60000"/>
                <a:lumOff val="40000"/>
              </a:schemeClr>
            </a:solidFill>
          </a:ln>
        </p:spPr>
      </p:pic>
      <p:sp>
        <p:nvSpPr>
          <p:cNvPr id="5" name="Rectangle 4">
            <a:extLst>
              <a:ext uri="{FF2B5EF4-FFF2-40B4-BE49-F238E27FC236}">
                <a16:creationId xmlns:a16="http://schemas.microsoft.com/office/drawing/2014/main" id="{789C04F8-01A9-4746-AA86-0E6DE27E0E72}"/>
              </a:ext>
            </a:extLst>
          </p:cNvPr>
          <p:cNvSpPr/>
          <p:nvPr/>
        </p:nvSpPr>
        <p:spPr>
          <a:xfrm>
            <a:off x="531812" y="2786022"/>
            <a:ext cx="11340641" cy="954107"/>
          </a:xfrm>
          <a:prstGeom prst="rect">
            <a:avLst/>
          </a:prstGeom>
          <a:solidFill>
            <a:schemeClr val="accent6">
              <a:lumMod val="40000"/>
              <a:lumOff val="60000"/>
            </a:schemeClr>
          </a:solidFill>
          <a:ln>
            <a:solidFill>
              <a:schemeClr val="accent1">
                <a:lumMod val="60000"/>
                <a:lumOff val="40000"/>
              </a:schemeClr>
            </a:solidFill>
          </a:ln>
        </p:spPr>
        <p:txBody>
          <a:bodyPr wrap="square">
            <a:spAutoFit/>
          </a:bodyPr>
          <a:lstStyle/>
          <a:p>
            <a:pPr algn="just"/>
            <a:r>
              <a:rPr lang="en-US" sz="2800" dirty="0">
                <a:solidFill>
                  <a:srgbClr val="000000"/>
                </a:solidFill>
                <a:latin typeface="Bahnschrift" panose="020B0502040204020203" pitchFamily="34" charset="0"/>
              </a:rPr>
              <a:t>	This particular functionality is unique because of the polarization (dipolar resonance) between the carbon-oxygen </a:t>
            </a:r>
            <a:r>
              <a:rPr lang="el-GR" sz="2800" dirty="0">
                <a:solidFill>
                  <a:srgbClr val="000000"/>
                </a:solidFill>
                <a:latin typeface="Bahnschrift" panose="020B0502040204020203" pitchFamily="34" charset="0"/>
              </a:rPr>
              <a:t>π</a:t>
            </a:r>
            <a:r>
              <a:rPr lang="en-US" sz="2800" dirty="0">
                <a:solidFill>
                  <a:srgbClr val="000000"/>
                </a:solidFill>
                <a:latin typeface="Bahnschrift" panose="020B0502040204020203" pitchFamily="34" charset="0"/>
              </a:rPr>
              <a:t> bond. </a:t>
            </a:r>
          </a:p>
        </p:txBody>
      </p:sp>
      <p:sp>
        <p:nvSpPr>
          <p:cNvPr id="9" name="Rectangle 8">
            <a:extLst>
              <a:ext uri="{FF2B5EF4-FFF2-40B4-BE49-F238E27FC236}">
                <a16:creationId xmlns:a16="http://schemas.microsoft.com/office/drawing/2014/main" id="{EDEAE62A-ABB1-4AE0-86E4-DDD0E75C904B}"/>
              </a:ext>
            </a:extLst>
          </p:cNvPr>
          <p:cNvSpPr/>
          <p:nvPr/>
        </p:nvSpPr>
        <p:spPr>
          <a:xfrm>
            <a:off x="2048002" y="748698"/>
            <a:ext cx="8308259" cy="1600438"/>
          </a:xfrm>
          <a:prstGeom prst="rect">
            <a:avLst/>
          </a:prstGeom>
          <a:solidFill>
            <a:schemeClr val="accent1">
              <a:lumMod val="20000"/>
              <a:lumOff val="80000"/>
            </a:schemeClr>
          </a:solidFill>
          <a:ln>
            <a:solidFill>
              <a:schemeClr val="accent6">
                <a:lumMod val="60000"/>
                <a:lumOff val="40000"/>
              </a:schemeClr>
            </a:solidFill>
          </a:ln>
        </p:spPr>
        <p:txBody>
          <a:bodyPr wrap="square">
            <a:spAutoFit/>
          </a:bodyPr>
          <a:lstStyle/>
          <a:p>
            <a:pPr algn="just"/>
            <a:endParaRPr lang="en-US" sz="1400" b="0" i="0" u="none" strike="noStrike" baseline="0" dirty="0">
              <a:solidFill>
                <a:srgbClr val="000000"/>
              </a:solidFill>
              <a:latin typeface="Bahnschrift" panose="020B0502040204020203" pitchFamily="34" charset="0"/>
            </a:endParaRPr>
          </a:p>
          <a:p>
            <a:pPr algn="just"/>
            <a:r>
              <a:rPr lang="en-US" sz="2800" dirty="0">
                <a:solidFill>
                  <a:srgbClr val="000000"/>
                </a:solidFill>
                <a:latin typeface="Bahnschrift" panose="020B0502040204020203" pitchFamily="34" charset="0"/>
              </a:rPr>
              <a:t>	The carbonyl group (C=O), found in aldehydes, ketones, is a very important functional group that is involved in several common reactions.</a:t>
            </a:r>
          </a:p>
        </p:txBody>
      </p:sp>
      <p:sp>
        <p:nvSpPr>
          <p:cNvPr id="11" name="Slide Number Placeholder 10">
            <a:extLst>
              <a:ext uri="{FF2B5EF4-FFF2-40B4-BE49-F238E27FC236}">
                <a16:creationId xmlns:a16="http://schemas.microsoft.com/office/drawing/2014/main" id="{995AC3F7-9FF7-4043-AB65-B04CC243220A}"/>
              </a:ext>
            </a:extLst>
          </p:cNvPr>
          <p:cNvSpPr>
            <a:spLocks noGrp="1"/>
          </p:cNvSpPr>
          <p:nvPr>
            <p:ph type="sldNum" sz="quarter" idx="12"/>
          </p:nvPr>
        </p:nvSpPr>
        <p:spPr/>
        <p:txBody>
          <a:bodyPr/>
          <a:lstStyle/>
          <a:p>
            <a:fld id="{FF09A2CD-1F8E-4067-88BB-D1B988A041C9}" type="slidenum">
              <a:rPr lang="en-US" smtClean="0"/>
              <a:t>4</a:t>
            </a:fld>
            <a:endParaRPr lang="en-US"/>
          </a:p>
        </p:txBody>
      </p:sp>
    </p:spTree>
    <p:extLst>
      <p:ext uri="{BB962C8B-B14F-4D97-AF65-F5344CB8AC3E}">
        <p14:creationId xmlns:p14="http://schemas.microsoft.com/office/powerpoint/2010/main" val="80809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070207F-110F-4752-914A-5BDD99A5016A}"/>
              </a:ext>
            </a:extLst>
          </p:cNvPr>
          <p:cNvSpPr/>
          <p:nvPr/>
        </p:nvSpPr>
        <p:spPr>
          <a:xfrm>
            <a:off x="1095325" y="1639604"/>
            <a:ext cx="10368116" cy="1815882"/>
          </a:xfrm>
          <a:prstGeom prst="rect">
            <a:avLst/>
          </a:prstGeom>
          <a:solidFill>
            <a:schemeClr val="accent6">
              <a:lumMod val="40000"/>
              <a:lumOff val="60000"/>
            </a:schemeClr>
          </a:solidFill>
          <a:ln>
            <a:solidFill>
              <a:srgbClr val="0070C0"/>
            </a:solidFill>
          </a:ln>
        </p:spPr>
        <p:txBody>
          <a:bodyPr wrap="square">
            <a:spAutoFit/>
          </a:bodyPr>
          <a:lstStyle/>
          <a:p>
            <a:pPr algn="just"/>
            <a:r>
              <a:rPr lang="en-US" sz="2800" b="0" i="0" u="none" strike="noStrike" baseline="0" dirty="0">
                <a:solidFill>
                  <a:srgbClr val="000000"/>
                </a:solidFill>
                <a:latin typeface="Bahnschrift" panose="020B0502040204020203" pitchFamily="34" charset="0"/>
              </a:rPr>
              <a:t> 	</a:t>
            </a:r>
            <a:r>
              <a:rPr lang="en-US" sz="2800" dirty="0">
                <a:solidFill>
                  <a:srgbClr val="000000"/>
                </a:solidFill>
                <a:latin typeface="Bahnschrift" panose="020B0502040204020203" pitchFamily="34" charset="0"/>
              </a:rPr>
              <a:t>Due to the resonance of the C-O bond, there are a variety of reactions where the electrophilic carbon is attacked by </a:t>
            </a:r>
            <a:r>
              <a:rPr lang="en-US" sz="2800" dirty="0">
                <a:latin typeface="Bahnschrift" panose="020B0502040204020203" pitchFamily="34" charset="0"/>
              </a:rPr>
              <a:t>nucleophiles (Lewis bases) and the oxygen reacts with corresponding electrophiles (Lewis acids). </a:t>
            </a:r>
          </a:p>
        </p:txBody>
      </p:sp>
      <p:sp>
        <p:nvSpPr>
          <p:cNvPr id="9" name="Rectangle 8">
            <a:extLst>
              <a:ext uri="{FF2B5EF4-FFF2-40B4-BE49-F238E27FC236}">
                <a16:creationId xmlns:a16="http://schemas.microsoft.com/office/drawing/2014/main" id="{F1F7088D-0527-4699-BC1E-F44E26C33F44}"/>
              </a:ext>
            </a:extLst>
          </p:cNvPr>
          <p:cNvSpPr/>
          <p:nvPr/>
        </p:nvSpPr>
        <p:spPr>
          <a:xfrm>
            <a:off x="1095325" y="3942183"/>
            <a:ext cx="10368116" cy="1384995"/>
          </a:xfrm>
          <a:prstGeom prst="rect">
            <a:avLst/>
          </a:prstGeom>
          <a:solidFill>
            <a:schemeClr val="accent1">
              <a:lumMod val="20000"/>
              <a:lumOff val="80000"/>
            </a:schemeClr>
          </a:solidFill>
          <a:ln>
            <a:solidFill>
              <a:schemeClr val="accent1"/>
            </a:solidFill>
          </a:ln>
        </p:spPr>
        <p:txBody>
          <a:bodyPr wrap="square">
            <a:spAutoFit/>
          </a:bodyPr>
          <a:lstStyle/>
          <a:p>
            <a:pPr algn="just"/>
            <a:r>
              <a:rPr lang="en-US" sz="2800" dirty="0">
                <a:solidFill>
                  <a:prstClr val="black"/>
                </a:solidFill>
                <a:latin typeface="Bahnschrift" panose="020B0502040204020203" pitchFamily="34" charset="0"/>
              </a:rPr>
              <a:t>	</a:t>
            </a:r>
            <a:r>
              <a:rPr lang="en-US" sz="2800" dirty="0">
                <a:solidFill>
                  <a:srgbClr val="000000"/>
                </a:solidFill>
                <a:latin typeface="Bahnschrift" panose="020B0502040204020203" pitchFamily="34" charset="0"/>
              </a:rPr>
              <a:t>Aldehydes commonly react faster than ketones (with the same reagent) due to less steric hindrance at the carbonyl group. Aldehydes are also more easily oxidized than ketones</a:t>
            </a:r>
            <a:r>
              <a:rPr lang="en-US" sz="2800" dirty="0">
                <a:solidFill>
                  <a:prstClr val="black"/>
                </a:solidFill>
                <a:latin typeface="Bahnschrift" panose="020B0502040204020203" pitchFamily="34" charset="0"/>
              </a:rPr>
              <a:t>. </a:t>
            </a:r>
            <a:r>
              <a:rPr lang="en-US" sz="2800" dirty="0">
                <a:solidFill>
                  <a:srgbClr val="000000"/>
                </a:solidFill>
                <a:latin typeface="Bahnschrift" panose="020B0502040204020203" pitchFamily="34" charset="0"/>
              </a:rPr>
              <a:t> </a:t>
            </a:r>
            <a:endParaRPr lang="en-US" sz="2800" dirty="0">
              <a:solidFill>
                <a:prstClr val="black"/>
              </a:solidFill>
              <a:latin typeface="Bahnschrift" panose="020B0502040204020203" pitchFamily="34" charset="0"/>
            </a:endParaRPr>
          </a:p>
        </p:txBody>
      </p:sp>
      <p:sp>
        <p:nvSpPr>
          <p:cNvPr id="11" name="Slide Number Placeholder 10">
            <a:extLst>
              <a:ext uri="{FF2B5EF4-FFF2-40B4-BE49-F238E27FC236}">
                <a16:creationId xmlns:a16="http://schemas.microsoft.com/office/drawing/2014/main" id="{9B0B798E-55F7-40AB-9B15-C7EFE387EA89}"/>
              </a:ext>
            </a:extLst>
          </p:cNvPr>
          <p:cNvSpPr>
            <a:spLocks noGrp="1"/>
          </p:cNvSpPr>
          <p:nvPr>
            <p:ph type="sldNum" sz="quarter" idx="12"/>
          </p:nvPr>
        </p:nvSpPr>
        <p:spPr/>
        <p:txBody>
          <a:bodyPr/>
          <a:lstStyle/>
          <a:p>
            <a:fld id="{FF09A2CD-1F8E-4067-88BB-D1B988A041C9}" type="slidenum">
              <a:rPr lang="en-US" smtClean="0"/>
              <a:t>5</a:t>
            </a:fld>
            <a:endParaRPr lang="en-US"/>
          </a:p>
        </p:txBody>
      </p:sp>
    </p:spTree>
    <p:extLst>
      <p:ext uri="{BB962C8B-B14F-4D97-AF65-F5344CB8AC3E}">
        <p14:creationId xmlns:p14="http://schemas.microsoft.com/office/powerpoint/2010/main" val="566027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9C8A79F-29FC-47C3-81F8-2F6F239CD239}"/>
              </a:ext>
            </a:extLst>
          </p:cNvPr>
          <p:cNvSpPr>
            <a:spLocks noGrp="1"/>
          </p:cNvSpPr>
          <p:nvPr>
            <p:ph type="sldNum" sz="quarter" idx="12"/>
          </p:nvPr>
        </p:nvSpPr>
        <p:spPr/>
        <p:txBody>
          <a:bodyPr/>
          <a:lstStyle/>
          <a:p>
            <a:fld id="{FF09A2CD-1F8E-4067-88BB-D1B988A041C9}" type="slidenum">
              <a:rPr lang="en-US" smtClean="0"/>
              <a:t>6</a:t>
            </a:fld>
            <a:endParaRPr lang="en-US"/>
          </a:p>
        </p:txBody>
      </p:sp>
      <p:sp>
        <p:nvSpPr>
          <p:cNvPr id="5" name="Rectangle 4">
            <a:extLst>
              <a:ext uri="{FF2B5EF4-FFF2-40B4-BE49-F238E27FC236}">
                <a16:creationId xmlns:a16="http://schemas.microsoft.com/office/drawing/2014/main" id="{3806BEFC-0B19-4C1B-916A-3019E4DEB3ED}"/>
              </a:ext>
            </a:extLst>
          </p:cNvPr>
          <p:cNvSpPr/>
          <p:nvPr/>
        </p:nvSpPr>
        <p:spPr>
          <a:xfrm>
            <a:off x="3180383" y="147175"/>
            <a:ext cx="6791667" cy="523220"/>
          </a:xfrm>
          <a:prstGeom prst="rect">
            <a:avLst/>
          </a:prstGeom>
          <a:solidFill>
            <a:schemeClr val="accent2">
              <a:lumMod val="60000"/>
              <a:lumOff val="40000"/>
            </a:schemeClr>
          </a:solidFill>
          <a:ln>
            <a:solidFill>
              <a:schemeClr val="tx1">
                <a:lumMod val="75000"/>
                <a:lumOff val="25000"/>
              </a:schemeClr>
            </a:solidFill>
          </a:ln>
        </p:spPr>
        <p:txBody>
          <a:bodyPr wrap="none">
            <a:spAutoFit/>
          </a:bodyPr>
          <a:lstStyle/>
          <a:p>
            <a:r>
              <a:rPr lang="en-US" sz="2800" b="1" dirty="0">
                <a:solidFill>
                  <a:srgbClr val="000000"/>
                </a:solidFill>
                <a:latin typeface="Times New Roman" panose="02020603050405020304" pitchFamily="18" charset="0"/>
              </a:rPr>
              <a:t>1- Identification of Aldehydes and Ketones </a:t>
            </a:r>
            <a:endParaRPr lang="en-US" sz="2800" dirty="0"/>
          </a:p>
        </p:txBody>
      </p:sp>
      <p:pic>
        <p:nvPicPr>
          <p:cNvPr id="6" name="Picture 5">
            <a:extLst>
              <a:ext uri="{FF2B5EF4-FFF2-40B4-BE49-F238E27FC236}">
                <a16:creationId xmlns:a16="http://schemas.microsoft.com/office/drawing/2014/main" id="{FCF22348-3A31-41AD-8F55-9159D00590E4}"/>
              </a:ext>
            </a:extLst>
          </p:cNvPr>
          <p:cNvPicPr>
            <a:picLocks noChangeAspect="1"/>
          </p:cNvPicPr>
          <p:nvPr/>
        </p:nvPicPr>
        <p:blipFill rotWithShape="1">
          <a:blip r:embed="rId3">
            <a:lum bright="-20000" contrast="40000"/>
          </a:blip>
          <a:srcRect r="9799"/>
          <a:stretch/>
        </p:blipFill>
        <p:spPr>
          <a:xfrm>
            <a:off x="1311580" y="721262"/>
            <a:ext cx="10767350" cy="6018752"/>
          </a:xfrm>
          <a:prstGeom prst="rect">
            <a:avLst/>
          </a:prstGeom>
          <a:ln>
            <a:solidFill>
              <a:schemeClr val="accent1"/>
            </a:solidFill>
          </a:ln>
        </p:spPr>
      </p:pic>
    </p:spTree>
    <p:extLst>
      <p:ext uri="{BB962C8B-B14F-4D97-AF65-F5344CB8AC3E}">
        <p14:creationId xmlns:p14="http://schemas.microsoft.com/office/powerpoint/2010/main" val="424035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5A8F6F-146B-4A3F-8254-3CD705944B85}"/>
              </a:ext>
            </a:extLst>
          </p:cNvPr>
          <p:cNvSpPr>
            <a:spLocks noGrp="1"/>
          </p:cNvSpPr>
          <p:nvPr>
            <p:ph type="sldNum" sz="quarter" idx="12"/>
          </p:nvPr>
        </p:nvSpPr>
        <p:spPr/>
        <p:txBody>
          <a:bodyPr/>
          <a:lstStyle/>
          <a:p>
            <a:fld id="{FF09A2CD-1F8E-4067-88BB-D1B988A041C9}" type="slidenum">
              <a:rPr lang="en-US" smtClean="0"/>
              <a:t>7</a:t>
            </a:fld>
            <a:endParaRPr lang="en-US"/>
          </a:p>
        </p:txBody>
      </p:sp>
      <p:sp>
        <p:nvSpPr>
          <p:cNvPr id="10" name="Rectangle 9">
            <a:extLst>
              <a:ext uri="{FF2B5EF4-FFF2-40B4-BE49-F238E27FC236}">
                <a16:creationId xmlns:a16="http://schemas.microsoft.com/office/drawing/2014/main" id="{9000975E-A311-4C2B-972E-40B9C9208D47}"/>
              </a:ext>
            </a:extLst>
          </p:cNvPr>
          <p:cNvSpPr/>
          <p:nvPr/>
        </p:nvSpPr>
        <p:spPr>
          <a:xfrm>
            <a:off x="1510679" y="1774693"/>
            <a:ext cx="10151808" cy="3416320"/>
          </a:xfrm>
          <a:prstGeom prst="rect">
            <a:avLst/>
          </a:prstGeom>
          <a:solidFill>
            <a:schemeClr val="accent2">
              <a:lumMod val="20000"/>
              <a:lumOff val="80000"/>
            </a:schemeClr>
          </a:solidFill>
          <a:ln>
            <a:solidFill>
              <a:schemeClr val="accent1"/>
            </a:solidFill>
          </a:ln>
        </p:spPr>
        <p:txBody>
          <a:bodyPr wrap="square">
            <a:spAutoFit/>
          </a:bodyPr>
          <a:lstStyle/>
          <a:p>
            <a:pPr algn="just"/>
            <a:r>
              <a:rPr lang="en-US" sz="2400" dirty="0">
                <a:solidFill>
                  <a:srgbClr val="000000"/>
                </a:solidFill>
                <a:latin typeface="Bahnschrift" panose="020B0502040204020203" pitchFamily="34" charset="0"/>
              </a:rPr>
              <a:t>-Clean and thoroughly rinse with distilled water four test tubes. Label a test tube for unknown (A, B, C, D). </a:t>
            </a:r>
          </a:p>
          <a:p>
            <a:pPr algn="just"/>
            <a:endParaRPr lang="en-US" sz="2400" dirty="0">
              <a:solidFill>
                <a:srgbClr val="000000"/>
              </a:solidFill>
              <a:latin typeface="Bahnschrift" panose="020B0502040204020203" pitchFamily="34" charset="0"/>
            </a:endParaRPr>
          </a:p>
          <a:p>
            <a:pPr algn="just"/>
            <a:r>
              <a:rPr lang="en-US" sz="2400" dirty="0">
                <a:solidFill>
                  <a:srgbClr val="000000"/>
                </a:solidFill>
                <a:latin typeface="Bahnschrift" panose="020B0502040204020203" pitchFamily="34" charset="0"/>
              </a:rPr>
              <a:t>1- Add 10 drops of each compound to its labeled test tube.</a:t>
            </a:r>
          </a:p>
          <a:p>
            <a:pPr algn="just"/>
            <a:r>
              <a:rPr lang="en-US" sz="2400" dirty="0">
                <a:solidFill>
                  <a:srgbClr val="000000"/>
                </a:solidFill>
                <a:latin typeface="Bahnschrift" panose="020B0502040204020203" pitchFamily="34" charset="0"/>
              </a:rPr>
              <a:t>2- Add 5 drops reagent grade ethanol to each test tube.</a:t>
            </a:r>
          </a:p>
          <a:p>
            <a:pPr algn="just"/>
            <a:r>
              <a:rPr lang="en-US" sz="2400" dirty="0">
                <a:solidFill>
                  <a:srgbClr val="000000"/>
                </a:solidFill>
                <a:latin typeface="Bahnschrift" panose="020B0502040204020203" pitchFamily="34" charset="0"/>
              </a:rPr>
              <a:t>3- Add 10 drops 2, 4- dinitrophenylhydrazine to each test tube.</a:t>
            </a:r>
          </a:p>
          <a:p>
            <a:pPr algn="just"/>
            <a:endParaRPr lang="en-US" sz="2400" dirty="0">
              <a:solidFill>
                <a:srgbClr val="000000"/>
              </a:solidFill>
              <a:latin typeface="Bahnschrift" panose="020B0502040204020203" pitchFamily="34" charset="0"/>
            </a:endParaRPr>
          </a:p>
          <a:p>
            <a:pPr algn="just"/>
            <a:r>
              <a:rPr lang="en-US" sz="2400" dirty="0">
                <a:solidFill>
                  <a:srgbClr val="000000"/>
                </a:solidFill>
                <a:latin typeface="Bahnschrift" panose="020B0502040204020203" pitchFamily="34" charset="0"/>
              </a:rPr>
              <a:t> Record your results. The presence of a yellow to orange-red precipitate is a positive test (aldehyde or ketone).</a:t>
            </a:r>
            <a:endParaRPr lang="en-US" sz="2400" dirty="0">
              <a:latin typeface="Bahnschrift" panose="020B0502040204020203" pitchFamily="34" charset="0"/>
            </a:endParaRPr>
          </a:p>
        </p:txBody>
      </p:sp>
      <p:sp>
        <p:nvSpPr>
          <p:cNvPr id="11" name="Rectangle 10">
            <a:extLst>
              <a:ext uri="{FF2B5EF4-FFF2-40B4-BE49-F238E27FC236}">
                <a16:creationId xmlns:a16="http://schemas.microsoft.com/office/drawing/2014/main" id="{92B33075-7ED1-4CA6-8685-7FD958284394}"/>
              </a:ext>
            </a:extLst>
          </p:cNvPr>
          <p:cNvSpPr/>
          <p:nvPr/>
        </p:nvSpPr>
        <p:spPr>
          <a:xfrm>
            <a:off x="4696331" y="970344"/>
            <a:ext cx="2638864" cy="523220"/>
          </a:xfrm>
          <a:prstGeom prst="rect">
            <a:avLst/>
          </a:prstGeom>
          <a:solidFill>
            <a:schemeClr val="accent2">
              <a:lumMod val="60000"/>
              <a:lumOff val="40000"/>
            </a:schemeClr>
          </a:solidFill>
          <a:ln>
            <a:solidFill>
              <a:schemeClr val="accent1"/>
            </a:solidFill>
          </a:ln>
        </p:spPr>
        <p:txBody>
          <a:bodyPr wrap="none">
            <a:spAutoFit/>
          </a:bodyPr>
          <a:lstStyle/>
          <a:p>
            <a:r>
              <a:rPr lang="en-US" sz="2800" b="1" dirty="0">
                <a:solidFill>
                  <a:srgbClr val="000000"/>
                </a:solidFill>
                <a:latin typeface="Times New Roman" panose="02020603050405020304" pitchFamily="18" charset="0"/>
              </a:rPr>
              <a:t>PROCEDURE</a:t>
            </a:r>
            <a:r>
              <a:rPr lang="en-US" sz="2400" b="1" i="0" u="none" strike="noStrike" baseline="0" dirty="0">
                <a:solidFill>
                  <a:srgbClr val="000000"/>
                </a:solidFill>
                <a:latin typeface="Times New Roman" panose="02020603050405020304" pitchFamily="18" charset="0"/>
              </a:rPr>
              <a:t>: </a:t>
            </a:r>
            <a:endParaRPr lang="en-US" sz="24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7458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61434F-41A8-49E5-AAA7-9CAC400E1B9A}"/>
              </a:ext>
            </a:extLst>
          </p:cNvPr>
          <p:cNvSpPr>
            <a:spLocks noGrp="1"/>
          </p:cNvSpPr>
          <p:nvPr>
            <p:ph type="sldNum" sz="quarter" idx="12"/>
          </p:nvPr>
        </p:nvSpPr>
        <p:spPr/>
        <p:txBody>
          <a:bodyPr/>
          <a:lstStyle/>
          <a:p>
            <a:fld id="{FF09A2CD-1F8E-4067-88BB-D1B988A041C9}" type="slidenum">
              <a:rPr lang="en-US" smtClean="0"/>
              <a:t>8</a:t>
            </a:fld>
            <a:endParaRPr lang="en-US"/>
          </a:p>
        </p:txBody>
      </p:sp>
      <p:sp>
        <p:nvSpPr>
          <p:cNvPr id="5" name="Rectangle 4">
            <a:extLst>
              <a:ext uri="{FF2B5EF4-FFF2-40B4-BE49-F238E27FC236}">
                <a16:creationId xmlns:a16="http://schemas.microsoft.com/office/drawing/2014/main" id="{A9DC9A98-6CE3-449F-AB88-D91EA5282A72}"/>
              </a:ext>
            </a:extLst>
          </p:cNvPr>
          <p:cNvSpPr/>
          <p:nvPr/>
        </p:nvSpPr>
        <p:spPr>
          <a:xfrm>
            <a:off x="1459060" y="1612270"/>
            <a:ext cx="10177416" cy="1815882"/>
          </a:xfrm>
          <a:prstGeom prst="rect">
            <a:avLst/>
          </a:prstGeom>
          <a:solidFill>
            <a:schemeClr val="bg2"/>
          </a:solidFill>
          <a:ln>
            <a:solidFill>
              <a:schemeClr val="accent1"/>
            </a:solidFill>
          </a:ln>
        </p:spPr>
        <p:txBody>
          <a:bodyPr wrap="square">
            <a:spAutoFit/>
          </a:bodyPr>
          <a:lstStyle/>
          <a:p>
            <a:pPr algn="just"/>
            <a:r>
              <a:rPr lang="en-US" sz="2800" dirty="0">
                <a:solidFill>
                  <a:srgbClr val="000000"/>
                </a:solidFill>
                <a:latin typeface="Bahnschrift" panose="020B0502040204020203" pitchFamily="34" charset="0"/>
              </a:rPr>
              <a:t>	Tollens’ test, also known as silver-mirror test, is a qualitative laboratory test used to distinguish between an aldehyde and a ketone. It exploits the fact that aldehydes are readily oxidized whereas ketones are not.	</a:t>
            </a:r>
            <a:endParaRPr lang="en-US" sz="2800" dirty="0">
              <a:latin typeface="Bahnschrift" panose="020B0502040204020203" pitchFamily="34" charset="0"/>
            </a:endParaRPr>
          </a:p>
        </p:txBody>
      </p:sp>
      <p:sp>
        <p:nvSpPr>
          <p:cNvPr id="6" name="Rectangle 5">
            <a:extLst>
              <a:ext uri="{FF2B5EF4-FFF2-40B4-BE49-F238E27FC236}">
                <a16:creationId xmlns:a16="http://schemas.microsoft.com/office/drawing/2014/main" id="{64AA0CFC-60CF-4CCB-B81D-DF6A3E7667A3}"/>
              </a:ext>
            </a:extLst>
          </p:cNvPr>
          <p:cNvSpPr/>
          <p:nvPr/>
        </p:nvSpPr>
        <p:spPr>
          <a:xfrm>
            <a:off x="4715424" y="748306"/>
            <a:ext cx="2554674" cy="523220"/>
          </a:xfrm>
          <a:prstGeom prst="rect">
            <a:avLst/>
          </a:prstGeom>
          <a:solidFill>
            <a:schemeClr val="accent2">
              <a:lumMod val="60000"/>
              <a:lumOff val="40000"/>
            </a:schemeClr>
          </a:solidFill>
        </p:spPr>
        <p:txBody>
          <a:bodyPr wrap="none">
            <a:spAutoFit/>
          </a:bodyPr>
          <a:lstStyle/>
          <a:p>
            <a:pPr algn="just"/>
            <a:r>
              <a:rPr lang="en-US" sz="2800" b="1" dirty="0">
                <a:solidFill>
                  <a:srgbClr val="000000"/>
                </a:solidFill>
                <a:latin typeface="Times New Roman" panose="02020603050405020304" pitchFamily="18" charset="0"/>
              </a:rPr>
              <a:t>2- Tollen’s Test </a:t>
            </a:r>
          </a:p>
        </p:txBody>
      </p:sp>
      <p:sp>
        <p:nvSpPr>
          <p:cNvPr id="3" name="Rectangle 2">
            <a:extLst>
              <a:ext uri="{FF2B5EF4-FFF2-40B4-BE49-F238E27FC236}">
                <a16:creationId xmlns:a16="http://schemas.microsoft.com/office/drawing/2014/main" id="{C4536CB4-87A2-4F73-9F39-F64F0C011A4B}"/>
              </a:ext>
            </a:extLst>
          </p:cNvPr>
          <p:cNvSpPr/>
          <p:nvPr/>
        </p:nvSpPr>
        <p:spPr>
          <a:xfrm>
            <a:off x="1459061" y="4030506"/>
            <a:ext cx="10177415" cy="1815882"/>
          </a:xfrm>
          <a:prstGeom prst="rect">
            <a:avLst/>
          </a:prstGeom>
          <a:solidFill>
            <a:schemeClr val="accent2">
              <a:lumMod val="20000"/>
              <a:lumOff val="80000"/>
            </a:schemeClr>
          </a:solidFill>
          <a:ln>
            <a:solidFill>
              <a:schemeClr val="accent1"/>
            </a:solidFill>
          </a:ln>
        </p:spPr>
        <p:txBody>
          <a:bodyPr wrap="square">
            <a:spAutoFit/>
          </a:bodyPr>
          <a:lstStyle/>
          <a:p>
            <a:pPr algn="just"/>
            <a:r>
              <a:rPr lang="en-US" sz="2800" dirty="0">
                <a:solidFill>
                  <a:srgbClr val="000000"/>
                </a:solidFill>
                <a:latin typeface="Bahnschrift" panose="020B0502040204020203" pitchFamily="34" charset="0"/>
              </a:rPr>
              <a:t>	Tollens’ test uses a reagent known as Tollens’ reagent, which is a colorless, basic, aqueous solution containing silver ions coordinated to ammonia [Ag(NH3)2+]. It is prepared using a two-step procedure. </a:t>
            </a:r>
            <a:endParaRPr lang="en-US" dirty="0"/>
          </a:p>
        </p:txBody>
      </p:sp>
    </p:spTree>
    <p:extLst>
      <p:ext uri="{BB962C8B-B14F-4D97-AF65-F5344CB8AC3E}">
        <p14:creationId xmlns:p14="http://schemas.microsoft.com/office/powerpoint/2010/main" val="246255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95B8F1-4562-4926-B931-332137C5EF17}"/>
              </a:ext>
            </a:extLst>
          </p:cNvPr>
          <p:cNvSpPr>
            <a:spLocks noGrp="1"/>
          </p:cNvSpPr>
          <p:nvPr>
            <p:ph type="sldNum" sz="quarter" idx="12"/>
          </p:nvPr>
        </p:nvSpPr>
        <p:spPr/>
        <p:txBody>
          <a:bodyPr/>
          <a:lstStyle/>
          <a:p>
            <a:fld id="{FF09A2CD-1F8E-4067-88BB-D1B988A041C9}" type="slidenum">
              <a:rPr lang="en-US" smtClean="0"/>
              <a:t>9</a:t>
            </a:fld>
            <a:endParaRPr lang="en-US"/>
          </a:p>
        </p:txBody>
      </p:sp>
      <p:sp>
        <p:nvSpPr>
          <p:cNvPr id="5" name="Rectangle 4">
            <a:extLst>
              <a:ext uri="{FF2B5EF4-FFF2-40B4-BE49-F238E27FC236}">
                <a16:creationId xmlns:a16="http://schemas.microsoft.com/office/drawing/2014/main" id="{4D501FB7-DDEB-43DD-BBA4-657FA3D68767}"/>
              </a:ext>
            </a:extLst>
          </p:cNvPr>
          <p:cNvSpPr/>
          <p:nvPr/>
        </p:nvSpPr>
        <p:spPr>
          <a:xfrm>
            <a:off x="1282083" y="328081"/>
            <a:ext cx="10486103" cy="523220"/>
          </a:xfrm>
          <a:prstGeom prst="rect">
            <a:avLst/>
          </a:prstGeom>
          <a:solidFill>
            <a:srgbClr val="FFFFCC"/>
          </a:solidFill>
          <a:ln>
            <a:solidFill>
              <a:schemeClr val="accent1"/>
            </a:solidFill>
          </a:ln>
        </p:spPr>
        <p:txBody>
          <a:bodyPr wrap="square">
            <a:spAutoFit/>
          </a:bodyPr>
          <a:lstStyle/>
          <a:p>
            <a:r>
              <a:rPr lang="en-US" sz="2800" b="1" dirty="0">
                <a:latin typeface="Times New Roman" panose="02020603050405020304" pitchFamily="18" charset="0"/>
                <a:cs typeface="Times New Roman" panose="02020603050405020304" pitchFamily="18" charset="0"/>
              </a:rPr>
              <a:t>Step 1: </a:t>
            </a:r>
            <a:r>
              <a:rPr lang="en-US" sz="2800" dirty="0">
                <a:latin typeface="Times New Roman" panose="02020603050405020304" pitchFamily="18" charset="0"/>
                <a:cs typeface="Times New Roman" panose="02020603050405020304" pitchFamily="18" charset="0"/>
              </a:rPr>
              <a:t>Aqueous silver nitrate is mixed with aqueous sodium hydroxide </a:t>
            </a:r>
          </a:p>
        </p:txBody>
      </p:sp>
      <p:pic>
        <p:nvPicPr>
          <p:cNvPr id="6" name="Picture 5">
            <a:extLst>
              <a:ext uri="{FF2B5EF4-FFF2-40B4-BE49-F238E27FC236}">
                <a16:creationId xmlns:a16="http://schemas.microsoft.com/office/drawing/2014/main" id="{98E2CF56-59A6-4D0E-A718-584FFCAF2511}"/>
              </a:ext>
            </a:extLst>
          </p:cNvPr>
          <p:cNvPicPr>
            <a:picLocks noChangeAspect="1"/>
          </p:cNvPicPr>
          <p:nvPr/>
        </p:nvPicPr>
        <p:blipFill>
          <a:blip r:embed="rId3">
            <a:lum bright="-20000" contrast="40000"/>
          </a:blip>
          <a:stretch>
            <a:fillRect/>
          </a:stretch>
        </p:blipFill>
        <p:spPr>
          <a:xfrm>
            <a:off x="3519411" y="958146"/>
            <a:ext cx="5196888" cy="867522"/>
          </a:xfrm>
          <a:prstGeom prst="rect">
            <a:avLst/>
          </a:prstGeom>
          <a:ln>
            <a:solidFill>
              <a:schemeClr val="accent1"/>
            </a:solidFill>
          </a:ln>
        </p:spPr>
      </p:pic>
      <p:sp>
        <p:nvSpPr>
          <p:cNvPr id="7" name="Rectangle 6">
            <a:extLst>
              <a:ext uri="{FF2B5EF4-FFF2-40B4-BE49-F238E27FC236}">
                <a16:creationId xmlns:a16="http://schemas.microsoft.com/office/drawing/2014/main" id="{D8560CC3-0531-4D98-9C97-B9162D9A3329}"/>
              </a:ext>
            </a:extLst>
          </p:cNvPr>
          <p:cNvSpPr/>
          <p:nvPr/>
        </p:nvSpPr>
        <p:spPr>
          <a:xfrm>
            <a:off x="1102954" y="1884660"/>
            <a:ext cx="10426853" cy="954107"/>
          </a:xfrm>
          <a:prstGeom prst="rect">
            <a:avLst/>
          </a:prstGeom>
          <a:solidFill>
            <a:schemeClr val="accent1">
              <a:lumMod val="20000"/>
              <a:lumOff val="80000"/>
            </a:schemeClr>
          </a:solidFill>
          <a:ln>
            <a:solidFill>
              <a:schemeClr val="accent1"/>
            </a:solidFill>
          </a:ln>
        </p:spPr>
        <p:txBody>
          <a:bodyPr wrap="square">
            <a:spAutoFit/>
          </a:bodyPr>
          <a:lstStyle/>
          <a:p>
            <a:r>
              <a:rPr lang="en-US" sz="2800" b="1" dirty="0">
                <a:latin typeface="Times New Roman" panose="02020603050405020304" pitchFamily="18" charset="0"/>
                <a:cs typeface="Times New Roman" panose="02020603050405020304" pitchFamily="18" charset="0"/>
              </a:rPr>
              <a:t>Step 2: </a:t>
            </a:r>
            <a:r>
              <a:rPr lang="en-US" sz="2800" dirty="0">
                <a:latin typeface="Times New Roman" panose="02020603050405020304" pitchFamily="18" charset="0"/>
                <a:cs typeface="Times New Roman" panose="02020603050405020304" pitchFamily="18" charset="0"/>
              </a:rPr>
              <a:t>Aqueous ammonia is added drop-wise until the precipitated silver oxide completely dissolves. </a:t>
            </a:r>
          </a:p>
        </p:txBody>
      </p:sp>
      <p:pic>
        <p:nvPicPr>
          <p:cNvPr id="8" name="Picture 7">
            <a:extLst>
              <a:ext uri="{FF2B5EF4-FFF2-40B4-BE49-F238E27FC236}">
                <a16:creationId xmlns:a16="http://schemas.microsoft.com/office/drawing/2014/main" id="{B5FCEFAF-3246-49DD-93C5-1A1E5D25CF13}"/>
              </a:ext>
            </a:extLst>
          </p:cNvPr>
          <p:cNvPicPr>
            <a:picLocks noChangeAspect="1"/>
          </p:cNvPicPr>
          <p:nvPr/>
        </p:nvPicPr>
        <p:blipFill>
          <a:blip r:embed="rId4">
            <a:lum bright="-20000" contrast="40000"/>
          </a:blip>
          <a:stretch>
            <a:fillRect/>
          </a:stretch>
        </p:blipFill>
        <p:spPr>
          <a:xfrm>
            <a:off x="2791321" y="2925770"/>
            <a:ext cx="6549820" cy="953546"/>
          </a:xfrm>
          <a:prstGeom prst="rect">
            <a:avLst/>
          </a:prstGeom>
          <a:ln>
            <a:solidFill>
              <a:schemeClr val="accent1"/>
            </a:solidFill>
          </a:ln>
        </p:spPr>
      </p:pic>
      <p:pic>
        <p:nvPicPr>
          <p:cNvPr id="9" name="Picture 8">
            <a:extLst>
              <a:ext uri="{FF2B5EF4-FFF2-40B4-BE49-F238E27FC236}">
                <a16:creationId xmlns:a16="http://schemas.microsoft.com/office/drawing/2014/main" id="{6095C356-AEBC-46F8-83E6-134E85F5A692}"/>
              </a:ext>
            </a:extLst>
          </p:cNvPr>
          <p:cNvPicPr>
            <a:picLocks noChangeAspect="1"/>
          </p:cNvPicPr>
          <p:nvPr/>
        </p:nvPicPr>
        <p:blipFill>
          <a:blip r:embed="rId5">
            <a:lum bright="-20000" contrast="40000"/>
          </a:blip>
          <a:stretch>
            <a:fillRect/>
          </a:stretch>
        </p:blipFill>
        <p:spPr>
          <a:xfrm>
            <a:off x="848287" y="5023101"/>
            <a:ext cx="10681520" cy="1611417"/>
          </a:xfrm>
          <a:prstGeom prst="rect">
            <a:avLst/>
          </a:prstGeom>
          <a:ln>
            <a:solidFill>
              <a:schemeClr val="accent1"/>
            </a:solidFill>
          </a:ln>
        </p:spPr>
      </p:pic>
      <p:sp>
        <p:nvSpPr>
          <p:cNvPr id="10" name="Rectangle 9">
            <a:extLst>
              <a:ext uri="{FF2B5EF4-FFF2-40B4-BE49-F238E27FC236}">
                <a16:creationId xmlns:a16="http://schemas.microsoft.com/office/drawing/2014/main" id="{10F83C72-7753-400C-A44F-C0FC1EB31920}"/>
              </a:ext>
            </a:extLst>
          </p:cNvPr>
          <p:cNvSpPr/>
          <p:nvPr/>
        </p:nvSpPr>
        <p:spPr>
          <a:xfrm>
            <a:off x="1733319" y="3966319"/>
            <a:ext cx="8911455" cy="954107"/>
          </a:xfrm>
          <a:prstGeom prst="rect">
            <a:avLst/>
          </a:prstGeom>
          <a:solidFill>
            <a:schemeClr val="accent6">
              <a:lumMod val="20000"/>
              <a:lumOff val="80000"/>
            </a:schemeClr>
          </a:solidFill>
          <a:ln>
            <a:solidFill>
              <a:schemeClr val="accent1"/>
            </a:solidFill>
          </a:ln>
        </p:spPr>
        <p:txBody>
          <a:bodyPr wrap="square">
            <a:spAutoFit/>
          </a:bodyPr>
          <a:lstStyle/>
          <a:p>
            <a:r>
              <a:rPr lang="en-US" sz="2800" dirty="0">
                <a:latin typeface="Times New Roman" panose="02020603050405020304" pitchFamily="18" charset="0"/>
                <a:cs typeface="Times New Roman" panose="02020603050405020304" pitchFamily="18" charset="0"/>
              </a:rPr>
              <a:t>Tollens’ reagent oxidizes an aldehyde into the corresponding carboxylic acid. </a:t>
            </a:r>
          </a:p>
        </p:txBody>
      </p:sp>
    </p:spTree>
    <p:extLst>
      <p:ext uri="{BB962C8B-B14F-4D97-AF65-F5344CB8AC3E}">
        <p14:creationId xmlns:p14="http://schemas.microsoft.com/office/powerpoint/2010/main" val="7834410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1035</Words>
  <Application>Microsoft Office PowerPoint</Application>
  <PresentationFormat>Widescreen</PresentationFormat>
  <Paragraphs>78</Paragraphs>
  <Slides>15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Bahnschrift</vt:lpstr>
      <vt:lpstr>Calibri</vt:lpstr>
      <vt:lpstr>Century Gothic</vt:lpstr>
      <vt:lpstr>MV Boli</vt:lpstr>
      <vt:lpstr>Times New Roman</vt:lpstr>
      <vt:lpstr>Wingdings 3</vt:lpstr>
      <vt:lpstr>Wisp</vt:lpstr>
      <vt:lpstr>Experiment (   ):  Qualitative Organic Analysis   ( Identification of an Unknown: Aldehydes, Ketones &amp; Carboxylic acids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YOUR ATTENTION</vt:lpstr>
      <vt:lpstr>2,4-Dinitrophenylhydrazine (2,4-DNP or 2,4-DNPH) reacts readily with aldehydes and ketones via a condensation reaction (the lone pair of electrons on the terminal amino group in 2,4-DNPH makes it a strong nucleophile and the condensation starts by the nucleophilic 2,4-DNPH attacking the electrophilic carbonyl carbon) to produce the corresponding hydrazone. The hydrazine is usually a brightly colored yellow, orange or red compound, so the reaction is often used to test for the presences of an aldehyde or ketone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pshtiwan masum</dc:creator>
  <cp:lastModifiedBy>pshtiwan masum</cp:lastModifiedBy>
  <cp:revision>41</cp:revision>
  <dcterms:created xsi:type="dcterms:W3CDTF">2020-05-03T07:06:00Z</dcterms:created>
  <dcterms:modified xsi:type="dcterms:W3CDTF">2023-05-21T05:56:55Z</dcterms:modified>
</cp:coreProperties>
</file>