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2" r:id="rId2"/>
    <p:sldId id="256" r:id="rId3"/>
    <p:sldId id="257" r:id="rId4"/>
    <p:sldId id="258" r:id="rId5"/>
    <p:sldId id="259"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9E20E9-FD9F-4CB4-889A-32EAAB64FA4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28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72801F-3860-4AEA-8807-54D76B6B65FD}"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E20E9-FD9F-4CB4-889A-32EAAB64FA48}" type="slidenum">
              <a:rPr lang="en-US" smtClean="0"/>
              <a:t>‹#›</a:t>
            </a:fld>
            <a:endParaRPr lang="en-US"/>
          </a:p>
        </p:txBody>
      </p:sp>
    </p:spTree>
    <p:extLst>
      <p:ext uri="{BB962C8B-B14F-4D97-AF65-F5344CB8AC3E}">
        <p14:creationId xmlns:p14="http://schemas.microsoft.com/office/powerpoint/2010/main" val="331056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20E9-FD9F-4CB4-889A-32EAAB64FA4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14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20E9-FD9F-4CB4-889A-32EAAB64FA4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23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20E9-FD9F-4CB4-889A-32EAAB64FA48}" type="slidenum">
              <a:rPr lang="en-US" smtClean="0"/>
              <a:t>‹#›</a:t>
            </a:fld>
            <a:endParaRPr lang="en-US"/>
          </a:p>
        </p:txBody>
      </p:sp>
    </p:spTree>
    <p:extLst>
      <p:ext uri="{BB962C8B-B14F-4D97-AF65-F5344CB8AC3E}">
        <p14:creationId xmlns:p14="http://schemas.microsoft.com/office/powerpoint/2010/main" val="306893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20E9-FD9F-4CB4-889A-32EAAB64FA4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452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20E9-FD9F-4CB4-889A-32EAAB64FA4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351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20E9-FD9F-4CB4-889A-32EAAB64FA4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905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20E9-FD9F-4CB4-889A-32EAAB64FA4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298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20E9-FD9F-4CB4-889A-32EAAB64FA48}" type="slidenum">
              <a:rPr lang="en-US" smtClean="0"/>
              <a:t>‹#›</a:t>
            </a:fld>
            <a:endParaRPr lang="en-US"/>
          </a:p>
        </p:txBody>
      </p:sp>
    </p:spTree>
    <p:extLst>
      <p:ext uri="{BB962C8B-B14F-4D97-AF65-F5344CB8AC3E}">
        <p14:creationId xmlns:p14="http://schemas.microsoft.com/office/powerpoint/2010/main" val="44816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801F-3860-4AEA-8807-54D76B6B65FD}"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20E9-FD9F-4CB4-889A-32EAAB64FA4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87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2801F-3860-4AEA-8807-54D76B6B65FD}"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E20E9-FD9F-4CB4-889A-32EAAB64FA48}" type="slidenum">
              <a:rPr lang="en-US" smtClean="0"/>
              <a:t>‹#›</a:t>
            </a:fld>
            <a:endParaRPr lang="en-US"/>
          </a:p>
        </p:txBody>
      </p:sp>
    </p:spTree>
    <p:extLst>
      <p:ext uri="{BB962C8B-B14F-4D97-AF65-F5344CB8AC3E}">
        <p14:creationId xmlns:p14="http://schemas.microsoft.com/office/powerpoint/2010/main" val="295342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2801F-3860-4AEA-8807-54D76B6B65FD}" type="datetimeFigureOut">
              <a:rPr lang="en-US" smtClean="0"/>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E20E9-FD9F-4CB4-889A-32EAAB64FA4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88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72801F-3860-4AEA-8807-54D76B6B65FD}" type="datetimeFigureOut">
              <a:rPr lang="en-US" smtClean="0"/>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E20E9-FD9F-4CB4-889A-32EAAB64FA4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36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801F-3860-4AEA-8807-54D76B6B65FD}" type="datetimeFigureOut">
              <a:rPr lang="en-US" smtClean="0"/>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E20E9-FD9F-4CB4-889A-32EAAB64FA48}" type="slidenum">
              <a:rPr lang="en-US" smtClean="0"/>
              <a:t>‹#›</a:t>
            </a:fld>
            <a:endParaRPr lang="en-US"/>
          </a:p>
        </p:txBody>
      </p:sp>
    </p:spTree>
    <p:extLst>
      <p:ext uri="{BB962C8B-B14F-4D97-AF65-F5344CB8AC3E}">
        <p14:creationId xmlns:p14="http://schemas.microsoft.com/office/powerpoint/2010/main" val="375638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72801F-3860-4AEA-8807-54D76B6B65FD}"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E20E9-FD9F-4CB4-889A-32EAAB64FA4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73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72801F-3860-4AEA-8807-54D76B6B65FD}"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E20E9-FD9F-4CB4-889A-32EAAB64FA48}" type="slidenum">
              <a:rPr lang="en-US" smtClean="0"/>
              <a:t>‹#›</a:t>
            </a:fld>
            <a:endParaRPr lang="en-US"/>
          </a:p>
        </p:txBody>
      </p:sp>
    </p:spTree>
    <p:extLst>
      <p:ext uri="{BB962C8B-B14F-4D97-AF65-F5344CB8AC3E}">
        <p14:creationId xmlns:p14="http://schemas.microsoft.com/office/powerpoint/2010/main" val="249131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72801F-3860-4AEA-8807-54D76B6B65FD}" type="datetimeFigureOut">
              <a:rPr lang="en-US" smtClean="0"/>
              <a:t>10/28/2023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9E20E9-FD9F-4CB4-889A-32EAAB64FA48}" type="slidenum">
              <a:rPr lang="en-US" smtClean="0"/>
              <a:t>‹#›</a:t>
            </a:fld>
            <a:endParaRPr lang="en-US"/>
          </a:p>
        </p:txBody>
      </p:sp>
    </p:spTree>
    <p:extLst>
      <p:ext uri="{BB962C8B-B14F-4D97-AF65-F5344CB8AC3E}">
        <p14:creationId xmlns:p14="http://schemas.microsoft.com/office/powerpoint/2010/main" val="26281540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F9568C-CCE8-3BE6-1F74-D2C5D7340A31}"/>
              </a:ext>
            </a:extLst>
          </p:cNvPr>
          <p:cNvSpPr txBox="1"/>
          <p:nvPr/>
        </p:nvSpPr>
        <p:spPr>
          <a:xfrm>
            <a:off x="1194521" y="1199756"/>
            <a:ext cx="9075634" cy="4462760"/>
          </a:xfrm>
          <a:prstGeom prst="rect">
            <a:avLst/>
          </a:prstGeom>
          <a:noFill/>
        </p:spPr>
        <p:txBody>
          <a:bodyPr wrap="square">
            <a:spAutoFit/>
          </a:bodyPr>
          <a:lstStyle/>
          <a:p>
            <a:pPr marL="0" marR="0" lvl="0" indent="0" algn="r" defTabSz="457200" rtl="1" eaLnBrk="1" fontAlgn="base" latinLnBrk="0" hangingPunct="1">
              <a:lnSpc>
                <a:spcPct val="100000"/>
              </a:lnSpc>
              <a:spcBef>
                <a:spcPct val="0"/>
              </a:spcBef>
              <a:spcAft>
                <a:spcPct val="0"/>
              </a:spcAft>
              <a:buClrTx/>
              <a:buSzTx/>
              <a:buFontTx/>
              <a:buNone/>
              <a:tabLst/>
              <a:defRPr/>
            </a:pPr>
            <a:r>
              <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جامعة صلاح الدين- أربيل                                                                                                     </a:t>
            </a:r>
          </a:p>
          <a:p>
            <a:pPr marL="0" marR="0" lvl="0" indent="0" algn="r" defTabSz="457200" rtl="1" eaLnBrk="1" fontAlgn="base" latinLnBrk="0" hangingPunct="1">
              <a:lnSpc>
                <a:spcPct val="100000"/>
              </a:lnSpc>
              <a:spcBef>
                <a:spcPct val="0"/>
              </a:spcBef>
              <a:spcAft>
                <a:spcPct val="0"/>
              </a:spcAft>
              <a:buClrTx/>
              <a:buSzTx/>
              <a:buFontTx/>
              <a:buNone/>
              <a:tabLst/>
              <a:defRPr/>
            </a:pPr>
            <a:r>
              <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كلية التربية البدنية وعلوم الرياضة</a:t>
            </a:r>
          </a:p>
          <a:p>
            <a:pPr marL="0" marR="0" lvl="0" indent="0" algn="r" defTabSz="457200" rtl="1" eaLnBrk="1" fontAlgn="base" latinLnBrk="0" hangingPunct="1">
              <a:lnSpc>
                <a:spcPct val="100000"/>
              </a:lnSpc>
              <a:spcBef>
                <a:spcPct val="0"/>
              </a:spcBef>
              <a:spcAft>
                <a:spcPct val="0"/>
              </a:spcAft>
              <a:buClrTx/>
              <a:buSzTx/>
              <a:buFontTx/>
              <a:buNone/>
              <a:tabLst/>
              <a:defRPr/>
            </a:pPr>
            <a:r>
              <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الدراسات العليا –الدبلوم العالي</a:t>
            </a:r>
          </a:p>
          <a:p>
            <a:pPr marL="0" marR="0" lvl="0" indent="0" algn="r" defTabSz="457200" rtl="1" eaLnBrk="1" fontAlgn="base" latinLnBrk="0" hangingPunct="1">
              <a:lnSpc>
                <a:spcPct val="100000"/>
              </a:lnSpc>
              <a:spcBef>
                <a:spcPct val="0"/>
              </a:spcBef>
              <a:spcAft>
                <a:spcPct val="0"/>
              </a:spcAft>
              <a:buClrTx/>
              <a:buSzTx/>
              <a:buFontTx/>
              <a:buNone/>
              <a:tabLst/>
              <a:defRPr/>
            </a:pPr>
            <a:r>
              <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                                             </a:t>
            </a:r>
          </a:p>
          <a:p>
            <a:pPr marL="0" marR="0" lvl="0" indent="0" algn="r" defTabSz="457200" rtl="1" eaLnBrk="1" fontAlgn="base" latinLnBrk="0" hangingPunct="1">
              <a:lnSpc>
                <a:spcPct val="100000"/>
              </a:lnSpc>
              <a:spcBef>
                <a:spcPct val="0"/>
              </a:spcBef>
              <a:spcAft>
                <a:spcPct val="0"/>
              </a:spcAft>
              <a:buClrTx/>
              <a:buSzTx/>
              <a:buFontTx/>
              <a:buNone/>
              <a:tabLst/>
              <a:defRPr/>
            </a:pPr>
            <a:endPar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r" defTabSz="457200" rtl="1" eaLnBrk="1" fontAlgn="base" latinLnBrk="0" hangingPunct="1">
              <a:lnSpc>
                <a:spcPct val="100000"/>
              </a:lnSpc>
              <a:spcBef>
                <a:spcPct val="0"/>
              </a:spcBef>
              <a:spcAft>
                <a:spcPct val="0"/>
              </a:spcAft>
              <a:buClrTx/>
              <a:buSzTx/>
              <a:buFontTx/>
              <a:buNone/>
              <a:tabLst/>
              <a:defRPr/>
            </a:pPr>
            <a:endPar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ctr" defTabSz="457200" rtl="1" eaLnBrk="1" fontAlgn="base" latinLnBrk="0" hangingPunct="1">
              <a:lnSpc>
                <a:spcPct val="100000"/>
              </a:lnSpc>
              <a:spcBef>
                <a:spcPct val="0"/>
              </a:spcBef>
              <a:spcAft>
                <a:spcPct val="0"/>
              </a:spcAft>
              <a:buClrTx/>
              <a:buSzTx/>
              <a:buFontTx/>
              <a:buNone/>
              <a:tabLst/>
              <a:defRPr/>
            </a:pPr>
            <a:r>
              <a:rPr kumimoji="0" lang="ar-IQ" altLang="en-US" sz="32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المحاضرة الثالثة</a:t>
            </a:r>
          </a:p>
          <a:p>
            <a:pPr marL="0" marR="0" lvl="0" indent="0" algn="ctr" defTabSz="457200" rtl="1" eaLnBrk="1" fontAlgn="base" latinLnBrk="0" hangingPunct="1">
              <a:lnSpc>
                <a:spcPct val="100000"/>
              </a:lnSpc>
              <a:spcBef>
                <a:spcPct val="0"/>
              </a:spcBef>
              <a:spcAft>
                <a:spcPct val="0"/>
              </a:spcAft>
              <a:buClrTx/>
              <a:buSzTx/>
              <a:buFontTx/>
              <a:buNone/>
              <a:tabLst/>
              <a:defRPr/>
            </a:pPr>
            <a:r>
              <a:rPr kumimoji="0" lang="ar-IQ" altLang="en-US" sz="32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مادة علم التدريب الرياضي</a:t>
            </a:r>
          </a:p>
          <a:p>
            <a:pPr marL="0" marR="0" lvl="0" indent="0" algn="ctr" defTabSz="457200" rtl="1" eaLnBrk="1" fontAlgn="base" latinLnBrk="0" hangingPunct="1">
              <a:lnSpc>
                <a:spcPct val="100000"/>
              </a:lnSpc>
              <a:spcBef>
                <a:spcPct val="0"/>
              </a:spcBef>
              <a:spcAft>
                <a:spcPct val="0"/>
              </a:spcAft>
              <a:buClrTx/>
              <a:buSzTx/>
              <a:buFontTx/>
              <a:buNone/>
              <a:tabLst/>
              <a:defRPr/>
            </a:pPr>
            <a:endPar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ctr" defTabSz="457200" rtl="1" eaLnBrk="1" fontAlgn="base" latinLnBrk="0" hangingPunct="1">
              <a:lnSpc>
                <a:spcPct val="100000"/>
              </a:lnSpc>
              <a:spcBef>
                <a:spcPct val="0"/>
              </a:spcBef>
              <a:spcAft>
                <a:spcPct val="0"/>
              </a:spcAft>
              <a:buClrTx/>
              <a:buSzTx/>
              <a:buFontTx/>
              <a:buNone/>
              <a:tabLst/>
              <a:defRPr/>
            </a:pPr>
            <a:endPar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ctr" defTabSz="457200" rtl="1" eaLnBrk="1" fontAlgn="base" latinLnBrk="0" hangingPunct="1">
              <a:lnSpc>
                <a:spcPct val="100000"/>
              </a:lnSpc>
              <a:spcBef>
                <a:spcPct val="0"/>
              </a:spcBef>
              <a:spcAft>
                <a:spcPct val="0"/>
              </a:spcAft>
              <a:buClrTx/>
              <a:buSzTx/>
              <a:buFontTx/>
              <a:buNone/>
              <a:tabLst/>
              <a:defRPr/>
            </a:pPr>
            <a:endPar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endParaRPr>
          </a:p>
          <a:p>
            <a:pPr marL="0" marR="0" lvl="0" indent="0" algn="ctr" defTabSz="457200" rtl="1" eaLnBrk="1" fontAlgn="base" latinLnBrk="0" hangingPunct="1">
              <a:lnSpc>
                <a:spcPct val="100000"/>
              </a:lnSpc>
              <a:spcBef>
                <a:spcPct val="0"/>
              </a:spcBef>
              <a:spcAft>
                <a:spcPct val="0"/>
              </a:spcAft>
              <a:buClrTx/>
              <a:buSzTx/>
              <a:buFontTx/>
              <a:buNone/>
              <a:tabLst/>
              <a:defRPr/>
            </a:pPr>
            <a:r>
              <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أ.م.د.قهار علي أحمد</a:t>
            </a:r>
          </a:p>
          <a:p>
            <a:pPr marL="0" marR="0" lvl="0" indent="0" algn="ctr" defTabSz="457200" rtl="1" eaLnBrk="1" fontAlgn="base" latinLnBrk="0" hangingPunct="1">
              <a:lnSpc>
                <a:spcPct val="100000"/>
              </a:lnSpc>
              <a:spcBef>
                <a:spcPct val="0"/>
              </a:spcBef>
              <a:spcAft>
                <a:spcPct val="0"/>
              </a:spcAft>
              <a:buClrTx/>
              <a:buSzTx/>
              <a:buFontTx/>
              <a:buNone/>
              <a:tabLst/>
              <a:defRPr/>
            </a:pPr>
            <a:r>
              <a:rPr kumimoji="0" lang="ar-IQ" altLang="en-US" sz="20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anose="02020603050405020304" pitchFamily="18" charset="0"/>
              </a:rPr>
              <a:t>2023 </a:t>
            </a:r>
            <a:endParaRPr kumimoji="0" lang="en-US" alt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Picture 3">
            <a:extLst>
              <a:ext uri="{FF2B5EF4-FFF2-40B4-BE49-F238E27FC236}">
                <a16:creationId xmlns:a16="http://schemas.microsoft.com/office/drawing/2014/main" id="{B470F316-EF76-0ABA-0B12-775D9D15348B}"/>
              </a:ext>
            </a:extLst>
          </p:cNvPr>
          <p:cNvPicPr>
            <a:picLocks noChangeAspect="1"/>
          </p:cNvPicPr>
          <p:nvPr/>
        </p:nvPicPr>
        <p:blipFill>
          <a:blip r:embed="rId2"/>
          <a:stretch>
            <a:fillRect/>
          </a:stretch>
        </p:blipFill>
        <p:spPr>
          <a:xfrm>
            <a:off x="1194521" y="1195484"/>
            <a:ext cx="1536325" cy="1304657"/>
          </a:xfrm>
          <a:prstGeom prst="rect">
            <a:avLst/>
          </a:prstGeom>
        </p:spPr>
      </p:pic>
    </p:spTree>
    <p:extLst>
      <p:ext uri="{BB962C8B-B14F-4D97-AF65-F5344CB8AC3E}">
        <p14:creationId xmlns:p14="http://schemas.microsoft.com/office/powerpoint/2010/main" val="406896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AB8A98-73CB-A0B5-8102-00C67390D7EA}"/>
              </a:ext>
            </a:extLst>
          </p:cNvPr>
          <p:cNvSpPr txBox="1"/>
          <p:nvPr/>
        </p:nvSpPr>
        <p:spPr>
          <a:xfrm>
            <a:off x="1478422" y="897308"/>
            <a:ext cx="9366191" cy="5406352"/>
          </a:xfrm>
          <a:prstGeom prst="rect">
            <a:avLst/>
          </a:prstGeom>
          <a:noFill/>
        </p:spPr>
        <p:txBody>
          <a:bodyPr wrap="square">
            <a:spAutoFit/>
          </a:bodyPr>
          <a:lstStyle/>
          <a:p>
            <a:pPr marL="0" marR="0" algn="ctr" rtl="1">
              <a:lnSpc>
                <a:spcPct val="115000"/>
              </a:lnSpc>
              <a:spcBef>
                <a:spcPts val="0"/>
              </a:spcBef>
              <a:spcAft>
                <a:spcPts val="1000"/>
              </a:spcAft>
              <a:tabLst>
                <a:tab pos="1797685" algn="l"/>
              </a:tabLst>
            </a:pPr>
            <a:r>
              <a:rPr lang="ar-IQ" sz="2000" dirty="0">
                <a:effectLst/>
                <a:latin typeface="Dubai" panose="020B0503030403030204" pitchFamily="34" charset="-78"/>
                <a:ea typeface="Calibri" panose="020F0502020204030204" pitchFamily="34" charset="0"/>
                <a:cs typeface="Dubai" panose="020B0503030403030204" pitchFamily="34" charset="-78"/>
              </a:rPr>
              <a:t>العوامل المؤثرة على الحمل الخارجي</a:t>
            </a:r>
            <a:endParaRPr lang="en-US" sz="1600"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000" dirty="0">
                <a:effectLst/>
                <a:latin typeface="Dubai" panose="020B0503030403030204" pitchFamily="34" charset="-78"/>
                <a:ea typeface="Calibri" panose="020F0502020204030204" pitchFamily="34" charset="0"/>
                <a:cs typeface="Dubai" panose="020B0503030403030204" pitchFamily="34" charset="-78"/>
              </a:rPr>
              <a:t>1- الحالة النفسية والجسمية للاعب.</a:t>
            </a:r>
            <a:endParaRPr lang="en-US" sz="1600"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000" dirty="0">
                <a:effectLst/>
                <a:latin typeface="Dubai" panose="020B0503030403030204" pitchFamily="34" charset="-78"/>
                <a:ea typeface="Calibri" panose="020F0502020204030204" pitchFamily="34" charset="0"/>
                <a:cs typeface="Dubai" panose="020B0503030403030204" pitchFamily="34" charset="-78"/>
              </a:rPr>
              <a:t>2- حالة الاجهزة الرياضية.</a:t>
            </a:r>
            <a:endParaRPr lang="en-US" sz="1600"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000" dirty="0">
                <a:effectLst/>
                <a:latin typeface="Dubai" panose="020B0503030403030204" pitchFamily="34" charset="-78"/>
                <a:ea typeface="Calibri" panose="020F0502020204030204" pitchFamily="34" charset="0"/>
                <a:cs typeface="Dubai" panose="020B0503030403030204" pitchFamily="34" charset="-78"/>
              </a:rPr>
              <a:t>3- ارتفاع منطقة التدريب.</a:t>
            </a:r>
            <a:endParaRPr lang="en-US" sz="1600"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000" dirty="0">
                <a:effectLst/>
                <a:latin typeface="Dubai" panose="020B0503030403030204" pitchFamily="34" charset="-78"/>
                <a:ea typeface="Calibri" panose="020F0502020204030204" pitchFamily="34" charset="0"/>
                <a:cs typeface="Dubai" panose="020B0503030403030204" pitchFamily="34" charset="-78"/>
              </a:rPr>
              <a:t>4- قوة اللاعب </a:t>
            </a:r>
            <a:r>
              <a:rPr lang="en-US" sz="2000" dirty="0">
                <a:effectLst/>
                <a:latin typeface="Dubai" panose="020B0503030403030204" pitchFamily="34" charset="-78"/>
                <a:ea typeface="Calibri" panose="020F0502020204030204" pitchFamily="34" charset="0"/>
                <a:cs typeface="Dubai" panose="020B0503030403030204" pitchFamily="34" charset="-78"/>
              </a:rPr>
              <a:t>)</a:t>
            </a:r>
            <a:r>
              <a:rPr lang="ar-IQ" sz="2000" dirty="0">
                <a:effectLst/>
                <a:latin typeface="Dubai" panose="020B0503030403030204" pitchFamily="34" charset="-78"/>
                <a:ea typeface="Calibri" panose="020F0502020204030204" pitchFamily="34" charset="0"/>
                <a:cs typeface="Dubai" panose="020B0503030403030204" pitchFamily="34" charset="-78"/>
              </a:rPr>
              <a:t>المنافس) في الالعاب الفرقية.</a:t>
            </a:r>
            <a:endParaRPr lang="en-US" sz="1600"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000" dirty="0">
                <a:effectLst/>
                <a:latin typeface="Dubai" panose="020B0503030403030204" pitchFamily="34" charset="-78"/>
                <a:ea typeface="Calibri" panose="020F0502020204030204" pitchFamily="34" charset="0"/>
                <a:cs typeface="Dubai" panose="020B0503030403030204" pitchFamily="34" charset="-78"/>
              </a:rPr>
              <a:t>5- تغذية اللاعب.</a:t>
            </a:r>
            <a:endParaRPr lang="en-US" sz="1600" dirty="0">
              <a:effectLst/>
              <a:latin typeface="Dubai" panose="020B0503030403030204" pitchFamily="34" charset="-78"/>
              <a:ea typeface="Calibri" panose="020F0502020204030204" pitchFamily="34" charset="0"/>
              <a:cs typeface="Dubai" panose="020B0503030403030204" pitchFamily="34" charset="-78"/>
            </a:endParaRPr>
          </a:p>
          <a:p>
            <a:pPr marL="0" marR="0" algn="ctr" rtl="1">
              <a:lnSpc>
                <a:spcPct val="115000"/>
              </a:lnSpc>
              <a:spcBef>
                <a:spcPts val="0"/>
              </a:spcBef>
              <a:spcAft>
                <a:spcPts val="1000"/>
              </a:spcAft>
              <a:tabLst>
                <a:tab pos="1797685" algn="l"/>
              </a:tabLst>
            </a:pPr>
            <a:r>
              <a:rPr lang="ar-IQ" sz="2000" dirty="0">
                <a:effectLst/>
                <a:latin typeface="Dubai" panose="020B0503030403030204" pitchFamily="34" charset="-78"/>
                <a:ea typeface="Calibri" panose="020F0502020204030204" pitchFamily="34" charset="0"/>
                <a:cs typeface="Dubai" panose="020B0503030403030204" pitchFamily="34" charset="-78"/>
              </a:rPr>
              <a:t> التحكم بالحمل الرياضي</a:t>
            </a:r>
            <a:endParaRPr lang="en-US" sz="1600"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en-US" sz="2000" dirty="0">
                <a:effectLst/>
                <a:latin typeface="Dubai" panose="020B0503030403030204" pitchFamily="34" charset="-78"/>
                <a:ea typeface="Calibri" panose="020F0502020204030204" pitchFamily="34" charset="0"/>
                <a:cs typeface="Dubai" panose="020B0503030403030204" pitchFamily="34" charset="-78"/>
              </a:rPr>
              <a:t>	        </a:t>
            </a:r>
            <a:r>
              <a:rPr lang="ar-IQ" sz="2000" dirty="0">
                <a:effectLst/>
                <a:latin typeface="Dubai" panose="020B0503030403030204" pitchFamily="34" charset="-78"/>
                <a:ea typeface="Calibri" panose="020F0502020204030204" pitchFamily="34" charset="0"/>
                <a:cs typeface="Dubai" panose="020B0503030403030204" pitchFamily="34" charset="-78"/>
              </a:rPr>
              <a:t>هناك جملة وسائل من التحكم بدرجة الحمل والسيطرة عليه تبعاً لإمكانيات اللاعب الطبيعية والفعالة حيث يمكن التحكم بمكونات الحمل الرئيسية . وأي من الاساليب التي يمكن استخدامها للتحكم بدرجة الحمل.</a:t>
            </a:r>
            <a:endParaRPr lang="en-US" sz="2000"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000" dirty="0">
                <a:latin typeface="Dubai" panose="020B0503030403030204" pitchFamily="34" charset="-78"/>
                <a:cs typeface="Dubai" panose="020B0503030403030204" pitchFamily="34" charset="-78"/>
              </a:rPr>
              <a:t>1- التغيير في شدة الحمل.</a:t>
            </a:r>
            <a:r>
              <a:rPr lang="en-US" sz="2000" dirty="0">
                <a:latin typeface="Dubai" panose="020B0503030403030204" pitchFamily="34" charset="-78"/>
                <a:cs typeface="Dubai" panose="020B0503030403030204" pitchFamily="34" charset="-78"/>
              </a:rPr>
              <a:t>2         </a:t>
            </a:r>
            <a:r>
              <a:rPr lang="ar-IQ" sz="2000" dirty="0">
                <a:latin typeface="Dubai" panose="020B0503030403030204" pitchFamily="34" charset="-78"/>
                <a:cs typeface="Dubai" panose="020B0503030403030204" pitchFamily="34" charset="-78"/>
              </a:rPr>
              <a:t>- التغيير في حجم الحمل.</a:t>
            </a:r>
            <a:r>
              <a:rPr lang="en-US" sz="2000" dirty="0">
                <a:latin typeface="Dubai" panose="020B0503030403030204" pitchFamily="34" charset="-78"/>
                <a:cs typeface="Dubai" panose="020B0503030403030204" pitchFamily="34" charset="-78"/>
              </a:rPr>
              <a:t>3            </a:t>
            </a:r>
            <a:r>
              <a:rPr lang="ar-IQ" sz="2000" dirty="0">
                <a:latin typeface="Dubai" panose="020B0503030403030204" pitchFamily="34" charset="-78"/>
                <a:cs typeface="Dubai" panose="020B0503030403030204" pitchFamily="34" charset="-78"/>
              </a:rPr>
              <a:t>- التغيير في فترات الراحة البينية.</a:t>
            </a:r>
            <a:endParaRPr lang="en-US" sz="2000" dirty="0">
              <a:latin typeface="Dubai" panose="020B0503030403030204" pitchFamily="34" charset="-78"/>
              <a:cs typeface="Dubai" panose="020B0503030403030204" pitchFamily="34" charset="-78"/>
            </a:endParaRPr>
          </a:p>
          <a:p>
            <a:pPr marL="0" marR="0" algn="justLow" rtl="1">
              <a:lnSpc>
                <a:spcPct val="115000"/>
              </a:lnSpc>
              <a:spcBef>
                <a:spcPts val="0"/>
              </a:spcBef>
              <a:spcAft>
                <a:spcPts val="1000"/>
              </a:spcAft>
              <a:tabLst>
                <a:tab pos="1797685" algn="l"/>
              </a:tabLs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933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893165-0DFF-DCC8-9F38-636A636D7462}"/>
              </a:ext>
            </a:extLst>
          </p:cNvPr>
          <p:cNvSpPr txBox="1"/>
          <p:nvPr/>
        </p:nvSpPr>
        <p:spPr>
          <a:xfrm>
            <a:off x="2018587" y="689019"/>
            <a:ext cx="8154825" cy="5082417"/>
          </a:xfrm>
          <a:prstGeom prst="rect">
            <a:avLst/>
          </a:prstGeom>
          <a:noFill/>
        </p:spPr>
        <p:txBody>
          <a:bodyPr wrap="square">
            <a:spAutoFit/>
          </a:bodyPr>
          <a:lstStyle/>
          <a:p>
            <a:pPr marL="0" marR="0" algn="ctr" rtl="1">
              <a:lnSpc>
                <a:spcPct val="115000"/>
              </a:lnSpc>
              <a:spcBef>
                <a:spcPts val="0"/>
              </a:spcBef>
              <a:spcAft>
                <a:spcPts val="1000"/>
              </a:spcAft>
              <a:tabLst>
                <a:tab pos="1797685" algn="l"/>
              </a:tabLst>
            </a:pPr>
            <a:r>
              <a:rPr lang="ar-IQ" sz="2800" b="1" dirty="0">
                <a:solidFill>
                  <a:srgbClr val="0070C0"/>
                </a:solidFill>
                <a:effectLst/>
                <a:latin typeface="Dubai" panose="020B0503030403030204" pitchFamily="34" charset="-78"/>
                <a:ea typeface="Calibri" panose="020F0502020204030204" pitchFamily="34" charset="0"/>
                <a:cs typeface="Dubai" panose="020B0503030403030204" pitchFamily="34" charset="-78"/>
              </a:rPr>
              <a:t>1- التغيير في شدة الحمل</a:t>
            </a:r>
            <a:endParaRPr lang="en-US" sz="2000" b="1" dirty="0">
              <a:solidFill>
                <a:srgbClr val="0070C0"/>
              </a:solidFill>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أ- درجة السرعة(اي الزيادة او النقصان في الركض أو السباحة)</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ب- وزن الثقل  أو المقاومة المراد التغلب عليها.</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ت- العوائق او الموانع كالإرتفاع او الإنخفاض.</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ث- درجة توقيت او الاداء.</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ج- زيادة سهولة او صعوبة الاداء البدني مثل صعوبة التمرين.</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ctr" rtl="1">
              <a:lnSpc>
                <a:spcPct val="115000"/>
              </a:lnSpc>
              <a:spcBef>
                <a:spcPts val="0"/>
              </a:spcBef>
              <a:spcAft>
                <a:spcPts val="1000"/>
              </a:spcAft>
              <a:tabLst>
                <a:tab pos="1797685" algn="l"/>
              </a:tabLst>
            </a:pPr>
            <a:r>
              <a:rPr lang="ar-IQ" sz="2800" b="1" dirty="0">
                <a:solidFill>
                  <a:srgbClr val="0070C0"/>
                </a:solidFill>
                <a:effectLst/>
                <a:latin typeface="Dubai" panose="020B0503030403030204" pitchFamily="34" charset="-78"/>
                <a:ea typeface="Calibri" panose="020F0502020204030204" pitchFamily="34" charset="0"/>
                <a:cs typeface="Dubai" panose="020B0503030403030204" pitchFamily="34" charset="-78"/>
              </a:rPr>
              <a:t>2- التغيير في حجم الحمل</a:t>
            </a:r>
            <a:endParaRPr lang="en-US" sz="2000" b="1" dirty="0">
              <a:solidFill>
                <a:srgbClr val="0070C0"/>
              </a:solidFill>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 أ- التغيير في فترة الاداء.</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ب- التغيير في عدد زيادة المرات (التكرار).</a:t>
            </a:r>
            <a:endParaRPr lang="en-US" dirty="0">
              <a:effectLst/>
              <a:latin typeface="Dubai" panose="020B0503030403030204" pitchFamily="34" charset="-78"/>
              <a:ea typeface="Calibri" panose="020F0502020204030204" pitchFamily="34" charset="0"/>
              <a:cs typeface="Dubai" panose="020B0503030403030204" pitchFamily="34" charset="-78"/>
            </a:endParaRPr>
          </a:p>
        </p:txBody>
      </p:sp>
    </p:spTree>
    <p:extLst>
      <p:ext uri="{BB962C8B-B14F-4D97-AF65-F5344CB8AC3E}">
        <p14:creationId xmlns:p14="http://schemas.microsoft.com/office/powerpoint/2010/main" val="210751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66F8E7-23BA-B296-853B-50886C7DFCED}"/>
              </a:ext>
            </a:extLst>
          </p:cNvPr>
          <p:cNvSpPr txBox="1"/>
          <p:nvPr/>
        </p:nvSpPr>
        <p:spPr>
          <a:xfrm>
            <a:off x="948583" y="914400"/>
            <a:ext cx="10126767" cy="5051639"/>
          </a:xfrm>
          <a:prstGeom prst="rect">
            <a:avLst/>
          </a:prstGeom>
          <a:noFill/>
        </p:spPr>
        <p:txBody>
          <a:bodyPr wrap="square">
            <a:spAutoFit/>
          </a:bodyPr>
          <a:lstStyle/>
          <a:p>
            <a:pPr marL="0" marR="0" algn="ctr" rtl="1">
              <a:lnSpc>
                <a:spcPct val="115000"/>
              </a:lnSpc>
              <a:spcBef>
                <a:spcPts val="0"/>
              </a:spcBef>
              <a:spcAft>
                <a:spcPts val="1000"/>
              </a:spcAft>
              <a:tabLst>
                <a:tab pos="1797685" algn="l"/>
              </a:tabLst>
            </a:pPr>
            <a:r>
              <a:rPr lang="ar-IQ" sz="2800" b="1" dirty="0">
                <a:solidFill>
                  <a:srgbClr val="0070C0"/>
                </a:solidFill>
                <a:effectLst/>
                <a:latin typeface="Dubai" panose="020B0503030403030204" pitchFamily="34" charset="-78"/>
                <a:ea typeface="Calibri" panose="020F0502020204030204" pitchFamily="34" charset="0"/>
                <a:cs typeface="Dubai" panose="020B0503030403030204" pitchFamily="34" charset="-78"/>
              </a:rPr>
              <a:t>3- التغيير في فترات الراحة</a:t>
            </a:r>
            <a:endParaRPr lang="en-US" sz="2000" b="1" dirty="0">
              <a:solidFill>
                <a:srgbClr val="0070C0"/>
              </a:solidFill>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أ- تطويل وتقصير فترات الراحة البينية.</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ب- التغير في نوع الراحة البينية.</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 وبشكل عام تختلف فترة الراحة البينية بإختلاف.... فكلما زادت صعوبة التمرين حجماً او شدة كلما ازدادت فترة الراحة.</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ctr" rtl="1">
              <a:lnSpc>
                <a:spcPct val="115000"/>
              </a:lnSpc>
              <a:spcBef>
                <a:spcPts val="0"/>
              </a:spcBef>
              <a:spcAft>
                <a:spcPts val="1000"/>
              </a:spcAft>
              <a:tabLst>
                <a:tab pos="1797685" algn="l"/>
              </a:tabLst>
            </a:pPr>
            <a:r>
              <a:rPr lang="ar-IQ" sz="2400" b="1" dirty="0">
                <a:effectLst/>
                <a:latin typeface="Dubai" panose="020B0503030403030204" pitchFamily="34" charset="-78"/>
                <a:ea typeface="Calibri" panose="020F0502020204030204" pitchFamily="34" charset="0"/>
                <a:cs typeface="Dubai" panose="020B0503030403030204" pitchFamily="34" charset="-78"/>
              </a:rPr>
              <a:t>درجات الحمل التدريبي </a:t>
            </a:r>
            <a:endParaRPr lang="en-US" sz="2400" b="1"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dirty="0">
                <a:effectLst/>
                <a:latin typeface="Dubai" panose="020B0503030403030204" pitchFamily="34" charset="-78"/>
                <a:ea typeface="Calibri" panose="020F0502020204030204" pitchFamily="34" charset="0"/>
                <a:cs typeface="Dubai" panose="020B0503030403030204" pitchFamily="34" charset="-78"/>
              </a:rPr>
              <a:t> ويقصد بذلك صعوبة التمرين او ارتفاع او انخفاض درجة التمرين فيما يتعلق بالشدة والحجم والكثافة وتنحصر درجات الحمل التدريبي بين الحمل الاقصى والحمل المتواضع ، وحسب تقسيم العالم الالماني (هارا) . نستطيع تحديد(5) درجات من الحمل التدريبي وحسب صعوبتها:</a:t>
            </a:r>
            <a:endParaRPr lang="en-US" dirty="0">
              <a:effectLst/>
              <a:latin typeface="Dubai" panose="020B0503030403030204" pitchFamily="34" charset="-78"/>
              <a:ea typeface="Calibri" panose="020F0502020204030204" pitchFamily="34" charset="0"/>
              <a:cs typeface="Dubai" panose="020B0503030403030204" pitchFamily="34" charset="-78"/>
            </a:endParaRPr>
          </a:p>
        </p:txBody>
      </p:sp>
    </p:spTree>
    <p:extLst>
      <p:ext uri="{BB962C8B-B14F-4D97-AF65-F5344CB8AC3E}">
        <p14:creationId xmlns:p14="http://schemas.microsoft.com/office/powerpoint/2010/main" val="218743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38BD6E-465F-E992-8364-833C05FD1CDC}"/>
              </a:ext>
            </a:extLst>
          </p:cNvPr>
          <p:cNvSpPr txBox="1"/>
          <p:nvPr/>
        </p:nvSpPr>
        <p:spPr>
          <a:xfrm>
            <a:off x="931492" y="854579"/>
            <a:ext cx="10135312" cy="4852610"/>
          </a:xfrm>
          <a:prstGeom prst="rect">
            <a:avLst/>
          </a:prstGeom>
          <a:noFill/>
        </p:spPr>
        <p:txBody>
          <a:bodyPr wrap="square">
            <a:spAutoFit/>
          </a:bodyPr>
          <a:lstStyle/>
          <a:p>
            <a:pPr marL="0" marR="0" algn="justLow" rtl="1">
              <a:lnSpc>
                <a:spcPct val="115000"/>
              </a:lnSpc>
              <a:spcBef>
                <a:spcPts val="0"/>
              </a:spcBef>
              <a:spcAft>
                <a:spcPts val="1000"/>
              </a:spcAft>
              <a:tabLst>
                <a:tab pos="1797685" algn="l"/>
              </a:tabLst>
            </a:pPr>
            <a:r>
              <a:rPr lang="ar-IQ" sz="2400" b="1" dirty="0">
                <a:solidFill>
                  <a:srgbClr val="0070C0"/>
                </a:solidFill>
                <a:effectLst/>
                <a:latin typeface="Dubai" panose="020B0503030403030204" pitchFamily="34" charset="-78"/>
                <a:ea typeface="Calibri" panose="020F0502020204030204" pitchFamily="34" charset="0"/>
                <a:cs typeface="Dubai" panose="020B0503030403030204" pitchFamily="34" charset="-78"/>
              </a:rPr>
              <a:t>1- درجة حمل القصوى</a:t>
            </a:r>
            <a:r>
              <a:rPr lang="ar-IQ" sz="2400" dirty="0">
                <a:solidFill>
                  <a:srgbClr val="0070C0"/>
                </a:solidFill>
                <a:effectLst/>
                <a:latin typeface="Dubai" panose="020B0503030403030204" pitchFamily="34" charset="-78"/>
                <a:ea typeface="Calibri" panose="020F0502020204030204" pitchFamily="34" charset="0"/>
                <a:cs typeface="Dubai" panose="020B0503030403030204" pitchFamily="34" charset="-78"/>
              </a:rPr>
              <a:t>  : </a:t>
            </a:r>
            <a:r>
              <a:rPr lang="ar-IQ" sz="2400" dirty="0">
                <a:effectLst/>
                <a:latin typeface="Dubai" panose="020B0503030403030204" pitchFamily="34" charset="-78"/>
                <a:ea typeface="Calibri" panose="020F0502020204030204" pitchFamily="34" charset="0"/>
                <a:cs typeface="Dubai" panose="020B0503030403030204" pitchFamily="34" charset="-78"/>
              </a:rPr>
              <a:t>تكون شدته من (95% الى100%) اما حجم التكرار يتراوح من (1-3) ويمتاز بصعوبتها ويحتاج الى درجة عالية من التركيز.        </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b="1" dirty="0">
                <a:solidFill>
                  <a:srgbClr val="0070C0"/>
                </a:solidFill>
                <a:effectLst/>
                <a:latin typeface="Dubai" panose="020B0503030403030204" pitchFamily="34" charset="-78"/>
                <a:ea typeface="Calibri" panose="020F0502020204030204" pitchFamily="34" charset="0"/>
                <a:cs typeface="Dubai" panose="020B0503030403030204" pitchFamily="34" charset="-78"/>
              </a:rPr>
              <a:t>2- درجة حمل تحت القصوى:</a:t>
            </a:r>
            <a:r>
              <a:rPr lang="ar-IQ" sz="2400" dirty="0">
                <a:solidFill>
                  <a:srgbClr val="0070C0"/>
                </a:solidFill>
                <a:effectLst/>
                <a:latin typeface="Dubai" panose="020B0503030403030204" pitchFamily="34" charset="-78"/>
                <a:ea typeface="Calibri" panose="020F0502020204030204" pitchFamily="34" charset="0"/>
                <a:cs typeface="Dubai" panose="020B0503030403030204" pitchFamily="34" charset="-78"/>
              </a:rPr>
              <a:t>  </a:t>
            </a:r>
            <a:r>
              <a:rPr lang="ar-IQ" sz="2400" dirty="0">
                <a:effectLst/>
                <a:latin typeface="Dubai" panose="020B0503030403030204" pitchFamily="34" charset="-78"/>
                <a:ea typeface="Calibri" panose="020F0502020204030204" pitchFamily="34" charset="0"/>
                <a:cs typeface="Dubai" panose="020B0503030403030204" pitchFamily="34" charset="-78"/>
              </a:rPr>
              <a:t>تكون شدته بين (85% الى90%) اما حجم التكرار يتراوح من (5-8)</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b="1" dirty="0">
                <a:solidFill>
                  <a:srgbClr val="0070C0"/>
                </a:solidFill>
                <a:effectLst/>
                <a:latin typeface="Dubai" panose="020B0503030403030204" pitchFamily="34" charset="-78"/>
                <a:ea typeface="Calibri" panose="020F0502020204030204" pitchFamily="34" charset="0"/>
                <a:cs typeface="Dubai" panose="020B0503030403030204" pitchFamily="34" charset="-78"/>
              </a:rPr>
              <a:t>3- درجة حمل المتوسطة</a:t>
            </a:r>
            <a:r>
              <a:rPr lang="ar-IQ" sz="2400" dirty="0">
                <a:solidFill>
                  <a:srgbClr val="0070C0"/>
                </a:solidFill>
                <a:effectLst/>
                <a:latin typeface="Dubai" panose="020B0503030403030204" pitchFamily="34" charset="-78"/>
                <a:ea typeface="Calibri" panose="020F0502020204030204" pitchFamily="34" charset="0"/>
                <a:cs typeface="Dubai" panose="020B0503030403030204" pitchFamily="34" charset="-78"/>
              </a:rPr>
              <a:t> </a:t>
            </a:r>
            <a:r>
              <a:rPr lang="ar-IQ" sz="2400" dirty="0">
                <a:effectLst/>
                <a:latin typeface="Dubai" panose="020B0503030403030204" pitchFamily="34" charset="-78"/>
                <a:ea typeface="Calibri" panose="020F0502020204030204" pitchFamily="34" charset="0"/>
                <a:cs typeface="Dubai" panose="020B0503030403030204" pitchFamily="34" charset="-78"/>
              </a:rPr>
              <a:t>: تكون شدته بين (60% الى80%) اما حجم التكرار يتراوح من (10-15)</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b="1" dirty="0">
                <a:solidFill>
                  <a:srgbClr val="0070C0"/>
                </a:solidFill>
                <a:effectLst/>
                <a:latin typeface="Dubai" panose="020B0503030403030204" pitchFamily="34" charset="-78"/>
                <a:ea typeface="Calibri" panose="020F0502020204030204" pitchFamily="34" charset="0"/>
                <a:cs typeface="Dubai" panose="020B0503030403030204" pitchFamily="34" charset="-78"/>
              </a:rPr>
              <a:t>4- درجة حمل البسيط(تحت المتوسط</a:t>
            </a:r>
            <a:r>
              <a:rPr lang="ar-IQ" sz="2400" dirty="0">
                <a:solidFill>
                  <a:srgbClr val="0070C0"/>
                </a:solidFill>
                <a:effectLst/>
                <a:latin typeface="Dubai" panose="020B0503030403030204" pitchFamily="34" charset="-78"/>
                <a:ea typeface="Calibri" panose="020F0502020204030204" pitchFamily="34" charset="0"/>
                <a:cs typeface="Dubai" panose="020B0503030403030204" pitchFamily="34" charset="-78"/>
              </a:rPr>
              <a:t>): </a:t>
            </a:r>
            <a:r>
              <a:rPr lang="ar-IQ" sz="2400" dirty="0">
                <a:effectLst/>
                <a:latin typeface="Dubai" panose="020B0503030403030204" pitchFamily="34" charset="-78"/>
                <a:ea typeface="Calibri" panose="020F0502020204030204" pitchFamily="34" charset="0"/>
                <a:cs typeface="Dubai" panose="020B0503030403030204" pitchFamily="34" charset="-78"/>
              </a:rPr>
              <a:t>تكون شدته بين (40% الى50%) حجم التكرار يتراوح من (15-20)</a:t>
            </a:r>
            <a:endParaRPr lang="en-US" dirty="0">
              <a:effectLst/>
              <a:latin typeface="Dubai" panose="020B0503030403030204" pitchFamily="34" charset="-78"/>
              <a:ea typeface="Calibri" panose="020F0502020204030204" pitchFamily="34" charset="0"/>
              <a:cs typeface="Dubai" panose="020B0503030403030204" pitchFamily="34" charset="-78"/>
            </a:endParaRPr>
          </a:p>
          <a:p>
            <a:pPr marL="0" marR="0" algn="justLow" rtl="1">
              <a:lnSpc>
                <a:spcPct val="115000"/>
              </a:lnSpc>
              <a:spcBef>
                <a:spcPts val="0"/>
              </a:spcBef>
              <a:spcAft>
                <a:spcPts val="1000"/>
              </a:spcAft>
              <a:tabLst>
                <a:tab pos="1797685" algn="l"/>
              </a:tabLst>
            </a:pPr>
            <a:r>
              <a:rPr lang="ar-IQ" sz="2400" b="1" dirty="0">
                <a:solidFill>
                  <a:srgbClr val="0070C0"/>
                </a:solidFill>
                <a:effectLst/>
                <a:latin typeface="Dubai" panose="020B0503030403030204" pitchFamily="34" charset="-78"/>
                <a:ea typeface="Calibri" panose="020F0502020204030204" pitchFamily="34" charset="0"/>
                <a:cs typeface="Dubai" panose="020B0503030403030204" pitchFamily="34" charset="-78"/>
              </a:rPr>
              <a:t>5- درجة حمل المتواضع</a:t>
            </a:r>
            <a:r>
              <a:rPr lang="ar-IQ" sz="2400" b="1" dirty="0">
                <a:effectLst/>
                <a:latin typeface="Dubai" panose="020B0503030403030204" pitchFamily="34" charset="-78"/>
                <a:ea typeface="Calibri" panose="020F0502020204030204" pitchFamily="34" charset="0"/>
                <a:cs typeface="Dubai" panose="020B0503030403030204" pitchFamily="34" charset="-78"/>
              </a:rPr>
              <a:t>:</a:t>
            </a:r>
            <a:r>
              <a:rPr lang="ar-IQ" sz="2400" dirty="0">
                <a:effectLst/>
                <a:latin typeface="Dubai" panose="020B0503030403030204" pitchFamily="34" charset="-78"/>
                <a:ea typeface="Calibri" panose="020F0502020204030204" pitchFamily="34" charset="0"/>
                <a:cs typeface="Dubai" panose="020B0503030403030204" pitchFamily="34" charset="-78"/>
              </a:rPr>
              <a:t> تكون شدته بين (20% الى30%) اما حجم التكرار يتراوح من (15-20)</a:t>
            </a:r>
            <a:endParaRPr lang="en-US" dirty="0">
              <a:effectLst/>
              <a:latin typeface="Dubai" panose="020B0503030403030204" pitchFamily="34" charset="-78"/>
              <a:ea typeface="Calibri" panose="020F0502020204030204" pitchFamily="34" charset="0"/>
              <a:cs typeface="Dubai" panose="020B0503030403030204" pitchFamily="34" charset="-78"/>
            </a:endParaRPr>
          </a:p>
        </p:txBody>
      </p:sp>
    </p:spTree>
    <p:extLst>
      <p:ext uri="{BB962C8B-B14F-4D97-AF65-F5344CB8AC3E}">
        <p14:creationId xmlns:p14="http://schemas.microsoft.com/office/powerpoint/2010/main" val="62422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23624-A055-CA45-110F-5E3DBCE721AA}"/>
              </a:ext>
            </a:extLst>
          </p:cNvPr>
          <p:cNvSpPr txBox="1"/>
          <p:nvPr/>
        </p:nvSpPr>
        <p:spPr>
          <a:xfrm>
            <a:off x="1469877" y="571379"/>
            <a:ext cx="8990175" cy="5507149"/>
          </a:xfrm>
          <a:prstGeom prst="rect">
            <a:avLst/>
          </a:prstGeom>
          <a:noFill/>
        </p:spPr>
        <p:txBody>
          <a:bodyPr wrap="square">
            <a:spAutoFit/>
          </a:bodyPr>
          <a:lstStyle/>
          <a:p>
            <a:pPr marL="0" marR="0" lvl="0" indent="0" algn="ctr" defTabSz="457200" rtl="1" eaLnBrk="1" fontAlgn="auto" latinLnBrk="0" hangingPunct="1">
              <a:lnSpc>
                <a:spcPct val="115000"/>
              </a:lnSpc>
              <a:spcBef>
                <a:spcPts val="0"/>
              </a:spcBef>
              <a:spcAft>
                <a:spcPts val="1000"/>
              </a:spcAft>
              <a:buClrTx/>
              <a:buSzTx/>
              <a:buFontTx/>
              <a:buNone/>
              <a:tabLst>
                <a:tab pos="1797685" algn="l"/>
              </a:tabLst>
              <a:defRPr/>
            </a:pPr>
            <a:r>
              <a:rPr kumimoji="0" lang="ar-IQ" sz="2800" b="1" i="0" u="none" strike="noStrike" kern="1200" cap="none" spc="0" normalizeH="0" baseline="0" noProof="0" dirty="0">
                <a:ln>
                  <a:noFill/>
                </a:ln>
                <a:solidFill>
                  <a:srgbClr val="0070C0"/>
                </a:solidFill>
                <a:effectLst/>
                <a:uLnTx/>
                <a:uFillTx/>
                <a:latin typeface="Dubai" panose="020B0503030403030204" pitchFamily="34" charset="-78"/>
                <a:ea typeface="Calibri" panose="020F0502020204030204" pitchFamily="34" charset="0"/>
                <a:cs typeface="Dubai" panose="020B0503030403030204" pitchFamily="34" charset="-78"/>
              </a:rPr>
              <a:t>طرق تقييم الحمل</a:t>
            </a:r>
            <a:endParaRPr kumimoji="0" lang="en-US" sz="2000" b="0" i="0" u="none" strike="noStrike" kern="1200" cap="none" spc="0" normalizeH="0" baseline="0" noProof="0" dirty="0">
              <a:ln>
                <a:noFill/>
              </a:ln>
              <a:solidFill>
                <a:srgbClr val="0070C0"/>
              </a:solidFill>
              <a:effectLst/>
              <a:uLnTx/>
              <a:uFillTx/>
              <a:latin typeface="Dubai" panose="020B0503030403030204" pitchFamily="34" charset="-78"/>
              <a:ea typeface="Calibri" panose="020F0502020204030204" pitchFamily="34" charset="0"/>
              <a:cs typeface="Dubai" panose="020B0503030403030204" pitchFamily="34" charset="-78"/>
            </a:endParaRP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1" i="0" u="none" strike="noStrike" kern="1200" cap="none" spc="0" normalizeH="0" baseline="0" noProof="0" dirty="0">
                <a:ln>
                  <a:noFill/>
                </a:ln>
                <a:solidFill>
                  <a:schemeClr val="accent5">
                    <a:lumMod val="75000"/>
                  </a:schemeClr>
                </a:solidFill>
                <a:effectLst/>
                <a:uLnTx/>
                <a:uFillTx/>
                <a:latin typeface="Dubai" panose="020B0503030403030204" pitchFamily="34" charset="-78"/>
                <a:ea typeface="Calibri" panose="020F0502020204030204" pitchFamily="34" charset="0"/>
                <a:cs typeface="Dubai" panose="020B0503030403030204" pitchFamily="34" charset="-78"/>
              </a:rPr>
              <a:t>1- الملاحظة الخارجية الموضوعية</a:t>
            </a:r>
            <a:r>
              <a:rPr kumimoji="0" lang="ar-IQ" sz="2000" b="0" i="0" u="none" strike="noStrike" kern="1200" cap="none" spc="0" normalizeH="0" baseline="0" noProof="0" dirty="0">
                <a:ln>
                  <a:noFill/>
                </a:ln>
                <a:solidFill>
                  <a:schemeClr val="accent5">
                    <a:lumMod val="75000"/>
                  </a:schemeClr>
                </a:solidFill>
                <a:effectLst/>
                <a:uLnTx/>
                <a:uFillTx/>
                <a:latin typeface="Dubai" panose="020B0503030403030204" pitchFamily="34" charset="-78"/>
                <a:ea typeface="Calibri" panose="020F0502020204030204" pitchFamily="34" charset="0"/>
                <a:cs typeface="Dubai" panose="020B0503030403030204" pitchFamily="34" charset="-78"/>
              </a:rPr>
              <a:t>: </a:t>
            </a:r>
            <a:r>
              <a:rPr kumimoji="0" lang="ar-IQ" sz="20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rPr>
              <a:t>حيث يقوم المدرب بمراقبة اللاعب قبل وخلال وبعد التدريب حيث يمكن ملاحظة بعض الظواهر على اللاعب يمكن المدرب من تقييم درجة الحمل و من امثلة المظاهر الخارجية التي يمكن المدرب من ملاحظتها:</a:t>
            </a:r>
            <a:endParaRPr kumimoji="0" lang="en-US" sz="16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rPr>
              <a:t>أ- ملاحظة مستوى اداء اللاعب والتي تعبر عن كيفية الاداء .. نلاحظ مثلاً( هل يتسم اللعب بالدقة والانسيابية)</a:t>
            </a:r>
            <a:endParaRPr kumimoji="0" lang="en-US" sz="16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rPr>
              <a:t>ب- ملاحظة المنظر العام للاعب(هل هو طبيعي ام متوتر).</a:t>
            </a:r>
            <a:endParaRPr kumimoji="0" lang="en-US" sz="16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rPr>
              <a:t>ت- ملاحظة التغيرات الخارجية للوجه( هل هو مرتاح ام مرتبك)</a:t>
            </a:r>
            <a:endParaRPr kumimoji="0" lang="en-US" sz="16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rPr>
              <a:t>ث- ملاحظة لون الجلد.</a:t>
            </a:r>
            <a:endParaRPr kumimoji="0" lang="en-US" sz="16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rPr>
              <a:t>ج- ملاحظة الارشادات التي يطبقها اللاعب.</a:t>
            </a:r>
            <a:endParaRPr kumimoji="0" lang="en-US" sz="16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rPr>
              <a:t>ح- ملاحظة درجة وسرعة التنفس.</a:t>
            </a:r>
            <a:endParaRPr kumimoji="0" lang="en-US" sz="16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rPr>
              <a:t>خ- ملاحظة الفترة اللازمة لإستعادة الشفاء.</a:t>
            </a:r>
            <a:endParaRPr kumimoji="0" lang="en-US" sz="16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p:txBody>
      </p:sp>
    </p:spTree>
    <p:extLst>
      <p:ext uri="{BB962C8B-B14F-4D97-AF65-F5344CB8AC3E}">
        <p14:creationId xmlns:p14="http://schemas.microsoft.com/office/powerpoint/2010/main" val="46443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931211-A609-7351-520A-66952A551829}"/>
              </a:ext>
            </a:extLst>
          </p:cNvPr>
          <p:cNvSpPr txBox="1"/>
          <p:nvPr/>
        </p:nvSpPr>
        <p:spPr>
          <a:xfrm>
            <a:off x="1025495" y="900956"/>
            <a:ext cx="10212225" cy="4494051"/>
          </a:xfrm>
          <a:prstGeom prst="rect">
            <a:avLst/>
          </a:prstGeom>
          <a:noFill/>
        </p:spPr>
        <p:txBody>
          <a:bodyPr wrap="square">
            <a:spAutoFit/>
          </a:bodyPr>
          <a:lstStyle/>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1" i="0" u="none" strike="noStrike" kern="1200" cap="none" spc="0" normalizeH="0" baseline="0" noProof="0" dirty="0">
                <a:ln>
                  <a:noFill/>
                </a:ln>
                <a:solidFill>
                  <a:schemeClr val="accent5">
                    <a:lumMod val="75000"/>
                  </a:schemeClr>
                </a:solidFill>
                <a:effectLst/>
                <a:uLnTx/>
                <a:uFillTx/>
                <a:latin typeface="Dubai" panose="020B0503030403030204" pitchFamily="34" charset="-78"/>
                <a:ea typeface="Calibri" panose="020F0502020204030204" pitchFamily="34" charset="0"/>
                <a:cs typeface="Dubai" panose="020B0503030403030204" pitchFamily="34" charset="-78"/>
              </a:rPr>
              <a:t>2- الملاحظة الداخلية الذاتية</a:t>
            </a:r>
            <a:r>
              <a:rPr kumimoji="0" lang="ar-IQ" sz="2000" b="0" i="0" u="none" strike="noStrike" kern="1200" cap="none" spc="0" normalizeH="0" baseline="0" noProof="0" dirty="0">
                <a:ln>
                  <a:noFill/>
                </a:ln>
                <a:solidFill>
                  <a:schemeClr val="accent5">
                    <a:lumMod val="75000"/>
                  </a:schemeClr>
                </a:solidFill>
                <a:effectLst/>
                <a:uLnTx/>
                <a:uFillTx/>
                <a:latin typeface="Dubai" panose="020B0503030403030204" pitchFamily="34" charset="-78"/>
                <a:ea typeface="Calibri" panose="020F0502020204030204" pitchFamily="34" charset="0"/>
                <a:cs typeface="Dubai" panose="020B0503030403030204" pitchFamily="34" charset="-78"/>
              </a:rPr>
              <a:t>: </a:t>
            </a:r>
            <a:r>
              <a:rPr kumimoji="0" lang="ar-IQ" sz="18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rPr>
              <a:t>في هذه الحالة يعتمد اللعب في تقييم اللاعب وتحديد مشاعره وإحساساته بعد أداء مجهود معين، ولكن يعاب على هذه الحالة في ان اللاعب لايكون صادقاً او دقيقاً في تقييم ذاته حيث ان اللاعب عندما ينجح في التدريب يخفي تعبه.</a:t>
            </a:r>
            <a:endParaRPr kumimoji="0" lang="en-US" sz="18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2000" b="1" i="0" u="none" strike="noStrike" kern="1200" cap="none" spc="0" normalizeH="0" baseline="0" noProof="0" dirty="0">
                <a:ln>
                  <a:noFill/>
                </a:ln>
                <a:solidFill>
                  <a:schemeClr val="accent5">
                    <a:lumMod val="75000"/>
                  </a:schemeClr>
                </a:solidFill>
                <a:effectLst/>
                <a:uLnTx/>
                <a:uFillTx/>
                <a:latin typeface="Dubai" panose="020B0503030403030204" pitchFamily="34" charset="-78"/>
                <a:ea typeface="+mn-ea"/>
                <a:cs typeface="Dubai" panose="020B0503030403030204" pitchFamily="34" charset="-78"/>
              </a:rPr>
              <a:t>3- تقرير الفرد الرياضي: </a:t>
            </a:r>
            <a:r>
              <a:rPr kumimoji="0" lang="ar-IQ" sz="1800" b="0" i="0" u="none" strike="noStrike" kern="1200" cap="none" spc="0" normalizeH="0" baseline="0" noProof="0" dirty="0">
                <a:ln>
                  <a:noFill/>
                </a:ln>
                <a:effectLst/>
                <a:uLnTx/>
                <a:uFillTx/>
                <a:latin typeface="Dubai" panose="020B0503030403030204" pitchFamily="34" charset="-78"/>
                <a:ea typeface="+mn-ea"/>
                <a:cs typeface="Dubai" panose="020B0503030403030204" pitchFamily="34" charset="-78"/>
              </a:rPr>
              <a:t>حيث يقوم اللاعب بكتابة تقرير عن حالته بعد الانتهاء من التدريب ومن هذه الاسئلة التي يمكن للفرد الرياضي الاجابة عليها.</a:t>
            </a: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1800" b="0" i="0" u="none" strike="noStrike" kern="1200" cap="none" spc="0" normalizeH="0" baseline="0" noProof="0" dirty="0">
                <a:ln>
                  <a:noFill/>
                </a:ln>
                <a:effectLst/>
                <a:uLnTx/>
                <a:uFillTx/>
                <a:latin typeface="Dubai" panose="020B0503030403030204" pitchFamily="34" charset="-78"/>
                <a:ea typeface="+mn-ea"/>
                <a:cs typeface="Dubai" panose="020B0503030403030204" pitchFamily="34" charset="-78"/>
              </a:rPr>
              <a:t>أ- ما حكمك على مستواك اثناء التدريب.</a:t>
            </a: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1800" b="0" i="0" u="none" strike="noStrike" kern="1200" cap="none" spc="0" normalizeH="0" baseline="0" noProof="0" dirty="0">
                <a:ln>
                  <a:noFill/>
                </a:ln>
                <a:effectLst/>
                <a:uLnTx/>
                <a:uFillTx/>
                <a:latin typeface="Dubai" panose="020B0503030403030204" pitchFamily="34" charset="-78"/>
                <a:ea typeface="+mn-ea"/>
                <a:cs typeface="Dubai" panose="020B0503030403030204" pitchFamily="34" charset="-78"/>
              </a:rPr>
              <a:t>ب- كيف كان الحمل لهذا اليوم.</a:t>
            </a: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1800" b="0" i="0" u="none" strike="noStrike" kern="1200" cap="none" spc="0" normalizeH="0" baseline="0" noProof="0" dirty="0">
                <a:ln>
                  <a:noFill/>
                </a:ln>
                <a:effectLst/>
                <a:uLnTx/>
                <a:uFillTx/>
                <a:latin typeface="Dubai" panose="020B0503030403030204" pitchFamily="34" charset="-78"/>
                <a:ea typeface="+mn-ea"/>
                <a:cs typeface="Dubai" panose="020B0503030403030204" pitchFamily="34" charset="-78"/>
              </a:rPr>
              <a:t>ت- كيف تشعر فيما يتعلق بعضلات جسمك او عضلات معينة.</a:t>
            </a: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1800" b="0" i="0" u="none" strike="noStrike" kern="1200" cap="none" spc="0" normalizeH="0" baseline="0" noProof="0" dirty="0">
                <a:ln>
                  <a:noFill/>
                </a:ln>
                <a:effectLst/>
                <a:uLnTx/>
                <a:uFillTx/>
                <a:latin typeface="Dubai" panose="020B0503030403030204" pitchFamily="34" charset="-78"/>
                <a:ea typeface="+mn-ea"/>
                <a:cs typeface="Dubai" panose="020B0503030403030204" pitchFamily="34" charset="-78"/>
              </a:rPr>
              <a:t>ث- درجة شهيتك للطعام.</a:t>
            </a: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r>
              <a:rPr kumimoji="0" lang="ar-IQ" sz="1800" b="0" i="0" u="none" strike="noStrike" kern="1200" cap="none" spc="0" normalizeH="0" baseline="0" noProof="0" dirty="0">
                <a:ln>
                  <a:noFill/>
                </a:ln>
                <a:effectLst/>
                <a:uLnTx/>
                <a:uFillTx/>
                <a:latin typeface="Dubai" panose="020B0503030403030204" pitchFamily="34" charset="-78"/>
                <a:ea typeface="+mn-ea"/>
                <a:cs typeface="Dubai" panose="020B0503030403030204" pitchFamily="34" charset="-78"/>
              </a:rPr>
              <a:t>ج- عدد ساعات النوم وطبيعتها.</a:t>
            </a:r>
          </a:p>
          <a:p>
            <a:pPr marL="0" marR="0" lvl="0" indent="0" algn="justLow" defTabSz="457200" rtl="1" eaLnBrk="1" fontAlgn="auto" latinLnBrk="0" hangingPunct="1">
              <a:lnSpc>
                <a:spcPct val="115000"/>
              </a:lnSpc>
              <a:spcBef>
                <a:spcPts val="0"/>
              </a:spcBef>
              <a:spcAft>
                <a:spcPts val="1000"/>
              </a:spcAft>
              <a:buClrTx/>
              <a:buSzTx/>
              <a:buFontTx/>
              <a:buNone/>
              <a:tabLst>
                <a:tab pos="1797685" algn="l"/>
              </a:tabLst>
              <a:defRPr/>
            </a:pPr>
            <a:endParaRPr kumimoji="0" lang="en-US" sz="1400" b="0" i="0" u="none" strike="noStrike" kern="1200" cap="none" spc="0" normalizeH="0" baseline="0" noProof="0" dirty="0">
              <a:ln>
                <a:noFill/>
              </a:ln>
              <a:effectLst/>
              <a:uLnTx/>
              <a:uFillTx/>
              <a:latin typeface="Dubai" panose="020B0503030403030204" pitchFamily="34" charset="-78"/>
              <a:ea typeface="Calibri" panose="020F0502020204030204" pitchFamily="34" charset="0"/>
              <a:cs typeface="Dubai" panose="020B0503030403030204" pitchFamily="34" charset="-78"/>
            </a:endParaRPr>
          </a:p>
        </p:txBody>
      </p:sp>
    </p:spTree>
    <p:extLst>
      <p:ext uri="{BB962C8B-B14F-4D97-AF65-F5344CB8AC3E}">
        <p14:creationId xmlns:p14="http://schemas.microsoft.com/office/powerpoint/2010/main" val="16451127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TotalTime>
  <Words>622</Words>
  <Application>Microsoft Office PowerPoint</Application>
  <PresentationFormat>Widescreen</PresentationFormat>
  <Paragraphs>58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Dubai</vt:lpstr>
      <vt:lpstr>Garamond</vt:lpstr>
      <vt:lpstr>Tw Cen MT</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cp:revision>
  <dcterms:created xsi:type="dcterms:W3CDTF">2023-10-18T15:17:16Z</dcterms:created>
  <dcterms:modified xsi:type="dcterms:W3CDTF">2023-10-28T16:37:07Z</dcterms:modified>
</cp:coreProperties>
</file>