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2" r:id="rId2"/>
    <p:sldId id="260" r:id="rId3"/>
    <p:sldId id="263" r:id="rId4"/>
    <p:sldId id="265" r:id="rId5"/>
    <p:sldId id="267" r:id="rId6"/>
    <p:sldId id="26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329637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1D94CE-09ED-45CF-83A8-78C748DEAC44}" type="datetimeFigureOut">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2256604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1104182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43719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2882332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915792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151095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402293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259954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28544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246986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1D94CE-09ED-45CF-83A8-78C748DEAC44}" type="datetimeFigureOut">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236431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1D94CE-09ED-45CF-83A8-78C748DEAC44}" type="datetimeFigureOut">
              <a:rPr lang="en-US" smtClean="0"/>
              <a:t>11/11/2023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324294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248876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4250942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F1D94CE-09ED-45CF-83A8-78C748DEAC44}" type="datetimeFigureOut">
              <a:rPr lang="en-US" smtClean="0"/>
              <a:t>11/11/2023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303067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1D94CE-09ED-45CF-83A8-78C748DEAC44}" type="datetimeFigureOut">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3B3D1-87EC-4813-A5FB-DD8D6D87D8EA}" type="slidenum">
              <a:rPr lang="en-US" smtClean="0"/>
              <a:t>‹#›</a:t>
            </a:fld>
            <a:endParaRPr lang="en-US"/>
          </a:p>
        </p:txBody>
      </p:sp>
    </p:spTree>
    <p:extLst>
      <p:ext uri="{BB962C8B-B14F-4D97-AF65-F5344CB8AC3E}">
        <p14:creationId xmlns:p14="http://schemas.microsoft.com/office/powerpoint/2010/main" val="20077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F1D94CE-09ED-45CF-83A8-78C748DEAC44}" type="datetimeFigureOut">
              <a:rPr lang="en-US" smtClean="0"/>
              <a:t>11/11/2023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F53B3D1-87EC-4813-A5FB-DD8D6D87D8EA}" type="slidenum">
              <a:rPr lang="en-US" smtClean="0"/>
              <a:t>‹#›</a:t>
            </a:fld>
            <a:endParaRPr lang="en-US"/>
          </a:p>
        </p:txBody>
      </p:sp>
    </p:spTree>
    <p:extLst>
      <p:ext uri="{BB962C8B-B14F-4D97-AF65-F5344CB8AC3E}">
        <p14:creationId xmlns:p14="http://schemas.microsoft.com/office/powerpoint/2010/main" val="202344115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B09B58-5F40-DD43-EE33-92FF2A92CB2D}"/>
              </a:ext>
            </a:extLst>
          </p:cNvPr>
          <p:cNvSpPr txBox="1"/>
          <p:nvPr/>
        </p:nvSpPr>
        <p:spPr>
          <a:xfrm>
            <a:off x="1316052" y="550275"/>
            <a:ext cx="8701755" cy="4462760"/>
          </a:xfrm>
          <a:prstGeom prst="rect">
            <a:avLst/>
          </a:prstGeom>
          <a:noFill/>
        </p:spPr>
        <p:txBody>
          <a:bodyPr wrap="square">
            <a:spAutoFit/>
          </a:bodyPr>
          <a:lstStyle/>
          <a:p>
            <a:pPr marL="0" marR="0" lvl="0" indent="0" algn="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جامعة صلاح الدين- أربيل                                                                                                     </a:t>
            </a:r>
          </a:p>
          <a:p>
            <a:pPr marL="0" marR="0" lvl="0" indent="0" algn="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كلية التربية البدنية وعلوم الرياضة</a:t>
            </a:r>
          </a:p>
          <a:p>
            <a:pPr marL="0" marR="0" lvl="0" indent="0" algn="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الدراسات العليا –الدبلوم العالي</a:t>
            </a:r>
          </a:p>
          <a:p>
            <a:pPr marL="0" marR="0" lvl="0" indent="0" algn="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                                             </a:t>
            </a:r>
          </a:p>
          <a:p>
            <a:pPr marL="0" marR="0" lvl="0" indent="0" algn="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ctr" defTabSz="457200" rtl="1" eaLnBrk="1" fontAlgn="base" latinLnBrk="0" hangingPunct="1">
              <a:lnSpc>
                <a:spcPct val="100000"/>
              </a:lnSpc>
              <a:spcBef>
                <a:spcPct val="0"/>
              </a:spcBef>
              <a:spcAft>
                <a:spcPct val="0"/>
              </a:spcAft>
              <a:buClrTx/>
              <a:buSzTx/>
              <a:buFontTx/>
              <a:buNone/>
              <a:tabLst/>
              <a:defRPr/>
            </a:pPr>
            <a:r>
              <a:rPr kumimoji="0" lang="ar-IQ" altLang="en-US" sz="32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المحاضرة الرابعة</a:t>
            </a:r>
          </a:p>
          <a:p>
            <a:pPr marL="0" marR="0" lvl="0" indent="0" algn="ctr" defTabSz="457200" rtl="1" eaLnBrk="1" fontAlgn="base" latinLnBrk="0" hangingPunct="1">
              <a:lnSpc>
                <a:spcPct val="100000"/>
              </a:lnSpc>
              <a:spcBef>
                <a:spcPct val="0"/>
              </a:spcBef>
              <a:spcAft>
                <a:spcPct val="0"/>
              </a:spcAft>
              <a:buClrTx/>
              <a:buSzTx/>
              <a:buFontTx/>
              <a:buNone/>
              <a:tabLst/>
              <a:defRPr/>
            </a:pPr>
            <a:r>
              <a:rPr kumimoji="0" lang="ar-IQ" altLang="en-US" sz="32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مادة علم التدريب الرياضي</a:t>
            </a:r>
          </a:p>
          <a:p>
            <a:pPr marL="0" marR="0" lvl="0" indent="0" algn="ct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ct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ct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ct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أ.م.د.قهار علي أحمد</a:t>
            </a:r>
          </a:p>
          <a:p>
            <a:pPr marL="0" marR="0" lvl="0" indent="0" algn="ct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2023 </a:t>
            </a:r>
            <a:endParaRPr kumimoji="0" lang="en-US" altLang="en-US" sz="1800" b="0" i="0" u="none" strike="noStrike" kern="1200" cap="none" spc="0" normalizeH="0" baseline="0" noProof="0" dirty="0">
              <a:ln>
                <a:noFill/>
              </a:ln>
              <a:effectLst/>
              <a:uLnTx/>
              <a:uFillTx/>
              <a:latin typeface="Century Gothic" panose="020B0502020202020204" pitchFamily="34" charset="0"/>
              <a:ea typeface="+mn-ea"/>
              <a:cs typeface="+mn-cs"/>
            </a:endParaRPr>
          </a:p>
        </p:txBody>
      </p:sp>
      <p:pic>
        <p:nvPicPr>
          <p:cNvPr id="4" name="Picture 3">
            <a:extLst>
              <a:ext uri="{FF2B5EF4-FFF2-40B4-BE49-F238E27FC236}">
                <a16:creationId xmlns:a16="http://schemas.microsoft.com/office/drawing/2014/main" id="{C339ECFC-A351-329C-A687-56CC7A3DE02A}"/>
              </a:ext>
            </a:extLst>
          </p:cNvPr>
          <p:cNvPicPr>
            <a:picLocks noChangeAspect="1"/>
          </p:cNvPicPr>
          <p:nvPr/>
        </p:nvPicPr>
        <p:blipFill>
          <a:blip r:embed="rId2"/>
          <a:stretch>
            <a:fillRect/>
          </a:stretch>
        </p:blipFill>
        <p:spPr>
          <a:xfrm>
            <a:off x="1698722" y="661371"/>
            <a:ext cx="1536325" cy="1304657"/>
          </a:xfrm>
          <a:prstGeom prst="rect">
            <a:avLst/>
          </a:prstGeom>
        </p:spPr>
      </p:pic>
    </p:spTree>
    <p:extLst>
      <p:ext uri="{BB962C8B-B14F-4D97-AF65-F5344CB8AC3E}">
        <p14:creationId xmlns:p14="http://schemas.microsoft.com/office/powerpoint/2010/main" val="276607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3D65530-AFD6-AE81-6F83-1652C4D6A50C}"/>
              </a:ext>
            </a:extLst>
          </p:cNvPr>
          <p:cNvSpPr txBox="1"/>
          <p:nvPr/>
        </p:nvSpPr>
        <p:spPr>
          <a:xfrm>
            <a:off x="846034" y="611776"/>
            <a:ext cx="9280733" cy="3768724"/>
          </a:xfrm>
          <a:prstGeom prst="rect">
            <a:avLst/>
          </a:prstGeom>
          <a:noFill/>
        </p:spPr>
        <p:txBody>
          <a:bodyPr wrap="square">
            <a:spAutoFit/>
          </a:bodyPr>
          <a:lstStyle/>
          <a:p>
            <a:pPr marL="0" marR="0" algn="ctr" rtl="1">
              <a:lnSpc>
                <a:spcPct val="115000"/>
              </a:lnSpc>
              <a:spcBef>
                <a:spcPts val="0"/>
              </a:spcBef>
              <a:spcAft>
                <a:spcPts val="1000"/>
              </a:spcAft>
              <a:tabLst>
                <a:tab pos="1797685" algn="l"/>
              </a:tabLst>
            </a:pPr>
            <a:r>
              <a:rPr lang="ar-SA" sz="2400" b="1" dirty="0">
                <a:solidFill>
                  <a:srgbClr val="FFC000"/>
                </a:solidFill>
                <a:effectLst/>
                <a:latin typeface="Dubai" panose="020B0503030403030204" pitchFamily="34" charset="-78"/>
                <a:ea typeface="Calibri" panose="020F0502020204030204" pitchFamily="34" charset="0"/>
                <a:cs typeface="Dubai" panose="020B0503030403030204" pitchFamily="34" charset="-78"/>
              </a:rPr>
              <a:t>الحمل الزائد</a:t>
            </a:r>
            <a:endParaRPr lang="en-US" dirty="0">
              <a:solidFill>
                <a:srgbClr val="FFC0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OM"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effectLst/>
                <a:latin typeface="Dubai" panose="020B0503030403030204" pitchFamily="34" charset="-78"/>
                <a:ea typeface="Calibri" panose="020F0502020204030204" pitchFamily="34" charset="0"/>
                <a:cs typeface="Dubai" panose="020B0503030403030204" pitchFamily="34" charset="-78"/>
              </a:rPr>
              <a:t>هو زيادة الجهد البدنى والعصبى زيادة كبيرة عن ما يستطيع اللاعب تحمل</a:t>
            </a:r>
            <a:r>
              <a:rPr lang="ar-IQ" sz="2400" dirty="0">
                <a:effectLst/>
                <a:latin typeface="Dubai" panose="020B0503030403030204" pitchFamily="34" charset="-78"/>
                <a:ea typeface="Calibri" panose="020F0502020204030204" pitchFamily="34" charset="0"/>
                <a:cs typeface="Dubai" panose="020B0503030403030204" pitchFamily="34" charset="-78"/>
              </a:rPr>
              <a:t>ه </a:t>
            </a:r>
            <a:r>
              <a:rPr lang="ar-SA" sz="2400" dirty="0">
                <a:effectLst/>
                <a:latin typeface="Dubai" panose="020B0503030403030204" pitchFamily="34" charset="-78"/>
                <a:ea typeface="Calibri" panose="020F0502020204030204" pitchFamily="34" charset="0"/>
                <a:cs typeface="Dubai" panose="020B0503030403030204" pitchFamily="34" charset="-78"/>
              </a:rPr>
              <a:t>مما يؤدى الى هبوط مستواه البدنى والخططى والمهارى</a:t>
            </a:r>
            <a:r>
              <a:rPr lang="en-US" sz="2400" dirty="0">
                <a:effectLst/>
                <a:latin typeface="Dubai" panose="020B0503030403030204" pitchFamily="34" charset="-78"/>
                <a:ea typeface="Calibri" panose="020F0502020204030204" pitchFamily="34" charset="0"/>
                <a:cs typeface="Dubai" panose="020B0503030403030204" pitchFamily="34" charset="-78"/>
              </a:rPr>
              <a:t> .</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OM"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effectLst/>
                <a:latin typeface="Dubai" panose="020B0503030403030204" pitchFamily="34" charset="-78"/>
                <a:ea typeface="Calibri" panose="020F0502020204030204" pitchFamily="34" charset="0"/>
                <a:cs typeface="Dubai" panose="020B0503030403030204" pitchFamily="34" charset="-78"/>
              </a:rPr>
              <a:t>يرى كل من</a:t>
            </a:r>
            <a:r>
              <a:rPr lang="en-US" sz="2400" dirty="0">
                <a:effectLst/>
                <a:latin typeface="Dubai" panose="020B0503030403030204" pitchFamily="34" charset="-78"/>
                <a:ea typeface="Calibri" panose="020F0502020204030204" pitchFamily="34" charset="0"/>
                <a:cs typeface="Dubai" panose="020B0503030403030204" pitchFamily="34" charset="-78"/>
              </a:rPr>
              <a:t> Richard </a:t>
            </a:r>
            <a:r>
              <a:rPr lang="ar-SA" sz="2400" dirty="0">
                <a:effectLst/>
                <a:latin typeface="Dubai" panose="020B0503030403030204" pitchFamily="34" charset="-78"/>
                <a:ea typeface="Calibri" panose="020F0502020204030204" pitchFamily="34" charset="0"/>
                <a:cs typeface="Dubai" panose="020B0503030403030204" pitchFamily="34" charset="-78"/>
              </a:rPr>
              <a:t>و</a:t>
            </a:r>
            <a:r>
              <a:rPr lang="en-US" sz="2400" dirty="0">
                <a:effectLst/>
                <a:latin typeface="Dubai" panose="020B0503030403030204" pitchFamily="34" charset="-78"/>
                <a:ea typeface="Calibri" panose="020F0502020204030204" pitchFamily="34" charset="0"/>
                <a:cs typeface="Dubai" panose="020B0503030403030204" pitchFamily="34" charset="-78"/>
              </a:rPr>
              <a:t> Christopher &amp; Robert </a:t>
            </a:r>
            <a:r>
              <a:rPr lang="ar-SA" sz="2400" dirty="0">
                <a:effectLst/>
                <a:latin typeface="Dubai" panose="020B0503030403030204" pitchFamily="34" charset="-78"/>
                <a:ea typeface="Calibri" panose="020F0502020204030204" pitchFamily="34" charset="0"/>
                <a:cs typeface="Dubai" panose="020B0503030403030204" pitchFamily="34" charset="-78"/>
              </a:rPr>
              <a:t>انه عبارة عن عمليات من التدريب المفرط التي تقود إلى متلازمة الحمل الزائد والتي يمكن ان تعرف على انها حالة من التعب لفترة طويلة تحدث نتيجة التدريب الشاق والمنافسة من دون راحة كافية</a:t>
            </a:r>
            <a:endParaRPr lang="ar-OM" sz="24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endParaRPr lang="en-US" dirty="0">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243307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76317-0714-CB48-5F3E-2AF8FF0D72CA}"/>
              </a:ext>
            </a:extLst>
          </p:cNvPr>
          <p:cNvSpPr>
            <a:spLocks noGrp="1"/>
          </p:cNvSpPr>
          <p:nvPr>
            <p:ph type="title"/>
          </p:nvPr>
        </p:nvSpPr>
        <p:spPr/>
        <p:txBody>
          <a:bodyPr/>
          <a:lstStyle/>
          <a:p>
            <a:pPr algn="ctr"/>
            <a:r>
              <a:rPr lang="ar-IQ" dirty="0">
                <a:solidFill>
                  <a:srgbClr val="FFC000"/>
                </a:solidFill>
                <a:latin typeface="Dubai" panose="020B0503030403030204" pitchFamily="34" charset="-78"/>
                <a:cs typeface="Dubai" panose="020B0503030403030204" pitchFamily="34" charset="-78"/>
              </a:rPr>
              <a:t>أ</a:t>
            </a:r>
            <a:r>
              <a:rPr lang="ar-OM" dirty="0">
                <a:solidFill>
                  <a:srgbClr val="FFC000"/>
                </a:solidFill>
                <a:latin typeface="Dubai" panose="020B0503030403030204" pitchFamily="34" charset="-78"/>
                <a:cs typeface="Dubai" panose="020B0503030403030204" pitchFamily="34" charset="-78"/>
              </a:rPr>
              <a:t>ع</a:t>
            </a:r>
            <a:r>
              <a:rPr lang="ar-IQ" dirty="0">
                <a:solidFill>
                  <a:srgbClr val="FFC000"/>
                </a:solidFill>
                <a:latin typeface="Dubai" panose="020B0503030403030204" pitchFamily="34" charset="-78"/>
                <a:cs typeface="Dubai" panose="020B0503030403030204" pitchFamily="34" charset="-78"/>
              </a:rPr>
              <a:t>ـــ</a:t>
            </a:r>
            <a:r>
              <a:rPr lang="ar-OM" dirty="0">
                <a:solidFill>
                  <a:srgbClr val="FFC000"/>
                </a:solidFill>
                <a:latin typeface="Dubai" panose="020B0503030403030204" pitchFamily="34" charset="-78"/>
                <a:cs typeface="Dubai" panose="020B0503030403030204" pitchFamily="34" charset="-78"/>
              </a:rPr>
              <a:t>راض</a:t>
            </a:r>
            <a:r>
              <a:rPr lang="ar-IQ" dirty="0">
                <a:solidFill>
                  <a:srgbClr val="FFC000"/>
                </a:solidFill>
                <a:latin typeface="Dubai" panose="020B0503030403030204" pitchFamily="34" charset="-78"/>
                <a:cs typeface="Dubai" panose="020B0503030403030204" pitchFamily="34" charset="-78"/>
              </a:rPr>
              <a:t>ــــــــــــــــــــــ</a:t>
            </a:r>
            <a:r>
              <a:rPr lang="ar-OM" dirty="0">
                <a:solidFill>
                  <a:srgbClr val="FFC000"/>
                </a:solidFill>
                <a:latin typeface="Dubai" panose="020B0503030403030204" pitchFamily="34" charset="-78"/>
                <a:cs typeface="Dubai" panose="020B0503030403030204" pitchFamily="34" charset="-78"/>
              </a:rPr>
              <a:t>ه</a:t>
            </a:r>
            <a:endParaRPr lang="en-US" dirty="0">
              <a:solidFill>
                <a:srgbClr val="FFC000"/>
              </a:solidFill>
              <a:latin typeface="Dubai" panose="020B0503030403030204" pitchFamily="34" charset="-78"/>
              <a:cs typeface="Dubai" panose="020B0503030403030204" pitchFamily="34" charset="-78"/>
            </a:endParaRPr>
          </a:p>
        </p:txBody>
      </p:sp>
      <p:sp>
        <p:nvSpPr>
          <p:cNvPr id="3" name="Content Placeholder 2">
            <a:extLst>
              <a:ext uri="{FF2B5EF4-FFF2-40B4-BE49-F238E27FC236}">
                <a16:creationId xmlns:a16="http://schemas.microsoft.com/office/drawing/2014/main" id="{9FCDF6CE-AF71-3DDE-C558-AA0501C1C64D}"/>
              </a:ext>
            </a:extLst>
          </p:cNvPr>
          <p:cNvSpPr>
            <a:spLocks noGrp="1"/>
          </p:cNvSpPr>
          <p:nvPr>
            <p:ph sz="half" idx="1"/>
          </p:nvPr>
        </p:nvSpPr>
        <p:spPr>
          <a:xfrm>
            <a:off x="324740" y="1521151"/>
            <a:ext cx="5612643" cy="4735187"/>
          </a:xfrm>
        </p:spPr>
        <p:txBody>
          <a:bodyPr/>
          <a:lstStyle/>
          <a:p>
            <a:pPr marL="0" marR="0" algn="justLow" rtl="1">
              <a:lnSpc>
                <a:spcPct val="115000"/>
              </a:lnSpc>
              <a:spcBef>
                <a:spcPts val="0"/>
              </a:spcBef>
              <a:spcAft>
                <a:spcPts val="1000"/>
              </a:spcAft>
              <a:tabLst>
                <a:tab pos="1797685" algn="l"/>
              </a:tabLst>
            </a:pPr>
            <a:r>
              <a:rPr lang="ar-SA" sz="2000" b="1" dirty="0">
                <a:solidFill>
                  <a:srgbClr val="00B0F0"/>
                </a:solidFill>
                <a:effectLst/>
                <a:latin typeface="Dubai" panose="020B0503030403030204" pitchFamily="34" charset="-78"/>
                <a:ea typeface="Calibri" panose="020F0502020204030204" pitchFamily="34" charset="0"/>
                <a:cs typeface="Dubai" panose="020B0503030403030204" pitchFamily="34" charset="-78"/>
              </a:rPr>
              <a:t>ثانياً/ اعراض وظيفية جسمية</a:t>
            </a:r>
            <a:r>
              <a:rPr lang="en-US" sz="2000" b="1" dirty="0">
                <a:solidFill>
                  <a:srgbClr val="00B0F0"/>
                </a:solidFill>
                <a:effectLst/>
                <a:latin typeface="Dubai" panose="020B0503030403030204" pitchFamily="34" charset="-78"/>
                <a:ea typeface="Calibri" panose="020F0502020204030204" pitchFamily="34" charset="0"/>
                <a:cs typeface="Dubai" panose="020B0503030403030204" pitchFamily="34" charset="-78"/>
              </a:rPr>
              <a:t> </a:t>
            </a:r>
            <a:r>
              <a:rPr lang="en-US" sz="2000" b="1" dirty="0">
                <a:effectLst/>
                <a:latin typeface="Dubai" panose="020B0503030403030204" pitchFamily="34" charset="-78"/>
                <a:ea typeface="Calibri" panose="020F0502020204030204" pitchFamily="34" charset="0"/>
                <a:cs typeface="Dubai" panose="020B0503030403030204" pitchFamily="34" charset="-78"/>
              </a:rPr>
              <a:t>:</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1-الارق وفقد الشهية</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2-اعاقة فى وظائف المعدة والامعاء</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3-الاحساس بالدوار الدائم</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4-زيادة القابلية للاصابة بالامراض</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5- نقص السعة الحيوية</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6- طول فترة استعادة النبض لحالتة الطبيعة (استعادة الشفاء )</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endParaRPr lang="en-US" dirty="0"/>
          </a:p>
        </p:txBody>
      </p:sp>
      <p:sp>
        <p:nvSpPr>
          <p:cNvPr id="4" name="Content Placeholder 3">
            <a:extLst>
              <a:ext uri="{FF2B5EF4-FFF2-40B4-BE49-F238E27FC236}">
                <a16:creationId xmlns:a16="http://schemas.microsoft.com/office/drawing/2014/main" id="{6CE35B23-81C5-03BD-B2B8-C84DE44DF39E}"/>
              </a:ext>
            </a:extLst>
          </p:cNvPr>
          <p:cNvSpPr>
            <a:spLocks noGrp="1"/>
          </p:cNvSpPr>
          <p:nvPr>
            <p:ph sz="half" idx="2"/>
          </p:nvPr>
        </p:nvSpPr>
        <p:spPr>
          <a:xfrm>
            <a:off x="6254619" y="1521151"/>
            <a:ext cx="4834071" cy="4545989"/>
          </a:xfrm>
        </p:spPr>
        <p:txBody>
          <a:bodyPr/>
          <a:lstStyle/>
          <a:p>
            <a:pPr marL="0" marR="0" algn="justLow" rtl="1">
              <a:lnSpc>
                <a:spcPct val="115000"/>
              </a:lnSpc>
              <a:spcBef>
                <a:spcPts val="0"/>
              </a:spcBef>
              <a:spcAft>
                <a:spcPts val="1000"/>
              </a:spcAft>
              <a:tabLst>
                <a:tab pos="1797685" algn="l"/>
              </a:tabLst>
            </a:pPr>
            <a:r>
              <a:rPr lang="ar-SA" sz="2000" b="1" dirty="0">
                <a:solidFill>
                  <a:srgbClr val="00B0F0"/>
                </a:solidFill>
                <a:effectLst/>
                <a:latin typeface="Dubai" panose="020B0503030403030204" pitchFamily="34" charset="-78"/>
                <a:ea typeface="Calibri" panose="020F0502020204030204" pitchFamily="34" charset="0"/>
                <a:cs typeface="Dubai" panose="020B0503030403030204" pitchFamily="34" charset="-78"/>
              </a:rPr>
              <a:t>أولًا/ اعراض نفسية</a:t>
            </a:r>
            <a:r>
              <a:rPr lang="en-US" sz="2000" b="1" dirty="0">
                <a:solidFill>
                  <a:srgbClr val="00B0F0"/>
                </a:solidFill>
                <a:effectLst/>
                <a:latin typeface="Dubai" panose="020B0503030403030204" pitchFamily="34" charset="-78"/>
                <a:ea typeface="Calibri" panose="020F0502020204030204" pitchFamily="34" charset="0"/>
                <a:cs typeface="Dubai" panose="020B0503030403030204" pitchFamily="34" charset="-78"/>
              </a:rPr>
              <a:t> :</a:t>
            </a:r>
            <a:endParaRPr lang="en-US" sz="1600" dirty="0">
              <a:solidFill>
                <a:srgbClr val="00B0F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1- انخفاض مستوى الدافعية والروح الرياضية</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2-عدم تقبل اللاعب لتعليمات المدرب</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3- ارتفاع درجة الاستثارة والتوتر لدى اللاعب</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4-زيادة الميل للشجار والمشاحنة</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5-ضعف الرابطة بين المدرب واللاعب وزملائ</a:t>
            </a:r>
            <a:r>
              <a:rPr lang="ar-IQ" sz="2000" dirty="0">
                <a:effectLst/>
                <a:latin typeface="Dubai" panose="020B0503030403030204" pitchFamily="34" charset="-78"/>
                <a:ea typeface="Calibri" panose="020F0502020204030204" pitchFamily="34" charset="0"/>
                <a:cs typeface="Dubai" panose="020B0503030403030204" pitchFamily="34" charset="-78"/>
              </a:rPr>
              <a:t>ه</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6-ضعف الواقعية وهبوط الحماس</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000" dirty="0">
                <a:effectLst/>
                <a:latin typeface="Dubai" panose="020B0503030403030204" pitchFamily="34" charset="-78"/>
                <a:ea typeface="Calibri" panose="020F0502020204030204" pitchFamily="34" charset="0"/>
                <a:cs typeface="Dubai" panose="020B0503030403030204" pitchFamily="34" charset="-78"/>
              </a:rPr>
              <a:t>7-عدم الاستقرار الداخلى والاحساس بالضيق</a:t>
            </a:r>
            <a:endParaRPr lang="en-US" sz="1600" dirty="0">
              <a:effectLst/>
              <a:latin typeface="Dubai" panose="020B0503030403030204" pitchFamily="34" charset="-78"/>
              <a:ea typeface="Calibri" panose="020F0502020204030204" pitchFamily="34" charset="0"/>
              <a:cs typeface="Dubai" panose="020B0503030403030204" pitchFamily="34" charset="-78"/>
            </a:endParaRPr>
          </a:p>
          <a:p>
            <a:endParaRPr lang="en-US" dirty="0"/>
          </a:p>
        </p:txBody>
      </p:sp>
    </p:spTree>
    <p:extLst>
      <p:ext uri="{BB962C8B-B14F-4D97-AF65-F5344CB8AC3E}">
        <p14:creationId xmlns:p14="http://schemas.microsoft.com/office/powerpoint/2010/main" val="879749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EA570-70EF-88BB-6284-2B8A7306DC7B}"/>
              </a:ext>
            </a:extLst>
          </p:cNvPr>
          <p:cNvSpPr>
            <a:spLocks noGrp="1"/>
          </p:cNvSpPr>
          <p:nvPr>
            <p:ph type="title"/>
          </p:nvPr>
        </p:nvSpPr>
        <p:spPr/>
        <p:txBody>
          <a:bodyPr/>
          <a:lstStyle/>
          <a:p>
            <a:pPr marL="0" marR="0" algn="ctr" rtl="1">
              <a:lnSpc>
                <a:spcPct val="115000"/>
              </a:lnSpc>
              <a:spcBef>
                <a:spcPts val="0"/>
              </a:spcBef>
              <a:spcAft>
                <a:spcPts val="1000"/>
              </a:spcAft>
              <a:tabLst>
                <a:tab pos="1797685" algn="l"/>
              </a:tabLst>
            </a:pPr>
            <a:r>
              <a:rPr lang="ar-SA" sz="3200" b="1" dirty="0">
                <a:solidFill>
                  <a:srgbClr val="00B0F0"/>
                </a:solidFill>
                <a:effectLst/>
                <a:latin typeface="Dubai" panose="020B0503030403030204" pitchFamily="34" charset="-78"/>
                <a:ea typeface="Calibri" panose="020F0502020204030204" pitchFamily="34" charset="0"/>
                <a:cs typeface="Dubai" panose="020B0503030403030204" pitchFamily="34" charset="-78"/>
              </a:rPr>
              <a:t>ثالثاً/ اعراض مرتبطة بمستوى قدرة اللاعب : وتنقسم الى</a:t>
            </a:r>
            <a:r>
              <a:rPr lang="en-US" sz="3200" b="1" dirty="0">
                <a:solidFill>
                  <a:srgbClr val="00B0F0"/>
                </a:solidFill>
                <a:effectLst/>
                <a:latin typeface="Simplified Arabic" panose="02020603050405020304" pitchFamily="18" charset="-78"/>
                <a:ea typeface="Calibri" panose="020F0502020204030204" pitchFamily="34" charset="0"/>
                <a:cs typeface="Arial" panose="020B0604020202020204" pitchFamily="34" charset="0"/>
              </a:rPr>
              <a:t>.....</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 name="Text Placeholder 3">
            <a:extLst>
              <a:ext uri="{FF2B5EF4-FFF2-40B4-BE49-F238E27FC236}">
                <a16:creationId xmlns:a16="http://schemas.microsoft.com/office/drawing/2014/main" id="{3E28A9F6-A628-9D98-13A2-657760C6A633}"/>
              </a:ext>
            </a:extLst>
          </p:cNvPr>
          <p:cNvSpPr>
            <a:spLocks noGrp="1"/>
          </p:cNvSpPr>
          <p:nvPr>
            <p:ph type="body" sz="half" idx="15"/>
          </p:nvPr>
        </p:nvSpPr>
        <p:spPr>
          <a:xfrm>
            <a:off x="652463" y="1965533"/>
            <a:ext cx="2927350" cy="4290805"/>
          </a:xfrm>
        </p:spPr>
        <p:txBody>
          <a:bodyPr/>
          <a:lstStyle/>
          <a:p>
            <a:pPr marL="0" marR="0" algn="ctr" rtl="1">
              <a:lnSpc>
                <a:spcPct val="115000"/>
              </a:lnSpc>
              <a:spcBef>
                <a:spcPts val="0"/>
              </a:spcBef>
              <a:spcAft>
                <a:spcPts val="1000"/>
              </a:spcAft>
              <a:tabLst>
                <a:tab pos="1797685" algn="l"/>
              </a:tabLst>
            </a:pPr>
            <a:r>
              <a:rPr lang="ar-SA" sz="1800" b="1" dirty="0">
                <a:solidFill>
                  <a:srgbClr val="FFC000"/>
                </a:solidFill>
                <a:effectLst/>
                <a:latin typeface="Dubai" panose="020B0503030403030204" pitchFamily="34" charset="-78"/>
                <a:ea typeface="Calibri" panose="020F0502020204030204" pitchFamily="34" charset="0"/>
                <a:cs typeface="Dubai" panose="020B0503030403030204" pitchFamily="34" charset="-78"/>
              </a:rPr>
              <a:t>(ج)- بالنسبة للاداء الخططى</a:t>
            </a:r>
            <a:r>
              <a:rPr lang="en-US" sz="1800" b="1" dirty="0">
                <a:solidFill>
                  <a:srgbClr val="FFC000"/>
                </a:solidFill>
                <a:effectLst/>
                <a:latin typeface="Dubai" panose="020B0503030403030204" pitchFamily="34" charset="-78"/>
                <a:ea typeface="Calibri" panose="020F0502020204030204" pitchFamily="34" charset="0"/>
                <a:cs typeface="Dubai" panose="020B0503030403030204" pitchFamily="34" charset="-78"/>
              </a:rPr>
              <a:t> :</a:t>
            </a:r>
            <a:endParaRPr lang="en-US" dirty="0">
              <a:solidFill>
                <a:srgbClr val="FFC0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1-الخوف من المنافسة</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2-سوء التصرف فى المواقف المختلفة</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3- ضعف الصفات الارادية</a:t>
            </a:r>
            <a:endParaRPr lang="en-US" dirty="0">
              <a:effectLst/>
              <a:latin typeface="Dubai" panose="020B0503030403030204" pitchFamily="34" charset="-78"/>
              <a:ea typeface="Calibri" panose="020F0502020204030204" pitchFamily="34" charset="0"/>
              <a:cs typeface="Dubai" panose="020B0503030403030204" pitchFamily="34" charset="-78"/>
            </a:endParaRPr>
          </a:p>
          <a:p>
            <a:endParaRPr lang="en-US" dirty="0"/>
          </a:p>
        </p:txBody>
      </p:sp>
      <p:sp>
        <p:nvSpPr>
          <p:cNvPr id="6" name="Text Placeholder 5">
            <a:extLst>
              <a:ext uri="{FF2B5EF4-FFF2-40B4-BE49-F238E27FC236}">
                <a16:creationId xmlns:a16="http://schemas.microsoft.com/office/drawing/2014/main" id="{82F500B9-EACE-4490-CAD9-AFA23473C616}"/>
              </a:ext>
            </a:extLst>
          </p:cNvPr>
          <p:cNvSpPr>
            <a:spLocks noGrp="1"/>
          </p:cNvSpPr>
          <p:nvPr>
            <p:ph type="body" sz="half" idx="16"/>
          </p:nvPr>
        </p:nvSpPr>
        <p:spPr>
          <a:xfrm>
            <a:off x="3873106" y="1965533"/>
            <a:ext cx="2946794" cy="4290805"/>
          </a:xfrm>
        </p:spPr>
        <p:txBody>
          <a:bodyPr/>
          <a:lstStyle/>
          <a:p>
            <a:pPr marL="0" marR="0" algn="ctr" rtl="1">
              <a:lnSpc>
                <a:spcPct val="115000"/>
              </a:lnSpc>
              <a:spcBef>
                <a:spcPts val="0"/>
              </a:spcBef>
              <a:spcAft>
                <a:spcPts val="1000"/>
              </a:spcAft>
              <a:tabLst>
                <a:tab pos="1797685" algn="l"/>
              </a:tabLst>
            </a:pPr>
            <a:r>
              <a:rPr lang="ar-SA" sz="1800" b="1" dirty="0">
                <a:solidFill>
                  <a:srgbClr val="FFC000"/>
                </a:solidFill>
                <a:effectLst/>
                <a:latin typeface="Dubai" panose="020B0503030403030204" pitchFamily="34" charset="-78"/>
                <a:ea typeface="Calibri" panose="020F0502020204030204" pitchFamily="34" charset="0"/>
                <a:cs typeface="Dubai" panose="020B0503030403030204" pitchFamily="34" charset="-78"/>
              </a:rPr>
              <a:t>(ب)- بالنسبة للمهارات الحركية</a:t>
            </a:r>
            <a:endParaRPr lang="en-US" dirty="0">
              <a:solidFill>
                <a:srgbClr val="FFC0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1- هبوط فى درجة الاداء (ظهور اخطاء غير متوقعة )</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2-هبوط فى توقيت المهارات الحركية</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3- ضعف القدرة على التركيز والتمييز</a:t>
            </a:r>
            <a:endParaRPr lang="en-US" dirty="0">
              <a:effectLst/>
              <a:latin typeface="Dubai" panose="020B0503030403030204" pitchFamily="34" charset="-78"/>
              <a:ea typeface="Calibri" panose="020F0502020204030204" pitchFamily="34" charset="0"/>
              <a:cs typeface="Dubai" panose="020B0503030403030204" pitchFamily="34" charset="-78"/>
            </a:endParaRPr>
          </a:p>
          <a:p>
            <a:endParaRPr lang="en-US" dirty="0"/>
          </a:p>
        </p:txBody>
      </p:sp>
      <p:sp>
        <p:nvSpPr>
          <p:cNvPr id="8" name="Text Placeholder 7">
            <a:extLst>
              <a:ext uri="{FF2B5EF4-FFF2-40B4-BE49-F238E27FC236}">
                <a16:creationId xmlns:a16="http://schemas.microsoft.com/office/drawing/2014/main" id="{580F4B10-E211-7D25-D8AA-9522271BBBE0}"/>
              </a:ext>
            </a:extLst>
          </p:cNvPr>
          <p:cNvSpPr>
            <a:spLocks noGrp="1"/>
          </p:cNvSpPr>
          <p:nvPr>
            <p:ph type="body" sz="half" idx="17"/>
          </p:nvPr>
        </p:nvSpPr>
        <p:spPr>
          <a:xfrm>
            <a:off x="7124700" y="1965533"/>
            <a:ext cx="2932113" cy="4290805"/>
          </a:xfrm>
        </p:spPr>
        <p:txBody>
          <a:bodyPr/>
          <a:lstStyle/>
          <a:p>
            <a:pPr marL="0" marR="0" algn="ctr" rtl="1">
              <a:lnSpc>
                <a:spcPct val="115000"/>
              </a:lnSpc>
              <a:spcBef>
                <a:spcPts val="0"/>
              </a:spcBef>
              <a:spcAft>
                <a:spcPts val="1000"/>
              </a:spcAft>
              <a:tabLst>
                <a:tab pos="1797685" algn="l"/>
              </a:tabLst>
            </a:pPr>
            <a:r>
              <a:rPr lang="ar-SA" sz="1800" b="1" dirty="0">
                <a:solidFill>
                  <a:srgbClr val="FFC000"/>
                </a:solidFill>
                <a:effectLst/>
                <a:latin typeface="Dubai" panose="020B0503030403030204" pitchFamily="34" charset="-78"/>
                <a:ea typeface="Calibri" panose="020F0502020204030204" pitchFamily="34" charset="0"/>
                <a:cs typeface="Dubai" panose="020B0503030403030204" pitchFamily="34" charset="-78"/>
              </a:rPr>
              <a:t>(أ)- بالنسبة للحالة البدنية</a:t>
            </a:r>
            <a:r>
              <a:rPr lang="en-US" sz="1800" b="1" dirty="0">
                <a:solidFill>
                  <a:srgbClr val="FFC000"/>
                </a:solidFill>
                <a:effectLst/>
                <a:latin typeface="Dubai" panose="020B0503030403030204" pitchFamily="34" charset="-78"/>
                <a:ea typeface="Calibri" panose="020F0502020204030204" pitchFamily="34" charset="0"/>
                <a:cs typeface="Dubai" panose="020B0503030403030204" pitchFamily="34" charset="-78"/>
              </a:rPr>
              <a:t> :</a:t>
            </a:r>
            <a:endParaRPr lang="en-US" b="1" dirty="0">
              <a:solidFill>
                <a:srgbClr val="FFC0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1-هبوط فى القدرة على التحمل</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2- المطالبة بزيادة فترات الراحة</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3-هبوط فى مستوى القوة</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4-انخفاض فى معدل السرعة</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1800" dirty="0">
                <a:effectLst/>
                <a:latin typeface="Dubai" panose="020B0503030403030204" pitchFamily="34" charset="-78"/>
                <a:ea typeface="Calibri" panose="020F0502020204030204" pitchFamily="34" charset="0"/>
                <a:cs typeface="Dubai" panose="020B0503030403030204" pitchFamily="34" charset="-78"/>
              </a:rPr>
              <a:t>5-ضعف القدرة على الاستجابة السريعة</a:t>
            </a:r>
            <a:endParaRPr lang="en-US" dirty="0">
              <a:effectLst/>
              <a:latin typeface="Dubai" panose="020B0503030403030204" pitchFamily="34" charset="-78"/>
              <a:ea typeface="Calibri" panose="020F0502020204030204" pitchFamily="34" charset="0"/>
              <a:cs typeface="Dubai" panose="020B0503030403030204" pitchFamily="34" charset="-78"/>
            </a:endParaRPr>
          </a:p>
          <a:p>
            <a:endParaRPr lang="en-US" dirty="0"/>
          </a:p>
        </p:txBody>
      </p:sp>
    </p:spTree>
    <p:extLst>
      <p:ext uri="{BB962C8B-B14F-4D97-AF65-F5344CB8AC3E}">
        <p14:creationId xmlns:p14="http://schemas.microsoft.com/office/powerpoint/2010/main" val="131126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80C7BD-F5C3-FDFF-DA2E-9B00CEAE046D}"/>
              </a:ext>
            </a:extLst>
          </p:cNvPr>
          <p:cNvSpPr txBox="1"/>
          <p:nvPr/>
        </p:nvSpPr>
        <p:spPr>
          <a:xfrm>
            <a:off x="717846" y="281471"/>
            <a:ext cx="8958129" cy="6295057"/>
          </a:xfrm>
          <a:prstGeom prst="rect">
            <a:avLst/>
          </a:prstGeom>
          <a:noFill/>
        </p:spPr>
        <p:txBody>
          <a:bodyPr wrap="square">
            <a:spAutoFit/>
          </a:bodyPr>
          <a:lstStyle/>
          <a:p>
            <a:pPr marL="0" marR="0" algn="ctr" rtl="1">
              <a:lnSpc>
                <a:spcPct val="115000"/>
              </a:lnSpc>
              <a:spcBef>
                <a:spcPts val="0"/>
              </a:spcBef>
              <a:spcAft>
                <a:spcPts val="1000"/>
              </a:spcAft>
              <a:tabLst>
                <a:tab pos="1797685" algn="l"/>
              </a:tabLst>
            </a:pPr>
            <a:r>
              <a:rPr lang="ar-SA" sz="2400" b="1" dirty="0">
                <a:solidFill>
                  <a:srgbClr val="00B0F0"/>
                </a:solidFill>
                <a:effectLst/>
                <a:latin typeface="Dubai" panose="020B0503030403030204" pitchFamily="34" charset="-78"/>
                <a:ea typeface="Calibri" panose="020F0502020204030204" pitchFamily="34" charset="0"/>
                <a:cs typeface="Dubai" panose="020B0503030403030204" pitchFamily="34" charset="-78"/>
              </a:rPr>
              <a:t>الوقاية والعلاج من الحمل الزائد</a:t>
            </a:r>
            <a:endParaRPr lang="en-US" dirty="0">
              <a:solidFill>
                <a:srgbClr val="00B0F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SA" sz="2400" dirty="0">
                <a:effectLst/>
                <a:latin typeface="Dubai" panose="020B0503030403030204" pitchFamily="34" charset="-78"/>
                <a:ea typeface="Calibri" panose="020F0502020204030204" pitchFamily="34" charset="0"/>
                <a:cs typeface="Dubai" panose="020B0503030403030204" pitchFamily="34" charset="-78"/>
              </a:rPr>
              <a:t>1</a:t>
            </a:r>
            <a:r>
              <a:rPr lang="ar-SA" sz="2400" b="1" dirty="0">
                <a:solidFill>
                  <a:srgbClr val="FFFF00"/>
                </a:solidFill>
                <a:effectLst/>
                <a:latin typeface="Dubai" panose="020B0503030403030204" pitchFamily="34" charset="-78"/>
                <a:ea typeface="Calibri" panose="020F0502020204030204" pitchFamily="34" charset="0"/>
                <a:cs typeface="Dubai" panose="020B0503030403030204" pitchFamily="34" charset="-78"/>
              </a:rPr>
              <a:t>-الوقاية:</a:t>
            </a:r>
            <a:endParaRPr lang="en-US" dirty="0">
              <a:solidFill>
                <a:srgbClr val="FFFF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effectLst/>
                <a:latin typeface="Dubai" panose="020B0503030403030204" pitchFamily="34" charset="-78"/>
                <a:ea typeface="Calibri" panose="020F0502020204030204" pitchFamily="34" charset="0"/>
                <a:cs typeface="Dubai" panose="020B0503030403030204" pitchFamily="34" charset="-78"/>
              </a:rPr>
              <a:t>ان الوقاية هي افضل انواع العلاج ، وتقع على المعنيين بالعملية التدريبية المسؤولية الأكبر في تحقيق هذا الهدف من خلال استخدام كافة الاجراءات التي من شأنها ان تبعد الرياضي عن الاصابة بالحمل الزائد من حيث </a:t>
            </a:r>
            <a:r>
              <a:rPr lang="ar-SA" sz="2400" dirty="0">
                <a:solidFill>
                  <a:srgbClr val="FFFF00"/>
                </a:solidFill>
                <a:effectLst/>
                <a:latin typeface="Dubai" panose="020B0503030403030204" pitchFamily="34" charset="-78"/>
                <a:ea typeface="Calibri" panose="020F0502020204030204" pitchFamily="34" charset="0"/>
                <a:cs typeface="Dubai" panose="020B0503030403030204" pitchFamily="34" charset="-78"/>
              </a:rPr>
              <a:t>التخطيط الدقيق والسليم للحمل التدريبي </a:t>
            </a:r>
            <a:r>
              <a:rPr lang="ar-SA" sz="2400" dirty="0">
                <a:effectLst/>
                <a:latin typeface="Dubai" panose="020B0503030403030204" pitchFamily="34" charset="-78"/>
                <a:ea typeface="Calibri" panose="020F0502020204030204" pitchFamily="34" charset="0"/>
                <a:cs typeface="Dubai" panose="020B0503030403030204" pitchFamily="34" charset="-78"/>
              </a:rPr>
              <a:t>و</a:t>
            </a:r>
            <a:r>
              <a:rPr lang="ar-IQ"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solidFill>
                  <a:srgbClr val="00B0F0"/>
                </a:solidFill>
                <a:effectLst/>
                <a:latin typeface="Dubai" panose="020B0503030403030204" pitchFamily="34" charset="-78"/>
                <a:ea typeface="Calibri" panose="020F0502020204030204" pitchFamily="34" charset="0"/>
                <a:cs typeface="Dubai" panose="020B0503030403030204" pitchFamily="34" charset="-78"/>
              </a:rPr>
              <a:t>الاهتمام بالتغذية المناسبة </a:t>
            </a:r>
            <a:r>
              <a:rPr lang="ar-SA" sz="2400" dirty="0">
                <a:effectLst/>
                <a:latin typeface="Dubai" panose="020B0503030403030204" pitchFamily="34" charset="-78"/>
                <a:ea typeface="Calibri" panose="020F0502020204030204" pitchFamily="34" charset="0"/>
                <a:cs typeface="Dubai" panose="020B0503030403030204" pitchFamily="34" charset="-78"/>
              </a:rPr>
              <a:t>و</a:t>
            </a:r>
            <a:r>
              <a:rPr lang="ar-IQ"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solidFill>
                  <a:srgbClr val="FFC000"/>
                </a:solidFill>
                <a:effectLst/>
                <a:latin typeface="Dubai" panose="020B0503030403030204" pitchFamily="34" charset="-78"/>
                <a:ea typeface="Calibri" panose="020F0502020204030204" pitchFamily="34" charset="0"/>
                <a:cs typeface="Dubai" panose="020B0503030403030204" pitchFamily="34" charset="-78"/>
              </a:rPr>
              <a:t>اجراء الفحوصات الطبية الدورية</a:t>
            </a:r>
            <a:r>
              <a:rPr lang="ar-SA" sz="2400" dirty="0">
                <a:effectLst/>
                <a:latin typeface="Dubai" panose="020B0503030403030204" pitchFamily="34" charset="-78"/>
                <a:ea typeface="Calibri" panose="020F0502020204030204" pitchFamily="34" charset="0"/>
                <a:cs typeface="Dubai" panose="020B0503030403030204" pitchFamily="34" charset="-78"/>
              </a:rPr>
              <a:t> و</a:t>
            </a:r>
            <a:r>
              <a:rPr lang="ar-IQ"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solidFill>
                  <a:srgbClr val="FFFF00"/>
                </a:solidFill>
                <a:effectLst/>
                <a:latin typeface="Dubai" panose="020B0503030403030204" pitchFamily="34" charset="-78"/>
                <a:ea typeface="Calibri" panose="020F0502020204030204" pitchFamily="34" charset="0"/>
                <a:cs typeface="Dubai" panose="020B0503030403030204" pitchFamily="34" charset="-78"/>
              </a:rPr>
              <a:t>التخفيف قدر المستطاع من الضغوط النفسية الناتجة عن المحيط الاجتماعي والجو الأسري ونمط الحياة اليومية للرياضي </a:t>
            </a:r>
            <a:r>
              <a:rPr lang="ar-SA" sz="2400" dirty="0">
                <a:effectLst/>
                <a:latin typeface="Dubai" panose="020B0503030403030204" pitchFamily="34" charset="-78"/>
                <a:ea typeface="Calibri" panose="020F0502020204030204" pitchFamily="34" charset="0"/>
                <a:cs typeface="Dubai" panose="020B0503030403030204" pitchFamily="34" charset="-78"/>
              </a:rPr>
              <a:t>وذلك من خلال الاتصال المباشر بين المدرب والرياضي والعمل على تقوية هذه الصلات الاجتماعية ومد جسور الثقة بينهما ، وعلى المدرب </a:t>
            </a:r>
            <a:r>
              <a:rPr lang="ar-SA" sz="2400" dirty="0">
                <a:solidFill>
                  <a:srgbClr val="FFFF00"/>
                </a:solidFill>
                <a:effectLst/>
                <a:latin typeface="Dubai" panose="020B0503030403030204" pitchFamily="34" charset="-78"/>
                <a:ea typeface="Calibri" panose="020F0502020204030204" pitchFamily="34" charset="0"/>
                <a:cs typeface="Dubai" panose="020B0503030403030204" pitchFamily="34" charset="-78"/>
              </a:rPr>
              <a:t>الاهتمام بالعلاج الطبيعي</a:t>
            </a:r>
            <a:r>
              <a:rPr lang="ar-SA" sz="2400" dirty="0">
                <a:effectLst/>
                <a:latin typeface="Dubai" panose="020B0503030403030204" pitchFamily="34" charset="-78"/>
                <a:ea typeface="Calibri" panose="020F0502020204030204" pitchFamily="34" charset="0"/>
                <a:cs typeface="Dubai" panose="020B0503030403030204" pitchFamily="34" charset="-78"/>
              </a:rPr>
              <a:t> مثل استخدام التدليك وحمامات الساونا وتمارين الاسترخاء لانها تسرع من استعادة الشفاء وتزيل أو تخفف من الضغوط البدنية والنفسية التي يتعرض لها الرياضي من جراء التدريب والمنافسة ، وبذلك نؤمن للرياضي الوقاية اللازمة من الإصابة بالحمل الزائد ونمكنه من بلوغ اقصى انجازاته الرياضية ، هذا في ما يتعلق بالجانب الوقائي .</a:t>
            </a:r>
            <a:endParaRPr lang="en-US" dirty="0">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2353330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8825A5-1FA7-70EA-1D95-CF1D34980F14}"/>
              </a:ext>
            </a:extLst>
          </p:cNvPr>
          <p:cNvSpPr txBox="1"/>
          <p:nvPr/>
        </p:nvSpPr>
        <p:spPr>
          <a:xfrm>
            <a:off x="777667" y="748638"/>
            <a:ext cx="9656747" cy="4892621"/>
          </a:xfrm>
          <a:prstGeom prst="rect">
            <a:avLst/>
          </a:prstGeom>
          <a:noFill/>
        </p:spPr>
        <p:txBody>
          <a:bodyPr wrap="square">
            <a:spAutoFit/>
          </a:bodyPr>
          <a:lstStyle/>
          <a:p>
            <a:pPr marL="0" marR="0" algn="justLow" rtl="1">
              <a:lnSpc>
                <a:spcPct val="115000"/>
              </a:lnSpc>
              <a:spcBef>
                <a:spcPts val="0"/>
              </a:spcBef>
              <a:spcAft>
                <a:spcPts val="1000"/>
              </a:spcAft>
              <a:tabLst>
                <a:tab pos="1797685" algn="l"/>
              </a:tabLst>
            </a:pPr>
            <a:r>
              <a:rPr lang="ar-SA" sz="2400" b="1" dirty="0">
                <a:solidFill>
                  <a:srgbClr val="FFFF00"/>
                </a:solidFill>
                <a:effectLst/>
                <a:latin typeface="Dubai" panose="020B0503030403030204" pitchFamily="34" charset="-78"/>
                <a:ea typeface="Calibri" panose="020F0502020204030204" pitchFamily="34" charset="0"/>
                <a:cs typeface="Dubai" panose="020B0503030403030204" pitchFamily="34" charset="-78"/>
              </a:rPr>
              <a:t>2-العلاج</a:t>
            </a:r>
            <a:endParaRPr lang="en-US" dirty="0">
              <a:solidFill>
                <a:srgbClr val="FFFF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effectLst/>
                <a:latin typeface="Dubai" panose="020B0503030403030204" pitchFamily="34" charset="-78"/>
                <a:ea typeface="Calibri" panose="020F0502020204030204" pitchFamily="34" charset="0"/>
                <a:cs typeface="Dubai" panose="020B0503030403030204" pitchFamily="34" charset="-78"/>
              </a:rPr>
              <a:t> اما اذا تعرض الرياضي لظاهرة الحمل الزائد فان ذلك يستوجب المعالجة ، وبهذا الصدد يشير</a:t>
            </a:r>
            <a:r>
              <a:rPr lang="en-US" sz="2400" dirty="0">
                <a:solidFill>
                  <a:srgbClr val="00B0F0"/>
                </a:solidFill>
                <a:effectLst/>
                <a:latin typeface="Dubai" panose="020B0503030403030204" pitchFamily="34" charset="-78"/>
                <a:ea typeface="Calibri" panose="020F0502020204030204" pitchFamily="34" charset="0"/>
                <a:cs typeface="Dubai" panose="020B0503030403030204" pitchFamily="34" charset="-78"/>
              </a:rPr>
              <a:t>Mackinnon</a:t>
            </a:r>
            <a:r>
              <a:rPr lang="en-US"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effectLst/>
                <a:latin typeface="Dubai" panose="020B0503030403030204" pitchFamily="34" charset="-78"/>
                <a:ea typeface="Calibri" panose="020F0502020204030204" pitchFamily="34" charset="0"/>
                <a:cs typeface="Dubai" panose="020B0503030403030204" pitchFamily="34" charset="-78"/>
              </a:rPr>
              <a:t>إلى ان فترة استعادة الشفاء من الحمل الزائد تتطلب </a:t>
            </a:r>
            <a:r>
              <a:rPr lang="ar-SA" sz="2400" dirty="0">
                <a:solidFill>
                  <a:srgbClr val="FFFF00"/>
                </a:solidFill>
                <a:effectLst/>
                <a:latin typeface="Dubai" panose="020B0503030403030204" pitchFamily="34" charset="-78"/>
                <a:ea typeface="Calibri" panose="020F0502020204030204" pitchFamily="34" charset="0"/>
                <a:cs typeface="Dubai" panose="020B0503030403030204" pitchFamily="34" charset="-78"/>
              </a:rPr>
              <a:t>أسابيع</a:t>
            </a:r>
            <a:r>
              <a:rPr lang="ar-SA" sz="2400" dirty="0">
                <a:effectLst/>
                <a:latin typeface="Dubai" panose="020B0503030403030204" pitchFamily="34" charset="-78"/>
                <a:ea typeface="Calibri" panose="020F0502020204030204" pitchFamily="34" charset="0"/>
                <a:cs typeface="Dubai" panose="020B0503030403030204" pitchFamily="34" charset="-78"/>
              </a:rPr>
              <a:t> أو </a:t>
            </a:r>
            <a:r>
              <a:rPr lang="ar-SA" sz="2400" dirty="0">
                <a:solidFill>
                  <a:srgbClr val="00B0F0"/>
                </a:solidFill>
                <a:effectLst/>
                <a:latin typeface="Dubai" panose="020B0503030403030204" pitchFamily="34" charset="-78"/>
                <a:ea typeface="Calibri" panose="020F0502020204030204" pitchFamily="34" charset="0"/>
                <a:cs typeface="Dubai" panose="020B0503030403030204" pitchFamily="34" charset="-78"/>
              </a:rPr>
              <a:t>اشهر</a:t>
            </a:r>
            <a:r>
              <a:rPr lang="ar-SA" sz="2400" dirty="0">
                <a:effectLst/>
                <a:latin typeface="Dubai" panose="020B0503030403030204" pitchFamily="34" charset="-78"/>
                <a:ea typeface="Calibri" panose="020F0502020204030204" pitchFamily="34" charset="0"/>
                <a:cs typeface="Dubai" panose="020B0503030403030204" pitchFamily="34" charset="-78"/>
              </a:rPr>
              <a:t> لاكتساب الراحة ، أما</a:t>
            </a:r>
            <a:r>
              <a:rPr lang="en-US" sz="2400" dirty="0">
                <a:effectLst/>
                <a:latin typeface="Dubai" panose="020B0503030403030204" pitchFamily="34" charset="-78"/>
                <a:ea typeface="Calibri" panose="020F0502020204030204" pitchFamily="34" charset="0"/>
                <a:cs typeface="Dubai" panose="020B0503030403030204" pitchFamily="34" charset="-78"/>
              </a:rPr>
              <a:t> </a:t>
            </a:r>
            <a:r>
              <a:rPr lang="en-US" sz="2400" dirty="0" err="1">
                <a:solidFill>
                  <a:srgbClr val="FFFF00"/>
                </a:solidFill>
                <a:effectLst/>
                <a:latin typeface="Dubai" panose="020B0503030403030204" pitchFamily="34" charset="-78"/>
                <a:ea typeface="Calibri" panose="020F0502020204030204" pitchFamily="34" charset="0"/>
                <a:cs typeface="Dubai" panose="020B0503030403030204" pitchFamily="34" charset="-78"/>
              </a:rPr>
              <a:t>Arijal</a:t>
            </a:r>
            <a:r>
              <a:rPr lang="en-US"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effectLst/>
                <a:latin typeface="Dubai" panose="020B0503030403030204" pitchFamily="34" charset="-78"/>
                <a:ea typeface="Calibri" panose="020F0502020204030204" pitchFamily="34" charset="0"/>
                <a:cs typeface="Dubai" panose="020B0503030403030204" pitchFamily="34" charset="-78"/>
              </a:rPr>
              <a:t>فيؤكد على أن المعالجة الأفضل هي </a:t>
            </a:r>
            <a:r>
              <a:rPr lang="ar-SA" sz="2400" dirty="0">
                <a:solidFill>
                  <a:srgbClr val="00B0F0"/>
                </a:solidFill>
                <a:effectLst/>
                <a:latin typeface="Dubai" panose="020B0503030403030204" pitchFamily="34" charset="-78"/>
                <a:ea typeface="Calibri" panose="020F0502020204030204" pitchFamily="34" charset="0"/>
                <a:cs typeface="Dubai" panose="020B0503030403030204" pitchFamily="34" charset="-78"/>
              </a:rPr>
              <a:t>الراحة وتجنب الانشطة لمدة اسبوعين </a:t>
            </a:r>
            <a:r>
              <a:rPr lang="ar-SA" sz="2400" dirty="0">
                <a:effectLst/>
                <a:latin typeface="Dubai" panose="020B0503030403030204" pitchFamily="34" charset="-78"/>
                <a:ea typeface="Calibri" panose="020F0502020204030204" pitchFamily="34" charset="0"/>
                <a:cs typeface="Dubai" panose="020B0503030403030204" pitchFamily="34" charset="-78"/>
              </a:rPr>
              <a:t>وبعدها يستطيع الرياضي المصاب أن يبدأ بالتدريب الخفيف ، ويجب ان يتم التقدم </a:t>
            </a:r>
            <a:r>
              <a:rPr lang="ar-SA" sz="2400" dirty="0">
                <a:solidFill>
                  <a:srgbClr val="FFC000"/>
                </a:solidFill>
                <a:effectLst/>
                <a:latin typeface="Dubai" panose="020B0503030403030204" pitchFamily="34" charset="-78"/>
                <a:ea typeface="Calibri" panose="020F0502020204030204" pitchFamily="34" charset="0"/>
                <a:cs typeface="Dubai" panose="020B0503030403030204" pitchFamily="34" charset="-78"/>
              </a:rPr>
              <a:t>بالتدريب بشكل بطيء </a:t>
            </a:r>
            <a:r>
              <a:rPr lang="ar-SA" sz="2400" dirty="0">
                <a:effectLst/>
                <a:latin typeface="Dubai" panose="020B0503030403030204" pitchFamily="34" charset="-78"/>
                <a:ea typeface="Calibri" panose="020F0502020204030204" pitchFamily="34" charset="0"/>
                <a:cs typeface="Dubai" panose="020B0503030403030204" pitchFamily="34" charset="-78"/>
              </a:rPr>
              <a:t>جدا مع </a:t>
            </a:r>
            <a:r>
              <a:rPr lang="ar-SA" sz="2400" dirty="0">
                <a:solidFill>
                  <a:srgbClr val="FFFF00"/>
                </a:solidFill>
                <a:effectLst/>
                <a:latin typeface="Dubai" panose="020B0503030403030204" pitchFamily="34" charset="-78"/>
                <a:ea typeface="Calibri" panose="020F0502020204030204" pitchFamily="34" charset="0"/>
                <a:cs typeface="Dubai" panose="020B0503030403030204" pitchFamily="34" charset="-78"/>
              </a:rPr>
              <a:t>الاهتمام بالتغذية الكافية </a:t>
            </a:r>
            <a:r>
              <a:rPr lang="ar-SA" sz="2400" dirty="0">
                <a:effectLst/>
                <a:latin typeface="Dubai" panose="020B0503030403030204" pitchFamily="34" charset="-78"/>
                <a:ea typeface="Calibri" panose="020F0502020204030204" pitchFamily="34" charset="0"/>
                <a:cs typeface="Dubai" panose="020B0503030403030204" pitchFamily="34" charset="-78"/>
              </a:rPr>
              <a:t>لانها تسرع من استعادة الشفاء . اما</a:t>
            </a:r>
            <a:r>
              <a:rPr lang="en-US" sz="2400" dirty="0">
                <a:effectLst/>
                <a:latin typeface="Dubai" panose="020B0503030403030204" pitchFamily="34" charset="-78"/>
                <a:ea typeface="Calibri" panose="020F0502020204030204" pitchFamily="34" charset="0"/>
                <a:cs typeface="Dubai" panose="020B0503030403030204" pitchFamily="34" charset="-78"/>
              </a:rPr>
              <a:t> </a:t>
            </a:r>
            <a:r>
              <a:rPr lang="en-US" sz="2400" dirty="0">
                <a:solidFill>
                  <a:srgbClr val="00B0F0"/>
                </a:solidFill>
                <a:effectLst/>
                <a:latin typeface="Dubai" panose="020B0503030403030204" pitchFamily="34" charset="-78"/>
                <a:ea typeface="Calibri" panose="020F0502020204030204" pitchFamily="34" charset="0"/>
                <a:cs typeface="Dubai" panose="020B0503030403030204" pitchFamily="34" charset="-78"/>
              </a:rPr>
              <a:t>Jurgen </a:t>
            </a:r>
            <a:r>
              <a:rPr lang="ar-SA" sz="2400" dirty="0">
                <a:effectLst/>
                <a:latin typeface="Dubai" panose="020B0503030403030204" pitchFamily="34" charset="-78"/>
                <a:ea typeface="Calibri" panose="020F0502020204030204" pitchFamily="34" charset="0"/>
                <a:cs typeface="Dubai" panose="020B0503030403030204" pitchFamily="34" charset="-78"/>
              </a:rPr>
              <a:t>فيرى انه يجب على الرياضي المصاب ان يمارس </a:t>
            </a:r>
            <a:r>
              <a:rPr lang="ar-SA" sz="2400" dirty="0">
                <a:solidFill>
                  <a:srgbClr val="92D050"/>
                </a:solidFill>
                <a:effectLst/>
                <a:latin typeface="Dubai" panose="020B0503030403030204" pitchFamily="34" charset="-78"/>
                <a:ea typeface="Calibri" panose="020F0502020204030204" pitchFamily="34" charset="0"/>
                <a:cs typeface="Dubai" panose="020B0503030403030204" pitchFamily="34" charset="-78"/>
              </a:rPr>
              <a:t>التدريب الهوائي </a:t>
            </a:r>
            <a:r>
              <a:rPr lang="ar-SA" sz="2400" dirty="0">
                <a:effectLst/>
                <a:latin typeface="Dubai" panose="020B0503030403030204" pitchFamily="34" charset="-78"/>
                <a:ea typeface="Calibri" panose="020F0502020204030204" pitchFamily="34" charset="0"/>
                <a:cs typeface="Dubai" panose="020B0503030403030204" pitchFamily="34" charset="-78"/>
              </a:rPr>
              <a:t>لمدة (30) دقيقة فقط . أما</a:t>
            </a:r>
            <a:r>
              <a:rPr lang="en-US" sz="2400" dirty="0">
                <a:effectLst/>
                <a:latin typeface="Dubai" panose="020B0503030403030204" pitchFamily="34" charset="-78"/>
                <a:ea typeface="Calibri" panose="020F0502020204030204" pitchFamily="34" charset="0"/>
                <a:cs typeface="Dubai" panose="020B0503030403030204" pitchFamily="34" charset="-78"/>
              </a:rPr>
              <a:t> </a:t>
            </a:r>
            <a:r>
              <a:rPr lang="en-US" sz="2400" dirty="0">
                <a:solidFill>
                  <a:srgbClr val="FFFF00"/>
                </a:solidFill>
                <a:effectLst/>
                <a:latin typeface="Dubai" panose="020B0503030403030204" pitchFamily="34" charset="-78"/>
                <a:ea typeface="Calibri" panose="020F0502020204030204" pitchFamily="34" charset="0"/>
                <a:cs typeface="Dubai" panose="020B0503030403030204" pitchFamily="34" charset="-78"/>
              </a:rPr>
              <a:t>Sharky</a:t>
            </a:r>
            <a:r>
              <a:rPr lang="en-US"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effectLst/>
                <a:latin typeface="Dubai" panose="020B0503030403030204" pitchFamily="34" charset="-78"/>
                <a:ea typeface="Calibri" panose="020F0502020204030204" pitchFamily="34" charset="0"/>
                <a:cs typeface="Dubai" panose="020B0503030403030204" pitchFamily="34" charset="-78"/>
              </a:rPr>
              <a:t>فينصح </a:t>
            </a:r>
            <a:r>
              <a:rPr lang="ar-SA" sz="2400" dirty="0">
                <a:solidFill>
                  <a:srgbClr val="FFFF00"/>
                </a:solidFill>
                <a:effectLst/>
                <a:latin typeface="Dubai" panose="020B0503030403030204" pitchFamily="34" charset="-78"/>
                <a:ea typeface="Calibri" panose="020F0502020204030204" pitchFamily="34" charset="0"/>
                <a:cs typeface="Dubai" panose="020B0503030403030204" pitchFamily="34" charset="-78"/>
              </a:rPr>
              <a:t>بالراحة المناسبة ، إلى الراحة في السرير بالنسبة للحالات المتقدمة من الحمل الزائد</a:t>
            </a:r>
            <a:r>
              <a:rPr lang="ar-SA" sz="2400" dirty="0">
                <a:effectLst/>
                <a:latin typeface="Dubai" panose="020B0503030403030204" pitchFamily="34" charset="-78"/>
                <a:ea typeface="Calibri" panose="020F0502020204030204" pitchFamily="34" charset="0"/>
                <a:cs typeface="Dubai" panose="020B0503030403030204" pitchFamily="34" charset="-78"/>
              </a:rPr>
              <a:t> . في حين يرى</a:t>
            </a:r>
            <a:r>
              <a:rPr lang="en-US" sz="2400" dirty="0">
                <a:effectLst/>
                <a:latin typeface="Dubai" panose="020B0503030403030204" pitchFamily="34" charset="-78"/>
                <a:ea typeface="Calibri" panose="020F0502020204030204" pitchFamily="34" charset="0"/>
                <a:cs typeface="Dubai" panose="020B0503030403030204" pitchFamily="34" charset="-78"/>
              </a:rPr>
              <a:t> (</a:t>
            </a:r>
            <a:r>
              <a:rPr lang="en-US" sz="2400" dirty="0">
                <a:solidFill>
                  <a:srgbClr val="00B0F0"/>
                </a:solidFill>
                <a:effectLst/>
                <a:latin typeface="Dubai" panose="020B0503030403030204" pitchFamily="34" charset="-78"/>
                <a:ea typeface="Calibri" panose="020F0502020204030204" pitchFamily="34" charset="0"/>
                <a:cs typeface="Dubai" panose="020B0503030403030204" pitchFamily="34" charset="-78"/>
              </a:rPr>
              <a:t>Richard</a:t>
            </a:r>
            <a:r>
              <a:rPr lang="en-US" sz="2400" dirty="0">
                <a:effectLst/>
                <a:latin typeface="Dubai" panose="020B0503030403030204" pitchFamily="34" charset="-78"/>
                <a:ea typeface="Calibri" panose="020F0502020204030204" pitchFamily="34" charset="0"/>
                <a:cs typeface="Dubai" panose="020B0503030403030204" pitchFamily="34" charset="-78"/>
              </a:rPr>
              <a:t> )</a:t>
            </a:r>
            <a:r>
              <a:rPr lang="ar-SA" sz="2400" dirty="0">
                <a:effectLst/>
                <a:latin typeface="Dubai" panose="020B0503030403030204" pitchFamily="34" charset="-78"/>
                <a:ea typeface="Calibri" panose="020F0502020204030204" pitchFamily="34" charset="0"/>
                <a:cs typeface="Dubai" panose="020B0503030403030204" pitchFamily="34" charset="-78"/>
              </a:rPr>
              <a:t>ان استخدام استراتيجية </a:t>
            </a:r>
            <a:r>
              <a:rPr lang="ar-SA" sz="2400" dirty="0">
                <a:solidFill>
                  <a:srgbClr val="FFFF00"/>
                </a:solidFill>
                <a:effectLst/>
                <a:latin typeface="Dubai" panose="020B0503030403030204" pitchFamily="34" charset="-78"/>
                <a:ea typeface="Calibri" panose="020F0502020204030204" pitchFamily="34" charset="0"/>
                <a:cs typeface="Dubai" panose="020B0503030403030204" pitchFamily="34" charset="-78"/>
              </a:rPr>
              <a:t>الراحة والاسترخاء مع التمرين الخفيف جدا </a:t>
            </a:r>
            <a:r>
              <a:rPr lang="ar-SA" sz="2400" dirty="0">
                <a:effectLst/>
                <a:latin typeface="Dubai" panose="020B0503030403030204" pitchFamily="34" charset="-78"/>
                <a:ea typeface="Calibri" panose="020F0502020204030204" pitchFamily="34" charset="0"/>
                <a:cs typeface="Dubai" panose="020B0503030403030204" pitchFamily="34" charset="-78"/>
              </a:rPr>
              <a:t>والمنظم يكون الوسيلة الأفضل لعلاج الحمل الزائد.</a:t>
            </a:r>
            <a:endParaRPr lang="en-US" dirty="0">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3267205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55</TotalTime>
  <Words>556</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Century Gothic</vt:lpstr>
      <vt:lpstr>Dubai</vt:lpstr>
      <vt:lpstr>Simplified Arabic</vt:lpstr>
      <vt:lpstr>Tw Cen MT</vt:lpstr>
      <vt:lpstr>Wingdings 3</vt:lpstr>
      <vt:lpstr>Ion</vt:lpstr>
      <vt:lpstr>PowerPoint Presentation</vt:lpstr>
      <vt:lpstr>PowerPoint Presentation</vt:lpstr>
      <vt:lpstr>أعـــراضــــــــــــــــــــــه</vt:lpstr>
      <vt:lpstr>ثالثاً/ اعراض مرتبطة بمستوى قدرة اللاعب : وتنقسم الى.....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cp:revision>
  <dcterms:created xsi:type="dcterms:W3CDTF">2023-10-18T15:32:11Z</dcterms:created>
  <dcterms:modified xsi:type="dcterms:W3CDTF">2023-11-12T03:04:40Z</dcterms:modified>
</cp:coreProperties>
</file>