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461145-5F35-4028-885A-1A47535EF064}"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321801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356255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201897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66629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77389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B461145-5F35-4028-885A-1A47535EF064}"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662580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B461145-5F35-4028-885A-1A47535EF064}"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3021448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1145-5F35-4028-885A-1A47535EF064}"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4269713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1145-5F35-4028-885A-1A47535EF064}"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244127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1145-5F35-4028-885A-1A47535EF064}"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165487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461145-5F35-4028-885A-1A47535EF064}"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150147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246219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461145-5F35-4028-885A-1A47535EF064}" type="datetimeFigureOut">
              <a:rPr lang="en-US" smtClean="0"/>
              <a:t>10/22/2023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75639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461145-5F35-4028-885A-1A47535EF064}"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406629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B461145-5F35-4028-885A-1A47535EF064}" type="datetimeFigureOut">
              <a:rPr lang="en-US" smtClean="0"/>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316849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142574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61145-5F35-4028-885A-1A47535EF064}"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F44B-48D4-417C-84FA-2A64A6A5A2BB}" type="slidenum">
              <a:rPr lang="en-US" smtClean="0"/>
              <a:t>‹#›</a:t>
            </a:fld>
            <a:endParaRPr lang="en-US"/>
          </a:p>
        </p:txBody>
      </p:sp>
    </p:spTree>
    <p:extLst>
      <p:ext uri="{BB962C8B-B14F-4D97-AF65-F5344CB8AC3E}">
        <p14:creationId xmlns:p14="http://schemas.microsoft.com/office/powerpoint/2010/main" val="302787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B461145-5F35-4028-885A-1A47535EF064}" type="datetimeFigureOut">
              <a:rPr lang="en-US" smtClean="0"/>
              <a:t>10/22/2023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9F6F44B-48D4-417C-84FA-2A64A6A5A2BB}" type="slidenum">
              <a:rPr lang="en-US" smtClean="0"/>
              <a:t>‹#›</a:t>
            </a:fld>
            <a:endParaRPr lang="en-US"/>
          </a:p>
        </p:txBody>
      </p:sp>
    </p:spTree>
    <p:extLst>
      <p:ext uri="{BB962C8B-B14F-4D97-AF65-F5344CB8AC3E}">
        <p14:creationId xmlns:p14="http://schemas.microsoft.com/office/powerpoint/2010/main" val="1338639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76D551-AB44-07BA-1893-3852DBE6BD12}"/>
              </a:ext>
            </a:extLst>
          </p:cNvPr>
          <p:cNvSpPr txBox="1"/>
          <p:nvPr/>
        </p:nvSpPr>
        <p:spPr>
          <a:xfrm>
            <a:off x="1444239" y="889972"/>
            <a:ext cx="7726110" cy="4462760"/>
          </a:xfrm>
          <a:prstGeom prst="rect">
            <a:avLst/>
          </a:prstGeom>
          <a:noFill/>
        </p:spPr>
        <p:txBody>
          <a:bodyPr wrap="square">
            <a:spAutoFit/>
          </a:bodyPr>
          <a:lstStyle/>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جامعة صلاح الدين- أربيل                                                                                                     </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كلية التربية البدنية وعلوم الرياضة</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الدراسات العليا –الدبلوم العالي</a:t>
            </a:r>
          </a:p>
          <a:p>
            <a:pPr marL="0" marR="0" lvl="0" indent="0" algn="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                                             </a:t>
            </a:r>
          </a:p>
          <a:p>
            <a:pPr marL="0" marR="0" lvl="0" indent="0" algn="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32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المحاضرة الخامسة</a:t>
            </a: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32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مادة علم التدريب الرياضي</a:t>
            </a: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endPar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endParaRP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أ.م.د.قهار علي أحمد</a:t>
            </a:r>
          </a:p>
          <a:p>
            <a:pPr marL="0" marR="0" lvl="0" indent="0" algn="ctr" defTabSz="457200" rtl="1" eaLnBrk="1" fontAlgn="base" latinLnBrk="0" hangingPunct="1">
              <a:lnSpc>
                <a:spcPct val="100000"/>
              </a:lnSpc>
              <a:spcBef>
                <a:spcPct val="0"/>
              </a:spcBef>
              <a:spcAft>
                <a:spcPct val="0"/>
              </a:spcAft>
              <a:buClrTx/>
              <a:buSzTx/>
              <a:buFontTx/>
              <a:buNone/>
              <a:tabLst/>
              <a:defRPr/>
            </a:pPr>
            <a:r>
              <a:rPr kumimoji="0" lang="ar-IQ" altLang="en-US" sz="2000" b="0" i="0" u="none" strike="noStrike" kern="1200" cap="none" spc="0" normalizeH="0" baseline="0" noProof="0" dirty="0">
                <a:ln>
                  <a:noFill/>
                </a:ln>
                <a:effectLst/>
                <a:uLnTx/>
                <a:uFillTx/>
                <a:latin typeface="Tw Cen MT" panose="020B0602020104020603" pitchFamily="34" charset="0"/>
                <a:ea typeface="+mn-ea"/>
                <a:cs typeface="Times New Roman" panose="02020603050405020304" pitchFamily="18" charset="0"/>
              </a:rPr>
              <a:t>2023 </a:t>
            </a:r>
            <a:endParaRPr kumimoji="0" lang="en-US" altLang="en-US" sz="1800" b="0" i="0" u="none" strike="noStrike" kern="1200" cap="none" spc="0" normalizeH="0" baseline="0" noProof="0" dirty="0">
              <a:ln>
                <a:noFill/>
              </a:ln>
              <a:effectLst/>
              <a:uLnTx/>
              <a:uFillTx/>
              <a:latin typeface="Century Gothic" panose="020B0502020202020204" pitchFamily="34" charset="0"/>
              <a:ea typeface="+mn-ea"/>
              <a:cs typeface="+mn-cs"/>
            </a:endParaRPr>
          </a:p>
        </p:txBody>
      </p:sp>
      <p:pic>
        <p:nvPicPr>
          <p:cNvPr id="4" name="Picture 3">
            <a:extLst>
              <a:ext uri="{FF2B5EF4-FFF2-40B4-BE49-F238E27FC236}">
                <a16:creationId xmlns:a16="http://schemas.microsoft.com/office/drawing/2014/main" id="{5866D81D-968F-F565-CFF9-11CE7304956A}"/>
              </a:ext>
            </a:extLst>
          </p:cNvPr>
          <p:cNvPicPr>
            <a:picLocks noChangeAspect="1"/>
          </p:cNvPicPr>
          <p:nvPr/>
        </p:nvPicPr>
        <p:blipFill>
          <a:blip r:embed="rId2"/>
          <a:stretch>
            <a:fillRect/>
          </a:stretch>
        </p:blipFill>
        <p:spPr>
          <a:xfrm>
            <a:off x="1570535" y="889972"/>
            <a:ext cx="1536325" cy="1304657"/>
          </a:xfrm>
          <a:prstGeom prst="rect">
            <a:avLst/>
          </a:prstGeom>
        </p:spPr>
      </p:pic>
    </p:spTree>
    <p:extLst>
      <p:ext uri="{BB962C8B-B14F-4D97-AF65-F5344CB8AC3E}">
        <p14:creationId xmlns:p14="http://schemas.microsoft.com/office/powerpoint/2010/main" val="418876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4FD091-AF46-555A-975F-B66AC09B870F}"/>
              </a:ext>
            </a:extLst>
          </p:cNvPr>
          <p:cNvSpPr txBox="1"/>
          <p:nvPr/>
        </p:nvSpPr>
        <p:spPr>
          <a:xfrm>
            <a:off x="1153682" y="435638"/>
            <a:ext cx="9049996" cy="5830314"/>
          </a:xfrm>
          <a:prstGeom prst="rect">
            <a:avLst/>
          </a:prstGeom>
          <a:noFill/>
        </p:spPr>
        <p:txBody>
          <a:bodyPr wrap="square">
            <a:spAutoFit/>
          </a:bodyPr>
          <a:lstStyle/>
          <a:p>
            <a:pPr marL="0" marR="0" lvl="0" indent="0" algn="ctr"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1" i="0" u="none" strike="noStrike" kern="1200" cap="none" spc="0" normalizeH="0" baseline="0" noProof="0" dirty="0">
                <a:ln>
                  <a:noFill/>
                </a:ln>
                <a:solidFill>
                  <a:srgbClr val="FF0000"/>
                </a:solidFill>
                <a:effectLst/>
                <a:uLnTx/>
                <a:uFillTx/>
                <a:latin typeface="Dubai" panose="020B0503030403030204" pitchFamily="34" charset="-78"/>
                <a:ea typeface="Calibri" panose="020F0502020204030204" pitchFamily="34" charset="0"/>
                <a:cs typeface="Dubai" panose="020B0503030403030204" pitchFamily="34" charset="-78"/>
              </a:rPr>
              <a:t>الإعداد الرياضي</a:t>
            </a:r>
            <a:endParaRPr kumimoji="0" lang="en-US" sz="1800" b="0" i="0" u="none" strike="noStrike" kern="1200" cap="none" spc="0" normalizeH="0" baseline="0" noProof="0" dirty="0">
              <a:ln>
                <a:noFill/>
              </a:ln>
              <a:solidFill>
                <a:srgbClr val="FF0000"/>
              </a:solidFill>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        نقصد بالإعداد الرياضي للفرد هو : ((تهيئته وإستعداداته لأداء حمل من خلال تمرينات على وفق وحدات تدريبية مخطط لها، لتطوير قدراته البدنية والمهارية والخططية والفكرية والنفسية، أي جميع نواحي الإعداد الرياضي المتكامل لإنجاز الفعالية المطلوبة.))</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ويتضمن الإعداد الرياضي الشامل العناصر الآتية:</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ctr"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1" i="0" u="none" strike="noStrike" kern="1200" cap="none" spc="0" normalizeH="0" baseline="0" noProof="0" dirty="0">
                <a:ln>
                  <a:noFill/>
                </a:ln>
                <a:solidFill>
                  <a:srgbClr val="00B050"/>
                </a:solidFill>
                <a:effectLst/>
                <a:uLnTx/>
                <a:uFillTx/>
                <a:latin typeface="Dubai" panose="020B0503030403030204" pitchFamily="34" charset="-78"/>
                <a:ea typeface="Calibri" panose="020F0502020204030204" pitchFamily="34" charset="0"/>
                <a:cs typeface="Dubai" panose="020B0503030403030204" pitchFamily="34" charset="-78"/>
              </a:rPr>
              <a:t>أولاً/ الاعداد البدني</a:t>
            </a: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يعرف الإعداد البدني على إنه (إكساب اللاعب اللياقة البدنية من خلال التمارين التي ينفذها اللاعب ويطبقها خلال الوحدة التدريبية.)</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أو هو  (تحسين قابلية وقدرة الرياضي البدنية والحركية لإنجاز متطلبات النشاط الرياضي في الوحدات التدريبية وخلال المنافسة بأقل جهد، مع قابليته في العودة الى الحالة الطبيعية بسرعة.)</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245845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CF53AF-F1D1-FD76-137C-10FEEBAE6B90}"/>
              </a:ext>
            </a:extLst>
          </p:cNvPr>
          <p:cNvSpPr txBox="1"/>
          <p:nvPr/>
        </p:nvSpPr>
        <p:spPr>
          <a:xfrm>
            <a:off x="999858" y="826186"/>
            <a:ext cx="9485832" cy="4980851"/>
          </a:xfrm>
          <a:prstGeom prst="rect">
            <a:avLst/>
          </a:prstGeom>
          <a:noFill/>
        </p:spPr>
        <p:txBody>
          <a:bodyPr wrap="square">
            <a:spAutoFit/>
          </a:bodyPr>
          <a:lstStyle/>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 </a:t>
            </a:r>
            <a:r>
              <a:rPr kumimoji="0" lang="ar-IQ" sz="2400" b="1" i="0" u="none" strike="noStrike" kern="1200" cap="none" spc="0" normalizeH="0" baseline="0" noProof="0" dirty="0">
                <a:ln>
                  <a:noFill/>
                </a:ln>
                <a:solidFill>
                  <a:srgbClr val="7030A0"/>
                </a:solidFill>
                <a:effectLst/>
                <a:uLnTx/>
                <a:uFillTx/>
                <a:latin typeface="Dubai" panose="020B0503030403030204" pitchFamily="34" charset="-78"/>
                <a:ea typeface="Calibri" panose="020F0502020204030204" pitchFamily="34" charset="0"/>
                <a:cs typeface="Dubai" panose="020B0503030403030204" pitchFamily="34" charset="-78"/>
              </a:rPr>
              <a:t>ويقسم الإعداد البدني إلى نوعين:</a:t>
            </a:r>
            <a:endParaRPr kumimoji="0" lang="en-US" sz="1800" b="1" i="0" u="none" strike="noStrike" kern="1200" cap="none" spc="0" normalizeH="0" baseline="0" noProof="0" dirty="0">
              <a:ln>
                <a:noFill/>
              </a:ln>
              <a:solidFill>
                <a:srgbClr val="7030A0"/>
              </a:solidFill>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1" i="0" u="none" strike="noStrike" kern="1200" cap="none" spc="0" normalizeH="0" baseline="0" noProof="0" dirty="0">
                <a:ln>
                  <a:noFill/>
                </a:ln>
                <a:solidFill>
                  <a:schemeClr val="accent5"/>
                </a:solidFill>
                <a:effectLst/>
                <a:uLnTx/>
                <a:uFillTx/>
                <a:latin typeface="Dubai" panose="020B0503030403030204" pitchFamily="34" charset="-78"/>
                <a:ea typeface="Calibri" panose="020F0502020204030204" pitchFamily="34" charset="0"/>
                <a:cs typeface="Dubai" panose="020B0503030403030204" pitchFamily="34" charset="-78"/>
              </a:rPr>
              <a:t>إعداد بدني عام:</a:t>
            </a:r>
            <a:endParaRPr kumimoji="0" lang="en-US" sz="1800" b="0" i="0" u="none" strike="noStrike" kern="1200" cap="none" spc="0" normalizeH="0" baseline="0" noProof="0" dirty="0">
              <a:ln>
                <a:noFill/>
              </a:ln>
              <a:solidFill>
                <a:schemeClr val="accent5"/>
              </a:solidFill>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         هو العملية التي يتم من خلالها إكساب اللاعبين عناصر اللياقة البدنية بشكل متكامل ومتزنة. ويعمل الإعداد البدني العام على تحسين قدرة الرياضي وظيفياً وبدنياً وحركياً لتأهيل الجسم في تحقيق متطلبات الإنجاز بدقة وإنسيابية.</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1" i="0" u="none" strike="noStrike" kern="1200" cap="none" spc="0" normalizeH="0" baseline="0" noProof="0" dirty="0">
                <a:ln>
                  <a:noFill/>
                </a:ln>
                <a:solidFill>
                  <a:schemeClr val="accent5"/>
                </a:solidFill>
                <a:effectLst/>
                <a:uLnTx/>
                <a:uFillTx/>
                <a:latin typeface="Dubai" panose="020B0503030403030204" pitchFamily="34" charset="-78"/>
                <a:ea typeface="Calibri" panose="020F0502020204030204" pitchFamily="34" charset="0"/>
                <a:cs typeface="Dubai" panose="020B0503030403030204" pitchFamily="34" charset="-78"/>
              </a:rPr>
              <a:t>إعداد بدني خاص:</a:t>
            </a:r>
            <a:endParaRPr kumimoji="0" lang="en-US" sz="1800" b="0" i="0" u="none" strike="noStrike" kern="1200" cap="none" spc="0" normalizeH="0" baseline="0" noProof="0" dirty="0">
              <a:ln>
                <a:noFill/>
              </a:ln>
              <a:solidFill>
                <a:schemeClr val="accent5"/>
              </a:solidFill>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        هو العملية التي يتم عن طريقها إكساب اللاعبين عناصر اللياقة البدنية الخاصة والضرورية لنوع الرياضة التخصصية للاعب.</a:t>
            </a:r>
            <a:endParaRPr kumimoji="0" lang="en-US" sz="18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endParaRPr>
          </a:p>
          <a:p>
            <a:pPr marL="0" marR="0" lvl="0" indent="0" algn="justLow" defTabSz="457200" rtl="1" eaLnBrk="1" fontAlgn="auto" latinLnBrk="0" hangingPunct="1">
              <a:lnSpc>
                <a:spcPct val="115000"/>
              </a:lnSpc>
              <a:spcBef>
                <a:spcPts val="0"/>
              </a:spcBef>
              <a:spcAft>
                <a:spcPts val="1000"/>
              </a:spcAft>
              <a:buClrTx/>
              <a:buSzTx/>
              <a:buFontTx/>
              <a:buNone/>
              <a:tabLst>
                <a:tab pos="1797685" algn="l"/>
              </a:tabLst>
              <a:defRPr/>
            </a:pPr>
            <a:r>
              <a:rPr kumimoji="0" lang="ar-IQ" sz="2400" b="0" i="0" u="none" strike="noStrike" kern="1200" cap="none" spc="0" normalizeH="0" baseline="0" noProof="0" dirty="0">
                <a:ln>
                  <a:noFill/>
                </a:ln>
                <a:effectLst/>
                <a:uLnTx/>
                <a:uFillTx/>
                <a:latin typeface="Dubai" panose="020B0503030403030204" pitchFamily="34" charset="-78"/>
                <a:ea typeface="Calibri" panose="020F0502020204030204" pitchFamily="34" charset="0"/>
                <a:cs typeface="Dubai" panose="020B0503030403030204" pitchFamily="34" charset="-78"/>
              </a:rPr>
              <a:t>       وإن تنمية الصفات البدنية الخاصة يتم من خلال  إرتباطها بالخصائص المميزة بنوع النشاط الرياضي الذي يتخصص فيه الرياضي.</a:t>
            </a:r>
            <a:endParaRPr lang="en-US" dirty="0"/>
          </a:p>
        </p:txBody>
      </p:sp>
    </p:spTree>
    <p:extLst>
      <p:ext uri="{BB962C8B-B14F-4D97-AF65-F5344CB8AC3E}">
        <p14:creationId xmlns:p14="http://schemas.microsoft.com/office/powerpoint/2010/main" val="234111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445F4F-900A-0748-43EE-794E0AEBE40A}"/>
              </a:ext>
            </a:extLst>
          </p:cNvPr>
          <p:cNvSpPr txBox="1"/>
          <p:nvPr/>
        </p:nvSpPr>
        <p:spPr>
          <a:xfrm>
            <a:off x="1076771" y="193108"/>
            <a:ext cx="9562744" cy="5970865"/>
          </a:xfrm>
          <a:prstGeom prst="rect">
            <a:avLst/>
          </a:prstGeom>
          <a:noFill/>
        </p:spPr>
        <p:txBody>
          <a:bodyPr wrap="square">
            <a:spAutoFit/>
          </a:bodyPr>
          <a:lstStyle/>
          <a:p>
            <a:pPr marL="0" marR="0" algn="ctr" rtl="1">
              <a:lnSpc>
                <a:spcPct val="150000"/>
              </a:lnSpc>
              <a:spcBef>
                <a:spcPts val="0"/>
              </a:spcBef>
              <a:spcAft>
                <a:spcPts val="1000"/>
              </a:spcAft>
              <a:tabLst>
                <a:tab pos="1797685" algn="l"/>
              </a:tabLst>
            </a:pPr>
            <a:r>
              <a:rPr lang="ar-IQ" sz="24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ثانياً/ الاعداد المهاري</a:t>
            </a:r>
            <a:endParaRPr lang="en-US"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50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هو التدريب على تعلم وتثبيت وإتقان المهارات الحركية والفنية لمستوى الأداءالمهاري للنشاط الرياضي، بتوافق ودقة وآلية، على وفق اسس  الأداء الصحيح والمثالي والذي يتناسب مع مواقف المنافسة الحقيقية.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ctr" rtl="1">
              <a:lnSpc>
                <a:spcPct val="150000"/>
              </a:lnSpc>
              <a:spcBef>
                <a:spcPts val="0"/>
              </a:spcBef>
              <a:spcAft>
                <a:spcPts val="1000"/>
              </a:spcAft>
              <a:tabLst>
                <a:tab pos="1797685" algn="l"/>
              </a:tabLst>
            </a:pPr>
            <a:r>
              <a:rPr lang="ar-IQ" sz="24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ثالثاً / الإعداد الخططي</a:t>
            </a:r>
            <a:endParaRPr lang="en-US"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50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هو التدريب على تعلم وتثبيت وإتقان المهارات الخططية وخطط اللعب المختلفة على وفق متطلبات المنافسة الحقيقية، مع مراعاة قانون اللعب وعدم الخروج عن المسار الصحيح للأداء المهاري للفعالية، والإستفادة من إمكاناته البدنية وقدراته العقلية وإستعداداته النفسية لتنفيذ تلك الخطط والإستراتيجيات من اجل تحقيق الإنجاز العالي والفوز.</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421333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0727D8-53AE-DC13-FBF7-00C5C92F5B9F}"/>
              </a:ext>
            </a:extLst>
          </p:cNvPr>
          <p:cNvSpPr txBox="1"/>
          <p:nvPr/>
        </p:nvSpPr>
        <p:spPr>
          <a:xfrm>
            <a:off x="1401511" y="787006"/>
            <a:ext cx="9058541" cy="4862870"/>
          </a:xfrm>
          <a:prstGeom prst="rect">
            <a:avLst/>
          </a:prstGeom>
          <a:noFill/>
        </p:spPr>
        <p:txBody>
          <a:bodyPr wrap="square">
            <a:spAutoFit/>
          </a:bodyPr>
          <a:lstStyle/>
          <a:p>
            <a:pPr marL="0" marR="0" algn="ctr" rtl="1">
              <a:lnSpc>
                <a:spcPct val="150000"/>
              </a:lnSpc>
              <a:spcBef>
                <a:spcPts val="0"/>
              </a:spcBef>
              <a:spcAft>
                <a:spcPts val="1000"/>
              </a:spcAft>
              <a:tabLst>
                <a:tab pos="1797685" algn="l"/>
              </a:tabLst>
            </a:pPr>
            <a:r>
              <a:rPr lang="ar-IQ" sz="24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رابعاً/ الإعداد الفكري</a:t>
            </a:r>
            <a:endParaRPr lang="en-US"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50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هو التدريب على تطوير وتحسين القدرات الفكرية والذهنية والعقلية للرياضي من أجل الوصول إلى التفكير السليم والتصرف الخططي الصحيح والمناسب وإتخاذ القرار وتحليل المواقف، إذ يجب أن يتدرب الرياضي ويطبق ماهو مطلوب منه.</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ctr" rtl="1">
              <a:lnSpc>
                <a:spcPct val="150000"/>
              </a:lnSpc>
              <a:spcBef>
                <a:spcPts val="0"/>
              </a:spcBef>
              <a:spcAft>
                <a:spcPts val="1000"/>
              </a:spcAft>
              <a:tabLst>
                <a:tab pos="1797685" algn="l"/>
              </a:tabLst>
            </a:pPr>
            <a:r>
              <a:rPr lang="ar-IQ" sz="24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خامساً/ الإعداد النفسي</a:t>
            </a:r>
            <a:endParaRPr lang="en-US"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50000"/>
              </a:lnSpc>
              <a:spcBef>
                <a:spcPts val="0"/>
              </a:spcBef>
              <a:spcAft>
                <a:spcPts val="1000"/>
              </a:spcAft>
              <a:tabLst>
                <a:tab pos="1797685" algn="l"/>
              </a:tabLst>
            </a:pPr>
            <a:r>
              <a:rPr lang="ar-IQ" sz="2400" b="1" dirty="0">
                <a:effectLst/>
                <a:latin typeface="Dubai" panose="020B0503030403030204" pitchFamily="34" charset="-78"/>
                <a:ea typeface="Calibri" panose="020F0502020204030204" pitchFamily="34" charset="0"/>
                <a:cs typeface="Dubai" panose="020B0503030403030204" pitchFamily="34" charset="-78"/>
              </a:rPr>
              <a:t>      </a:t>
            </a:r>
            <a:r>
              <a:rPr lang="ar-IQ" sz="2400" dirty="0">
                <a:effectLst/>
                <a:latin typeface="Dubai" panose="020B0503030403030204" pitchFamily="34" charset="-78"/>
                <a:ea typeface="Calibri" panose="020F0502020204030204" pitchFamily="34" charset="0"/>
                <a:cs typeface="Dubai" panose="020B0503030403030204" pitchFamily="34" charset="-78"/>
              </a:rPr>
              <a:t> هو التدريب على تطوير وتحسين القدرات النفسية والسمات الشخصية وقوة الإرادة، عن طريق تحسين صفات تحمل المسؤولية والشجاعة والثقة والتعاون مع الجماعة وحب التنافس والتضحية والإنتباه والتركيز.....الخ.</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144426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7367C3-A980-BF16-1F87-749A3D1ACB1F}"/>
              </a:ext>
            </a:extLst>
          </p:cNvPr>
          <p:cNvSpPr txBox="1"/>
          <p:nvPr/>
        </p:nvSpPr>
        <p:spPr>
          <a:xfrm>
            <a:off x="1196411" y="222938"/>
            <a:ext cx="8453927" cy="5604611"/>
          </a:xfrm>
          <a:prstGeom prst="rect">
            <a:avLst/>
          </a:prstGeom>
          <a:noFill/>
        </p:spPr>
        <p:txBody>
          <a:bodyPr wrap="square">
            <a:spAutoFit/>
          </a:bodyPr>
          <a:lstStyle/>
          <a:p>
            <a:pPr marL="0" marR="0" algn="ctr" rtl="1">
              <a:lnSpc>
                <a:spcPct val="115000"/>
              </a:lnSpc>
              <a:spcBef>
                <a:spcPts val="0"/>
              </a:spcBef>
              <a:spcAft>
                <a:spcPts val="1000"/>
              </a:spcAft>
              <a:tabLst>
                <a:tab pos="1797685" algn="l"/>
              </a:tabLst>
            </a:pPr>
            <a:r>
              <a:rPr lang="ar-IQ" sz="2800" b="1" dirty="0">
                <a:solidFill>
                  <a:schemeClr val="accent6"/>
                </a:solidFill>
                <a:effectLst/>
                <a:latin typeface="Dubai" panose="020B0503030403030204" pitchFamily="34" charset="-78"/>
                <a:ea typeface="Calibri" panose="020F0502020204030204" pitchFamily="34" charset="0"/>
                <a:cs typeface="Dubai" panose="020B0503030403030204" pitchFamily="34" charset="-78"/>
              </a:rPr>
              <a:t>طرائق التدريب</a:t>
            </a:r>
            <a:endParaRPr lang="en-US" sz="2000" dirty="0">
              <a:solidFill>
                <a:schemeClr val="accent6"/>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b="1" dirty="0">
                <a:solidFill>
                  <a:srgbClr val="00B050"/>
                </a:solidFill>
                <a:effectLst/>
                <a:latin typeface="Dubai" panose="020B0503030403030204" pitchFamily="34" charset="-78"/>
                <a:ea typeface="Calibri" panose="020F0502020204030204" pitchFamily="34" charset="0"/>
                <a:cs typeface="Dubai" panose="020B0503030403030204" pitchFamily="34" charset="-78"/>
              </a:rPr>
              <a:t>أولاً/ طريقة التدريب المستمر</a:t>
            </a:r>
            <a:endParaRPr lang="en-US" dirty="0">
              <a:solidFill>
                <a:srgbClr val="00B05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مفهومها: وهي استمرار الحمل البدني لفترة طويلة من الوقت دون ان يتخللها فترات راحة بينية.</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b="1" dirty="0">
                <a:solidFill>
                  <a:srgbClr val="00B050"/>
                </a:solidFill>
                <a:effectLst/>
                <a:latin typeface="Dubai" panose="020B0503030403030204" pitchFamily="34" charset="-78"/>
                <a:ea typeface="Calibri" panose="020F0502020204030204" pitchFamily="34" charset="0"/>
                <a:cs typeface="Dubai" panose="020B0503030403030204" pitchFamily="34" charset="-78"/>
              </a:rPr>
              <a:t>أهدافها</a:t>
            </a:r>
            <a:endParaRPr lang="en-US" dirty="0">
              <a:solidFill>
                <a:srgbClr val="00B050"/>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1- الارتقاء بمستوى القدرة الهوائية( التحمل بشكل عام).</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2- الارتقاء بالتحمل الخاص(تحمل السرعة، تحمل القوة، تحمل الاداء بالألعاب) ويظهر في انشطة( الجري لمسافة متوسطة وطويلة، السباحة ، كرة القدم، الهوكي).</a:t>
            </a:r>
            <a:endParaRPr lang="en-US" dirty="0">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15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3- الارتقاء بمستوى الحد القصى لإستهلاك الاوكسجين من خلال ترقية عمل اجهزة واعضاء الجسم الوظيفية.</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264599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F72DB-734B-B928-D318-46BAB060A9D5}"/>
              </a:ext>
            </a:extLst>
          </p:cNvPr>
          <p:cNvSpPr txBox="1"/>
          <p:nvPr/>
        </p:nvSpPr>
        <p:spPr>
          <a:xfrm>
            <a:off x="1974079" y="979171"/>
            <a:ext cx="7906996" cy="2390398"/>
          </a:xfrm>
          <a:prstGeom prst="rect">
            <a:avLst/>
          </a:prstGeom>
          <a:noFill/>
        </p:spPr>
        <p:txBody>
          <a:bodyPr wrap="square">
            <a:spAutoFit/>
          </a:bodyPr>
          <a:lstStyle/>
          <a:p>
            <a:pPr marL="0" marR="0" algn="ctr" rtl="1">
              <a:lnSpc>
                <a:spcPct val="150000"/>
              </a:lnSpc>
              <a:spcBef>
                <a:spcPts val="0"/>
              </a:spcBef>
              <a:spcAft>
                <a:spcPts val="1000"/>
              </a:spcAft>
              <a:tabLst>
                <a:tab pos="1797685" algn="l"/>
              </a:tabLst>
            </a:pPr>
            <a:r>
              <a:rPr lang="ar-IQ" sz="2400" b="1" dirty="0">
                <a:solidFill>
                  <a:schemeClr val="accent6"/>
                </a:solidFill>
                <a:effectLst/>
                <a:latin typeface="Dubai" panose="020B0503030403030204" pitchFamily="34" charset="-78"/>
                <a:ea typeface="Calibri" panose="020F0502020204030204" pitchFamily="34" charset="0"/>
                <a:cs typeface="Dubai" panose="020B0503030403030204" pitchFamily="34" charset="-78"/>
              </a:rPr>
              <a:t>تشكيل الحمل المستمر</a:t>
            </a:r>
            <a:endParaRPr lang="en-US" dirty="0">
              <a:solidFill>
                <a:schemeClr val="accent6"/>
              </a:solidFill>
              <a:effectLst/>
              <a:latin typeface="Dubai" panose="020B0503030403030204" pitchFamily="34" charset="-78"/>
              <a:ea typeface="Calibri" panose="020F0502020204030204" pitchFamily="34" charset="0"/>
              <a:cs typeface="Dubai" panose="020B0503030403030204" pitchFamily="34" charset="-78"/>
            </a:endParaRPr>
          </a:p>
          <a:p>
            <a:pPr marL="0" marR="0" algn="justLow" rtl="1">
              <a:lnSpc>
                <a:spcPct val="150000"/>
              </a:lnSpc>
              <a:spcBef>
                <a:spcPts val="0"/>
              </a:spcBef>
              <a:spcAft>
                <a:spcPts val="1000"/>
              </a:spcAft>
              <a:tabLst>
                <a:tab pos="1797685" algn="l"/>
              </a:tabLst>
            </a:pPr>
            <a:r>
              <a:rPr lang="ar-IQ" sz="2400" dirty="0">
                <a:effectLst/>
                <a:latin typeface="Dubai" panose="020B0503030403030204" pitchFamily="34" charset="-78"/>
                <a:ea typeface="Calibri" panose="020F0502020204030204" pitchFamily="34" charset="0"/>
                <a:cs typeface="Dubai" panose="020B0503030403030204" pitchFamily="34" charset="-78"/>
              </a:rPr>
              <a:t>       يعد النبض أفضل وسيلة لتحديد درجة الشدة في تدريبات الحمل المستمر وتستخدم التمارين التي تسمح بوصول النبض من (130 – 180 ن/د) وبدون فواصل زمنية للراحة.</a:t>
            </a:r>
            <a:endParaRPr lang="en-US"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25576482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27</TotalTime>
  <Words>508</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Dubai</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cp:revision>
  <dcterms:created xsi:type="dcterms:W3CDTF">2023-10-18T15:55:05Z</dcterms:created>
  <dcterms:modified xsi:type="dcterms:W3CDTF">2023-10-22T15:54:20Z</dcterms:modified>
</cp:coreProperties>
</file>