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1"/>
  </p:notesMasterIdLst>
  <p:sldIdLst>
    <p:sldId id="256" r:id="rId2"/>
    <p:sldId id="257" r:id="rId3"/>
    <p:sldId id="258" r:id="rId4"/>
    <p:sldId id="259" r:id="rId5"/>
    <p:sldId id="260" r:id="rId6"/>
    <p:sldId id="261" r:id="rId7"/>
    <p:sldId id="262" r:id="rId8"/>
    <p:sldId id="263" r:id="rId9"/>
    <p:sldId id="267"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5" autoAdjust="0"/>
    <p:restoredTop sz="96056" autoAdjust="0"/>
  </p:normalViewPr>
  <p:slideViewPr>
    <p:cSldViewPr snapToGrid="0">
      <p:cViewPr>
        <p:scale>
          <a:sx n="98" d="100"/>
          <a:sy n="98" d="100"/>
        </p:scale>
        <p:origin x="1338" y="3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5AF5B0-76E6-4E06-9D54-3624B8DE5F7E}" type="datetimeFigureOut">
              <a:rPr lang="en-US" smtClean="0"/>
              <a:pPr/>
              <a:t>5/27/2023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16D299-3448-413D-8BD0-A0BD9941E2C0}" type="slidenum">
              <a:rPr lang="en-US" smtClean="0"/>
              <a:pPr/>
              <a:t>‹#›</a:t>
            </a:fld>
            <a:endParaRPr lang="en-US" dirty="0"/>
          </a:p>
        </p:txBody>
      </p:sp>
    </p:spTree>
    <p:extLst>
      <p:ext uri="{BB962C8B-B14F-4D97-AF65-F5344CB8AC3E}">
        <p14:creationId xmlns:p14="http://schemas.microsoft.com/office/powerpoint/2010/main" val="965005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16D299-3448-413D-8BD0-A0BD9941E2C0}" type="slidenum">
              <a:rPr lang="en-US" smtClean="0"/>
              <a:pPr/>
              <a:t>1</a:t>
            </a:fld>
            <a:endParaRPr lang="en-US" dirty="0"/>
          </a:p>
        </p:txBody>
      </p:sp>
    </p:spTree>
    <p:extLst>
      <p:ext uri="{BB962C8B-B14F-4D97-AF65-F5344CB8AC3E}">
        <p14:creationId xmlns:p14="http://schemas.microsoft.com/office/powerpoint/2010/main" val="3121911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953685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1428070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454296A-393D-4C05-816F-45DC96D8F31C}" type="slidenum">
              <a:rPr lang="en-US" smtClean="0"/>
              <a:pPr/>
              <a:t>‹#›</a:t>
            </a:fld>
            <a:endParaRPr lang="en-US" dirty="0"/>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24046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4204884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454296A-393D-4C05-816F-45DC96D8F31C}" type="slidenum">
              <a:rPr lang="en-US" smtClean="0"/>
              <a:pPr/>
              <a:t>‹#›</a:t>
            </a:fld>
            <a:endParaRPr lang="en-US" dirty="0"/>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3562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2322424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35580632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1786734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628937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39760894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2579880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3305541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9346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3108876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115889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A2BEB0C-5E50-415F-92EB-8AF34F2E9854}" type="datetimeFigureOut">
              <a:rPr lang="en-US" smtClean="0"/>
              <a:pPr/>
              <a:t>5/27/2023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19778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A2BEB0C-5E50-415F-92EB-8AF34F2E9854}" type="datetimeFigureOut">
              <a:rPr lang="en-US" smtClean="0"/>
              <a:pPr/>
              <a:t>5/27/2023</a:t>
            </a:fld>
            <a:endParaRPr lang="en-US" dirty="0"/>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1454296A-393D-4C05-816F-45DC96D8F31C}" type="slidenum">
              <a:rPr lang="en-US" smtClean="0"/>
              <a:pPr/>
              <a:t>‹#›</a:t>
            </a:fld>
            <a:endParaRPr lang="en-US" dirty="0"/>
          </a:p>
        </p:txBody>
      </p:sp>
    </p:spTree>
    <p:extLst>
      <p:ext uri="{BB962C8B-B14F-4D97-AF65-F5344CB8AC3E}">
        <p14:creationId xmlns:p14="http://schemas.microsoft.com/office/powerpoint/2010/main" val="99127262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5656082" cy="6858000"/>
          </a:xfrm>
          <a:prstGeom prst="rect">
            <a:avLst/>
          </a:prstGeom>
        </p:spPr>
      </p:pic>
      <p:sp>
        <p:nvSpPr>
          <p:cNvPr id="2" name="TextBox 1"/>
          <p:cNvSpPr txBox="1"/>
          <p:nvPr/>
        </p:nvSpPr>
        <p:spPr>
          <a:xfrm>
            <a:off x="5943600" y="2367171"/>
            <a:ext cx="2872596" cy="2123658"/>
          </a:xfrm>
          <a:prstGeom prst="rect">
            <a:avLst/>
          </a:prstGeom>
          <a:noFill/>
        </p:spPr>
        <p:txBody>
          <a:bodyPr wrap="square" rtlCol="1">
            <a:spAutoFit/>
          </a:bodyPr>
          <a:lstStyle/>
          <a:p>
            <a:pPr algn="ctr"/>
            <a:r>
              <a:rPr lang="en-US" sz="2400" b="1" dirty="0" smtClean="0"/>
              <a:t>Second Semester </a:t>
            </a:r>
          </a:p>
          <a:p>
            <a:pPr algn="ctr"/>
            <a:r>
              <a:rPr lang="en-US" sz="2400" b="1" dirty="0" smtClean="0"/>
              <a:t>2022-2023</a:t>
            </a:r>
          </a:p>
          <a:p>
            <a:pPr algn="ctr"/>
            <a:endParaRPr lang="en-US" sz="2400" b="1" dirty="0"/>
          </a:p>
          <a:p>
            <a:pPr algn="ctr"/>
            <a:endParaRPr lang="en-US" sz="2400" b="1" dirty="0" smtClean="0"/>
          </a:p>
          <a:p>
            <a:pPr algn="ctr"/>
            <a:r>
              <a:rPr lang="en-US" sz="1200" b="1" dirty="0" smtClean="0"/>
              <a:t>Assist. Prof. Dr. </a:t>
            </a:r>
            <a:r>
              <a:rPr lang="en-US" sz="1200" b="1" dirty="0" err="1" smtClean="0"/>
              <a:t>Rabar</a:t>
            </a:r>
            <a:r>
              <a:rPr lang="en-US" sz="1200" b="1" dirty="0" smtClean="0"/>
              <a:t> Fatah </a:t>
            </a:r>
            <a:r>
              <a:rPr lang="en-US" sz="1200" b="1" dirty="0" err="1" smtClean="0"/>
              <a:t>Salih</a:t>
            </a:r>
            <a:endParaRPr lang="en-US" sz="1200" b="1" dirty="0" smtClean="0"/>
          </a:p>
          <a:p>
            <a:pPr algn="ctr"/>
            <a:r>
              <a:rPr lang="en-US" sz="1200" b="1" dirty="0" err="1" smtClean="0"/>
              <a:t>rabar.salih</a:t>
            </a:r>
            <a:r>
              <a:rPr lang="en-US" sz="1200" b="1" dirty="0" smtClean="0"/>
              <a:t>@ </a:t>
            </a:r>
            <a:r>
              <a:rPr lang="en-US" sz="1200" b="1" dirty="0" err="1" smtClean="0"/>
              <a:t>su.edu.krd</a:t>
            </a:r>
            <a:endParaRPr lang="en-US" sz="1200" b="1" dirty="0" smtClean="0"/>
          </a:p>
          <a:p>
            <a:pPr algn="ctr"/>
            <a:r>
              <a:rPr lang="en-US" sz="1200" b="1" dirty="0" smtClean="0"/>
              <a:t>0782 4670202</a:t>
            </a:r>
          </a:p>
        </p:txBody>
      </p:sp>
    </p:spTree>
    <p:extLst>
      <p:ext uri="{BB962C8B-B14F-4D97-AF65-F5344CB8AC3E}">
        <p14:creationId xmlns:p14="http://schemas.microsoft.com/office/powerpoint/2010/main" val="223776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Lecture (1)</a:t>
            </a:r>
            <a:endParaRPr lang="ar-IQ" dirty="0"/>
          </a:p>
        </p:txBody>
      </p:sp>
      <p:sp>
        <p:nvSpPr>
          <p:cNvPr id="3" name="Subtitle 2"/>
          <p:cNvSpPr>
            <a:spLocks noGrp="1"/>
          </p:cNvSpPr>
          <p:nvPr>
            <p:ph type="subTitle" idx="1"/>
          </p:nvPr>
        </p:nvSpPr>
        <p:spPr>
          <a:xfrm>
            <a:off x="1942416" y="4777380"/>
            <a:ext cx="6600451" cy="1813201"/>
          </a:xfrm>
        </p:spPr>
        <p:txBody>
          <a:bodyPr>
            <a:normAutofit fontScale="47500" lnSpcReduction="20000"/>
          </a:bodyPr>
          <a:lstStyle/>
          <a:p>
            <a:pPr marL="0" lvl="1" algn="l"/>
            <a:r>
              <a:rPr lang="en-US" sz="5100" b="1" dirty="0">
                <a:ln>
                  <a:solidFill>
                    <a:sysClr val="windowText" lastClr="000000"/>
                  </a:solidFill>
                </a:ln>
                <a:solidFill>
                  <a:srgbClr val="00B050"/>
                </a:solidFill>
                <a:latin typeface="Times New Roman" panose="02020603050405020304" pitchFamily="18" charset="0"/>
                <a:ea typeface="Calibri" panose="020F0502020204030204" pitchFamily="34" charset="0"/>
                <a:cs typeface="Arial" panose="020B0604020202020204" pitchFamily="34" charset="0"/>
              </a:rPr>
              <a:t>Seeds and Sowing</a:t>
            </a:r>
            <a:endParaRPr lang="en-US" sz="5100" dirty="0">
              <a:ln>
                <a:solidFill>
                  <a:sysClr val="windowText" lastClr="000000"/>
                </a:solidFill>
              </a:ln>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lvl="1" algn="l"/>
            <a:r>
              <a:rPr lang="en-US" sz="5100" b="1" dirty="0">
                <a:ln>
                  <a:solidFill>
                    <a:sysClr val="windowText" lastClr="000000"/>
                  </a:solidFill>
                </a:ln>
                <a:solidFill>
                  <a:srgbClr val="00B050"/>
                </a:solidFill>
                <a:latin typeface="Times New Roman" panose="02020603050405020304" pitchFamily="18" charset="0"/>
                <a:ea typeface="Calibri" panose="020F0502020204030204" pitchFamily="34" charset="0"/>
                <a:cs typeface="Arial" panose="020B0604020202020204" pitchFamily="34" charset="0"/>
              </a:rPr>
              <a:t>Advantages of Using Good Quality Seeds</a:t>
            </a:r>
            <a:endParaRPr lang="en-US" sz="5100" dirty="0">
              <a:ln>
                <a:solidFill>
                  <a:sysClr val="windowText" lastClr="000000"/>
                </a:solidFill>
              </a:ln>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lvl="1" algn="l"/>
            <a:r>
              <a:rPr lang="en-US" sz="5100" b="1" dirty="0">
                <a:ln>
                  <a:solidFill>
                    <a:sysClr val="windowText" lastClr="000000"/>
                  </a:solidFill>
                </a:ln>
                <a:solidFill>
                  <a:srgbClr val="00B050"/>
                </a:solidFill>
                <a:latin typeface="Times New Roman" panose="02020603050405020304" pitchFamily="18" charset="0"/>
                <a:ea typeface="Calibri" panose="020F0502020204030204" pitchFamily="34" charset="0"/>
                <a:cs typeface="Arial" panose="020B0604020202020204" pitchFamily="34" charset="0"/>
              </a:rPr>
              <a:t>Sowing</a:t>
            </a:r>
            <a:endParaRPr lang="en-US" sz="5100" dirty="0">
              <a:ln>
                <a:solidFill>
                  <a:sysClr val="windowText" lastClr="000000"/>
                </a:solidFill>
              </a:ln>
              <a:solidFill>
                <a:srgbClr val="00B050"/>
              </a:solidFill>
              <a:latin typeface="Calibri" panose="020F0502020204030204" pitchFamily="34" charset="0"/>
              <a:ea typeface="Calibri" panose="020F0502020204030204" pitchFamily="34" charset="0"/>
              <a:cs typeface="Arial" panose="020B0604020202020204" pitchFamily="34" charset="0"/>
            </a:endParaRPr>
          </a:p>
          <a:p>
            <a:r>
              <a:rPr lang="en-US" sz="5100" b="1" dirty="0" smtClean="0">
                <a:ln>
                  <a:solidFill>
                    <a:sysClr val="windowText" lastClr="000000"/>
                  </a:solidFill>
                </a:ln>
                <a:solidFill>
                  <a:srgbClr val="00B050"/>
                </a:solidFill>
                <a:latin typeface="Times New Roman" panose="02020603050405020304" pitchFamily="18" charset="0"/>
                <a:cs typeface="Times New Roman" panose="02020603050405020304" pitchFamily="18" charset="0"/>
              </a:rPr>
              <a:t>Nutrient </a:t>
            </a:r>
            <a:r>
              <a:rPr lang="en-US" sz="5100" b="1" dirty="0">
                <a:ln>
                  <a:solidFill>
                    <a:sysClr val="windowText" lastClr="000000"/>
                  </a:solidFill>
                </a:ln>
                <a:solidFill>
                  <a:srgbClr val="00B050"/>
                </a:solidFill>
                <a:latin typeface="Times New Roman" panose="02020603050405020304" pitchFamily="18" charset="0"/>
                <a:cs typeface="Times New Roman" panose="02020603050405020304" pitchFamily="18" charset="0"/>
              </a:rPr>
              <a:t>Management</a:t>
            </a:r>
          </a:p>
          <a:p>
            <a:endParaRPr lang="ar-IQ" dirty="0"/>
          </a:p>
        </p:txBody>
      </p:sp>
    </p:spTree>
    <p:extLst>
      <p:ext uri="{BB962C8B-B14F-4D97-AF65-F5344CB8AC3E}">
        <p14:creationId xmlns:p14="http://schemas.microsoft.com/office/powerpoint/2010/main" val="4997500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2819" y="721800"/>
            <a:ext cx="2991525" cy="468077"/>
          </a:xfrm>
          <a:prstGeom prst="rect">
            <a:avLst/>
          </a:prstGeom>
        </p:spPr>
        <p:txBody>
          <a:bodyPr wrap="none">
            <a:spAutoFit/>
          </a:bodyPr>
          <a:lstStyle/>
          <a:p>
            <a:pPr lvl="1">
              <a:lnSpc>
                <a:spcPct val="107000"/>
              </a:lnSpc>
            </a:pPr>
            <a:r>
              <a:rPr lang="en-US" sz="2400" b="1" dirty="0">
                <a:ln>
                  <a:solidFill>
                    <a:sysClr val="windowText" lastClr="000000"/>
                  </a:solidFill>
                </a:ln>
                <a:solidFill>
                  <a:srgbClr val="00B050"/>
                </a:solidFill>
                <a:latin typeface="Times New Roman" panose="02020603050405020304" pitchFamily="18" charset="0"/>
                <a:ea typeface="Calibri" panose="020F0502020204030204" pitchFamily="34" charset="0"/>
                <a:cs typeface="Arial" panose="020B0604020202020204" pitchFamily="34" charset="0"/>
              </a:rPr>
              <a:t>Seeds and Sowing</a:t>
            </a:r>
            <a:endParaRPr lang="en-US" sz="2000" dirty="0">
              <a:ln>
                <a:solidFill>
                  <a:sysClr val="windowText" lastClr="000000"/>
                </a:solidFill>
              </a:ln>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790575" y="1404461"/>
            <a:ext cx="8010525" cy="1015663"/>
          </a:xfrm>
          <a:prstGeom prst="rect">
            <a:avLst/>
          </a:prstGeom>
        </p:spPr>
        <p:txBody>
          <a:bodyPr wrap="square">
            <a:spAutoFit/>
          </a:bodyPr>
          <a:lstStyle/>
          <a:p>
            <a:pPr algn="just"/>
            <a:r>
              <a:rPr lang="en-US" sz="2000" b="1" dirty="0">
                <a:latin typeface="Times New Roman" panose="02020603050405020304" pitchFamily="18" charset="0"/>
                <a:ea typeface="Calibri" panose="020F0502020204030204" pitchFamily="34" charset="0"/>
              </a:rPr>
              <a:t>Plants reproduce sexually by seeds and asexually by vegetative parts. Grains, which are used </a:t>
            </a:r>
            <a:r>
              <a:rPr lang="en-US" sz="2000" b="1" dirty="0" smtClean="0">
                <a:latin typeface="Times New Roman" panose="02020603050405020304" pitchFamily="18" charset="0"/>
                <a:ea typeface="Calibri" panose="020F0502020204030204" pitchFamily="34" charset="0"/>
              </a:rPr>
              <a:t>for multiplication, </a:t>
            </a:r>
            <a:r>
              <a:rPr lang="en-US" sz="2000" b="1" dirty="0">
                <a:latin typeface="Times New Roman" panose="02020603050405020304" pitchFamily="18" charset="0"/>
                <a:ea typeface="Calibri" panose="020F0502020204030204" pitchFamily="34" charset="0"/>
              </a:rPr>
              <a:t>are called seeds while those used for human or animal consumption are called grains. </a:t>
            </a:r>
            <a:endParaRPr lang="ar-IQ" sz="2000" b="1" dirty="0"/>
          </a:p>
        </p:txBody>
      </p:sp>
      <p:pic>
        <p:nvPicPr>
          <p:cNvPr id="6" name="Picture 5"/>
          <p:cNvPicPr>
            <a:picLocks noChangeAspect="1"/>
          </p:cNvPicPr>
          <p:nvPr/>
        </p:nvPicPr>
        <p:blipFill rotWithShape="1">
          <a:blip r:embed="rId2"/>
          <a:srcRect l="44285" t="44180" r="15358" b="14127"/>
          <a:stretch/>
        </p:blipFill>
        <p:spPr>
          <a:xfrm>
            <a:off x="1105579" y="2420124"/>
            <a:ext cx="7380516" cy="4288971"/>
          </a:xfrm>
          <a:prstGeom prst="rect">
            <a:avLst/>
          </a:prstGeom>
        </p:spPr>
      </p:pic>
    </p:spTree>
    <p:extLst>
      <p:ext uri="{BB962C8B-B14F-4D97-AF65-F5344CB8AC3E}">
        <p14:creationId xmlns:p14="http://schemas.microsoft.com/office/powerpoint/2010/main" val="1162038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9469" y="457885"/>
            <a:ext cx="2183611" cy="725648"/>
          </a:xfrm>
          <a:prstGeom prst="rect">
            <a:avLst/>
          </a:prstGeom>
        </p:spPr>
        <p:txBody>
          <a:bodyPr wrap="none">
            <a:spAutoFit/>
          </a:bodyPr>
          <a:lstStyle/>
          <a:p>
            <a:pPr algn="just">
              <a:lnSpc>
                <a:spcPct val="200000"/>
              </a:lnSpc>
              <a:spcAft>
                <a:spcPts val="0"/>
              </a:spcAft>
            </a:pPr>
            <a:r>
              <a:rPr lang="en-US" sz="2400" b="1" dirty="0">
                <a:latin typeface="Times New Roman" panose="02020603050405020304" pitchFamily="18" charset="0"/>
                <a:ea typeface="Calibri" panose="020F0502020204030204" pitchFamily="34" charset="0"/>
                <a:cs typeface="Arial" panose="020B0604020202020204" pitchFamily="34" charset="0"/>
              </a:rPr>
              <a:t>Characteristics</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057275" y="1102728"/>
            <a:ext cx="7391400" cy="707886"/>
          </a:xfrm>
          <a:prstGeom prst="rect">
            <a:avLst/>
          </a:prstGeom>
        </p:spPr>
        <p:txBody>
          <a:bodyPr wrap="square">
            <a:spAutoFit/>
          </a:bodyPr>
          <a:lstStyle/>
          <a:p>
            <a:pPr marL="457200" algn="just">
              <a:spcAft>
                <a:spcPts val="0"/>
              </a:spcAft>
            </a:pPr>
            <a:r>
              <a:rPr lang="en-US" sz="2000" b="1" dirty="0">
                <a:solidFill>
                  <a:srgbClr val="FFC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Arial" panose="020B0604020202020204" pitchFamily="34" charset="0"/>
              </a:rPr>
              <a:t>A good quality seed should posses the following characteristics.</a:t>
            </a:r>
            <a:endParaRPr lang="en-US" b="1" dirty="0">
              <a:solidFill>
                <a:srgbClr val="FFC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609600" y="1828376"/>
            <a:ext cx="8286750" cy="4524315"/>
          </a:xfrm>
          <a:prstGeom prst="rect">
            <a:avLst/>
          </a:prstGeom>
        </p:spPr>
        <p:txBody>
          <a:bodyPr wrap="square">
            <a:spAutoFit/>
          </a:bodyPr>
          <a:lstStyle/>
          <a:p>
            <a:pPr marL="342900" lvl="0" indent="-342900" algn="just">
              <a:lnSpc>
                <a:spcPct val="200000"/>
              </a:lnSpc>
              <a:buFont typeface="Wingdings" panose="05000000000000000000" pitchFamily="2" charset="2"/>
              <a:buChar char=""/>
            </a:pPr>
            <a:r>
              <a:rPr lang="en-US" b="1" dirty="0">
                <a:solidFill>
                  <a:srgbClr val="00B050"/>
                </a:solidFill>
                <a:latin typeface="Times New Roman" panose="02020603050405020304" pitchFamily="18" charset="0"/>
                <a:ea typeface="Calibri" panose="020F0502020204030204" pitchFamily="34" charset="0"/>
                <a:cs typeface="Arial" panose="020B0604020202020204" pitchFamily="34" charset="0"/>
              </a:rPr>
              <a:t>Seed must be true to its type i.e., genetically pure, free from admixtures and should belong </a:t>
            </a:r>
            <a:r>
              <a:rPr lang="en-US"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to the </a:t>
            </a:r>
            <a:r>
              <a:rPr lang="en-US" b="1" dirty="0">
                <a:solidFill>
                  <a:srgbClr val="00B050"/>
                </a:solidFill>
                <a:latin typeface="Times New Roman" panose="02020603050405020304" pitchFamily="18" charset="0"/>
                <a:ea typeface="Calibri" panose="020F0502020204030204" pitchFamily="34" charset="0"/>
                <a:cs typeface="Arial" panose="020B0604020202020204" pitchFamily="34" charset="0"/>
              </a:rPr>
              <a:t>proper variety or strain of the crop and their duration should be according to </a:t>
            </a:r>
            <a:r>
              <a:rPr lang="en-US"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agro climate and cropping </a:t>
            </a:r>
            <a:r>
              <a:rPr lang="en-US" b="1" dirty="0">
                <a:solidFill>
                  <a:srgbClr val="00B050"/>
                </a:solidFill>
                <a:latin typeface="Times New Roman" panose="02020603050405020304" pitchFamily="18" charset="0"/>
                <a:ea typeface="Calibri" panose="020F0502020204030204" pitchFamily="34" charset="0"/>
                <a:cs typeface="Arial" panose="020B0604020202020204" pitchFamily="34" charset="0"/>
              </a:rPr>
              <a:t>system of the locality.</a:t>
            </a:r>
            <a:endParaRPr lang="en-US"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spcAft>
                <a:spcPts val="0"/>
              </a:spcAft>
              <a:buFont typeface="Wingdings" panose="05000000000000000000" pitchFamily="2" charset="2"/>
              <a:buChar char=""/>
            </a:pPr>
            <a:r>
              <a:rPr lang="en-US" b="1" dirty="0">
                <a:solidFill>
                  <a:srgbClr val="00B050"/>
                </a:solidFill>
                <a:latin typeface="Times New Roman" panose="02020603050405020304" pitchFamily="18" charset="0"/>
                <a:ea typeface="Calibri" panose="020F0502020204030204" pitchFamily="34" charset="0"/>
                <a:cs typeface="Arial" panose="020B0604020202020204" pitchFamily="34" charset="0"/>
              </a:rPr>
              <a:t>Seed should be pure, viable, vigorous and have high yielding potential.</a:t>
            </a:r>
            <a:endParaRPr lang="en-US"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spcAft>
                <a:spcPts val="0"/>
              </a:spcAft>
              <a:buFont typeface="Wingdings" panose="05000000000000000000" pitchFamily="2" charset="2"/>
              <a:buChar char=""/>
            </a:pPr>
            <a:r>
              <a:rPr lang="en-US" b="1" dirty="0">
                <a:solidFill>
                  <a:srgbClr val="00B050"/>
                </a:solidFill>
                <a:latin typeface="Times New Roman" panose="02020603050405020304" pitchFamily="18" charset="0"/>
                <a:ea typeface="Calibri" panose="020F0502020204030204" pitchFamily="34" charset="0"/>
                <a:cs typeface="Arial" panose="020B0604020202020204" pitchFamily="34" charset="0"/>
              </a:rPr>
              <a:t>Seed should be free from seed borne diseases and pest infection.</a:t>
            </a:r>
            <a:endParaRPr lang="en-US"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spcAft>
                <a:spcPts val="0"/>
              </a:spcAft>
              <a:buFont typeface="Wingdings" panose="05000000000000000000" pitchFamily="2" charset="2"/>
              <a:buChar char=""/>
            </a:pPr>
            <a:r>
              <a:rPr lang="en-US" b="1" dirty="0">
                <a:solidFill>
                  <a:srgbClr val="00B050"/>
                </a:solidFill>
                <a:latin typeface="Times New Roman" panose="02020603050405020304" pitchFamily="18" charset="0"/>
                <a:ea typeface="Calibri" panose="020F0502020204030204" pitchFamily="34" charset="0"/>
                <a:cs typeface="Arial" panose="020B0604020202020204" pitchFamily="34" charset="0"/>
              </a:rPr>
              <a:t>Seed should be clean; free from weed seeds or any inert materials.</a:t>
            </a:r>
            <a:endParaRPr lang="en-US" b="1"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spcAft>
                <a:spcPts val="0"/>
              </a:spcAft>
              <a:buFont typeface="Wingdings" panose="05000000000000000000" pitchFamily="2" charset="2"/>
              <a:buChar char=""/>
            </a:pPr>
            <a:r>
              <a:rPr lang="en-US" b="1" dirty="0">
                <a:solidFill>
                  <a:srgbClr val="00B050"/>
                </a:solidFill>
                <a:latin typeface="Times New Roman" panose="02020603050405020304" pitchFamily="18" charset="0"/>
                <a:ea typeface="Calibri" panose="020F0502020204030204" pitchFamily="34" charset="0"/>
                <a:cs typeface="Arial" panose="020B0604020202020204" pitchFamily="34" charset="0"/>
              </a:rPr>
              <a:t>Seed should be in whole and not broken or damaged; crushed or peeled off; half filled and </a:t>
            </a:r>
            <a:r>
              <a:rPr lang="en-US" b="1" dirty="0" smtClean="0">
                <a:solidFill>
                  <a:srgbClr val="00B050"/>
                </a:solidFill>
                <a:latin typeface="Times New Roman" panose="02020603050405020304" pitchFamily="18" charset="0"/>
                <a:ea typeface="Calibri" panose="020F0502020204030204" pitchFamily="34" charset="0"/>
                <a:cs typeface="Arial" panose="020B0604020202020204" pitchFamily="34" charset="0"/>
              </a:rPr>
              <a:t>half rotten.</a:t>
            </a:r>
            <a:endParaRPr lang="en-US" b="1" dirty="0">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224361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1297" y="435918"/>
            <a:ext cx="6026009" cy="725648"/>
          </a:xfrm>
          <a:prstGeom prst="rect">
            <a:avLst/>
          </a:prstGeom>
        </p:spPr>
        <p:txBody>
          <a:bodyPr wrap="none">
            <a:spAutoFit/>
          </a:bodyPr>
          <a:lstStyle/>
          <a:p>
            <a:pPr lvl="1" algn="just">
              <a:lnSpc>
                <a:spcPct val="200000"/>
              </a:lnSpc>
            </a:pPr>
            <a:r>
              <a:rPr lang="en-US" sz="2400" b="1" dirty="0">
                <a:ln>
                  <a:solidFill>
                    <a:sysClr val="windowText" lastClr="000000"/>
                  </a:solidFill>
                </a:ln>
                <a:solidFill>
                  <a:srgbClr val="00B050"/>
                </a:solidFill>
                <a:latin typeface="Times New Roman" panose="02020603050405020304" pitchFamily="18" charset="0"/>
                <a:ea typeface="Calibri" panose="020F0502020204030204" pitchFamily="34" charset="0"/>
                <a:cs typeface="Arial" panose="020B0604020202020204" pitchFamily="34" charset="0"/>
              </a:rPr>
              <a:t>Advantages of Using Good Quality Seeds</a:t>
            </a:r>
            <a:endParaRPr lang="en-US" sz="2000" dirty="0">
              <a:ln>
                <a:solidFill>
                  <a:sysClr val="windowText" lastClr="000000"/>
                </a:solidFill>
              </a:ln>
              <a:solidFill>
                <a:srgbClr val="00B050"/>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911297" y="1334423"/>
            <a:ext cx="7765978" cy="4401205"/>
          </a:xfrm>
          <a:prstGeom prst="rect">
            <a:avLst/>
          </a:prstGeom>
        </p:spPr>
        <p:txBody>
          <a:bodyPr wrap="square">
            <a:spAutoFit/>
          </a:bodyPr>
          <a:lstStyle/>
          <a:p>
            <a:pPr marL="457200" algn="just">
              <a:lnSpc>
                <a:spcPct val="200000"/>
              </a:lnSpc>
              <a:spcAft>
                <a:spcPts val="0"/>
              </a:spcAft>
            </a:pPr>
            <a:r>
              <a:rPr lang="en-US" sz="2000" b="1" dirty="0">
                <a:latin typeface="Times New Roman" panose="02020603050405020304" pitchFamily="18" charset="0"/>
                <a:ea typeface="Calibri" panose="020F0502020204030204" pitchFamily="34" charset="0"/>
                <a:cs typeface="Arial" panose="020B0604020202020204" pitchFamily="34" charset="0"/>
              </a:rPr>
              <a:t>The following are the advantages of using good quality seeds.</a:t>
            </a:r>
            <a:endParaRPr lang="en-US" sz="20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spcAft>
                <a:spcPts val="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Arial" panose="020B0604020202020204" pitchFamily="34" charset="0"/>
              </a:rPr>
              <a:t>Reduced cost of cleaning, standardization and disinfections.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spcAft>
                <a:spcPts val="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Arial" panose="020B0604020202020204" pitchFamily="34" charset="0"/>
              </a:rPr>
              <a:t>Uniform germination thus avoiding replanting, gap filling.</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spcAft>
                <a:spcPts val="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Arial" panose="020B0604020202020204" pitchFamily="34" charset="0"/>
              </a:rPr>
              <a:t>Vigorous seedling growth, which reduces weed and disease, damages.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spcAft>
                <a:spcPts val="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Arial" panose="020B0604020202020204" pitchFamily="34" charset="0"/>
              </a:rPr>
              <a:t>Uniform growth stages, maturity and products.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spcAft>
                <a:spcPts val="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Arial" panose="020B0604020202020204" pitchFamily="34" charset="0"/>
              </a:rPr>
              <a:t>Maintain good quality under storage conditions.</a:t>
            </a:r>
            <a:endParaRPr lang="en-US" sz="2000"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200000"/>
              </a:lnSpc>
              <a:spcAft>
                <a:spcPts val="0"/>
              </a:spcAft>
              <a:buFont typeface="Wingdings" panose="05000000000000000000" pitchFamily="2" charset="2"/>
              <a:buChar char=""/>
            </a:pPr>
            <a:r>
              <a:rPr lang="en-US" sz="2000" dirty="0">
                <a:latin typeface="Times New Roman" panose="02020603050405020304" pitchFamily="18" charset="0"/>
                <a:ea typeface="Calibri" panose="020F0502020204030204" pitchFamily="34" charset="0"/>
                <a:cs typeface="Arial" panose="020B0604020202020204" pitchFamily="34" charset="0"/>
              </a:rPr>
              <a:t>Reduced cost.</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62931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2205" y="746104"/>
            <a:ext cx="1604927" cy="468077"/>
          </a:xfrm>
          <a:prstGeom prst="rect">
            <a:avLst/>
          </a:prstGeom>
        </p:spPr>
        <p:txBody>
          <a:bodyPr wrap="none">
            <a:spAutoFit/>
          </a:bodyPr>
          <a:lstStyle/>
          <a:p>
            <a:pPr lvl="1">
              <a:lnSpc>
                <a:spcPct val="107000"/>
              </a:lnSpc>
              <a:spcBef>
                <a:spcPts val="1200"/>
              </a:spcBef>
              <a:spcAft>
                <a:spcPts val="800"/>
              </a:spcAft>
            </a:pPr>
            <a:r>
              <a:rPr lang="en-US" sz="2400" b="1" dirty="0" smtClean="0">
                <a:ln>
                  <a:solidFill>
                    <a:sysClr val="windowText" lastClr="000000"/>
                  </a:solidFill>
                </a:ln>
                <a:solidFill>
                  <a:srgbClr val="00B050"/>
                </a:solidFill>
                <a:latin typeface="Times New Roman" panose="02020603050405020304" pitchFamily="18" charset="0"/>
                <a:ea typeface="Calibri" panose="020F0502020204030204" pitchFamily="34" charset="0"/>
                <a:cs typeface="Arial" panose="020B0604020202020204" pitchFamily="34" charset="0"/>
              </a:rPr>
              <a:t>Sowing</a:t>
            </a:r>
            <a:endParaRPr lang="en-US" sz="2000" dirty="0">
              <a:ln>
                <a:solidFill>
                  <a:sysClr val="windowText" lastClr="000000"/>
                </a:solidFill>
              </a:ln>
              <a:solidFill>
                <a:srgbClr val="00B050"/>
              </a:solidFill>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809623" y="1151662"/>
            <a:ext cx="8029577" cy="1235595"/>
          </a:xfrm>
          <a:prstGeom prst="rect">
            <a:avLst/>
          </a:prstGeom>
        </p:spPr>
        <p:txBody>
          <a:bodyPr wrap="square">
            <a:spAutoFit/>
          </a:bodyPr>
          <a:lstStyle/>
          <a:p>
            <a:pPr marL="457200" algn="just">
              <a:lnSpc>
                <a:spcPct val="200000"/>
              </a:lnSpc>
              <a:spcBef>
                <a:spcPts val="1200"/>
              </a:spcBef>
              <a:spcAft>
                <a:spcPts val="800"/>
              </a:spcAft>
            </a:pPr>
            <a:r>
              <a:rPr lang="en-US" sz="2000" b="1" dirty="0">
                <a:latin typeface="Times New Roman" panose="02020603050405020304" pitchFamily="18" charset="0"/>
                <a:ea typeface="Calibri" panose="020F0502020204030204" pitchFamily="34" charset="0"/>
                <a:cs typeface="Arial" panose="020B0604020202020204" pitchFamily="34" charset="0"/>
              </a:rPr>
              <a:t>Seeding or sowing is an art of placing seeds in the soil to have good germination in the field. A </a:t>
            </a:r>
            <a:r>
              <a:rPr lang="en-US" sz="2000" b="1" dirty="0" smtClean="0">
                <a:latin typeface="Times New Roman" panose="02020603050405020304" pitchFamily="18" charset="0"/>
                <a:ea typeface="Calibri" panose="020F0502020204030204" pitchFamily="34" charset="0"/>
                <a:cs typeface="Arial" panose="020B0604020202020204" pitchFamily="34" charset="0"/>
              </a:rPr>
              <a:t>perfect seeding </a:t>
            </a:r>
            <a:r>
              <a:rPr lang="en-US" sz="2000" b="1" dirty="0">
                <a:latin typeface="Times New Roman" panose="02020603050405020304" pitchFamily="18" charset="0"/>
                <a:ea typeface="Calibri" panose="020F0502020204030204" pitchFamily="34" charset="0"/>
                <a:cs typeface="Arial" panose="020B0604020202020204" pitchFamily="34" charset="0"/>
              </a:rPr>
              <a:t>gives:</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952500" y="2463076"/>
            <a:ext cx="6400800" cy="2062103"/>
          </a:xfrm>
          <a:prstGeom prst="rect">
            <a:avLst/>
          </a:prstGeom>
        </p:spPr>
        <p:txBody>
          <a:bodyPr wrap="square">
            <a:spAutoFit/>
          </a:bodyPr>
          <a:lstStyle/>
          <a:p>
            <a:pPr marL="457200">
              <a:lnSpc>
                <a:spcPct val="200000"/>
              </a:lnSpc>
              <a:spcBef>
                <a:spcPts val="1200"/>
              </a:spcBef>
              <a:spcAft>
                <a:spcPts val="0"/>
              </a:spcAft>
            </a:pPr>
            <a:r>
              <a:rPr lang="en-US" dirty="0">
                <a:latin typeface="Times New Roman" panose="02020603050405020304" pitchFamily="18" charset="0"/>
                <a:ea typeface="Calibri" panose="020F0502020204030204" pitchFamily="34" charset="0"/>
                <a:cs typeface="Arial" panose="020B0604020202020204" pitchFamily="34" charset="0"/>
              </a:rPr>
              <a:t>a. Correct amount of seed per unit area.</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a:lnSpc>
                <a:spcPct val="200000"/>
              </a:lnSpc>
              <a:spcBef>
                <a:spcPts val="1200"/>
              </a:spcBef>
              <a:spcAft>
                <a:spcPts val="0"/>
              </a:spcAft>
            </a:pPr>
            <a:r>
              <a:rPr lang="en-US" dirty="0">
                <a:latin typeface="Times New Roman" panose="02020603050405020304" pitchFamily="18" charset="0"/>
                <a:ea typeface="Calibri" panose="020F0502020204030204" pitchFamily="34" charset="0"/>
                <a:cs typeface="Arial" panose="020B0604020202020204" pitchFamily="34" charset="0"/>
              </a:rPr>
              <a:t>b. Correct depth at which seed is placed in the soil.</a:t>
            </a:r>
            <a:endParaRPr lang="en-US" sz="1600" dirty="0">
              <a:latin typeface="Calibri" panose="020F0502020204030204" pitchFamily="34" charset="0"/>
              <a:ea typeface="Calibri" panose="020F0502020204030204" pitchFamily="34" charset="0"/>
              <a:cs typeface="Arial" panose="020B0604020202020204" pitchFamily="34" charset="0"/>
            </a:endParaRPr>
          </a:p>
          <a:p>
            <a:pPr marL="457200">
              <a:lnSpc>
                <a:spcPct val="200000"/>
              </a:lnSpc>
              <a:spcBef>
                <a:spcPts val="1200"/>
              </a:spcBef>
              <a:spcAft>
                <a:spcPts val="800"/>
              </a:spcAft>
            </a:pPr>
            <a:r>
              <a:rPr lang="en-US" dirty="0">
                <a:latin typeface="Times New Roman" panose="02020603050405020304" pitchFamily="18" charset="0"/>
                <a:ea typeface="Calibri" panose="020F0502020204030204" pitchFamily="34" charset="0"/>
                <a:cs typeface="Arial" panose="020B0604020202020204" pitchFamily="34" charset="0"/>
              </a:rPr>
              <a:t>c. Correct spacing between row-to-row and plant-to-plant.</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51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33188E-173C-40C3-8D0C-350E718CBF7B}"/>
              </a:ext>
            </a:extLst>
          </p:cNvPr>
          <p:cNvSpPr/>
          <p:nvPr/>
        </p:nvSpPr>
        <p:spPr>
          <a:xfrm>
            <a:off x="189971" y="340525"/>
            <a:ext cx="8764059" cy="830997"/>
          </a:xfrm>
          <a:prstGeom prst="rect">
            <a:avLst/>
          </a:prstGeom>
        </p:spPr>
        <p:txBody>
          <a:bodyPr wrap="square">
            <a:spAutoFit/>
          </a:bodyPr>
          <a:lstStyle/>
          <a:p>
            <a:pPr algn="ctr"/>
            <a:endParaRPr lang="en-US" sz="2400" b="1" dirty="0">
              <a:ln>
                <a:solidFill>
                  <a:sysClr val="windowText" lastClr="000000"/>
                </a:solidFill>
              </a:ln>
              <a:solidFill>
                <a:srgbClr val="FFC000"/>
              </a:solidFill>
              <a:latin typeface="Times New Roman" panose="02020603050405020304" pitchFamily="18" charset="0"/>
              <a:cs typeface="Times New Roman" panose="02020603050405020304" pitchFamily="18" charset="0"/>
            </a:endParaRPr>
          </a:p>
          <a:p>
            <a:r>
              <a:rPr lang="en-US" sz="2400" b="1" dirty="0">
                <a:ln>
                  <a:solidFill>
                    <a:sysClr val="windowText" lastClr="000000"/>
                  </a:solidFill>
                </a:ln>
                <a:solidFill>
                  <a:srgbClr val="00B050"/>
                </a:solidFill>
                <a:latin typeface="Times New Roman" panose="02020603050405020304" pitchFamily="18" charset="0"/>
                <a:cs typeface="Times New Roman" panose="02020603050405020304" pitchFamily="18" charset="0"/>
              </a:rPr>
              <a:t>Nutrient </a:t>
            </a:r>
            <a:r>
              <a:rPr lang="en-US" sz="2400" b="1" dirty="0" smtClean="0">
                <a:ln>
                  <a:solidFill>
                    <a:sysClr val="windowText" lastClr="000000"/>
                  </a:solidFill>
                </a:ln>
                <a:solidFill>
                  <a:srgbClr val="00B050"/>
                </a:solidFill>
                <a:latin typeface="Times New Roman" panose="02020603050405020304" pitchFamily="18" charset="0"/>
                <a:cs typeface="Times New Roman" panose="02020603050405020304" pitchFamily="18" charset="0"/>
              </a:rPr>
              <a:t>Management</a:t>
            </a:r>
            <a:endParaRPr lang="en-US" sz="2400" b="1" dirty="0">
              <a:ln>
                <a:solidFill>
                  <a:sysClr val="windowText" lastClr="000000"/>
                </a:solidFill>
              </a:ln>
              <a:solidFill>
                <a:srgbClr val="00B050"/>
              </a:solidFill>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029D12E0-A081-48A4-818E-BD3C19367A3D}"/>
              </a:ext>
            </a:extLst>
          </p:cNvPr>
          <p:cNvSpPr/>
          <p:nvPr/>
        </p:nvSpPr>
        <p:spPr>
          <a:xfrm>
            <a:off x="222247" y="1616426"/>
            <a:ext cx="8699505" cy="1883657"/>
          </a:xfrm>
          <a:prstGeom prst="rect">
            <a:avLst/>
          </a:prstGeom>
        </p:spPr>
        <p:txBody>
          <a:bodyPr wrap="square">
            <a:spAutoFit/>
          </a:bodyPr>
          <a:lstStyle/>
          <a:p>
            <a:pPr algn="just">
              <a:lnSpc>
                <a:spcPct val="150000"/>
              </a:lnSpc>
            </a:pPr>
            <a:r>
              <a:rPr lang="en-US" sz="2000" b="1" dirty="0" smtClean="0">
                <a:latin typeface="Times New Roman" panose="02020603050405020304" pitchFamily="18" charset="0"/>
                <a:cs typeface="Times New Roman" panose="02020603050405020304" pitchFamily="18" charset="0"/>
              </a:rPr>
              <a:t>Growth </a:t>
            </a:r>
            <a:r>
              <a:rPr lang="en-US" sz="2000" b="1" dirty="0">
                <a:latin typeface="Times New Roman" panose="02020603050405020304" pitchFamily="18" charset="0"/>
                <a:cs typeface="Times New Roman" panose="02020603050405020304" pitchFamily="18" charset="0"/>
              </a:rPr>
              <a:t>is the development of a plant as a whole or of a specific organ. Besides the genetic factors, the environmental factors grouped as climatic factors and soil factors influence plant growth. The supply of mineral nutrient elements to the plants is discussed in this chapter.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8833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53915" y="323028"/>
            <a:ext cx="8431823" cy="620042"/>
          </a:xfrm>
          <a:prstGeom prst="rect">
            <a:avLst/>
          </a:prstGeom>
        </p:spPr>
        <p:txBody>
          <a:bodyPr wrap="square">
            <a:spAutoFit/>
          </a:bodyPr>
          <a:lstStyle/>
          <a:p>
            <a:pPr algn="just">
              <a:lnSpc>
                <a:spcPct val="200000"/>
              </a:lnSpc>
              <a:spcAft>
                <a:spcPts val="0"/>
              </a:spcAft>
            </a:pPr>
            <a:r>
              <a:rPr lang="en-US" sz="2000" b="1" dirty="0">
                <a:latin typeface="Times New Roman" panose="02020603050405020304" pitchFamily="18" charset="0"/>
                <a:ea typeface="Calibri" panose="020F0502020204030204" pitchFamily="34" charset="0"/>
                <a:cs typeface="Arial" panose="020B0604020202020204" pitchFamily="34" charset="0"/>
              </a:rPr>
              <a:t>Table </a:t>
            </a:r>
            <a:r>
              <a:rPr lang="en-US" sz="2000" b="1" dirty="0" smtClean="0">
                <a:latin typeface="Times New Roman" panose="02020603050405020304" pitchFamily="18" charset="0"/>
                <a:ea typeface="Calibri" panose="020F0502020204030204" pitchFamily="34" charset="0"/>
                <a:cs typeface="Arial" panose="020B0604020202020204" pitchFamily="34" charset="0"/>
              </a:rPr>
              <a:t>1</a:t>
            </a:r>
            <a:r>
              <a:rPr lang="en-US" sz="2000" b="1" dirty="0">
                <a:latin typeface="Times New Roman" panose="02020603050405020304" pitchFamily="18" charset="0"/>
                <a:ea typeface="Calibri" panose="020F0502020204030204" pitchFamily="34" charset="0"/>
                <a:cs typeface="Arial" panose="020B0604020202020204" pitchFamily="34" charset="0"/>
              </a:rPr>
              <a:t>.</a:t>
            </a:r>
            <a:r>
              <a:rPr lang="en-US" sz="2000" dirty="0">
                <a:latin typeface="Times New Roman" panose="02020603050405020304" pitchFamily="18" charset="0"/>
                <a:ea typeface="Calibri" panose="020F0502020204030204" pitchFamily="34" charset="0"/>
                <a:cs typeface="Arial" panose="020B0604020202020204" pitchFamily="34" charset="0"/>
              </a:rPr>
              <a:t> The Chemical Symbol and the Ionic Forms of essential Elements.</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1731351" y="943070"/>
            <a:ext cx="6076950" cy="5783742"/>
          </a:xfrm>
          <a:prstGeom prst="rect">
            <a:avLst/>
          </a:prstGeom>
        </p:spPr>
      </p:pic>
    </p:spTree>
    <p:extLst>
      <p:ext uri="{BB962C8B-B14F-4D97-AF65-F5344CB8AC3E}">
        <p14:creationId xmlns:p14="http://schemas.microsoft.com/office/powerpoint/2010/main" val="464629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8571" t="34455" r="42429" b="26952"/>
          <a:stretch/>
        </p:blipFill>
        <p:spPr>
          <a:xfrm>
            <a:off x="6126773" y="571499"/>
            <a:ext cx="2318766" cy="5779008"/>
          </a:xfrm>
          <a:prstGeom prst="rect">
            <a:avLst/>
          </a:prstGeom>
          <a:ln>
            <a:noFill/>
          </a:ln>
          <a:effectLst>
            <a:softEdge rad="112500"/>
          </a:effectLst>
        </p:spPr>
      </p:pic>
      <p:sp>
        <p:nvSpPr>
          <p:cNvPr id="5" name="TextBox 4"/>
          <p:cNvSpPr txBox="1"/>
          <p:nvPr/>
        </p:nvSpPr>
        <p:spPr>
          <a:xfrm>
            <a:off x="1285874" y="1645121"/>
            <a:ext cx="5857875" cy="3631763"/>
          </a:xfrm>
          <a:prstGeom prst="rect">
            <a:avLst/>
          </a:prstGeom>
          <a:noFill/>
        </p:spPr>
        <p:txBody>
          <a:bodyPr wrap="square" rtlCol="1">
            <a:spAutoFit/>
          </a:bodyPr>
          <a:lstStyle/>
          <a:p>
            <a:r>
              <a:rPr lang="en-US" sz="11500" dirty="0" smtClean="0">
                <a:solidFill>
                  <a:srgbClr val="00CC99"/>
                </a:solidFill>
                <a:latin typeface="Palace Script MT" panose="030303020206070C0B05" pitchFamily="66" charset="0"/>
              </a:rPr>
              <a:t>Thank you for your attention </a:t>
            </a:r>
            <a:endParaRPr lang="ar-IQ" sz="11500" dirty="0">
              <a:solidFill>
                <a:srgbClr val="00CC99"/>
              </a:solidFill>
              <a:latin typeface="Palace Script MT" panose="030303020206070C0B05" pitchFamily="66" charset="0"/>
            </a:endParaRPr>
          </a:p>
        </p:txBody>
      </p:sp>
    </p:spTree>
    <p:extLst>
      <p:ext uri="{BB962C8B-B14F-4D97-AF65-F5344CB8AC3E}">
        <p14:creationId xmlns:p14="http://schemas.microsoft.com/office/powerpoint/2010/main" val="1859589305"/>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1346</TotalTime>
  <Words>381</Words>
  <Application>Microsoft Office PowerPoint</Application>
  <PresentationFormat>On-screen Show (4:3)</PresentationFormat>
  <Paragraphs>40</Paragraphs>
  <Slides>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Arial</vt:lpstr>
      <vt:lpstr>Calibri</vt:lpstr>
      <vt:lpstr>Century Gothic</vt:lpstr>
      <vt:lpstr>Palace Script MT</vt:lpstr>
      <vt:lpstr>Tahoma</vt:lpstr>
      <vt:lpstr>Times New Roman</vt:lpstr>
      <vt:lpstr>Wingdings</vt:lpstr>
      <vt:lpstr>Wingdings 3</vt:lpstr>
      <vt:lpstr>Wisp</vt:lpstr>
      <vt:lpstr>PowerPoint Presentation</vt:lpstr>
      <vt:lpstr>Lecture (1)</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137</cp:revision>
  <dcterms:created xsi:type="dcterms:W3CDTF">2019-10-27T18:37:48Z</dcterms:created>
  <dcterms:modified xsi:type="dcterms:W3CDTF">2023-05-27T05:36:01Z</dcterms:modified>
</cp:coreProperties>
</file>