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756" r:id="rId1"/>
  </p:sldMasterIdLst>
  <p:notesMasterIdLst>
    <p:notesMasterId r:id="rId15"/>
  </p:notesMasterIdLst>
  <p:sldIdLst>
    <p:sldId id="335" r:id="rId2"/>
    <p:sldId id="341" r:id="rId3"/>
    <p:sldId id="342" r:id="rId4"/>
    <p:sldId id="331" r:id="rId5"/>
    <p:sldId id="332" r:id="rId6"/>
    <p:sldId id="337" r:id="rId7"/>
    <p:sldId id="338" r:id="rId8"/>
    <p:sldId id="333" r:id="rId9"/>
    <p:sldId id="334" r:id="rId10"/>
    <p:sldId id="258" r:id="rId11"/>
    <p:sldId id="336" r:id="rId12"/>
    <p:sldId id="259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C43"/>
    <a:srgbClr val="FF9900"/>
    <a:srgbClr val="FF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3" autoAdjust="0"/>
    <p:restoredTop sz="92459" autoAdjust="0"/>
  </p:normalViewPr>
  <p:slideViewPr>
    <p:cSldViewPr snapToGrid="0">
      <p:cViewPr varScale="1">
        <p:scale>
          <a:sx n="107" d="100"/>
          <a:sy n="107" d="100"/>
        </p:scale>
        <p:origin x="1158" y="96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-12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B0BA0-4381-487B-972D-1751020BC8F3}" type="datetimeFigureOut">
              <a:rPr lang="en-MY" smtClean="0"/>
              <a:pPr/>
              <a:t>27/5/2023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B4165-94D5-49E3-ADA1-D8E619E88F2B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339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86A7-A8DB-480A-87B9-4B010240B327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D4FE-3265-44D1-86BF-E398C441ABB3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C9C7-4D1F-490D-902A-81D718D264D8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D8A-8F2A-4A04-B52E-A63AC60A5032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D5CA-6F92-4811-8803-5566ADDBA7BF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DC4B87-81E4-458D-A507-EA5526F338D6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E97D-36BC-414E-AFDB-3FAA2BFA344C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6988-B877-4D7C-9765-BA1679F3098C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868D-6408-416F-BDB0-121147B950DF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A3B3-9350-4393-BB9B-F3A176E99954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7AF7E3-31D4-4C8D-BEBC-A8C0EB9095E0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CCB114-CC50-4A3B-B576-CA18B49B9984}" type="datetime1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653BD2-C5F0-4159-B79F-A8E81103A6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fib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153" y="251629"/>
            <a:ext cx="8730171" cy="2984629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048144" y="2935847"/>
            <a:ext cx="7064188" cy="184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Technology of Fiber </a:t>
            </a:r>
            <a:r>
              <a:rPr kumimoji="0" lang="en-US" sz="3600" b="1" i="0" u="none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Crops (Theory)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Assist. Prof. Dr</a:t>
            </a:r>
            <a:r>
              <a:rPr kumimoji="0" 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 </a:t>
            </a:r>
            <a:r>
              <a:rPr kumimoji="0" lang="en-US" sz="20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Rabar</a:t>
            </a:r>
            <a:r>
              <a:rPr kumimoji="0" 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Fatah </a:t>
            </a:r>
            <a:r>
              <a:rPr kumimoji="0" lang="en-US" sz="20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Salih</a:t>
            </a:r>
            <a:endParaRPr kumimoji="0" lang="en-US" sz="2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Department of Field Crops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College of Agricultural Engineering Sciences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Salahaddin</a:t>
            </a:r>
            <a:r>
              <a:rPr kumimoji="0" 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University 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– Erbil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imes New Roman" pitchFamily="18" charset="0"/>
                <a:cs typeface="Arial" pitchFamily="34" charset="0"/>
              </a:rPr>
              <a:t>2022-2023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628" y="450376"/>
            <a:ext cx="7601802" cy="511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08930" y="5582905"/>
            <a:ext cx="74988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 of the range automotive vehicles incorporate many components made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natural fibers, </a:t>
            </a:r>
            <a:r>
              <a:rPr kumimoji="0" 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shown here for the Mercedes “E” class.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671822" y="784395"/>
            <a:ext cx="7718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1.4.</a:t>
            </a:r>
            <a:r>
              <a:rPr kumimoji="0" lang="en-US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Typical Natural Fibers used in the American Automotive Market with a Polypropylene Matrix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650" y="1733408"/>
          <a:ext cx="6564574" cy="3470148"/>
        </p:xfrm>
        <a:graphic>
          <a:graphicData uri="http://schemas.openxmlformats.org/drawingml/2006/table">
            <a:tbl>
              <a:tblPr/>
              <a:tblGrid>
                <a:gridCol w="2079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Application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Fiber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Fiber (%)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Door panel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Kenaf/hemp, 50:50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Inserts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Wood fiber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Rear parcel shelves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Kenaf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Flax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Wood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85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Seatbacks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Flax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Spare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Arial"/>
                        </a:rPr>
                        <a:t>tyre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 covers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Flax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Wood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Other interior trim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Kenaf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Flax</a:t>
                      </a:r>
                      <a:endParaRPr lang="en-US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750627" y="5432778"/>
            <a:ext cx="8065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Source: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Suddell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B.C., Food and Agriculture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Organisation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United Nations, Joint meeting, July, 2003, Salvador, Brazil. With permission.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36980" y="177421"/>
            <a:ext cx="76700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Benefits and Importance to use Natural Fibers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Compared to Others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45660" y="974510"/>
            <a:ext cx="863903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reduction in cost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Typically, natural fibers are between 25 and 50% cheaper than glass fiber composites.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reduction in weight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Four injection-molded ABS car door panels weight 9 kg. The same panels based on natural fibers weight only 5 kg for equivalent mechanical properties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Light weight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(less than half the density of glass fibers): This is also an important environmental benefit as ~85% of energy usage is when a vehicle is being driven. Plant fibers have a maximum density of 1.5 g/cc (that of cellulose), which results in high specific strength and stiffness and hence low component weight.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Safer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Safer crash behavior in accident tests, particularly in relation to high stability and an absence of splintering, is also observed.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188" y="3890682"/>
            <a:ext cx="64635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>
                <a:ln>
                  <a:solidFill>
                    <a:srgbClr val="FFC000"/>
                  </a:solidFill>
                </a:ln>
                <a:solidFill>
                  <a:srgbClr val="325C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ladimir Script" panose="03050402040407070305" pitchFamily="66" charset="0"/>
              </a:rPr>
              <a:t>Thank you for your attention </a:t>
            </a:r>
            <a:endParaRPr lang="ar-IQ" sz="4800" b="1" dirty="0">
              <a:ln>
                <a:solidFill>
                  <a:srgbClr val="FFC000"/>
                </a:solidFill>
              </a:ln>
              <a:solidFill>
                <a:srgbClr val="325C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ar-IQ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Fiber Crops</a:t>
            </a:r>
          </a:p>
          <a:p>
            <a:pPr lvl="0"/>
            <a:r>
              <a:rPr lang="en-US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Fiber Division</a:t>
            </a:r>
          </a:p>
          <a:p>
            <a:pPr lvl="0"/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Natural Fibers</a:t>
            </a:r>
          </a:p>
          <a:p>
            <a:pPr lvl="0"/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 or Vegetable Fibers</a:t>
            </a:r>
          </a:p>
          <a:p>
            <a:pPr lvl="0"/>
            <a:r>
              <a:rPr lang="en-US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History of Natural Fiber Applications within the Motor </a:t>
            </a:r>
            <a:r>
              <a:rPr lang="en-US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Industry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Benefits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Importance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use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 Fibers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Compared 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Others</a:t>
            </a:r>
            <a:endParaRPr lang="en-US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5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340258" y="425260"/>
            <a:ext cx="3425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37213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Fiber Crops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7075" y="1170508"/>
            <a:ext cx="3551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tabLst>
                <a:tab pos="5637213" algn="l"/>
              </a:tabLst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are the fiber crops?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392" y="1854201"/>
            <a:ext cx="8563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5637213" algn="l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Fiber crops are grown for their fiber yield. There are different kinds of fiber. Such as: (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seed fiber-cotton, (ii) stem fiber-jute,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mesta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kenaf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flax, (iii) leaf fiber-pineapple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181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36729" y="228975"/>
            <a:ext cx="608690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Fiber Division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Fiber division according to use: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Textile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Cordage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Brush and Mat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Bagging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Staffing and Upholstery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Paper-making Fibers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b- Morphological division: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Natural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Man-made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Fiber Blends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0250" y="390185"/>
            <a:ext cx="850255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Natural Fibers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 fiber consists of all kinds of fiber extracted from fruits, grasses, woody plants, water plants, wild plants, agriculture crops, palms, seeds, leaves, animal feathers, and animal skins. By-products of pineapple, banana, rice, sugarcane, coconut, oil palm,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kenaf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hemp, cotton, abaca, sugar palm, sisal, jute, and bamboo are among the known fibers used for making composites 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Rabar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2016 and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Salit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2014).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13898" y="3823861"/>
            <a:ext cx="84752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 fibers can be divided into three groups based on their sources which is extracted from the plants, animals, and minerals.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 or Vegetable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Animal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Mineral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138" y="331296"/>
            <a:ext cx="8297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Natural fibers are subdivided based on their origins, whether they are derived from plants, animals, or minerals, Figure 1.1 shows a classification of natural fibers.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948" t="1039" r="3979" b="2079"/>
          <a:stretch>
            <a:fillRect/>
          </a:stretch>
        </p:blipFill>
        <p:spPr bwMode="auto">
          <a:xfrm>
            <a:off x="1993676" y="1473958"/>
            <a:ext cx="5238534" cy="489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5222" y="574455"/>
            <a:ext cx="8073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1.1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Properties of natural fibers and synthetic fibers (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Ichhaporia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2008).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84" y="1050877"/>
            <a:ext cx="7861110" cy="515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9308" y="391870"/>
            <a:ext cx="85434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 or Vegetable Fibers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 fibers are classified in terms of their fiber type, botanical name, family, origin and approximate level of production in Table 1.2 (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Rabar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F.S. 2015).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0152" y="2444199"/>
            <a:ext cx="8501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1.2.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Classification of plant fibers and approximate world annual production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00363"/>
              </p:ext>
            </p:extLst>
          </p:nvPr>
        </p:nvGraphicFramePr>
        <p:xfrm>
          <a:off x="354841" y="2983151"/>
          <a:ext cx="8516202" cy="36014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Plant Fiber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Botanical Name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Plant Family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Fiber Type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Production (10</a:t>
                      </a:r>
                      <a:r>
                        <a:rPr lang="en-US" sz="1200" b="1" baseline="30000" dirty="0"/>
                        <a:t>3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tonnes</a:t>
                      </a:r>
                      <a:r>
                        <a:rPr lang="en-US" sz="1200" b="1" dirty="0"/>
                        <a:t>)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Cotton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Kapok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/>
                        <a:t>Bagasse\Sugarcane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Bamboo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Flax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Hemp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Jute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Kenaf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Ramie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Abaca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Banana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Phormium</a:t>
                      </a:r>
                      <a:endParaRPr lang="en-US" sz="1200" b="1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Pineapple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Sisal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Coir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090" marR="6809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Gossypium</a:t>
                      </a:r>
                      <a:r>
                        <a:rPr lang="en-MY" sz="1200" dirty="0"/>
                        <a:t> spp.</a:t>
                      </a:r>
                      <a:endParaRPr lang="en-US" sz="1200" dirty="0"/>
                    </a:p>
                    <a:p>
                      <a:r>
                        <a:rPr kumimoji="0" lang="en-MY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Ceiba</a:t>
                      </a:r>
                      <a:r>
                        <a:rPr kumimoji="0" lang="en-MY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MY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pentandra</a:t>
                      </a:r>
                      <a:endParaRPr kumimoji="0"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Saccharum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officinarum</a:t>
                      </a:r>
                      <a:r>
                        <a:rPr lang="en-MY" sz="1200" dirty="0"/>
                        <a:t> L.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Gigantochloa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scortechinii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Dendrocalamus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apus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Linum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usitatissimum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Cannabis </a:t>
                      </a:r>
                      <a:r>
                        <a:rPr lang="en-MY" sz="1200" dirty="0" err="1"/>
                        <a:t>sativa</a:t>
                      </a:r>
                      <a:r>
                        <a:rPr lang="en-MY" sz="1200" dirty="0"/>
                        <a:t> L.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Corchorus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capsularis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Hibiscus </a:t>
                      </a:r>
                      <a:r>
                        <a:rPr lang="en-MY" sz="1200" dirty="0" err="1"/>
                        <a:t>cannabinus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Boehmeria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nivea</a:t>
                      </a:r>
                      <a:r>
                        <a:rPr lang="en-MY" sz="1200" dirty="0"/>
                        <a:t> Gaud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Musa </a:t>
                      </a:r>
                      <a:r>
                        <a:rPr lang="en-MY" sz="1200" dirty="0" err="1"/>
                        <a:t>textilis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Musa </a:t>
                      </a:r>
                      <a:r>
                        <a:rPr lang="en-MY" sz="1200" dirty="0" err="1"/>
                        <a:t>ulugurensis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Warb</a:t>
                      </a:r>
                      <a:r>
                        <a:rPr lang="en-MY" sz="1200" dirty="0"/>
                        <a:t>.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Phormium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tenax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Ananas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cosmosus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Merr</a:t>
                      </a:r>
                      <a:r>
                        <a:rPr lang="en-MY" sz="1200" dirty="0"/>
                        <a:t>.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Agave </a:t>
                      </a:r>
                      <a:r>
                        <a:rPr lang="en-MY" sz="1200" dirty="0" err="1"/>
                        <a:t>sisalana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Cocos</a:t>
                      </a:r>
                      <a:r>
                        <a:rPr lang="en-MY" sz="1200" dirty="0"/>
                        <a:t> </a:t>
                      </a:r>
                      <a:r>
                        <a:rPr lang="en-MY" sz="1200" dirty="0" err="1"/>
                        <a:t>nucifera</a:t>
                      </a:r>
                      <a:r>
                        <a:rPr lang="en-MY" sz="1200" dirty="0"/>
                        <a:t> L.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090" marR="680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Malvaceae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Malvaceae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Poeceae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Poeceae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en-MY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Linaceae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Cannabaceae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Tiliaceae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Malvaceae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Urticaceae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Musaceae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Musaceae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1200" dirty="0" err="1"/>
                        <a:t>Asphodelaceae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Bromliaceae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Agavaceae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Arecaceae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090" marR="680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Seed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Seed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MY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en-MY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 err="1"/>
                        <a:t>Bast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Leaf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Leaf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Leaf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Leaf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Leaf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Fruit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090" marR="680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19 010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123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10 000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830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214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2938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970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100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91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200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–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–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319</a:t>
                      </a:r>
                      <a:endParaRPr lang="en-US" sz="12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MY" sz="1200" dirty="0"/>
                        <a:t>  315</a:t>
                      </a:r>
                      <a:endParaRPr lang="en-US" sz="1200" b="1" dirty="0">
                        <a:solidFill>
                          <a:srgbClr val="2E74B5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090" marR="680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3BD2-C5F0-4159-B79F-A8E81103A6D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4983" y="338962"/>
            <a:ext cx="8654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History of Natural Fiber Applications within the Motor Industry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43365" y="1246678"/>
            <a:ext cx="7887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1.3.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Automotive Manufacturers, Car Models, and Components Utilizing Natural Fibers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546" y="1684748"/>
          <a:ext cx="8475260" cy="4907280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1797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Automotive 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Model and Application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Manufacturer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Audi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A2, A3, A4, A4 Avant, A6, A8, Roadster, Coupe: Seat backs, side and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back door panel, boot lining, hat rack, spare tyre lining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BMW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3, 5 and 7 series and others: Door panels, headliner panel, boot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lining, seat backs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DaimlerChrysler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A, C, E and S-series: Door panels, windshield/dashboard, business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table, pillar cover panel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Fiat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Punto, Brava, Marea, Alfa Romeo 146, 156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Ford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Mondeo CD 162, Focus: Door panels, B-pillar, boot liner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Peugeot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New model 406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Renault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Clio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Rover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Rover 2000 and others: Insulation, rear storage shelf/panel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Saab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Door panels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SEAT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Door panels, seat backs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Vauxhall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Astra, </a:t>
                      </a:r>
                      <a:r>
                        <a:rPr lang="en-US" sz="1400" dirty="0" err="1"/>
                        <a:t>Vectra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Zafira</a:t>
                      </a:r>
                      <a:r>
                        <a:rPr lang="en-US" sz="1400" dirty="0"/>
                        <a:t>: Headliner panel, door panels, pillar cover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panel, instrument panel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Volkswagen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Golf A4, Passat, Bora: Door panel, seat back, boot lid finish panel,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/>
                        <a:t>boot liner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Volvo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400" dirty="0"/>
                        <a:t>C70, V70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30114</TotalTime>
  <Words>967</Words>
  <Application>Microsoft Office PowerPoint</Application>
  <PresentationFormat>On-screen Show (4:3)</PresentationFormat>
  <Paragraphs>225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Vladimir Script</vt:lpstr>
      <vt:lpstr>Wingdings</vt:lpstr>
      <vt:lpstr>Wingdings 2</vt:lpstr>
      <vt:lpstr>Civic</vt:lpstr>
      <vt:lpstr>PowerPoint Presentation</vt:lpstr>
      <vt:lpstr>Lecture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</cp:lastModifiedBy>
  <cp:revision>519</cp:revision>
  <dcterms:created xsi:type="dcterms:W3CDTF">2014-05-31T12:53:28Z</dcterms:created>
  <dcterms:modified xsi:type="dcterms:W3CDTF">2023-05-27T05:51:06Z</dcterms:modified>
</cp:coreProperties>
</file>