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77" r:id="rId5"/>
    <p:sldId id="276" r:id="rId6"/>
    <p:sldId id="275" r:id="rId7"/>
    <p:sldId id="282" r:id="rId8"/>
    <p:sldId id="281" r:id="rId9"/>
    <p:sldId id="286" r:id="rId10"/>
    <p:sldId id="280" r:id="rId11"/>
    <p:sldId id="278" r:id="rId12"/>
    <p:sldId id="274" r:id="rId13"/>
    <p:sldId id="273" r:id="rId14"/>
    <p:sldId id="283" r:id="rId15"/>
    <p:sldId id="271" r:id="rId16"/>
    <p:sldId id="270" r:id="rId17"/>
    <p:sldId id="284" r:id="rId18"/>
    <p:sldId id="269" r:id="rId19"/>
    <p:sldId id="268" r:id="rId20"/>
    <p:sldId id="285"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2" autoAdjust="0"/>
    <p:restoredTop sz="94662" autoAdjust="0"/>
  </p:normalViewPr>
  <p:slideViewPr>
    <p:cSldViewPr>
      <p:cViewPr>
        <p:scale>
          <a:sx n="70" d="100"/>
          <a:sy n="70" d="100"/>
        </p:scale>
        <p:origin x="-12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5/15/2019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almadapaper.net/Details/216379/%D8%B3%D8%A7%D9%83%D9%88-%D9%8A%D8%AF%D8%B9%D9%88-%D8%A5%D9%84%D9%89-%D9%88%D8%B6%D8%B9-%D8%AD%D8%AF%D9%91-%D9%84%D8%A7%D8%B6%D8%B7%D9%87%D8%A7%D8%AF-%D8%A7%D9%84%D9%85%D8%B3%D9%8A%D8%AD%D9%8A%D9%8A%D9%86-%D9%81%D9%8A-%D8%A7%D9%84%D8%B9%D8%B1%D8%A7%D9%82" TargetMode="External"/><Relationship Id="rId3" Type="http://schemas.openxmlformats.org/officeDocument/2006/relationships/hyperlink" Target="http://www.wsj.com/articles/iraqs-christian-minority-feels-militant-threat-1403826576" TargetMode="External"/><Relationship Id="rId7" Type="http://schemas.openxmlformats.org/officeDocument/2006/relationships/hyperlink" Target="http://www.ishtartv.com/viewarticle,83317.html" TargetMode="External"/><Relationship Id="rId12" Type="http://schemas.openxmlformats.org/officeDocument/2006/relationships/hyperlink" Target="http://iraqieconomists.net/ar/wp-content/uploads/sites/2/2018/03/Kadhim-Habib-book-on-Iraqi-Christians-final-2.pdf" TargetMode="External"/><Relationship Id="rId2" Type="http://schemas.openxmlformats.org/officeDocument/2006/relationships/hyperlink" Target="http://www.latimes.com/world/middleeast/la-fg-isis-video-20140620-story.html"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5%D8%B3%D9%8A%D8%AD%D9%8A%D8%A9_%D9%81%D9%8A_%D8%A7%D9%84%D8%B9%D8%B1%D8%A7%D9%82" TargetMode="External"/><Relationship Id="rId11" Type="http://schemas.openxmlformats.org/officeDocument/2006/relationships/hyperlink" Target="https://www.alhurra.com/a/Arab-countries-Christians/413168.html" TargetMode="External"/><Relationship Id="rId5" Type="http://schemas.openxmlformats.org/officeDocument/2006/relationships/hyperlink" Target="https://aawsat.com/home/article/764421/%D9%85%D8%B3%D9%8A%D8%AD%D9%8A%D9%88-%D8%A7%D9%84%D8%B9%D8%B1%D8%A7%D9%82-%D8%A3%D9%82%D8%AF%D9%85-%D8%A7%D9%84%D8%B7%D9%88%D8%A7%D8%A6%D9%81-%D8%A7%D9%84%D9%85%D8%B9%D8%B1%D8%B6%D8%A9-%D9%84%D9%84%D8%A7%D8%B6%D8%B7%D9%87%D8%A7%D8%AF" TargetMode="External"/><Relationship Id="rId10" Type="http://schemas.openxmlformats.org/officeDocument/2006/relationships/hyperlink" Target="https://ar.gatestoneinstitute.org/13557/%D8%A5%D8%A8%D8%A7%D8%AF%D8%A9-%D8%A7%D9%84%D8%A3%D9%82%D9%84%D9%8A%D8%A9-%D8%A7%D9%84%D9%85%D8%B3%D9%8A%D8%AD%D9%8A%D8%A9-%D9%81%D9%8A-%D8%A7%D9%84%D8%B9%D8%B1%D8%A7%D9%82" TargetMode="External"/><Relationship Id="rId4" Type="http://schemas.openxmlformats.org/officeDocument/2006/relationships/hyperlink" Target="http://www.catholicworldreport.com/Blog/3221/for_the_first_time_in_a_1600_years_no_masses_said_in_mosul.aspx" TargetMode="External"/><Relationship Id="rId9" Type="http://schemas.openxmlformats.org/officeDocument/2006/relationships/hyperlink" Target="http://www.sayyaraljamil.com/Arabic/viewarticle.php?id=chosen_readings-20060803-105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200400"/>
            <a:ext cx="8153400" cy="2590800"/>
          </a:xfrm>
        </p:spPr>
        <p:txBody>
          <a:bodyPr>
            <a:noAutofit/>
          </a:bodyPr>
          <a:lstStyle/>
          <a:p>
            <a:pPr algn="ctr"/>
            <a:r>
              <a:rPr lang="ar-IQ" sz="4400" b="1" i="1" dirty="0">
                <a:solidFill>
                  <a:schemeClr val="bg2">
                    <a:lumMod val="50000"/>
                  </a:schemeClr>
                </a:solidFill>
                <a:cs typeface="AF_Aseer" pitchFamily="2" charset="-78"/>
              </a:rPr>
              <a:t> الدكتور المهندس رمزي روفائيل ابراهيم </a:t>
            </a:r>
            <a:r>
              <a:rPr lang="ar-IQ" sz="4400" b="1" i="1" dirty="0" smtClean="0">
                <a:solidFill>
                  <a:schemeClr val="bg2">
                    <a:lumMod val="50000"/>
                  </a:schemeClr>
                </a:solidFill>
                <a:cs typeface="AF_Aseer" pitchFamily="2" charset="-78"/>
              </a:rPr>
              <a:t>برواري   </a:t>
            </a:r>
            <a:r>
              <a:rPr lang="ar-IQ" dirty="0" smtClean="0">
                <a:solidFill>
                  <a:schemeClr val="bg2">
                    <a:lumMod val="50000"/>
                  </a:schemeClr>
                </a:solidFill>
              </a:rPr>
              <a:t>  </a:t>
            </a:r>
            <a:r>
              <a:rPr lang="ar-IQ" dirty="0" smtClean="0"/>
              <a:t>    كلية الهندسة_قسم هندسة الميكانيك والميكاترونكس_جامعة </a:t>
            </a:r>
            <a:r>
              <a:rPr lang="ar-IQ" dirty="0"/>
              <a:t>صلاح </a:t>
            </a:r>
            <a:r>
              <a:rPr lang="ar-IQ" dirty="0" smtClean="0"/>
              <a:t>الدين_اربيل</a:t>
            </a:r>
          </a:p>
          <a:p>
            <a:pPr algn="r"/>
            <a:r>
              <a:rPr lang="ar-IQ" dirty="0" smtClean="0"/>
              <a:t>    مدير </a:t>
            </a:r>
            <a:r>
              <a:rPr lang="ar-IQ" dirty="0"/>
              <a:t>ادارة جمعية حدياب للكفاءات في </a:t>
            </a:r>
            <a:r>
              <a:rPr lang="ar-IQ" dirty="0" smtClean="0"/>
              <a:t>عنكاوا</a:t>
            </a:r>
            <a:endParaRPr lang="en-US" dirty="0"/>
          </a:p>
        </p:txBody>
      </p:sp>
      <p:sp>
        <p:nvSpPr>
          <p:cNvPr id="4" name="Title 3"/>
          <p:cNvSpPr>
            <a:spLocks noGrp="1"/>
          </p:cNvSpPr>
          <p:nvPr>
            <p:ph type="ctrTitle"/>
          </p:nvPr>
        </p:nvSpPr>
        <p:spPr>
          <a:xfrm>
            <a:off x="533400" y="914400"/>
            <a:ext cx="8070056" cy="1600200"/>
          </a:xfrm>
        </p:spPr>
        <p:txBody>
          <a:bodyPr>
            <a:noAutofit/>
          </a:bodyPr>
          <a:lstStyle/>
          <a:p>
            <a:pPr marL="182880" indent="0" algn="ctr">
              <a:buNone/>
            </a:pPr>
            <a:r>
              <a:rPr lang="ar-IQ" sz="5400" b="1" i="1" dirty="0" smtClean="0"/>
              <a:t>المسيحية في العراق</a:t>
            </a:r>
            <a:endParaRPr lang="en-US" sz="5400" b="1" i="1" dirty="0"/>
          </a:p>
        </p:txBody>
      </p:sp>
    </p:spTree>
    <p:extLst>
      <p:ext uri="{BB962C8B-B14F-4D97-AF65-F5344CB8AC3E}">
        <p14:creationId xmlns:p14="http://schemas.microsoft.com/office/powerpoint/2010/main" val="114264354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marL="0" indent="0" algn="ctr">
              <a:buNone/>
            </a:pPr>
            <a:r>
              <a:rPr lang="ar-IQ" i="1" dirty="0" smtClean="0">
                <a:solidFill>
                  <a:schemeClr val="bg2">
                    <a:lumMod val="50000"/>
                  </a:schemeClr>
                </a:solidFill>
              </a:rPr>
              <a:t>الطوائِف المسيحية</a:t>
            </a:r>
            <a:endParaRPr lang="en-US" i="1" dirty="0">
              <a:solidFill>
                <a:schemeClr val="bg2">
                  <a:lumMod val="50000"/>
                </a:schemeClr>
              </a:solidFill>
            </a:endParaRPr>
          </a:p>
        </p:txBody>
      </p:sp>
      <p:sp>
        <p:nvSpPr>
          <p:cNvPr id="3" name="Content Placeholder 2"/>
          <p:cNvSpPr>
            <a:spLocks noGrp="1"/>
          </p:cNvSpPr>
          <p:nvPr>
            <p:ph sz="quarter" idx="13"/>
          </p:nvPr>
        </p:nvSpPr>
        <p:spPr>
          <a:xfrm>
            <a:off x="152400" y="1066800"/>
            <a:ext cx="8839200" cy="5638800"/>
          </a:xfrm>
        </p:spPr>
        <p:txBody>
          <a:bodyPr>
            <a:normAutofit fontScale="85000" lnSpcReduction="20000"/>
          </a:bodyPr>
          <a:lstStyle/>
          <a:p>
            <a:pPr marL="45720" indent="0" algn="r">
              <a:buNone/>
            </a:pPr>
            <a:r>
              <a:rPr lang="ar-IQ" dirty="0">
                <a:latin typeface="+mj-lt"/>
              </a:rPr>
              <a:t>يتوزع مسيحيو العراق على عدة كنائس تنتمي إلى عدة طوائف تتبع طقوسا </a:t>
            </a:r>
            <a:r>
              <a:rPr lang="ar-IQ" dirty="0" smtClean="0">
                <a:latin typeface="+mj-lt"/>
              </a:rPr>
              <a:t>مختلفة,</a:t>
            </a:r>
          </a:p>
          <a:p>
            <a:pPr marL="45720" indent="0" algn="r">
              <a:buNone/>
            </a:pPr>
            <a:r>
              <a:rPr lang="ar-IQ" dirty="0" smtClean="0">
                <a:latin typeface="+mj-lt"/>
              </a:rPr>
              <a:t>حيث يتوزع الى </a:t>
            </a:r>
            <a:r>
              <a:rPr lang="ar-IQ" dirty="0">
                <a:latin typeface="+mj-lt"/>
              </a:rPr>
              <a:t>الطوائف التالية</a:t>
            </a:r>
            <a:r>
              <a:rPr lang="ar-IQ" dirty="0" smtClean="0">
                <a:latin typeface="+mj-lt"/>
              </a:rPr>
              <a:t>:</a:t>
            </a:r>
          </a:p>
          <a:p>
            <a:pPr marL="45720" indent="0" algn="r">
              <a:buNone/>
            </a:pPr>
            <a:endParaRPr lang="ar-IQ" dirty="0">
              <a:latin typeface="+mj-lt"/>
            </a:endParaRPr>
          </a:p>
          <a:p>
            <a:pPr marL="45720" indent="0" algn="r">
              <a:buNone/>
            </a:pPr>
            <a:r>
              <a:rPr lang="ar-IQ" dirty="0" smtClean="0">
                <a:solidFill>
                  <a:srgbClr val="FF3399"/>
                </a:solidFill>
                <a:latin typeface="+mj-lt"/>
              </a:rPr>
              <a:t>1-الكنيسة </a:t>
            </a:r>
            <a:r>
              <a:rPr lang="ar-IQ" dirty="0">
                <a:solidFill>
                  <a:srgbClr val="FF3399"/>
                </a:solidFill>
                <a:latin typeface="+mj-lt"/>
              </a:rPr>
              <a:t>الكلدانية الكاثوليكية</a:t>
            </a:r>
            <a:r>
              <a:rPr lang="ar-IQ" dirty="0">
                <a:latin typeface="+mj-lt"/>
              </a:rPr>
              <a:t> و هم أكبر الطوائف </a:t>
            </a:r>
            <a:r>
              <a:rPr lang="ar-IQ" dirty="0" smtClean="0">
                <a:latin typeface="+mj-lt"/>
              </a:rPr>
              <a:t>المسيحيةفي </a:t>
            </a:r>
            <a:r>
              <a:rPr lang="ar-IQ" dirty="0">
                <a:latin typeface="+mj-lt"/>
              </a:rPr>
              <a:t>العراق.</a:t>
            </a:r>
          </a:p>
          <a:p>
            <a:pPr marL="45720" indent="0" algn="r">
              <a:buNone/>
            </a:pPr>
            <a:r>
              <a:rPr lang="ar-IQ" dirty="0" smtClean="0">
                <a:solidFill>
                  <a:srgbClr val="FF3399"/>
                </a:solidFill>
                <a:latin typeface="+mj-lt"/>
              </a:rPr>
              <a:t>2-الطائفة</a:t>
            </a:r>
            <a:r>
              <a:rPr lang="ar-IQ" dirty="0">
                <a:solidFill>
                  <a:srgbClr val="FF3399"/>
                </a:solidFill>
                <a:latin typeface="+mj-lt"/>
              </a:rPr>
              <a:t> السريانية الأرثوذكسية</a:t>
            </a:r>
          </a:p>
          <a:p>
            <a:pPr marL="45720" indent="0" algn="r">
              <a:buNone/>
            </a:pPr>
            <a:r>
              <a:rPr lang="ar-IQ" dirty="0" smtClean="0">
                <a:solidFill>
                  <a:srgbClr val="FF3399"/>
                </a:solidFill>
                <a:latin typeface="+mj-lt"/>
              </a:rPr>
              <a:t>3-الطائفة</a:t>
            </a:r>
            <a:r>
              <a:rPr lang="ar-IQ" dirty="0">
                <a:solidFill>
                  <a:srgbClr val="FF3399"/>
                </a:solidFill>
                <a:latin typeface="+mj-lt"/>
              </a:rPr>
              <a:t> السريانية الكاثوليكية</a:t>
            </a:r>
          </a:p>
          <a:p>
            <a:pPr marL="45720" indent="0" algn="r">
              <a:buNone/>
            </a:pPr>
            <a:r>
              <a:rPr lang="ar-IQ" dirty="0" smtClean="0">
                <a:solidFill>
                  <a:srgbClr val="FF3399"/>
                </a:solidFill>
                <a:latin typeface="+mj-lt"/>
              </a:rPr>
              <a:t>4-الكنيسة </a:t>
            </a:r>
            <a:r>
              <a:rPr lang="ar-IQ" dirty="0">
                <a:solidFill>
                  <a:srgbClr val="FF3399"/>
                </a:solidFill>
                <a:latin typeface="+mj-lt"/>
              </a:rPr>
              <a:t>الأرمنية الكاثوليكية</a:t>
            </a:r>
          </a:p>
          <a:p>
            <a:pPr marL="45720" indent="0" algn="r">
              <a:buNone/>
            </a:pPr>
            <a:r>
              <a:rPr lang="ar-IQ" dirty="0" smtClean="0">
                <a:solidFill>
                  <a:srgbClr val="FF3399"/>
                </a:solidFill>
                <a:latin typeface="+mj-lt"/>
              </a:rPr>
              <a:t>5-الكنيسة </a:t>
            </a:r>
            <a:r>
              <a:rPr lang="ar-IQ" dirty="0">
                <a:solidFill>
                  <a:srgbClr val="FF3399"/>
                </a:solidFill>
                <a:latin typeface="+mj-lt"/>
              </a:rPr>
              <a:t>الأرمنية الأرثوذكسية</a:t>
            </a:r>
            <a:r>
              <a:rPr lang="ar-IQ" dirty="0">
                <a:latin typeface="+mj-lt"/>
              </a:rPr>
              <a:t> و هم غالبية أرمن </a:t>
            </a:r>
            <a:r>
              <a:rPr lang="ar-IQ" dirty="0" smtClean="0">
                <a:latin typeface="+mj-lt"/>
              </a:rPr>
              <a:t>العراق.</a:t>
            </a:r>
            <a:endParaRPr lang="ar-IQ" dirty="0">
              <a:latin typeface="+mj-lt"/>
            </a:endParaRPr>
          </a:p>
          <a:p>
            <a:pPr marL="45720" indent="0" algn="r">
              <a:buNone/>
            </a:pPr>
            <a:r>
              <a:rPr lang="ar-IQ" dirty="0" smtClean="0">
                <a:solidFill>
                  <a:srgbClr val="FF3399"/>
                </a:solidFill>
                <a:latin typeface="+mj-lt"/>
              </a:rPr>
              <a:t>6-كنيسة </a:t>
            </a:r>
            <a:r>
              <a:rPr lang="ar-IQ" dirty="0">
                <a:solidFill>
                  <a:srgbClr val="FF3399"/>
                </a:solidFill>
                <a:latin typeface="+mj-lt"/>
              </a:rPr>
              <a:t>المشرق القديمة</a:t>
            </a:r>
          </a:p>
          <a:p>
            <a:pPr marL="45720" indent="0" algn="r">
              <a:buNone/>
            </a:pPr>
            <a:r>
              <a:rPr lang="ar-IQ" dirty="0" smtClean="0">
                <a:solidFill>
                  <a:srgbClr val="FF3399"/>
                </a:solidFill>
                <a:latin typeface="+mj-lt"/>
              </a:rPr>
              <a:t>7-كنيسة </a:t>
            </a:r>
            <a:r>
              <a:rPr lang="ar-IQ" dirty="0">
                <a:solidFill>
                  <a:srgbClr val="FF3399"/>
                </a:solidFill>
                <a:latin typeface="+mj-lt"/>
              </a:rPr>
              <a:t>المشرق الآشورية</a:t>
            </a:r>
            <a:r>
              <a:rPr lang="ar-IQ" dirty="0">
                <a:latin typeface="+mj-lt"/>
              </a:rPr>
              <a:t> أو الكنيسة الآثورية.</a:t>
            </a:r>
          </a:p>
          <a:p>
            <a:pPr marL="45720" indent="0" algn="r">
              <a:buNone/>
            </a:pPr>
            <a:r>
              <a:rPr lang="ar-IQ" dirty="0" smtClean="0">
                <a:solidFill>
                  <a:srgbClr val="FF3399"/>
                </a:solidFill>
                <a:latin typeface="+mj-lt"/>
              </a:rPr>
              <a:t>8-الروم الكاثوليك</a:t>
            </a:r>
            <a:endParaRPr lang="ar-IQ" dirty="0">
              <a:solidFill>
                <a:srgbClr val="FF3399"/>
              </a:solidFill>
              <a:latin typeface="+mj-lt"/>
            </a:endParaRPr>
          </a:p>
          <a:p>
            <a:pPr marL="45720" indent="0" algn="r">
              <a:buNone/>
            </a:pPr>
            <a:r>
              <a:rPr lang="ar-IQ" dirty="0" smtClean="0">
                <a:solidFill>
                  <a:srgbClr val="FF3399"/>
                </a:solidFill>
                <a:latin typeface="+mj-lt"/>
              </a:rPr>
              <a:t>9-الروم </a:t>
            </a:r>
            <a:r>
              <a:rPr lang="ar-IQ" dirty="0">
                <a:solidFill>
                  <a:srgbClr val="FF3399"/>
                </a:solidFill>
                <a:latin typeface="+mj-lt"/>
              </a:rPr>
              <a:t>الأرثوذكس</a:t>
            </a:r>
          </a:p>
          <a:p>
            <a:pPr marL="45720" indent="0" algn="r">
              <a:buNone/>
            </a:pPr>
            <a:r>
              <a:rPr lang="ar-IQ" dirty="0" smtClean="0">
                <a:solidFill>
                  <a:srgbClr val="FF3399"/>
                </a:solidFill>
                <a:latin typeface="+mj-lt"/>
              </a:rPr>
              <a:t>10-الطائفة</a:t>
            </a:r>
            <a:r>
              <a:rPr lang="ar-IQ" dirty="0">
                <a:solidFill>
                  <a:srgbClr val="FF3399"/>
                </a:solidFill>
                <a:latin typeface="+mj-lt"/>
              </a:rPr>
              <a:t> البروتستانتية الإنجيلية الوطنية</a:t>
            </a:r>
          </a:p>
          <a:p>
            <a:pPr marL="45720" indent="0" algn="r">
              <a:buNone/>
            </a:pPr>
            <a:r>
              <a:rPr lang="ar-IQ" dirty="0" smtClean="0">
                <a:solidFill>
                  <a:srgbClr val="FF3399"/>
                </a:solidFill>
                <a:latin typeface="+mj-lt"/>
              </a:rPr>
              <a:t>11-الطائفة</a:t>
            </a:r>
            <a:r>
              <a:rPr lang="ar-IQ" dirty="0">
                <a:solidFill>
                  <a:srgbClr val="FF3399"/>
                </a:solidFill>
                <a:latin typeface="+mj-lt"/>
              </a:rPr>
              <a:t> الإنجيلية البروتستانتية الآثورية</a:t>
            </a:r>
          </a:p>
          <a:p>
            <a:pPr marL="45720" indent="0" algn="r">
              <a:buNone/>
            </a:pPr>
            <a:r>
              <a:rPr lang="ar-IQ" dirty="0" smtClean="0">
                <a:solidFill>
                  <a:srgbClr val="FF3399"/>
                </a:solidFill>
                <a:latin typeface="+mj-lt"/>
              </a:rPr>
              <a:t>12-طائفة</a:t>
            </a:r>
            <a:r>
              <a:rPr lang="ar-IQ" dirty="0">
                <a:solidFill>
                  <a:srgbClr val="FF3399"/>
                </a:solidFill>
                <a:latin typeface="+mj-lt"/>
              </a:rPr>
              <a:t> الأدفنتست السبتيين</a:t>
            </a:r>
          </a:p>
          <a:p>
            <a:pPr marL="45720" indent="0" algn="r">
              <a:buNone/>
            </a:pPr>
            <a:r>
              <a:rPr lang="ar-IQ" dirty="0" smtClean="0">
                <a:solidFill>
                  <a:srgbClr val="FF3399"/>
                </a:solidFill>
                <a:latin typeface="+mj-lt"/>
              </a:rPr>
              <a:t>13-طائفة</a:t>
            </a:r>
            <a:r>
              <a:rPr lang="ar-IQ" dirty="0">
                <a:solidFill>
                  <a:srgbClr val="FF3399"/>
                </a:solidFill>
                <a:latin typeface="+mj-lt"/>
              </a:rPr>
              <a:t> اللاتين الكاثوليك.</a:t>
            </a:r>
          </a:p>
          <a:p>
            <a:pPr marL="45720" indent="0" algn="r">
              <a:buNone/>
            </a:pPr>
            <a:r>
              <a:rPr lang="ar-IQ" dirty="0" smtClean="0">
                <a:solidFill>
                  <a:srgbClr val="FF3399"/>
                </a:solidFill>
                <a:latin typeface="+mj-lt"/>
              </a:rPr>
              <a:t>14-طائفة</a:t>
            </a:r>
            <a:r>
              <a:rPr lang="ar-IQ" dirty="0">
                <a:solidFill>
                  <a:srgbClr val="FF3399"/>
                </a:solidFill>
                <a:latin typeface="+mj-lt"/>
              </a:rPr>
              <a:t> الأقباط الأرثوذكس</a:t>
            </a:r>
            <a:r>
              <a:rPr lang="ar-IQ" dirty="0">
                <a:latin typeface="+mj-lt"/>
              </a:rPr>
              <a:t> (و هم من الجالية المصرية في العراق)</a:t>
            </a:r>
          </a:p>
          <a:p>
            <a:pPr marL="45720" indent="0" algn="r">
              <a:buNone/>
            </a:pPr>
            <a:endParaRPr lang="ar-IQ" dirty="0">
              <a:latin typeface="+mj-lt"/>
            </a:endParaRPr>
          </a:p>
          <a:p>
            <a:pPr marL="45720" indent="0" algn="r">
              <a:buNone/>
            </a:pPr>
            <a:endParaRPr lang="en-US" dirty="0">
              <a:latin typeface="+mj-lt"/>
            </a:endParaRPr>
          </a:p>
        </p:txBody>
      </p:sp>
    </p:spTree>
    <p:extLst>
      <p:ext uri="{BB962C8B-B14F-4D97-AF65-F5344CB8AC3E}">
        <p14:creationId xmlns:p14="http://schemas.microsoft.com/office/powerpoint/2010/main" val="65462394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399"/>
            <a:ext cx="9144000" cy="1015621"/>
          </a:xfrm>
        </p:spPr>
        <p:txBody>
          <a:bodyPr/>
          <a:lstStyle/>
          <a:p>
            <a:pPr marL="0" indent="0" algn="ctr">
              <a:buNone/>
            </a:pPr>
            <a:r>
              <a:rPr lang="ar-IQ" i="1" dirty="0" smtClean="0">
                <a:solidFill>
                  <a:schemeClr val="bg2">
                    <a:lumMod val="50000"/>
                  </a:schemeClr>
                </a:solidFill>
              </a:rPr>
              <a:t>اضطهادات مسيحي العراق</a:t>
            </a:r>
            <a:endParaRPr lang="en-US" i="1" dirty="0">
              <a:solidFill>
                <a:schemeClr val="bg2">
                  <a:lumMod val="50000"/>
                </a:schemeClr>
              </a:solidFill>
            </a:endParaRPr>
          </a:p>
        </p:txBody>
      </p:sp>
      <p:sp>
        <p:nvSpPr>
          <p:cNvPr id="3" name="Content Placeholder 2"/>
          <p:cNvSpPr>
            <a:spLocks noGrp="1"/>
          </p:cNvSpPr>
          <p:nvPr>
            <p:ph sz="quarter" idx="13"/>
          </p:nvPr>
        </p:nvSpPr>
        <p:spPr>
          <a:xfrm>
            <a:off x="152400" y="1295400"/>
            <a:ext cx="8839200" cy="5410200"/>
          </a:xfrm>
        </p:spPr>
        <p:txBody>
          <a:bodyPr>
            <a:noAutofit/>
          </a:bodyPr>
          <a:lstStyle/>
          <a:p>
            <a:pPr marL="45720" indent="0" algn="r">
              <a:buNone/>
            </a:pPr>
            <a:r>
              <a:rPr lang="ar-IQ" sz="2500" spc="-150" dirty="0" smtClean="0"/>
              <a:t>*عندما </a:t>
            </a:r>
            <a:r>
              <a:rPr lang="ar-IQ" sz="2500" spc="-150" dirty="0"/>
              <a:t>جاءت الجيوش العربية الاسلامية  الى العراق في القرن السابع  وجدت امامها حوالي </a:t>
            </a:r>
            <a:r>
              <a:rPr lang="ar-IQ" sz="2500" spc="-150" dirty="0" smtClean="0">
                <a:solidFill>
                  <a:srgbClr val="FF3399"/>
                </a:solidFill>
              </a:rPr>
              <a:t>7</a:t>
            </a:r>
            <a:r>
              <a:rPr lang="ar-IQ" sz="2500" spc="-150" dirty="0" smtClean="0"/>
              <a:t> </a:t>
            </a:r>
            <a:r>
              <a:rPr lang="ar-IQ" sz="2500" spc="-150" dirty="0"/>
              <a:t>ملايين عراقي  لغتهم  الثقافية والدينية هي السريانية.</a:t>
            </a:r>
          </a:p>
          <a:p>
            <a:pPr marL="45720" indent="0" algn="r">
              <a:buNone/>
            </a:pPr>
            <a:r>
              <a:rPr lang="ar-IQ" sz="2500" spc="-150" dirty="0" smtClean="0"/>
              <a:t>*حصل </a:t>
            </a:r>
            <a:r>
              <a:rPr lang="ar-IQ" sz="2500" spc="-150" dirty="0"/>
              <a:t>المسيحيون في البداية على عهود بالامان من قادة جيوش المسلمين ومن </a:t>
            </a:r>
            <a:r>
              <a:rPr lang="ar-IQ" sz="2500" spc="-150" dirty="0" smtClean="0"/>
              <a:t>الخلفاء,الخلفاء </a:t>
            </a:r>
            <a:r>
              <a:rPr lang="ar-IQ" sz="2500" spc="-150" dirty="0"/>
              <a:t>كانو يحتفلون بالاعياد المسيحية حتى في قصر الخليفة</a:t>
            </a:r>
          </a:p>
          <a:p>
            <a:pPr marL="45720" indent="0" algn="r">
              <a:buNone/>
            </a:pPr>
            <a:r>
              <a:rPr lang="ar-IQ" sz="2500" spc="-150" dirty="0" smtClean="0"/>
              <a:t>*استعان </a:t>
            </a:r>
            <a:r>
              <a:rPr lang="ar-IQ" sz="2500" spc="-150" dirty="0"/>
              <a:t>المسلمون بالمسيحيين في ترتيب أمور الدولة وتنظيم الاجهزة الادارية وتنظيم الحياة الاجتماعية والثقافية </a:t>
            </a:r>
            <a:r>
              <a:rPr lang="ar-IQ" sz="2500" spc="-150" dirty="0" smtClean="0"/>
              <a:t>والعلمية.</a:t>
            </a:r>
          </a:p>
          <a:p>
            <a:pPr marL="45720" indent="0" algn="r">
              <a:buNone/>
            </a:pPr>
            <a:r>
              <a:rPr lang="ar-IQ" sz="2500" spc="-150" dirty="0" smtClean="0"/>
              <a:t>ا*لاسلمة جاءت في القرون اللاحقة التي شهدت اضطهاد المكونات الاصيلة(الاقليات) خصوصا القرن العاشر.</a:t>
            </a:r>
          </a:p>
          <a:p>
            <a:pPr marL="45720" indent="0" algn="r">
              <a:buNone/>
            </a:pPr>
            <a:r>
              <a:rPr lang="ar-IQ" sz="2500" spc="-150" dirty="0" smtClean="0"/>
              <a:t>.</a:t>
            </a:r>
            <a:endParaRPr lang="ar-IQ" sz="2500" spc="-150" dirty="0"/>
          </a:p>
          <a:p>
            <a:pPr marL="45720" indent="0" algn="r">
              <a:buNone/>
            </a:pPr>
            <a:endParaRPr lang="ar-IQ" sz="2500" spc="-150" dirty="0"/>
          </a:p>
          <a:p>
            <a:pPr marL="45720" indent="0" algn="r">
              <a:buNone/>
            </a:pPr>
            <a:endParaRPr lang="en-US" sz="2500" spc="-150" dirty="0"/>
          </a:p>
        </p:txBody>
      </p:sp>
    </p:spTree>
    <p:extLst>
      <p:ext uri="{BB962C8B-B14F-4D97-AF65-F5344CB8AC3E}">
        <p14:creationId xmlns:p14="http://schemas.microsoft.com/office/powerpoint/2010/main" val="430517550"/>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763000" cy="6172200"/>
          </a:xfrm>
        </p:spPr>
        <p:txBody>
          <a:bodyPr>
            <a:normAutofit/>
          </a:bodyPr>
          <a:lstStyle/>
          <a:p>
            <a:pPr marL="45720" indent="0" algn="r">
              <a:buNone/>
            </a:pPr>
            <a:endParaRPr lang="ar-IQ" spc="-150" dirty="0" smtClean="0">
              <a:cs typeface="+mj-cs"/>
            </a:endParaRPr>
          </a:p>
          <a:p>
            <a:pPr marL="45720" indent="0" algn="r">
              <a:buNone/>
            </a:pPr>
            <a:r>
              <a:rPr lang="ar-IQ" spc="-150" dirty="0">
                <a:cs typeface="+mj-cs"/>
              </a:rPr>
              <a:t>*خلال عصور الانحطاط  هدمت الكنائش ومنع المسيحيون من مزاولة بعض الانشطة التجارية والاقتصادية او الاقامة في دور مرتفعة.</a:t>
            </a:r>
          </a:p>
          <a:p>
            <a:pPr marL="45720" indent="0" algn="r">
              <a:buNone/>
            </a:pPr>
            <a:r>
              <a:rPr lang="ar-IQ" spc="-150" dirty="0">
                <a:cs typeface="+mj-cs"/>
              </a:rPr>
              <a:t>* الخليفة العباسي المتوكل على الله أمر بهدم جميع الكنائس في العراق مع وضع شارات معينة على لباس المسيحيين ومنعهم من ركوب </a:t>
            </a:r>
            <a:r>
              <a:rPr lang="ar-IQ" spc="-150" dirty="0" smtClean="0">
                <a:cs typeface="+mj-cs"/>
              </a:rPr>
              <a:t>الخيل.</a:t>
            </a:r>
          </a:p>
          <a:p>
            <a:pPr marL="45720" indent="0" algn="r">
              <a:buNone/>
            </a:pPr>
            <a:r>
              <a:rPr lang="ar-IQ" spc="-150" dirty="0" smtClean="0">
                <a:cs typeface="+mj-cs"/>
              </a:rPr>
              <a:t>*المسيحيون </a:t>
            </a:r>
            <a:r>
              <a:rPr lang="ar-IQ" spc="-150" dirty="0">
                <a:cs typeface="+mj-cs"/>
              </a:rPr>
              <a:t>عوملوا كرعايه من الدرجة الثانية واخذ السلاطين </a:t>
            </a:r>
            <a:r>
              <a:rPr lang="ar-IQ" spc="-150" dirty="0" smtClean="0">
                <a:cs typeface="+mj-cs"/>
              </a:rPr>
              <a:t>والولاة يستبدون </a:t>
            </a:r>
            <a:r>
              <a:rPr lang="ar-IQ" spc="-150" dirty="0">
                <a:cs typeface="+mj-cs"/>
              </a:rPr>
              <a:t>بهم وكان البدو يقتحمون الكنائس والاديرة لسلبها.</a:t>
            </a:r>
          </a:p>
          <a:p>
            <a:pPr marL="45720" indent="0" algn="r">
              <a:buNone/>
            </a:pPr>
            <a:r>
              <a:rPr lang="ar-IQ" spc="-150" dirty="0">
                <a:cs typeface="+mj-cs"/>
              </a:rPr>
              <a:t>فكانت احدى نتائج ذلك هجرة المسيحيين الذين رفضوا اعتناق الاسلام من المدن نحو الجبال.</a:t>
            </a:r>
          </a:p>
          <a:p>
            <a:pPr marL="45720" indent="0" algn="r">
              <a:buNone/>
            </a:pPr>
            <a:r>
              <a:rPr lang="ar-IQ" b="1" i="1" u="sng" spc="-150" dirty="0">
                <a:solidFill>
                  <a:srgbClr val="00B0F0"/>
                </a:solidFill>
                <a:cs typeface="+mj-cs"/>
              </a:rPr>
              <a:t>عدد المسيحيين في العراق خلال اربعة مراحل:</a:t>
            </a:r>
          </a:p>
          <a:p>
            <a:pPr marL="45720" indent="0" algn="r">
              <a:buNone/>
            </a:pPr>
            <a:r>
              <a:rPr lang="ar-IQ" spc="-150" dirty="0" smtClean="0">
                <a:cs typeface="+mj-cs"/>
              </a:rPr>
              <a:t>-عدد </a:t>
            </a:r>
            <a:r>
              <a:rPr lang="ar-IQ" spc="-150" dirty="0">
                <a:cs typeface="+mj-cs"/>
              </a:rPr>
              <a:t>المسيحيين قبل مجىء الاسلام عام </a:t>
            </a:r>
            <a:r>
              <a:rPr lang="ar-IQ" spc="-150" dirty="0">
                <a:solidFill>
                  <a:srgbClr val="FF3399"/>
                </a:solidFill>
                <a:cs typeface="+mj-cs"/>
              </a:rPr>
              <a:t>633</a:t>
            </a:r>
            <a:r>
              <a:rPr lang="ar-IQ" spc="-150" dirty="0">
                <a:cs typeface="+mj-cs"/>
              </a:rPr>
              <a:t>م كان </a:t>
            </a:r>
            <a:r>
              <a:rPr lang="ar-IQ" spc="-150" dirty="0">
                <a:solidFill>
                  <a:srgbClr val="FF3399"/>
                </a:solidFill>
                <a:cs typeface="+mj-cs"/>
              </a:rPr>
              <a:t>7 مليون</a:t>
            </a:r>
          </a:p>
          <a:p>
            <a:pPr marL="45720" indent="0" algn="r">
              <a:buNone/>
            </a:pPr>
            <a:r>
              <a:rPr lang="ar-IQ" spc="-150" dirty="0" smtClean="0">
                <a:cs typeface="+mj-cs"/>
              </a:rPr>
              <a:t>-عددهم </a:t>
            </a:r>
            <a:r>
              <a:rPr lang="ar-IQ" spc="-150" dirty="0">
                <a:cs typeface="+mj-cs"/>
              </a:rPr>
              <a:t>عام</a:t>
            </a:r>
            <a:r>
              <a:rPr lang="ar-IQ" spc="-150" dirty="0">
                <a:solidFill>
                  <a:srgbClr val="FF3399"/>
                </a:solidFill>
                <a:cs typeface="+mj-cs"/>
              </a:rPr>
              <a:t>1987</a:t>
            </a:r>
            <a:r>
              <a:rPr lang="ar-IQ" spc="-150" dirty="0">
                <a:cs typeface="+mj-cs"/>
              </a:rPr>
              <a:t> كان </a:t>
            </a:r>
            <a:r>
              <a:rPr lang="ar-IQ" spc="-150" dirty="0">
                <a:solidFill>
                  <a:srgbClr val="FF3399"/>
                </a:solidFill>
                <a:cs typeface="+mj-cs"/>
              </a:rPr>
              <a:t>1,400,00 </a:t>
            </a:r>
          </a:p>
          <a:p>
            <a:pPr marL="45720" indent="0" algn="r">
              <a:buNone/>
            </a:pPr>
            <a:r>
              <a:rPr lang="ar-IQ" spc="-150" dirty="0">
                <a:cs typeface="+mj-cs"/>
              </a:rPr>
              <a:t>-</a:t>
            </a:r>
            <a:r>
              <a:rPr lang="ar-IQ" spc="-150" dirty="0" smtClean="0">
                <a:cs typeface="+mj-cs"/>
              </a:rPr>
              <a:t>عددهم </a:t>
            </a:r>
            <a:r>
              <a:rPr lang="ar-IQ" spc="-150" dirty="0">
                <a:cs typeface="+mj-cs"/>
              </a:rPr>
              <a:t>عام </a:t>
            </a:r>
            <a:r>
              <a:rPr lang="ar-IQ" spc="-150" dirty="0">
                <a:solidFill>
                  <a:srgbClr val="FF3399"/>
                </a:solidFill>
                <a:cs typeface="+mj-cs"/>
              </a:rPr>
              <a:t>2003</a:t>
            </a:r>
            <a:r>
              <a:rPr lang="ar-IQ" spc="-150" dirty="0">
                <a:cs typeface="+mj-cs"/>
              </a:rPr>
              <a:t>كان </a:t>
            </a:r>
            <a:r>
              <a:rPr lang="ar-IQ" spc="-150" dirty="0">
                <a:solidFill>
                  <a:srgbClr val="FF3399"/>
                </a:solidFill>
                <a:cs typeface="+mj-cs"/>
              </a:rPr>
              <a:t>1,500,000</a:t>
            </a:r>
          </a:p>
          <a:p>
            <a:pPr marL="45720" indent="0" algn="r">
              <a:buNone/>
            </a:pPr>
            <a:r>
              <a:rPr lang="ar-IQ" spc="-150" dirty="0" smtClean="0">
                <a:cs typeface="+mj-cs"/>
              </a:rPr>
              <a:t>-عددهم </a:t>
            </a:r>
            <a:r>
              <a:rPr lang="ar-IQ" spc="-150" dirty="0">
                <a:cs typeface="+mj-cs"/>
              </a:rPr>
              <a:t>عام </a:t>
            </a:r>
            <a:r>
              <a:rPr lang="ar-IQ" spc="-150" dirty="0">
                <a:solidFill>
                  <a:srgbClr val="FF3399"/>
                </a:solidFill>
                <a:cs typeface="+mj-cs"/>
              </a:rPr>
              <a:t>2013</a:t>
            </a:r>
            <a:r>
              <a:rPr lang="ar-IQ" spc="-150" dirty="0">
                <a:cs typeface="+mj-cs"/>
              </a:rPr>
              <a:t> كان </a:t>
            </a:r>
            <a:r>
              <a:rPr lang="ar-IQ" spc="-150" dirty="0" smtClean="0">
                <a:solidFill>
                  <a:srgbClr val="FF3399"/>
                </a:solidFill>
                <a:cs typeface="+mj-cs"/>
              </a:rPr>
              <a:t>450,000</a:t>
            </a:r>
            <a:endParaRPr lang="ar-IQ" spc="-150" dirty="0">
              <a:solidFill>
                <a:srgbClr val="FF3399"/>
              </a:solidFill>
              <a:cs typeface="+mj-cs"/>
            </a:endParaRPr>
          </a:p>
          <a:p>
            <a:pPr marL="45720" indent="0" algn="r">
              <a:buNone/>
            </a:pPr>
            <a:endParaRPr lang="en-US" spc="-150" dirty="0">
              <a:cs typeface="+mj-cs"/>
            </a:endParaRPr>
          </a:p>
        </p:txBody>
      </p:sp>
    </p:spTree>
    <p:extLst>
      <p:ext uri="{BB962C8B-B14F-4D97-AF65-F5344CB8AC3E}">
        <p14:creationId xmlns:p14="http://schemas.microsoft.com/office/powerpoint/2010/main" val="75829463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p>
            <a:pPr marL="0" indent="0" algn="ctr">
              <a:buNone/>
            </a:pPr>
            <a:r>
              <a:rPr lang="ar-IQ" sz="3400" i="1" dirty="0" smtClean="0">
                <a:solidFill>
                  <a:srgbClr val="0070C0"/>
                </a:solidFill>
              </a:rPr>
              <a:t>شخصيات مسيحية عراقية لامعة عبر العصورِ</a:t>
            </a:r>
            <a:endParaRPr lang="en-US" sz="3400" i="1" dirty="0">
              <a:solidFill>
                <a:srgbClr val="0070C0"/>
              </a:solidFill>
            </a:endParaRPr>
          </a:p>
        </p:txBody>
      </p:sp>
      <p:sp>
        <p:nvSpPr>
          <p:cNvPr id="3" name="Content Placeholder 2"/>
          <p:cNvSpPr>
            <a:spLocks noGrp="1"/>
          </p:cNvSpPr>
          <p:nvPr>
            <p:ph sz="quarter" idx="13"/>
          </p:nvPr>
        </p:nvSpPr>
        <p:spPr>
          <a:xfrm>
            <a:off x="152400" y="914400"/>
            <a:ext cx="8915400" cy="5715000"/>
          </a:xfrm>
        </p:spPr>
        <p:txBody>
          <a:bodyPr>
            <a:noAutofit/>
          </a:bodyPr>
          <a:lstStyle/>
          <a:p>
            <a:pPr marL="45720" indent="0" algn="r">
              <a:buNone/>
            </a:pPr>
            <a:r>
              <a:rPr lang="ar-IQ" spc="-150" dirty="0"/>
              <a:t>*</a:t>
            </a:r>
            <a:r>
              <a:rPr lang="ar-IQ" spc="-150" dirty="0" smtClean="0"/>
              <a:t>لمعت </a:t>
            </a:r>
            <a:r>
              <a:rPr lang="ar-IQ" spc="-150" dirty="0"/>
              <a:t>في العراق شخصيات في شتى المجالات، بل قامت في جنوب العراق، قبل الفتح </a:t>
            </a:r>
            <a:r>
              <a:rPr lang="ar-IQ" spc="-150" dirty="0" smtClean="0"/>
              <a:t>الإسلامي </a:t>
            </a:r>
            <a:r>
              <a:rPr lang="ar-IQ" spc="-150" dirty="0">
                <a:solidFill>
                  <a:srgbClr val="FF3399"/>
                </a:solidFill>
              </a:rPr>
              <a:t>مملكة لخم (</a:t>
            </a:r>
            <a:r>
              <a:rPr lang="ar-IQ" spc="-150" dirty="0" smtClean="0">
                <a:solidFill>
                  <a:srgbClr val="FF3399"/>
                </a:solidFill>
              </a:rPr>
              <a:t>المناذرة)</a:t>
            </a:r>
            <a:r>
              <a:rPr lang="ar-IQ" spc="-150" dirty="0" smtClean="0"/>
              <a:t>وكان </a:t>
            </a:r>
            <a:r>
              <a:rPr lang="ar-IQ" spc="-150" dirty="0"/>
              <a:t>من أشهر ملوكها المسيحيين </a:t>
            </a:r>
            <a:r>
              <a:rPr lang="ar-IQ" spc="-150" dirty="0">
                <a:solidFill>
                  <a:srgbClr val="FF3399"/>
                </a:solidFill>
              </a:rPr>
              <a:t>النعمان بن </a:t>
            </a:r>
            <a:r>
              <a:rPr lang="ar-IQ" spc="-150" dirty="0" smtClean="0">
                <a:solidFill>
                  <a:srgbClr val="FF3399"/>
                </a:solidFill>
              </a:rPr>
              <a:t>المنذر</a:t>
            </a:r>
            <a:r>
              <a:rPr lang="ar-IQ" spc="-150" dirty="0" smtClean="0"/>
              <a:t>.</a:t>
            </a:r>
            <a:r>
              <a:rPr lang="ar-IQ" spc="-150" dirty="0"/>
              <a:t/>
            </a:r>
            <a:br>
              <a:rPr lang="ar-IQ" spc="-150" dirty="0"/>
            </a:br>
            <a:r>
              <a:rPr lang="ar-IQ" spc="-150" dirty="0" smtClean="0"/>
              <a:t>*كذلك اشتهر </a:t>
            </a:r>
            <a:r>
              <a:rPr lang="ar-IQ" spc="-150" dirty="0"/>
              <a:t>من الشعراء المسيحيين </a:t>
            </a:r>
            <a:r>
              <a:rPr lang="ar-IQ" spc="-150" dirty="0" smtClean="0">
                <a:solidFill>
                  <a:srgbClr val="FF3399"/>
                </a:solidFill>
              </a:rPr>
              <a:t>عبد </a:t>
            </a:r>
            <a:r>
              <a:rPr lang="ar-IQ" spc="-150" dirty="0">
                <a:solidFill>
                  <a:srgbClr val="FF3399"/>
                </a:solidFill>
              </a:rPr>
              <a:t>المسيح بن بُقيلة</a:t>
            </a:r>
            <a:r>
              <a:rPr lang="ar-IQ" spc="-150" dirty="0"/>
              <a:t>، والشاعر </a:t>
            </a:r>
            <a:r>
              <a:rPr lang="ar-IQ" spc="-150" dirty="0" smtClean="0"/>
              <a:t>الكبير </a:t>
            </a:r>
            <a:r>
              <a:rPr lang="ar-IQ" spc="-150" dirty="0" smtClean="0">
                <a:solidFill>
                  <a:srgbClr val="FF3399"/>
                </a:solidFill>
              </a:rPr>
              <a:t>عديّ </a:t>
            </a:r>
            <a:r>
              <a:rPr lang="ar-IQ" spc="-150" dirty="0">
                <a:solidFill>
                  <a:srgbClr val="FF3399"/>
                </a:solidFill>
              </a:rPr>
              <a:t>بن زيد </a:t>
            </a:r>
            <a:r>
              <a:rPr lang="ar-IQ" spc="-150" dirty="0" smtClean="0">
                <a:solidFill>
                  <a:srgbClr val="FF3399"/>
                </a:solidFill>
              </a:rPr>
              <a:t>العبادي. </a:t>
            </a:r>
            <a:r>
              <a:rPr lang="ar-IQ" spc="-150" dirty="0">
                <a:solidFill>
                  <a:srgbClr val="FF3399"/>
                </a:solidFill>
              </a:rPr>
              <a:t> </a:t>
            </a:r>
            <a:r>
              <a:rPr lang="ar-IQ" spc="-150" dirty="0"/>
              <a:t/>
            </a:r>
            <a:br>
              <a:rPr lang="ar-IQ" spc="-150" dirty="0"/>
            </a:br>
            <a:r>
              <a:rPr lang="ar-IQ" spc="-150" dirty="0" smtClean="0"/>
              <a:t>*وفي </a:t>
            </a:r>
            <a:r>
              <a:rPr lang="ar-IQ" spc="-150" dirty="0"/>
              <a:t>مجالات الآداب والعلوم والطب، اشتهر آل بختيشوع، كما لمع العلامتان الطبيبان </a:t>
            </a:r>
            <a:r>
              <a:rPr lang="ar-IQ" spc="-150" dirty="0" smtClean="0"/>
              <a:t> والباحثان </a:t>
            </a:r>
            <a:r>
              <a:rPr lang="ar-IQ" spc="-150" dirty="0"/>
              <a:t>والمترجمان حنين بن إسحق وابنه إسحق بن حنين</a:t>
            </a:r>
          </a:p>
          <a:p>
            <a:pPr marL="45720" indent="0" algn="r">
              <a:buNone/>
            </a:pPr>
            <a:r>
              <a:rPr lang="ar-IQ" spc="-150" dirty="0" smtClean="0"/>
              <a:t>*وغيرهم الكثير في مختلف المجالات العلمية والعملية والادبيه .</a:t>
            </a:r>
          </a:p>
          <a:p>
            <a:pPr marL="45720" indent="0" algn="r">
              <a:buNone/>
            </a:pPr>
            <a:r>
              <a:rPr lang="ar-IQ" spc="-150" dirty="0" smtClean="0"/>
              <a:t>*برز </a:t>
            </a:r>
            <a:r>
              <a:rPr lang="ar-IQ" spc="-150" dirty="0"/>
              <a:t>من أعلام المسيحيين </a:t>
            </a:r>
            <a:r>
              <a:rPr lang="ar-IQ" spc="-150" dirty="0" smtClean="0"/>
              <a:t>في </a:t>
            </a:r>
            <a:r>
              <a:rPr lang="ar-IQ" spc="-150" dirty="0"/>
              <a:t>مختلف </a:t>
            </a:r>
            <a:r>
              <a:rPr lang="ar-IQ" spc="-150" dirty="0" smtClean="0"/>
              <a:t>المجالات العلامة </a:t>
            </a:r>
            <a:r>
              <a:rPr lang="ar-IQ" spc="-150" dirty="0"/>
              <a:t>والباحث واللغوي </a:t>
            </a:r>
            <a:r>
              <a:rPr lang="ar-IQ" spc="-150" dirty="0">
                <a:solidFill>
                  <a:srgbClr val="FF3399"/>
                </a:solidFill>
              </a:rPr>
              <a:t>الأب إنستاس</a:t>
            </a:r>
            <a:r>
              <a:rPr lang="ar-IQ" spc="-150" dirty="0"/>
              <a:t> </a:t>
            </a:r>
            <a:r>
              <a:rPr lang="ar-IQ" spc="-150" dirty="0">
                <a:solidFill>
                  <a:srgbClr val="FF3399"/>
                </a:solidFill>
              </a:rPr>
              <a:t>الكرملي</a:t>
            </a:r>
            <a:r>
              <a:rPr lang="ar-IQ" spc="-150" dirty="0"/>
              <a:t>، والأكاديمي والمربّي البروفسور </a:t>
            </a:r>
            <a:r>
              <a:rPr lang="ar-IQ" spc="-150" dirty="0">
                <a:solidFill>
                  <a:srgbClr val="FF3399"/>
                </a:solidFill>
              </a:rPr>
              <a:t>متّى عقراوي </a:t>
            </a:r>
            <a:r>
              <a:rPr lang="ar-IQ" spc="-150" dirty="0"/>
              <a:t>أول رئيس لجامعة بغداد، والوزير والباحث والاقتصادي </a:t>
            </a:r>
            <a:r>
              <a:rPr lang="ar-IQ" spc="-150" dirty="0">
                <a:solidFill>
                  <a:srgbClr val="FF3399"/>
                </a:solidFill>
              </a:rPr>
              <a:t>يوسف رزق الله غنيمة </a:t>
            </a:r>
            <a:r>
              <a:rPr lang="ar-IQ" spc="-150" dirty="0"/>
              <a:t>(تولى وزارة المالية) وابنه </a:t>
            </a:r>
            <a:r>
              <a:rPr lang="ar-IQ" spc="-150" dirty="0">
                <a:solidFill>
                  <a:srgbClr val="FF3399"/>
                </a:solidFill>
              </a:rPr>
              <a:t>حارث يوسف غنيمة</a:t>
            </a:r>
            <a:r>
              <a:rPr lang="ar-IQ" spc="-150" dirty="0"/>
              <a:t>، </a:t>
            </a:r>
            <a:r>
              <a:rPr lang="ar-IQ" spc="-150" dirty="0">
                <a:solidFill>
                  <a:srgbClr val="FF3399"/>
                </a:solidFill>
              </a:rPr>
              <a:t>وكوركيس عواد وميخائيل عواد </a:t>
            </a:r>
            <a:r>
              <a:rPr lang="ar-IQ" spc="-150" dirty="0"/>
              <a:t>في مجال التأليف والكتابة والأبحاث، والصحافي والسياسي </a:t>
            </a:r>
            <a:r>
              <a:rPr lang="ar-IQ" spc="-150" dirty="0">
                <a:solidFill>
                  <a:srgbClr val="FF3399"/>
                </a:solidFill>
              </a:rPr>
              <a:t>روفائيل بطي </a:t>
            </a:r>
            <a:r>
              <a:rPr lang="ar-IQ" spc="-150" dirty="0"/>
              <a:t>(تولى الوزارة)، </a:t>
            </a:r>
            <a:r>
              <a:rPr lang="ar-IQ" spc="-150" dirty="0">
                <a:solidFill>
                  <a:srgbClr val="FF3399"/>
                </a:solidFill>
              </a:rPr>
              <a:t>ويوسف سلمان يوسف </a:t>
            </a:r>
            <a:r>
              <a:rPr lang="ar-IQ" spc="-150" dirty="0"/>
              <a:t>«فهد» (أحد مؤسسي الحزب الشيوعي العراقي، وأحد أوائل من أُعدموا لأسباب سياسية)، والراهب المؤرخ </a:t>
            </a:r>
            <a:r>
              <a:rPr lang="ar-IQ" spc="-150" dirty="0">
                <a:solidFill>
                  <a:srgbClr val="FF3399"/>
                </a:solidFill>
              </a:rPr>
              <a:t>ألبير أبونا</a:t>
            </a:r>
            <a:r>
              <a:rPr lang="ar-IQ" spc="-150" dirty="0"/>
              <a:t>، والأديب والشاعر </a:t>
            </a:r>
            <a:r>
              <a:rPr lang="ar-IQ" spc="-150" dirty="0">
                <a:solidFill>
                  <a:srgbClr val="FF3399"/>
                </a:solidFill>
              </a:rPr>
              <a:t>يوسف الصائغ</a:t>
            </a:r>
            <a:r>
              <a:rPr lang="ar-IQ" spc="-150" dirty="0"/>
              <a:t>، </a:t>
            </a:r>
            <a:r>
              <a:rPr lang="ar-IQ" spc="-150" dirty="0">
                <a:solidFill>
                  <a:srgbClr val="FF3399"/>
                </a:solidFill>
              </a:rPr>
              <a:t>ويعقوب سركيس </a:t>
            </a:r>
            <a:r>
              <a:rPr lang="ar-IQ" spc="-150" dirty="0"/>
              <a:t>مخطّط مدينة الناصرية،، </a:t>
            </a:r>
            <a:r>
              <a:rPr lang="ar-IQ" spc="-150" dirty="0" smtClean="0"/>
              <a:t>والموسيقاران </a:t>
            </a:r>
            <a:r>
              <a:rPr lang="ar-IQ" spc="-150" dirty="0" smtClean="0">
                <a:solidFill>
                  <a:srgbClr val="FF3399"/>
                </a:solidFill>
              </a:rPr>
              <a:t>منير </a:t>
            </a:r>
            <a:r>
              <a:rPr lang="ar-IQ" spc="-150" dirty="0">
                <a:solidFill>
                  <a:srgbClr val="FF3399"/>
                </a:solidFill>
              </a:rPr>
              <a:t>بشير وجميل</a:t>
            </a:r>
            <a:r>
              <a:rPr lang="ar-IQ" spc="-150" dirty="0"/>
              <a:t>، ونجما كرة القدم الدوليان اللامعان </a:t>
            </a:r>
            <a:r>
              <a:rPr lang="ar-IQ" spc="-150" dirty="0" smtClean="0">
                <a:solidFill>
                  <a:srgbClr val="FF3399"/>
                </a:solidFill>
              </a:rPr>
              <a:t>عموبابا(عمانوئيل</a:t>
            </a:r>
            <a:r>
              <a:rPr lang="ar-IQ" spc="-150" dirty="0">
                <a:solidFill>
                  <a:srgbClr val="FF3399"/>
                </a:solidFill>
              </a:rPr>
              <a:t>) </a:t>
            </a:r>
            <a:r>
              <a:rPr lang="ar-IQ" spc="-150" dirty="0" smtClean="0">
                <a:solidFill>
                  <a:srgbClr val="FF3399"/>
                </a:solidFill>
              </a:rPr>
              <a:t>ودوكلاس </a:t>
            </a:r>
            <a:r>
              <a:rPr lang="ar-IQ" spc="-150" dirty="0">
                <a:solidFill>
                  <a:srgbClr val="FF3399"/>
                </a:solidFill>
              </a:rPr>
              <a:t>عزيز</a:t>
            </a:r>
            <a:r>
              <a:rPr lang="ar-IQ" spc="-150" dirty="0" smtClean="0"/>
              <a:t>.</a:t>
            </a:r>
            <a:endParaRPr lang="en-US" spc="-150" dirty="0"/>
          </a:p>
        </p:txBody>
      </p:sp>
    </p:spTree>
    <p:extLst>
      <p:ext uri="{BB962C8B-B14F-4D97-AF65-F5344CB8AC3E}">
        <p14:creationId xmlns:p14="http://schemas.microsoft.com/office/powerpoint/2010/main" val="58823718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655511" cy="1143000"/>
          </a:xfrm>
        </p:spPr>
        <p:txBody>
          <a:bodyPr/>
          <a:lstStyle/>
          <a:p>
            <a:pPr marL="0" indent="0" algn="ctr">
              <a:buNone/>
            </a:pPr>
            <a:r>
              <a:rPr lang="ar-IQ" dirty="0" smtClean="0">
                <a:solidFill>
                  <a:schemeClr val="bg2">
                    <a:lumMod val="50000"/>
                  </a:schemeClr>
                </a:solidFill>
              </a:rPr>
              <a:t>الاديرة</a:t>
            </a:r>
            <a:endParaRPr lang="en-US" dirty="0">
              <a:solidFill>
                <a:schemeClr val="bg2">
                  <a:lumMod val="50000"/>
                </a:schemeClr>
              </a:solidFill>
            </a:endParaRPr>
          </a:p>
        </p:txBody>
      </p:sp>
      <p:sp>
        <p:nvSpPr>
          <p:cNvPr id="3" name="Content Placeholder 2"/>
          <p:cNvSpPr>
            <a:spLocks noGrp="1"/>
          </p:cNvSpPr>
          <p:nvPr>
            <p:ph sz="quarter" idx="13"/>
          </p:nvPr>
        </p:nvSpPr>
        <p:spPr>
          <a:xfrm>
            <a:off x="304800" y="1828800"/>
            <a:ext cx="8686800" cy="4724400"/>
          </a:xfrm>
        </p:spPr>
        <p:txBody>
          <a:bodyPr>
            <a:normAutofit lnSpcReduction="10000"/>
          </a:bodyPr>
          <a:lstStyle/>
          <a:p>
            <a:pPr marL="45720" indent="0" algn="r">
              <a:buNone/>
            </a:pPr>
            <a:r>
              <a:rPr lang="ar-IQ" sz="2800" spc="-150" dirty="0"/>
              <a:t>تبدو الأديرة بمتنزهاتها وأجراسها </a:t>
            </a:r>
            <a:r>
              <a:rPr lang="ar-IQ" sz="2800" spc="-150" dirty="0" smtClean="0"/>
              <a:t>و موسيقاها الدينية واحتفالاتها </a:t>
            </a:r>
            <a:r>
              <a:rPr lang="ar-IQ" sz="2800" spc="-150" dirty="0"/>
              <a:t>بالأعياد المستمرة طوال </a:t>
            </a:r>
            <a:r>
              <a:rPr lang="ar-IQ" sz="2800" spc="-150" dirty="0" smtClean="0"/>
              <a:t>العام </a:t>
            </a:r>
          </a:p>
          <a:p>
            <a:pPr marL="45720" indent="0" algn="r">
              <a:buNone/>
            </a:pPr>
            <a:r>
              <a:rPr lang="ar-IQ" sz="2800" spc="-150" dirty="0" smtClean="0"/>
              <a:t>الاديرة اماكن مضيئة </a:t>
            </a:r>
            <a:r>
              <a:rPr lang="ar-IQ" sz="2800" spc="-150" dirty="0"/>
              <a:t>تخفف </a:t>
            </a:r>
            <a:r>
              <a:rPr lang="ar-IQ" sz="2800" spc="-150" dirty="0" smtClean="0"/>
              <a:t>الم الطواعين </a:t>
            </a:r>
            <a:r>
              <a:rPr lang="ar-IQ" sz="2800" spc="-150" dirty="0"/>
              <a:t>والأوبئة والمجاعات والحروب </a:t>
            </a:r>
            <a:r>
              <a:rPr lang="ar-IQ" sz="2800" spc="-150" dirty="0" smtClean="0"/>
              <a:t>والغزوات. </a:t>
            </a:r>
          </a:p>
          <a:p>
            <a:pPr marL="45720" indent="0" algn="r">
              <a:buNone/>
            </a:pPr>
            <a:r>
              <a:rPr lang="ar-IQ" sz="2800" spc="-150" dirty="0" smtClean="0"/>
              <a:t>فالأديرة </a:t>
            </a:r>
            <a:r>
              <a:rPr lang="ar-IQ" sz="2800" spc="-150" dirty="0"/>
              <a:t>إحدى بيوت </a:t>
            </a:r>
            <a:r>
              <a:rPr lang="ar-IQ" sz="2800" spc="-150" dirty="0" smtClean="0"/>
              <a:t>الله التي </a:t>
            </a:r>
            <a:r>
              <a:rPr lang="ar-IQ" sz="2800" spc="-150" dirty="0"/>
              <a:t>كانت ومازالت تعزف فيها </a:t>
            </a:r>
            <a:r>
              <a:rPr lang="ar-IQ" sz="2800" spc="-150" dirty="0" smtClean="0"/>
              <a:t>الموسيقى </a:t>
            </a:r>
            <a:r>
              <a:rPr lang="ar-IQ" sz="2800" spc="-150" dirty="0"/>
              <a:t>وتنشد فيها الأناشيد مستوحاة من الرحمة اللا محدودة التي تختلط مع حفيف الأشجار وخرير مساقط </a:t>
            </a:r>
            <a:r>
              <a:rPr lang="ar-IQ" sz="2800" spc="-150" dirty="0" smtClean="0"/>
              <a:t>المياه فيجد </a:t>
            </a:r>
            <a:r>
              <a:rPr lang="ar-IQ" sz="2800" spc="-150" dirty="0"/>
              <a:t>عابر السبيل وضال الطريق والمرضى لمسة اليد </a:t>
            </a:r>
            <a:r>
              <a:rPr lang="ar-IQ" sz="2800" spc="-150" dirty="0" smtClean="0"/>
              <a:t>الرحيمة والابتسامة </a:t>
            </a:r>
            <a:r>
              <a:rPr lang="ar-IQ" sz="2800" spc="-150" dirty="0"/>
              <a:t>البريئة </a:t>
            </a:r>
            <a:r>
              <a:rPr lang="ar-IQ" sz="2800" spc="-150"/>
              <a:t>لراهبات </a:t>
            </a:r>
            <a:r>
              <a:rPr lang="ar-IQ" sz="2800" spc="-150" smtClean="0"/>
              <a:t>ورهبان الأديرة </a:t>
            </a:r>
            <a:endParaRPr lang="ar-IQ" sz="2800" spc="-150" dirty="0" smtClean="0"/>
          </a:p>
          <a:p>
            <a:pPr marL="45720" indent="0" algn="r">
              <a:buNone/>
            </a:pPr>
            <a:r>
              <a:rPr lang="ar-IQ" sz="2800" spc="-150" dirty="0" smtClean="0"/>
              <a:t>الاديرة هي احد </a:t>
            </a:r>
            <a:r>
              <a:rPr lang="ar-IQ" sz="2800" spc="-150" dirty="0"/>
              <a:t>الملاذات الآمنة التي يعج بها العراق.</a:t>
            </a:r>
          </a:p>
          <a:p>
            <a:pPr marL="45720" indent="0" algn="r">
              <a:buNone/>
            </a:pPr>
            <a:endParaRPr lang="ar-IQ" sz="2800" spc="-150" dirty="0"/>
          </a:p>
          <a:p>
            <a:pPr marL="45720" indent="0" algn="r">
              <a:buNone/>
            </a:pPr>
            <a:endParaRPr lang="en-US" sz="2800" spc="-150" dirty="0"/>
          </a:p>
        </p:txBody>
      </p:sp>
    </p:spTree>
    <p:extLst>
      <p:ext uri="{BB962C8B-B14F-4D97-AF65-F5344CB8AC3E}">
        <p14:creationId xmlns:p14="http://schemas.microsoft.com/office/powerpoint/2010/main" val="199191813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marL="0" indent="0" algn="ctr">
              <a:buNone/>
            </a:pPr>
            <a:r>
              <a:rPr lang="ar-IQ" sz="3600" i="1" dirty="0" smtClean="0">
                <a:solidFill>
                  <a:srgbClr val="0070C0"/>
                </a:solidFill>
              </a:rPr>
              <a:t>من مبادئ المسيحين التسامح والمحبة</a:t>
            </a:r>
            <a:endParaRPr lang="en-US" sz="3600" i="1" dirty="0">
              <a:solidFill>
                <a:srgbClr val="0070C0"/>
              </a:solidFill>
            </a:endParaRPr>
          </a:p>
        </p:txBody>
      </p:sp>
      <p:sp>
        <p:nvSpPr>
          <p:cNvPr id="3" name="Content Placeholder 2"/>
          <p:cNvSpPr>
            <a:spLocks noGrp="1"/>
          </p:cNvSpPr>
          <p:nvPr>
            <p:ph sz="quarter" idx="13"/>
          </p:nvPr>
        </p:nvSpPr>
        <p:spPr>
          <a:xfrm>
            <a:off x="76200" y="838200"/>
            <a:ext cx="8915400" cy="5913120"/>
          </a:xfrm>
        </p:spPr>
        <p:txBody>
          <a:bodyPr>
            <a:normAutofit/>
          </a:bodyPr>
          <a:lstStyle/>
          <a:p>
            <a:pPr marL="45720" indent="0" algn="r">
              <a:buNone/>
            </a:pPr>
            <a:r>
              <a:rPr lang="ar-IQ" sz="2400" spc="-150" dirty="0" smtClean="0">
                <a:latin typeface="+mj-lt"/>
              </a:rPr>
              <a:t>-يعتبر </a:t>
            </a:r>
            <a:r>
              <a:rPr lang="ar-IQ" sz="2400" spc="-150" dirty="0">
                <a:latin typeface="+mj-lt"/>
              </a:rPr>
              <a:t>التّسامح أحد المبادئ الإنسانية و </a:t>
            </a:r>
            <a:r>
              <a:rPr lang="ar-IQ" sz="2400" spc="-150" dirty="0" smtClean="0">
                <a:latin typeface="+mj-lt"/>
              </a:rPr>
              <a:t>الأخلاقية، كما </a:t>
            </a:r>
            <a:r>
              <a:rPr lang="ar-IQ" sz="2400" spc="-150" dirty="0">
                <a:latin typeface="+mj-lt"/>
              </a:rPr>
              <a:t>أنّ التّسامح في المسيحيه يعني نسيان الماضي المؤلم </a:t>
            </a:r>
            <a:r>
              <a:rPr lang="ar-IQ" sz="2400" spc="-150" dirty="0" smtClean="0">
                <a:latin typeface="+mj-lt"/>
              </a:rPr>
              <a:t>بكامل إرادتنا</a:t>
            </a:r>
            <a:r>
              <a:rPr lang="ar-IQ" sz="2400" spc="-150" dirty="0">
                <a:latin typeface="+mj-lt"/>
              </a:rPr>
              <a:t>، وهو أيضاً التخلي عن رغبتنا في إيذاء الآخرين لأيّ سببٍ قد حدث في الماضي، وهو رغبة قويّة في أن نفتح أعيننا لرؤية مزايا النّاس بدلاً من أن نحكم عليهم ونحاكمهم أو ندين أحداً منهم. </a:t>
            </a:r>
            <a:br>
              <a:rPr lang="ar-IQ" sz="2400" spc="-150" dirty="0">
                <a:latin typeface="+mj-lt"/>
              </a:rPr>
            </a:br>
            <a:r>
              <a:rPr lang="ar-IQ" sz="2400" spc="-150" dirty="0" smtClean="0">
                <a:latin typeface="+mj-lt"/>
              </a:rPr>
              <a:t>*التّسامح </a:t>
            </a:r>
            <a:r>
              <a:rPr lang="ar-IQ" sz="2400" spc="-150" dirty="0">
                <a:latin typeface="+mj-lt"/>
              </a:rPr>
              <a:t>أيضاً هو الشّعور بالرّحمة، والتّعاطف، والحنان، وكلّ هذا موجود في قلوبنا، ومهمٌّ لنا ولهذا العالم من حولنا.  </a:t>
            </a:r>
          </a:p>
          <a:p>
            <a:pPr marL="45720" indent="0" algn="r">
              <a:buNone/>
            </a:pPr>
            <a:r>
              <a:rPr lang="ar-IQ" sz="2400" spc="-150" dirty="0" smtClean="0">
                <a:latin typeface="+mj-lt"/>
              </a:rPr>
              <a:t>*التسامح </a:t>
            </a:r>
            <a:r>
              <a:rPr lang="ar-IQ" sz="2400" spc="-150" dirty="0">
                <a:latin typeface="+mj-lt"/>
              </a:rPr>
              <a:t>والغفران ثمرة </a:t>
            </a:r>
            <a:r>
              <a:rPr lang="ar-IQ" sz="2400" spc="-150" dirty="0" smtClean="0">
                <a:latin typeface="+mj-lt"/>
              </a:rPr>
              <a:t>المحبة</a:t>
            </a:r>
          </a:p>
          <a:p>
            <a:pPr marL="45720" indent="0" algn="r">
              <a:buNone/>
            </a:pPr>
            <a:r>
              <a:rPr lang="ar-IQ" sz="2400" spc="-150" dirty="0" smtClean="0">
                <a:latin typeface="+mj-lt"/>
              </a:rPr>
              <a:t> *التسامح </a:t>
            </a:r>
            <a:r>
              <a:rPr lang="ar-IQ" sz="2400" spc="-150" dirty="0">
                <a:latin typeface="+mj-lt"/>
              </a:rPr>
              <a:t>هو الصفح والغفران مع ترك ونسيان الاساءة للمخطئين ومغفرة زلاتهم نحونا وذلك بدافع المحبة التى تصبر وتحتمل وتبذل من أجل خلاص القريب ومن اجل ربح النفس ومن أجل سلام الانسان الداخلى فالكراهية وباء ومرض يؤثر على من يحملها ويجعله قلقا لا يجد سلاماَ لا فى علاقته بالله ولا مع الغير ويحيا فى صراع داخلى </a:t>
            </a:r>
            <a:r>
              <a:rPr lang="ar-IQ" sz="2400" spc="-150" dirty="0" smtClean="0">
                <a:latin typeface="+mj-lt"/>
              </a:rPr>
              <a:t>وليس </a:t>
            </a:r>
            <a:r>
              <a:rPr lang="ar-IQ" sz="2400" spc="-150" dirty="0">
                <a:latin typeface="+mj-lt"/>
              </a:rPr>
              <a:t>معنى ذلك ان لا نعاتب أو نتغاضى عن حقوقنا فى أحساس بالظلم أو الضعف فالقوى هو الذى يصفح ويسامح، والعفو عند المقدرة هو من شيم الاقوياء { وان اخطا اليك اخوك فاذهب وعاتبه بينك وبينه وحدكما ان سمع منك فقد ربحت اخاك.</a:t>
            </a:r>
          </a:p>
          <a:p>
            <a:pPr marL="45720" indent="0" algn="r">
              <a:buNone/>
            </a:pPr>
            <a:endParaRPr lang="ar-IQ" sz="2400" spc="-150" dirty="0">
              <a:latin typeface="+mj-lt"/>
            </a:endParaRPr>
          </a:p>
          <a:p>
            <a:pPr marL="45720" indent="0" algn="r">
              <a:buNone/>
            </a:pPr>
            <a:endParaRPr lang="ar-IQ" sz="2400" spc="-150" dirty="0">
              <a:latin typeface="+mj-lt"/>
            </a:endParaRPr>
          </a:p>
          <a:p>
            <a:pPr marL="45720" indent="0" algn="r">
              <a:buNone/>
            </a:pPr>
            <a:endParaRPr lang="ar-IQ" sz="2400" spc="-150" dirty="0">
              <a:latin typeface="+mj-lt"/>
            </a:endParaRPr>
          </a:p>
          <a:p>
            <a:pPr marL="45720" indent="0" algn="r">
              <a:buNone/>
            </a:pPr>
            <a:endParaRPr lang="en-US" sz="2400" spc="-150" dirty="0">
              <a:latin typeface="+mj-lt"/>
            </a:endParaRPr>
          </a:p>
        </p:txBody>
      </p:sp>
    </p:spTree>
    <p:extLst>
      <p:ext uri="{BB962C8B-B14F-4D97-AF65-F5344CB8AC3E}">
        <p14:creationId xmlns:p14="http://schemas.microsoft.com/office/powerpoint/2010/main" val="3634953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76200"/>
            <a:ext cx="8839200" cy="6477000"/>
          </a:xfrm>
        </p:spPr>
        <p:txBody>
          <a:bodyPr>
            <a:noAutofit/>
          </a:bodyPr>
          <a:lstStyle/>
          <a:p>
            <a:pPr marL="45720" indent="0" algn="r">
              <a:buNone/>
            </a:pPr>
            <a:r>
              <a:rPr lang="ar-IQ" sz="2800" spc="-150" dirty="0" smtClean="0">
                <a:latin typeface="+mj-lt"/>
              </a:rPr>
              <a:t>*طبيعتنا </a:t>
            </a:r>
            <a:r>
              <a:rPr lang="ar-IQ" sz="2800" spc="-150" dirty="0">
                <a:latin typeface="+mj-lt"/>
              </a:rPr>
              <a:t>نحن البشر أن نحب من يحبوننا، ونحسن معاملة الذين يحسنون معاملتنا، وندين عيوب الآخرين دون فحص عيوبنا، ولا نرحم من يسيء إلينا. ولكن سيدنا يسوع يضع أمامنا مقاييس الله السامية ويريد من “أبناء العلي” أن يرفعوا أعينهم إلى أبيهم السماوي ويتمثلوا به. فيقول في آية 35 ، 36 </a:t>
            </a:r>
            <a:r>
              <a:rPr lang="ar-IQ" sz="2800" b="1" i="1" spc="-150" dirty="0">
                <a:solidFill>
                  <a:srgbClr val="0070C0"/>
                </a:solidFill>
                <a:latin typeface="+mj-lt"/>
              </a:rPr>
              <a:t>: “ولكن، أحبوا أعداءكم، وأحسنوا المعاملة، وأقرضوا دون أن تأملوا استيفاء القرض، فتكون مكافأتكم عظيمة، وتكونوا أبناء العلي، لأنه يُنعم على ناكري الجميل والأشرار. فكونوا أنتم رحماء، كما أن أباكم رحيم</a:t>
            </a:r>
            <a:r>
              <a:rPr lang="ar-IQ" sz="2800" b="1" i="1" spc="-150" dirty="0" smtClean="0">
                <a:solidFill>
                  <a:srgbClr val="0070C0"/>
                </a:solidFill>
                <a:latin typeface="+mj-lt"/>
              </a:rPr>
              <a:t>.</a:t>
            </a:r>
          </a:p>
          <a:p>
            <a:pPr marL="45720" indent="0" algn="r">
              <a:buNone/>
            </a:pPr>
            <a:r>
              <a:rPr lang="ar-IQ" sz="2800" spc="-150" dirty="0" smtClean="0">
                <a:solidFill>
                  <a:schemeClr val="tx1"/>
                </a:solidFill>
                <a:latin typeface="+mj-lt"/>
              </a:rPr>
              <a:t>*كما </a:t>
            </a:r>
            <a:r>
              <a:rPr lang="ar-IQ" sz="2800" spc="-150" dirty="0">
                <a:solidFill>
                  <a:schemeClr val="tx1"/>
                </a:solidFill>
                <a:latin typeface="+mj-lt"/>
              </a:rPr>
              <a:t>يجب علينا متى أخطائنا تجاه احد ان نسارع الى مصالحته لكى ما يقبل الله صلواتنا وتقدماتنا { فان قدمت قربانك الى المذبح وهناك تذكرت ان لاخيك شيئا عليك. فاترك هناك قربانك قدام المذبح واذهب اولا اصطلح مع اخيك وحينئذ تعال وقدم </a:t>
            </a:r>
            <a:r>
              <a:rPr lang="ar-IQ" sz="2800" spc="-150" dirty="0" smtClean="0">
                <a:solidFill>
                  <a:schemeClr val="tx1"/>
                </a:solidFill>
                <a:latin typeface="+mj-lt"/>
              </a:rPr>
              <a:t>قربانك كن </a:t>
            </a:r>
            <a:r>
              <a:rPr lang="ar-IQ" sz="2800" spc="-150" dirty="0">
                <a:solidFill>
                  <a:schemeClr val="tx1"/>
                </a:solidFill>
                <a:latin typeface="+mj-lt"/>
              </a:rPr>
              <a:t>مراضيا لخصمك سريعا ما دمت معه في </a:t>
            </a:r>
            <a:r>
              <a:rPr lang="ar-IQ" sz="2800" spc="-150" dirty="0" smtClean="0">
                <a:solidFill>
                  <a:schemeClr val="tx1"/>
                </a:solidFill>
                <a:latin typeface="+mj-lt"/>
              </a:rPr>
              <a:t>الطريق.</a:t>
            </a:r>
            <a:r>
              <a:rPr lang="ar-IQ" sz="2800" b="1" i="1" spc="-150" dirty="0" smtClean="0">
                <a:solidFill>
                  <a:srgbClr val="0070C0"/>
                </a:solidFill>
                <a:latin typeface="+mj-lt"/>
              </a:rPr>
              <a:t>.</a:t>
            </a:r>
            <a:endParaRPr lang="ar-IQ" sz="2800" b="1" i="1" spc="-150" dirty="0">
              <a:solidFill>
                <a:srgbClr val="0070C0"/>
              </a:solidFill>
              <a:latin typeface="+mj-lt"/>
            </a:endParaRPr>
          </a:p>
          <a:p>
            <a:pPr marL="45720" indent="0" algn="r">
              <a:buNone/>
            </a:pPr>
            <a:endParaRPr lang="ar-IQ" sz="2800" b="1" i="1" spc="-150" dirty="0">
              <a:solidFill>
                <a:srgbClr val="0070C0"/>
              </a:solidFill>
              <a:latin typeface="+mj-lt"/>
            </a:endParaRPr>
          </a:p>
          <a:p>
            <a:pPr marL="45720" indent="0" algn="r">
              <a:buNone/>
            </a:pPr>
            <a:endParaRPr lang="ar-IQ" sz="2800" b="1" i="1" spc="-150" dirty="0">
              <a:solidFill>
                <a:srgbClr val="0070C0"/>
              </a:solidFill>
              <a:latin typeface="+mj-lt"/>
            </a:endParaRPr>
          </a:p>
        </p:txBody>
      </p:sp>
    </p:spTree>
    <p:extLst>
      <p:ext uri="{BB962C8B-B14F-4D97-AF65-F5344CB8AC3E}">
        <p14:creationId xmlns:p14="http://schemas.microsoft.com/office/powerpoint/2010/main" val="164929050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lstStyle/>
          <a:p>
            <a:pPr marL="0" indent="0" algn="ctr">
              <a:buNone/>
            </a:pPr>
            <a:r>
              <a:rPr lang="ar-IQ" i="1" dirty="0" smtClean="0">
                <a:solidFill>
                  <a:srgbClr val="0070C0"/>
                </a:solidFill>
              </a:rPr>
              <a:t>ازياء المسيحين </a:t>
            </a:r>
            <a:endParaRPr lang="en-US" i="1" dirty="0">
              <a:solidFill>
                <a:srgbClr val="0070C0"/>
              </a:solidFill>
            </a:endParaRPr>
          </a:p>
        </p:txBody>
      </p:sp>
      <p:sp>
        <p:nvSpPr>
          <p:cNvPr id="3" name="Content Placeholder 2"/>
          <p:cNvSpPr>
            <a:spLocks noGrp="1"/>
          </p:cNvSpPr>
          <p:nvPr>
            <p:ph sz="quarter" idx="13"/>
          </p:nvPr>
        </p:nvSpPr>
        <p:spPr>
          <a:xfrm>
            <a:off x="152400" y="914400"/>
            <a:ext cx="8991600" cy="5943600"/>
          </a:xfrm>
        </p:spPr>
        <p:txBody>
          <a:bodyPr>
            <a:noAutofit/>
          </a:bodyPr>
          <a:lstStyle/>
          <a:p>
            <a:pPr marL="45720" indent="0" algn="r">
              <a:buNone/>
            </a:pPr>
            <a:r>
              <a:rPr lang="ar-IQ" spc="-150" dirty="0" smtClean="0">
                <a:latin typeface="+mj-lt"/>
                <a:cs typeface="+mj-cs"/>
              </a:rPr>
              <a:t>*أما </a:t>
            </a:r>
            <a:r>
              <a:rPr lang="ar-IQ" spc="-150" dirty="0">
                <a:latin typeface="+mj-lt"/>
                <a:cs typeface="+mj-cs"/>
              </a:rPr>
              <a:t>في عالم الأزياء فأن المسيحيين يتميزون بأزياء فلكورية جميلة تختلف من </a:t>
            </a:r>
            <a:r>
              <a:rPr lang="ar-IQ" spc="-150" dirty="0" smtClean="0">
                <a:latin typeface="+mj-lt"/>
                <a:cs typeface="+mj-cs"/>
              </a:rPr>
              <a:t>منطقةاو قرية الى اخرى,وتعكس </a:t>
            </a:r>
            <a:r>
              <a:rPr lang="ar-IQ" spc="-150" dirty="0">
                <a:latin typeface="+mj-lt"/>
                <a:cs typeface="+mj-cs"/>
              </a:rPr>
              <a:t>طبيعتها وروح الحياة للسكان </a:t>
            </a:r>
            <a:r>
              <a:rPr lang="ar-IQ" spc="-150" dirty="0" smtClean="0">
                <a:latin typeface="+mj-lt"/>
                <a:cs typeface="+mj-cs"/>
              </a:rPr>
              <a:t>فيها,غالبا </a:t>
            </a:r>
            <a:r>
              <a:rPr lang="ar-IQ" spc="-150" dirty="0">
                <a:latin typeface="+mj-lt"/>
                <a:cs typeface="+mj-cs"/>
              </a:rPr>
              <a:t>ما تكون بدلات النساء طويلة وذات أكمام طويلة تصل الى </a:t>
            </a:r>
            <a:r>
              <a:rPr lang="ar-IQ" spc="-150" dirty="0" smtClean="0">
                <a:latin typeface="+mj-lt"/>
                <a:cs typeface="+mj-cs"/>
              </a:rPr>
              <a:t>المعصمين وتكون </a:t>
            </a:r>
            <a:r>
              <a:rPr lang="ar-IQ" spc="-150" dirty="0">
                <a:latin typeface="+mj-lt"/>
                <a:cs typeface="+mj-cs"/>
              </a:rPr>
              <a:t>غنية </a:t>
            </a:r>
            <a:r>
              <a:rPr lang="ar-IQ" spc="-150" dirty="0" smtClean="0">
                <a:latin typeface="+mj-lt"/>
                <a:cs typeface="+mj-cs"/>
              </a:rPr>
              <a:t>بالزخارف ويتم </a:t>
            </a:r>
            <a:r>
              <a:rPr lang="ar-IQ" spc="-150" dirty="0">
                <a:latin typeface="+mj-lt"/>
                <a:cs typeface="+mj-cs"/>
              </a:rPr>
              <a:t>ارتداء الشال الموشح بالشرابيب فوق </a:t>
            </a:r>
            <a:r>
              <a:rPr lang="ar-IQ" spc="-150" dirty="0" smtClean="0">
                <a:latin typeface="+mj-lt"/>
                <a:cs typeface="+mj-cs"/>
              </a:rPr>
              <a:t>البدلة وإذا </a:t>
            </a:r>
            <a:r>
              <a:rPr lang="ar-IQ" spc="-150" dirty="0">
                <a:latin typeface="+mj-lt"/>
                <a:cs typeface="+mj-cs"/>
              </a:rPr>
              <a:t>ابتعدنا عن التفاصيل الدقيقة التي تتعلق بما يوضع على </a:t>
            </a:r>
            <a:r>
              <a:rPr lang="ar-IQ" spc="-150" dirty="0" smtClean="0">
                <a:latin typeface="+mj-lt"/>
                <a:cs typeface="+mj-cs"/>
              </a:rPr>
              <a:t>الرأس وعدد </a:t>
            </a:r>
            <a:r>
              <a:rPr lang="ar-IQ" spc="-150" dirty="0">
                <a:latin typeface="+mj-lt"/>
                <a:cs typeface="+mj-cs"/>
              </a:rPr>
              <a:t>القطع التي يتكون منها </a:t>
            </a:r>
            <a:r>
              <a:rPr lang="ar-IQ" spc="-150" dirty="0" smtClean="0">
                <a:latin typeface="+mj-lt"/>
                <a:cs typeface="+mj-cs"/>
              </a:rPr>
              <a:t>الزي فأن </a:t>
            </a:r>
            <a:r>
              <a:rPr lang="ar-IQ" spc="-150" dirty="0">
                <a:latin typeface="+mj-lt"/>
                <a:cs typeface="+mj-cs"/>
              </a:rPr>
              <a:t>العراقيين اليوم على العموم يشتركون بطبيعة اللبس التقليدي </a:t>
            </a:r>
            <a:r>
              <a:rPr lang="ar-IQ" spc="-150" dirty="0" smtClean="0">
                <a:latin typeface="+mj-lt"/>
                <a:cs typeface="+mj-cs"/>
              </a:rPr>
              <a:t>الذي </a:t>
            </a:r>
            <a:r>
              <a:rPr lang="ar-IQ" spc="-150" dirty="0">
                <a:latin typeface="+mj-lt"/>
                <a:cs typeface="+mj-cs"/>
              </a:rPr>
              <a:t>اعتمده الأجداد </a:t>
            </a:r>
            <a:r>
              <a:rPr lang="ar-IQ" spc="-150" dirty="0" smtClean="0">
                <a:latin typeface="+mj-lt"/>
                <a:cs typeface="+mj-cs"/>
              </a:rPr>
              <a:t>الأوائل وهي </a:t>
            </a:r>
            <a:r>
              <a:rPr lang="ar-IQ" spc="-150" dirty="0">
                <a:latin typeface="+mj-lt"/>
                <a:cs typeface="+mj-cs"/>
              </a:rPr>
              <a:t>مشتركات لا يختلف فيها العراقيون </a:t>
            </a:r>
            <a:r>
              <a:rPr lang="ar-IQ" spc="-150" dirty="0" smtClean="0">
                <a:latin typeface="+mj-lt"/>
                <a:cs typeface="+mj-cs"/>
              </a:rPr>
              <a:t>كثيراً. </a:t>
            </a:r>
          </a:p>
          <a:p>
            <a:pPr marL="45720" indent="0" algn="r">
              <a:buNone/>
            </a:pPr>
            <a:r>
              <a:rPr lang="ar-IQ" spc="-150" dirty="0" smtClean="0">
                <a:latin typeface="+mj-lt"/>
                <a:cs typeface="+mj-cs"/>
              </a:rPr>
              <a:t>*أما </a:t>
            </a:r>
            <a:r>
              <a:rPr lang="ar-IQ" spc="-150" dirty="0">
                <a:latin typeface="+mj-lt"/>
                <a:cs typeface="+mj-cs"/>
              </a:rPr>
              <a:t>الرجل فأن الزي التاريخي لا يختلف كثيرا عما كان يلبسه العراقيون اليوم فالدشداشة </a:t>
            </a:r>
            <a:r>
              <a:rPr lang="ar-IQ" spc="-150" dirty="0" smtClean="0">
                <a:latin typeface="+mj-lt"/>
                <a:cs typeface="+mj-cs"/>
              </a:rPr>
              <a:t>المستخدمة </a:t>
            </a:r>
            <a:r>
              <a:rPr lang="ar-IQ" spc="-150" dirty="0">
                <a:latin typeface="+mj-lt"/>
                <a:cs typeface="+mj-cs"/>
              </a:rPr>
              <a:t>والشال أو (العباءة) يمكن ملاحظتها في زي السومريين والاكديين </a:t>
            </a:r>
            <a:r>
              <a:rPr lang="ar-IQ" spc="-150" dirty="0" smtClean="0">
                <a:latin typeface="+mj-lt"/>
                <a:cs typeface="+mj-cs"/>
              </a:rPr>
              <a:t>والاشوريينن,فعلى </a:t>
            </a:r>
            <a:r>
              <a:rPr lang="ar-IQ" spc="-150" dirty="0">
                <a:latin typeface="+mj-lt"/>
                <a:cs typeface="+mj-cs"/>
              </a:rPr>
              <a:t>سبيل المثال لا الحصر تظهر رسوم الملك سرجون الثاني (</a:t>
            </a:r>
            <a:r>
              <a:rPr lang="ar-IQ" spc="-150" dirty="0" smtClean="0">
                <a:solidFill>
                  <a:srgbClr val="FF3399"/>
                </a:solidFill>
                <a:latin typeface="+mj-lt"/>
                <a:cs typeface="+mj-cs"/>
              </a:rPr>
              <a:t>720-750ق.م</a:t>
            </a:r>
            <a:r>
              <a:rPr lang="ar-IQ" spc="-150" dirty="0" smtClean="0">
                <a:latin typeface="+mj-lt"/>
                <a:cs typeface="+mj-cs"/>
              </a:rPr>
              <a:t>)بوقفة </a:t>
            </a:r>
            <a:r>
              <a:rPr lang="ar-IQ" spc="-150" dirty="0">
                <a:latin typeface="+mj-lt"/>
                <a:cs typeface="+mj-cs"/>
              </a:rPr>
              <a:t>رسمية يرتدي زياً مكوناً من بدله </a:t>
            </a:r>
            <a:r>
              <a:rPr lang="ar-IQ" spc="-150" dirty="0" smtClean="0">
                <a:latin typeface="+mj-lt"/>
                <a:cs typeface="+mj-cs"/>
              </a:rPr>
              <a:t>طويلة ذات </a:t>
            </a:r>
            <a:r>
              <a:rPr lang="ar-IQ" spc="-150" dirty="0">
                <a:latin typeface="+mj-lt"/>
                <a:cs typeface="+mj-cs"/>
              </a:rPr>
              <a:t>شرابيب من الأسفل ومزخرفة بزهرة البيبون (دشداشة </a:t>
            </a:r>
            <a:r>
              <a:rPr lang="ar-IQ" spc="-150" dirty="0" smtClean="0">
                <a:latin typeface="+mj-lt"/>
                <a:cs typeface="+mj-cs"/>
              </a:rPr>
              <a:t>مزخرفة)وفوق </a:t>
            </a:r>
            <a:r>
              <a:rPr lang="ar-IQ" spc="-150" dirty="0">
                <a:latin typeface="+mj-lt"/>
                <a:cs typeface="+mj-cs"/>
              </a:rPr>
              <a:t>البدلة يرتدي الملك شالاً يغطي </a:t>
            </a:r>
            <a:r>
              <a:rPr lang="ar-IQ" spc="-150" dirty="0" smtClean="0">
                <a:latin typeface="+mj-lt"/>
                <a:cs typeface="+mj-cs"/>
              </a:rPr>
              <a:t>الكتف ومعظم </a:t>
            </a:r>
            <a:r>
              <a:rPr lang="ar-IQ" spc="-150" dirty="0">
                <a:latin typeface="+mj-lt"/>
                <a:cs typeface="+mj-cs"/>
              </a:rPr>
              <a:t>الجسم (</a:t>
            </a:r>
            <a:r>
              <a:rPr lang="ar-IQ" spc="-150" dirty="0" smtClean="0">
                <a:latin typeface="+mj-lt"/>
                <a:cs typeface="+mj-cs"/>
              </a:rPr>
              <a:t>العباءة)وهذا </a:t>
            </a:r>
            <a:r>
              <a:rPr lang="ar-IQ" spc="-150" dirty="0">
                <a:latin typeface="+mj-lt"/>
                <a:cs typeface="+mj-cs"/>
              </a:rPr>
              <a:t>هو الزي الدارج بين أبناء </a:t>
            </a:r>
            <a:r>
              <a:rPr lang="ar-IQ" spc="-150" dirty="0" smtClean="0">
                <a:latin typeface="+mj-lt"/>
                <a:cs typeface="+mj-cs"/>
              </a:rPr>
              <a:t>العراق خاصة </a:t>
            </a:r>
            <a:r>
              <a:rPr lang="ar-IQ" spc="-150" dirty="0">
                <a:latin typeface="+mj-lt"/>
                <a:cs typeface="+mj-cs"/>
              </a:rPr>
              <a:t>أبناء العشائر وفي الريف. </a:t>
            </a:r>
            <a:r>
              <a:rPr lang="ar-IQ" spc="-150" dirty="0" smtClean="0">
                <a:latin typeface="+mj-lt"/>
                <a:cs typeface="+mj-cs"/>
              </a:rPr>
              <a:t>يذكر </a:t>
            </a:r>
            <a:r>
              <a:rPr lang="ar-IQ" spc="-150" dirty="0">
                <a:latin typeface="+mj-lt"/>
                <a:cs typeface="+mj-cs"/>
              </a:rPr>
              <a:t>إن المسيحيين </a:t>
            </a:r>
            <a:r>
              <a:rPr lang="ar-IQ" spc="-150" dirty="0" smtClean="0">
                <a:latin typeface="+mj-lt"/>
                <a:cs typeface="+mj-cs"/>
              </a:rPr>
              <a:t>في </a:t>
            </a:r>
            <a:r>
              <a:rPr lang="ar-IQ" spc="-150" dirty="0">
                <a:latin typeface="+mj-lt"/>
                <a:cs typeface="+mj-cs"/>
              </a:rPr>
              <a:t>سهل نينوى </a:t>
            </a:r>
            <a:r>
              <a:rPr lang="ar-IQ" spc="-150" dirty="0" smtClean="0">
                <a:latin typeface="+mj-lt"/>
                <a:cs typeface="+mj-cs"/>
              </a:rPr>
              <a:t>يرتدون </a:t>
            </a:r>
            <a:r>
              <a:rPr lang="ar-IQ" spc="-150" dirty="0">
                <a:latin typeface="+mj-lt"/>
                <a:cs typeface="+mj-cs"/>
              </a:rPr>
              <a:t>الزي التقليدي المستخدم في الجنوب </a:t>
            </a:r>
            <a:r>
              <a:rPr lang="ar-IQ" spc="-150" dirty="0" smtClean="0">
                <a:latin typeface="+mj-lt"/>
                <a:cs typeface="+mj-cs"/>
              </a:rPr>
              <a:t>العراقي وهو </a:t>
            </a:r>
            <a:r>
              <a:rPr lang="ar-IQ" spc="-150" dirty="0">
                <a:latin typeface="+mj-lt"/>
                <a:cs typeface="+mj-cs"/>
              </a:rPr>
              <a:t>(الصاية) والعقال </a:t>
            </a:r>
            <a:r>
              <a:rPr lang="ar-IQ" spc="-150" dirty="0" smtClean="0">
                <a:latin typeface="+mj-lt"/>
                <a:cs typeface="+mj-cs"/>
              </a:rPr>
              <a:t>والكوفية وهو </a:t>
            </a:r>
            <a:r>
              <a:rPr lang="ar-IQ" spc="-150" dirty="0">
                <a:latin typeface="+mj-lt"/>
                <a:cs typeface="+mj-cs"/>
              </a:rPr>
              <a:t>اللباس المنتشر في مناطق برطلة وكرمليس وقره قوش (</a:t>
            </a:r>
            <a:r>
              <a:rPr lang="ar-IQ" spc="-150" dirty="0" smtClean="0">
                <a:latin typeface="+mj-lt"/>
                <a:cs typeface="+mj-cs"/>
              </a:rPr>
              <a:t>بغديدا)  وهذا </a:t>
            </a:r>
            <a:r>
              <a:rPr lang="ar-IQ" spc="-150" dirty="0">
                <a:latin typeface="+mj-lt"/>
                <a:cs typeface="+mj-cs"/>
              </a:rPr>
              <a:t>يعني إن أبناء العراق يشتركون في كثير من العادات والتقاليد والفلكلور والموسيقى والزي </a:t>
            </a:r>
            <a:r>
              <a:rPr lang="ar-IQ" spc="-150" dirty="0" smtClean="0">
                <a:latin typeface="+mj-lt"/>
                <a:cs typeface="+mj-cs"/>
              </a:rPr>
              <a:t>وغيرها وهي </a:t>
            </a:r>
            <a:r>
              <a:rPr lang="ar-IQ" spc="-150" dirty="0">
                <a:latin typeface="+mj-lt"/>
                <a:cs typeface="+mj-cs"/>
              </a:rPr>
              <a:t>مشتركات وطنية </a:t>
            </a:r>
            <a:r>
              <a:rPr lang="ar-IQ" spc="-150" dirty="0" smtClean="0">
                <a:latin typeface="+mj-lt"/>
                <a:cs typeface="+mj-cs"/>
              </a:rPr>
              <a:t>ورثناها جيلاً </a:t>
            </a:r>
            <a:r>
              <a:rPr lang="ar-IQ" spc="-150" dirty="0">
                <a:latin typeface="+mj-lt"/>
                <a:cs typeface="+mj-cs"/>
              </a:rPr>
              <a:t>بعد جيل</a:t>
            </a:r>
            <a:r>
              <a:rPr lang="ar-IQ" spc="-150" dirty="0" smtClean="0">
                <a:latin typeface="+mj-lt"/>
                <a:cs typeface="+mj-cs"/>
              </a:rPr>
              <a:t>.</a:t>
            </a:r>
            <a:endParaRPr lang="ar-IQ" spc="-150" dirty="0">
              <a:latin typeface="+mj-lt"/>
              <a:cs typeface="+mj-cs"/>
            </a:endParaRPr>
          </a:p>
          <a:p>
            <a:pPr marL="45720" indent="0" algn="r">
              <a:buNone/>
            </a:pPr>
            <a:endParaRPr lang="ar-IQ" spc="-150" dirty="0">
              <a:latin typeface="+mj-lt"/>
              <a:cs typeface="+mj-cs"/>
            </a:endParaRPr>
          </a:p>
          <a:p>
            <a:pPr marL="45720" indent="0" algn="r">
              <a:buNone/>
            </a:pPr>
            <a:endParaRPr lang="ar-IQ" spc="-150" dirty="0">
              <a:latin typeface="+mj-lt"/>
              <a:cs typeface="+mj-cs"/>
            </a:endParaRPr>
          </a:p>
          <a:p>
            <a:pPr marL="45720" indent="0" algn="r">
              <a:buNone/>
            </a:pPr>
            <a:endParaRPr lang="ar-IQ" spc="-150" dirty="0">
              <a:latin typeface="+mj-lt"/>
              <a:cs typeface="+mj-cs"/>
            </a:endParaRPr>
          </a:p>
          <a:p>
            <a:pPr marL="45720" indent="0" algn="r">
              <a:buNone/>
            </a:pPr>
            <a:endParaRPr lang="en-US" spc="-150" dirty="0">
              <a:latin typeface="+mj-lt"/>
              <a:cs typeface="+mj-cs"/>
            </a:endParaRPr>
          </a:p>
        </p:txBody>
      </p:sp>
    </p:spTree>
    <p:extLst>
      <p:ext uri="{BB962C8B-B14F-4D97-AF65-F5344CB8AC3E}">
        <p14:creationId xmlns:p14="http://schemas.microsoft.com/office/powerpoint/2010/main" val="88044188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NKAWA OFFICE\Desktop\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5410200" cy="3726370"/>
          </a:xfrm>
          <a:prstGeom prst="rect">
            <a:avLst/>
          </a:prstGeom>
          <a:noFill/>
        </p:spPr>
      </p:pic>
      <p:pic>
        <p:nvPicPr>
          <p:cNvPr id="5" name="Picture 2" descr="C:\Users\ANKAWA OFFICE\Desktop\download (1).jp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410200" y="0"/>
            <a:ext cx="3733800" cy="6857999"/>
          </a:xfrm>
          <a:prstGeom prst="rect">
            <a:avLst/>
          </a:prstGeom>
          <a:noFill/>
        </p:spPr>
      </p:pic>
      <p:pic>
        <p:nvPicPr>
          <p:cNvPr id="6" name="Picture 2" descr="C:\Users\ANKAWA OFFICE\Desktop\sep1740.jpg"/>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0" y="3726370"/>
            <a:ext cx="5387975" cy="3131630"/>
          </a:xfrm>
          <a:prstGeom prst="rect">
            <a:avLst/>
          </a:prstGeom>
          <a:noFill/>
        </p:spPr>
      </p:pic>
    </p:spTree>
    <p:extLst>
      <p:ext uri="{BB962C8B-B14F-4D97-AF65-F5344CB8AC3E}">
        <p14:creationId xmlns:p14="http://schemas.microsoft.com/office/powerpoint/2010/main" val="35482180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NKAWA OFFICE\Desktop\PhotoKarastaMnatha.jp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800600" y="3352800"/>
            <a:ext cx="4343400" cy="3505200"/>
          </a:xfrm>
          <a:prstGeom prst="rect">
            <a:avLst/>
          </a:prstGeom>
          <a:noFill/>
        </p:spPr>
      </p:pic>
      <p:pic>
        <p:nvPicPr>
          <p:cNvPr id="5" name="Picture 2" descr="C:\Users\ANKAWA OFFICE\Desktop\PhotoRaffoAttallah5.jp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3505201"/>
            <a:ext cx="4876799" cy="3352799"/>
          </a:xfrm>
          <a:prstGeom prst="rect">
            <a:avLst/>
          </a:prstGeom>
          <a:noFill/>
        </p:spPr>
      </p:pic>
      <p:pic>
        <p:nvPicPr>
          <p:cNvPr id="6" name="Picture 2" descr="C:\Users\ANKAWA OFFICE\Desktop\44l44 (40).jpg"/>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0" y="1"/>
            <a:ext cx="9144000" cy="3505199"/>
          </a:xfrm>
          <a:prstGeom prst="rect">
            <a:avLst/>
          </a:prstGeom>
          <a:noFill/>
        </p:spPr>
      </p:pic>
    </p:spTree>
    <p:extLst>
      <p:ext uri="{BB962C8B-B14F-4D97-AF65-F5344CB8AC3E}">
        <p14:creationId xmlns:p14="http://schemas.microsoft.com/office/powerpoint/2010/main" val="170554162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67600" cy="609600"/>
          </a:xfrm>
        </p:spPr>
        <p:txBody>
          <a:bodyPr>
            <a:noAutofit/>
          </a:bodyPr>
          <a:lstStyle/>
          <a:p>
            <a:pPr marL="0" indent="0" algn="ctr">
              <a:buNone/>
            </a:pPr>
            <a:r>
              <a:rPr lang="ar-IQ" sz="3600" b="1" i="1" dirty="0" smtClean="0">
                <a:solidFill>
                  <a:schemeClr val="bg2">
                    <a:lumMod val="50000"/>
                  </a:schemeClr>
                </a:solidFill>
                <a:effectLst>
                  <a:outerShdw blurRad="38100" dist="38100" dir="2700000" algn="tl">
                    <a:srgbClr val="000000">
                      <a:alpha val="43137"/>
                    </a:srgbClr>
                  </a:outerShdw>
                </a:effectLst>
                <a:cs typeface="+mn-cs"/>
              </a:rPr>
              <a:t>مقدمه عامة</a:t>
            </a:r>
            <a:endParaRPr lang="en-US" sz="3600" b="1" i="1" dirty="0">
              <a:solidFill>
                <a:schemeClr val="bg2">
                  <a:lumMod val="50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sz="quarter" idx="13"/>
          </p:nvPr>
        </p:nvSpPr>
        <p:spPr>
          <a:xfrm>
            <a:off x="457200" y="1295400"/>
            <a:ext cx="8534400" cy="5159408"/>
          </a:xfrm>
        </p:spPr>
        <p:txBody>
          <a:bodyPr>
            <a:noAutofit/>
          </a:bodyPr>
          <a:lstStyle/>
          <a:p>
            <a:pPr marL="64008" indent="0" algn="r">
              <a:buNone/>
            </a:pPr>
            <a:r>
              <a:rPr lang="ar-IQ" sz="2800" spc="-150" dirty="0" smtClean="0"/>
              <a:t>*مسيحيو</a:t>
            </a:r>
            <a:r>
              <a:rPr lang="ar-IQ" sz="2800" spc="-150" dirty="0"/>
              <a:t> العراق من أقدم التجمعات المسيحية في الشرق </a:t>
            </a:r>
            <a:r>
              <a:rPr lang="ar-IQ" sz="2800" spc="-150" dirty="0" smtClean="0"/>
              <a:t>الأوسط</a:t>
            </a:r>
          </a:p>
          <a:p>
            <a:pPr marL="64008" indent="0" algn="r">
              <a:buNone/>
            </a:pPr>
            <a:r>
              <a:rPr lang="ar-IQ" sz="2800" spc="-150" dirty="0" smtClean="0"/>
              <a:t>*أزدهرت</a:t>
            </a:r>
            <a:r>
              <a:rPr lang="ar-IQ" sz="2800" spc="-150" dirty="0"/>
              <a:t> المسيحية في القرن الأول الميلادي حيث كان معظم سكان العراق يعتنقون المسيحية، </a:t>
            </a:r>
            <a:r>
              <a:rPr lang="ar-IQ" sz="2800" spc="-150" dirty="0" smtClean="0"/>
              <a:t>وبعض منهم</a:t>
            </a:r>
            <a:r>
              <a:rPr lang="ar-IQ" sz="2800" spc="-150" dirty="0"/>
              <a:t> اليهودية و المجوسية و المانوية و عبادة </a:t>
            </a:r>
            <a:r>
              <a:rPr lang="ar-IQ" sz="2800" spc="-150" dirty="0" smtClean="0"/>
              <a:t>الأوثان،</a:t>
            </a:r>
          </a:p>
          <a:p>
            <a:pPr marL="64008" indent="0" algn="r">
              <a:buNone/>
            </a:pPr>
            <a:r>
              <a:rPr lang="ar-IQ" sz="2800" spc="-150" dirty="0" smtClean="0"/>
              <a:t>وبعد </a:t>
            </a:r>
            <a:r>
              <a:rPr lang="ar-IQ" sz="2800" spc="-150" dirty="0"/>
              <a:t>فتح </a:t>
            </a:r>
            <a:r>
              <a:rPr lang="ar-IQ" sz="2800" spc="-150" dirty="0" smtClean="0"/>
              <a:t>الاسلامي</a:t>
            </a:r>
            <a:r>
              <a:rPr lang="ar-IQ" sz="2800" spc="-150" dirty="0"/>
              <a:t> للعراق تضائلت أعداد المسيحيين بشكل كبير على مدى عدة قرون لأسباب عديدة منها اعتناق العديد منهم الإسلام. </a:t>
            </a:r>
            <a:endParaRPr lang="ar-IQ" sz="2800" spc="-150" dirty="0" smtClean="0"/>
          </a:p>
          <a:p>
            <a:pPr marL="64008" indent="0" algn="r">
              <a:buNone/>
            </a:pPr>
            <a:r>
              <a:rPr lang="ar-IQ" sz="2800" spc="-150" dirty="0"/>
              <a:t>*</a:t>
            </a:r>
            <a:r>
              <a:rPr lang="ar-IQ" sz="2800" spc="-150" dirty="0" smtClean="0"/>
              <a:t>أقدم</a:t>
            </a:r>
            <a:r>
              <a:rPr lang="ar-IQ" sz="2800" spc="-150" dirty="0"/>
              <a:t> </a:t>
            </a:r>
            <a:r>
              <a:rPr lang="ar-IQ" sz="2800" spc="-150" dirty="0" smtClean="0"/>
              <a:t>كنيسة في</a:t>
            </a:r>
            <a:r>
              <a:rPr lang="ar-IQ" sz="2800" spc="-150" dirty="0"/>
              <a:t> العراق موجودة اثارها في محافظة كربلاء قرب بلدة عين تمر و هي تعتبر </a:t>
            </a:r>
            <a:r>
              <a:rPr lang="ar-IQ" sz="2800" spc="-150" dirty="0" smtClean="0"/>
              <a:t>من أقدم</a:t>
            </a:r>
            <a:r>
              <a:rPr lang="ar-IQ" sz="2800" spc="-150" dirty="0"/>
              <a:t> الكنائس في العالم</a:t>
            </a:r>
            <a:r>
              <a:rPr lang="ar-IQ" sz="2800" spc="-150" dirty="0" smtClean="0"/>
              <a:t>.</a:t>
            </a:r>
            <a:endParaRPr lang="ar-IQ" sz="2800" spc="-150" dirty="0"/>
          </a:p>
        </p:txBody>
      </p:sp>
    </p:spTree>
    <p:extLst>
      <p:ext uri="{BB962C8B-B14F-4D97-AF65-F5344CB8AC3E}">
        <p14:creationId xmlns:p14="http://schemas.microsoft.com/office/powerpoint/2010/main" val="3236044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6512511" cy="685800"/>
          </a:xfrm>
        </p:spPr>
        <p:txBody>
          <a:bodyPr/>
          <a:lstStyle/>
          <a:p>
            <a:pPr marL="0" indent="0" algn="ctr">
              <a:buNone/>
            </a:pPr>
            <a:r>
              <a:rPr lang="ar-IQ" dirty="0" smtClean="0">
                <a:solidFill>
                  <a:srgbClr val="00B0F0"/>
                </a:solidFill>
              </a:rPr>
              <a:t>المصادر</a:t>
            </a:r>
            <a:endParaRPr lang="en-US" dirty="0">
              <a:solidFill>
                <a:srgbClr val="00B0F0"/>
              </a:solidFill>
            </a:endParaRPr>
          </a:p>
        </p:txBody>
      </p:sp>
      <p:sp>
        <p:nvSpPr>
          <p:cNvPr id="3" name="Content Placeholder 2"/>
          <p:cNvSpPr>
            <a:spLocks noGrp="1"/>
          </p:cNvSpPr>
          <p:nvPr>
            <p:ph sz="quarter" idx="13"/>
          </p:nvPr>
        </p:nvSpPr>
        <p:spPr>
          <a:xfrm>
            <a:off x="0" y="1066800"/>
            <a:ext cx="9144000" cy="5791200"/>
          </a:xfrm>
        </p:spPr>
        <p:txBody>
          <a:bodyPr>
            <a:normAutofit fontScale="70000" lnSpcReduction="20000"/>
          </a:bodyPr>
          <a:lstStyle/>
          <a:p>
            <a:pPr lvl="0"/>
            <a:r>
              <a:rPr lang="en-US" dirty="0" smtClean="0">
                <a:solidFill>
                  <a:schemeClr val="tx1"/>
                </a:solidFill>
                <a:hlinkClick r:id="rId2"/>
              </a:rPr>
              <a:t>Los </a:t>
            </a:r>
            <a:r>
              <a:rPr lang="en-US" dirty="0">
                <a:solidFill>
                  <a:schemeClr val="tx1"/>
                </a:solidFill>
                <a:hlinkClick r:id="rId2"/>
              </a:rPr>
              <a:t>Angeles Times</a:t>
            </a:r>
            <a:endParaRPr lang="en-US" dirty="0">
              <a:solidFill>
                <a:schemeClr val="tx1"/>
              </a:solidFill>
            </a:endParaRPr>
          </a:p>
          <a:p>
            <a:pPr lvl="0"/>
            <a:r>
              <a:rPr lang="en-US" dirty="0">
                <a:solidFill>
                  <a:schemeClr val="tx1"/>
                </a:solidFill>
                <a:hlinkClick r:id="rId3"/>
              </a:rPr>
              <a:t>Wall Street Journal</a:t>
            </a:r>
            <a:endParaRPr lang="en-US" dirty="0">
              <a:solidFill>
                <a:schemeClr val="tx1"/>
              </a:solidFill>
            </a:endParaRPr>
          </a:p>
          <a:p>
            <a:pPr lvl="0"/>
            <a:r>
              <a:rPr lang="en-US" dirty="0">
                <a:solidFill>
                  <a:schemeClr val="tx1"/>
                </a:solidFill>
                <a:hlinkClick r:id="rId4"/>
              </a:rPr>
              <a:t>The Catholic World Report</a:t>
            </a:r>
            <a:endParaRPr lang="en-US" dirty="0">
              <a:solidFill>
                <a:schemeClr val="tx1"/>
              </a:solidFill>
            </a:endParaRPr>
          </a:p>
          <a:p>
            <a:pPr lvl="0"/>
            <a:r>
              <a:rPr lang="en-US" u="sng" dirty="0">
                <a:solidFill>
                  <a:schemeClr val="tx1"/>
                </a:solidFill>
                <a:hlinkClick r:id="rId5"/>
              </a:rPr>
              <a:t>https://aawsat.com/home/article/764421/%D9%85%D8%B3%D9%8A%D8%AD%D9%8A%D9%88-%D8%A7%D9%84%D8%B9%D8%B1%D8%A7%D9%82-%D8%A3%D9%82%D8%AF%D9%85-%D8%A7%D9%84%D8%B7%D9%88%D8%A7%D8%A6%D9%81-%D8%A7%D9%84%D9%85%D8%B9%D8%B1%D8%B6%D8%A9-%D9%84%D9%84%D8%A7%D8%B6%D8%B7%D9%87%D8%A7%D8%AF</a:t>
            </a:r>
            <a:endParaRPr lang="en-US" dirty="0">
              <a:solidFill>
                <a:schemeClr val="tx1"/>
              </a:solidFill>
            </a:endParaRPr>
          </a:p>
          <a:p>
            <a:pPr lvl="0"/>
            <a:r>
              <a:rPr lang="en-US" u="sng" dirty="0">
                <a:solidFill>
                  <a:schemeClr val="tx1"/>
                </a:solidFill>
                <a:hlinkClick r:id="rId6"/>
              </a:rPr>
              <a:t>https://ar.wikipedia.org/wiki/%D8%A7%D9%84%D9%85%D8%B3%D9%8A%D8%AD%D9%8A%D8%A9_%D9%81%D9%8A_%D8%A7%D9%84%D8%B9%D8%B1%D8%A7%D9%82</a:t>
            </a:r>
            <a:endParaRPr lang="en-US" dirty="0">
              <a:solidFill>
                <a:schemeClr val="tx1"/>
              </a:solidFill>
            </a:endParaRPr>
          </a:p>
          <a:p>
            <a:pPr lvl="0"/>
            <a:r>
              <a:rPr lang="en-US" u="sng" dirty="0">
                <a:solidFill>
                  <a:schemeClr val="tx1"/>
                </a:solidFill>
                <a:hlinkClick r:id="rId7"/>
              </a:rPr>
              <a:t>http://www.ishtartv.com/viewarticle,83317.html</a:t>
            </a:r>
            <a:endParaRPr lang="en-US" dirty="0">
              <a:solidFill>
                <a:schemeClr val="tx1"/>
              </a:solidFill>
            </a:endParaRPr>
          </a:p>
          <a:p>
            <a:pPr lvl="0"/>
            <a:r>
              <a:rPr lang="en-US" u="sng" dirty="0">
                <a:solidFill>
                  <a:schemeClr val="tx1"/>
                </a:solidFill>
                <a:hlinkClick r:id="rId8"/>
              </a:rPr>
              <a:t>https://almadapaper.net/Details/216379/%D8%B3%D8%A7%D9%83%D9%88-%D9%8A%D8%AF%D8%B9%D9%88-%D8%A5%D9%84%D9%89-%D9%88%D8%B6%D8%B9-%D8%AD%D8%AF%D9%91-%D9%84%D8%A7%D8%B6%D8%B7%D9%87%D8%A7%D8%AF-%D8%A7%D9%84%D9%85%D8%B3%D9%8A%D8%AD%D9%8A%D9%8A%D9%86-%D9%81%D9%8A-%D8%A7%D9%84%D8%B9%D8%B1%D8%A7%D9%82</a:t>
            </a:r>
            <a:endParaRPr lang="en-US" dirty="0">
              <a:solidFill>
                <a:schemeClr val="tx1"/>
              </a:solidFill>
            </a:endParaRPr>
          </a:p>
          <a:p>
            <a:pPr lvl="0"/>
            <a:r>
              <a:rPr lang="en-US" dirty="0">
                <a:solidFill>
                  <a:schemeClr val="tx1"/>
                </a:solidFill>
              </a:rPr>
              <a:t> </a:t>
            </a:r>
          </a:p>
          <a:p>
            <a:r>
              <a:rPr lang="en-US" u="sng" dirty="0">
                <a:solidFill>
                  <a:schemeClr val="tx1"/>
                </a:solidFill>
                <a:hlinkClick r:id="rId9"/>
              </a:rPr>
              <a:t>http://www.sayyaraljamil.com/Arabic/viewarticle.php?id=chosen_readings-20060803-1052</a:t>
            </a:r>
            <a:endParaRPr lang="en-US" dirty="0">
              <a:solidFill>
                <a:schemeClr val="tx1"/>
              </a:solidFill>
            </a:endParaRPr>
          </a:p>
          <a:p>
            <a:r>
              <a:rPr lang="en-US" u="sng" dirty="0">
                <a:solidFill>
                  <a:schemeClr val="tx1"/>
                </a:solidFill>
                <a:hlinkClick r:id="rId10"/>
              </a:rPr>
              <a:t>https://ar.gatestoneinstitute.org/13557/%D8%A5%D8%A8%D8%A7%D8%AF%D8%A9-%D8%A7%D9%84%D8%A3%D9%82%D9%84%D9%8A%D8%A9-%D8%A7%D9%84%D9%85%D8%B3%D9%8A%D8%AD%D9%8A%D8%A9-%D9%81%D9%8A-%D8%A7%D9%84%D8%B9%D8%B1%D8%A7%D9%82</a:t>
            </a:r>
            <a:endParaRPr lang="en-US" dirty="0">
              <a:solidFill>
                <a:schemeClr val="tx1"/>
              </a:solidFill>
            </a:endParaRPr>
          </a:p>
          <a:p>
            <a:r>
              <a:rPr lang="ar-SA" dirty="0">
                <a:solidFill>
                  <a:schemeClr val="tx1"/>
                </a:solidFill>
              </a:rPr>
              <a:t> *</a:t>
            </a:r>
            <a:r>
              <a:rPr lang="en-US" u="sng" dirty="0">
                <a:solidFill>
                  <a:schemeClr val="tx1"/>
                </a:solidFill>
                <a:hlinkClick r:id="rId11"/>
              </a:rPr>
              <a:t>https://www.alhurra.com/a/Arab-countries-Christians/413168.html</a:t>
            </a:r>
            <a:endParaRPr lang="en-US" dirty="0">
              <a:solidFill>
                <a:schemeClr val="tx1"/>
              </a:solidFill>
            </a:endParaRPr>
          </a:p>
          <a:p>
            <a:r>
              <a:rPr lang="ar-SA" dirty="0">
                <a:solidFill>
                  <a:schemeClr val="tx1"/>
                </a:solidFill>
              </a:rPr>
              <a:t> *</a:t>
            </a:r>
            <a:r>
              <a:rPr lang="en-US" u="sng" dirty="0">
                <a:solidFill>
                  <a:schemeClr val="tx1"/>
                </a:solidFill>
                <a:hlinkClick r:id="rId12"/>
              </a:rPr>
              <a:t>http://iraqieconomists.net/ar/wp-content/uploads/sites/2/2018/03/Kadhim-Habib-book-on-Iraqi-Christians-final-2.pdf</a:t>
            </a:r>
            <a:endParaRPr lang="en-US" dirty="0">
              <a:solidFill>
                <a:schemeClr val="tx1"/>
              </a:solidFill>
            </a:endParaRPr>
          </a:p>
          <a:p>
            <a:pPr marL="45720" indent="0">
              <a:buNone/>
            </a:pPr>
            <a:endParaRPr lang="en-US" sz="1900" dirty="0">
              <a:solidFill>
                <a:schemeClr val="tx1"/>
              </a:solidFill>
            </a:endParaRPr>
          </a:p>
        </p:txBody>
      </p:sp>
    </p:spTree>
    <p:extLst>
      <p:ext uri="{BB962C8B-B14F-4D97-AF65-F5344CB8AC3E}">
        <p14:creationId xmlns:p14="http://schemas.microsoft.com/office/powerpoint/2010/main" val="1191201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599" cy="5181600"/>
          </a:xfrm>
        </p:spPr>
        <p:txBody>
          <a:bodyPr/>
          <a:lstStyle/>
          <a:p>
            <a:pPr marL="0" indent="0" algn="ctr">
              <a:buNone/>
            </a:pPr>
            <a:r>
              <a:rPr lang="ar-IQ" sz="10000" i="1" dirty="0" smtClean="0">
                <a:solidFill>
                  <a:schemeClr val="bg2">
                    <a:lumMod val="50000"/>
                  </a:schemeClr>
                </a:solidFill>
              </a:rPr>
              <a:t>شكرا لاصغائكم</a:t>
            </a:r>
            <a:endParaRPr lang="en-US" sz="10000" i="1" dirty="0">
              <a:solidFill>
                <a:schemeClr val="bg2">
                  <a:lumMod val="50000"/>
                </a:schemeClr>
              </a:solidFill>
            </a:endParaRPr>
          </a:p>
        </p:txBody>
      </p:sp>
    </p:spTree>
    <p:extLst>
      <p:ext uri="{BB962C8B-B14F-4D97-AF65-F5344CB8AC3E}">
        <p14:creationId xmlns:p14="http://schemas.microsoft.com/office/powerpoint/2010/main" val="341754998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lstStyle/>
          <a:p>
            <a:pPr marL="0" indent="0" algn="ctr">
              <a:buNone/>
            </a:pPr>
            <a:r>
              <a:rPr lang="ar-IQ" b="1" i="1" dirty="0" smtClean="0">
                <a:solidFill>
                  <a:schemeClr val="bg2">
                    <a:lumMod val="50000"/>
                  </a:schemeClr>
                </a:solidFill>
              </a:rPr>
              <a:t>تاريخ المسيحية في العراق</a:t>
            </a:r>
            <a:endParaRPr lang="en-US" b="1" i="1" dirty="0">
              <a:solidFill>
                <a:schemeClr val="bg2">
                  <a:lumMod val="50000"/>
                </a:schemeClr>
              </a:solidFill>
            </a:endParaRPr>
          </a:p>
        </p:txBody>
      </p:sp>
      <p:sp>
        <p:nvSpPr>
          <p:cNvPr id="3" name="Content Placeholder 2"/>
          <p:cNvSpPr>
            <a:spLocks noGrp="1"/>
          </p:cNvSpPr>
          <p:nvPr>
            <p:ph sz="quarter" idx="13"/>
          </p:nvPr>
        </p:nvSpPr>
        <p:spPr>
          <a:xfrm>
            <a:off x="457200" y="1371600"/>
            <a:ext cx="8229600" cy="5083208"/>
          </a:xfrm>
        </p:spPr>
        <p:txBody>
          <a:bodyPr>
            <a:normAutofit/>
          </a:bodyPr>
          <a:lstStyle/>
          <a:p>
            <a:pPr marL="64008" indent="0" algn="r">
              <a:buNone/>
            </a:pPr>
            <a:r>
              <a:rPr lang="ar-IQ" sz="2800" spc="-150" dirty="0" smtClean="0"/>
              <a:t>*إن</a:t>
            </a:r>
            <a:r>
              <a:rPr lang="ar-IQ" sz="2800" spc="-150" dirty="0"/>
              <a:t> المسيحيين العراقيين هم من السكان الأصليين في هذا البلد قبل الفتح </a:t>
            </a:r>
            <a:r>
              <a:rPr lang="ar-IQ" sz="2800" spc="-150" dirty="0" smtClean="0"/>
              <a:t>الإسلامي وشأنهم </a:t>
            </a:r>
            <a:r>
              <a:rPr lang="ar-IQ" sz="2800" spc="-150" dirty="0"/>
              <a:t>شأن المسيحيين في الوطن </a:t>
            </a:r>
            <a:r>
              <a:rPr lang="ar-IQ" sz="2800" spc="-150" dirty="0" smtClean="0"/>
              <a:t>العربي.</a:t>
            </a:r>
          </a:p>
          <a:p>
            <a:pPr marL="64008" indent="0" algn="r">
              <a:buNone/>
            </a:pPr>
            <a:r>
              <a:rPr lang="ar-IQ" sz="2800" spc="-150" dirty="0" smtClean="0"/>
              <a:t>وفي </a:t>
            </a:r>
            <a:r>
              <a:rPr lang="ar-IQ" sz="2800" spc="-150" dirty="0"/>
              <a:t>العراق، لم يكن هناك أي شعور بالتفرقة بين الأديان ولا بين المذاهب .</a:t>
            </a:r>
          </a:p>
          <a:p>
            <a:pPr marL="64008" indent="0" algn="r">
              <a:buNone/>
            </a:pPr>
            <a:r>
              <a:rPr lang="ar-IQ" sz="2800" spc="-150" dirty="0" smtClean="0"/>
              <a:t>*تعد </a:t>
            </a:r>
            <a:r>
              <a:rPr lang="ar-IQ" sz="2800" spc="-150" dirty="0"/>
              <a:t>المسيحية ثاني </a:t>
            </a:r>
            <a:r>
              <a:rPr lang="ar-IQ" sz="2800" spc="-150" dirty="0" smtClean="0"/>
              <a:t>اكبر الديانات </a:t>
            </a:r>
            <a:r>
              <a:rPr lang="ar-IQ" sz="2800" spc="-150" dirty="0"/>
              <a:t>في العراق </a:t>
            </a:r>
            <a:r>
              <a:rPr lang="ar-IQ" sz="2800" spc="-150" dirty="0" smtClean="0"/>
              <a:t>من بعد  الاسلام </a:t>
            </a:r>
            <a:r>
              <a:rPr lang="ar-IQ" sz="2800" spc="-150" dirty="0"/>
              <a:t>وتتكلم نسبة عالية منهم اللغة العربية بجانب اللغات  </a:t>
            </a:r>
            <a:r>
              <a:rPr lang="ar-IQ" sz="2800" spc="-150" dirty="0" smtClean="0"/>
              <a:t>القديمة التي </a:t>
            </a:r>
            <a:r>
              <a:rPr lang="ar-IQ" sz="2800" spc="-150" dirty="0"/>
              <a:t>سادت في المنطقة ابان العصور </a:t>
            </a:r>
            <a:r>
              <a:rPr lang="ar-IQ" sz="2800" spc="-150" dirty="0" smtClean="0"/>
              <a:t>القديمة.</a:t>
            </a:r>
          </a:p>
          <a:p>
            <a:pPr marL="64008" indent="0" algn="r">
              <a:buNone/>
            </a:pPr>
            <a:r>
              <a:rPr lang="ar-IQ" sz="2800" spc="-150" dirty="0" smtClean="0"/>
              <a:t>*ومن </a:t>
            </a:r>
            <a:r>
              <a:rPr lang="ar-IQ" sz="2800" spc="-150" dirty="0"/>
              <a:t>ابرز هذه اللغات  اللغة السريانية بلهجاتها </a:t>
            </a:r>
            <a:r>
              <a:rPr lang="ar-IQ" sz="2800" spc="-150" dirty="0" smtClean="0"/>
              <a:t>العديدة. </a:t>
            </a:r>
            <a:endParaRPr lang="ar-IQ" sz="2800" spc="-150" dirty="0"/>
          </a:p>
          <a:p>
            <a:pPr marL="64008" indent="0" algn="r">
              <a:buNone/>
            </a:pPr>
            <a:endParaRPr lang="ar-IQ" sz="2800" spc="-150" dirty="0"/>
          </a:p>
        </p:txBody>
      </p:sp>
    </p:spTree>
    <p:extLst>
      <p:ext uri="{BB962C8B-B14F-4D97-AF65-F5344CB8AC3E}">
        <p14:creationId xmlns:p14="http://schemas.microsoft.com/office/powerpoint/2010/main" val="134999469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229600" cy="5997608"/>
          </a:xfrm>
        </p:spPr>
        <p:txBody>
          <a:bodyPr>
            <a:noAutofit/>
          </a:bodyPr>
          <a:lstStyle/>
          <a:p>
            <a:pPr marL="64008" indent="0" algn="r">
              <a:buNone/>
            </a:pPr>
            <a:r>
              <a:rPr lang="ar-IQ" sz="2800" spc="-150" dirty="0" smtClean="0"/>
              <a:t>*ومن </a:t>
            </a:r>
            <a:r>
              <a:rPr lang="ar-IQ" sz="2800" spc="-150" dirty="0"/>
              <a:t>ناحية الاصول التاريخية والجغرافية والمذهبية ينقسم المسيحيون العراقيون الى  </a:t>
            </a:r>
            <a:r>
              <a:rPr lang="ar-IQ" sz="2800" b="1" i="1" spc="-150" dirty="0">
                <a:solidFill>
                  <a:schemeClr val="accent1"/>
                </a:solidFill>
              </a:rPr>
              <a:t>5</a:t>
            </a:r>
            <a:r>
              <a:rPr lang="ar-IQ" sz="2800" spc="-150" dirty="0"/>
              <a:t> اقسام رئيسية:</a:t>
            </a:r>
          </a:p>
          <a:p>
            <a:pPr marL="64008" indent="0" algn="r">
              <a:buNone/>
            </a:pPr>
            <a:r>
              <a:rPr lang="ar-IQ" sz="2800" b="1" i="1" spc="-150" dirty="0" smtClean="0">
                <a:solidFill>
                  <a:schemeClr val="accent1"/>
                </a:solidFill>
              </a:rPr>
              <a:t>1-الكلدان</a:t>
            </a:r>
            <a:r>
              <a:rPr lang="ar-IQ" sz="2800" b="1" i="1" spc="-150" dirty="0">
                <a:solidFill>
                  <a:schemeClr val="accent1"/>
                </a:solidFill>
              </a:rPr>
              <a:t>:</a:t>
            </a:r>
            <a:r>
              <a:rPr lang="ar-IQ" sz="2800" spc="-150" dirty="0"/>
              <a:t> وهم يشكلون القسم الاكبر من المسيحيين العراقيين  وتقطن غالبيتهم في بلدات محيط  الموصل (سهل نينوى) وعموم شمال العراق مثل تلكيف والقوش وعينكاوا. </a:t>
            </a:r>
            <a:endParaRPr lang="ar-IQ" sz="2800" spc="-150" dirty="0" smtClean="0"/>
          </a:p>
          <a:p>
            <a:pPr marL="64008" indent="0" algn="r">
              <a:buNone/>
            </a:pPr>
            <a:r>
              <a:rPr lang="ar-IQ" sz="2800" spc="-150" dirty="0" smtClean="0"/>
              <a:t>كما </a:t>
            </a:r>
            <a:r>
              <a:rPr lang="ar-IQ" sz="2800" spc="-150" dirty="0"/>
              <a:t>أن لهم حضورا واضحا في بغداد والبصرة وتحولوا في القرن </a:t>
            </a:r>
            <a:r>
              <a:rPr lang="ar-IQ" sz="2800" spc="-150" dirty="0" smtClean="0"/>
              <a:t>الخامس عشر </a:t>
            </a:r>
            <a:r>
              <a:rPr lang="ar-IQ" sz="2800" spc="-150" dirty="0"/>
              <a:t>الى الكاثوليكية وهم يتكلمون بلهجة </a:t>
            </a:r>
            <a:r>
              <a:rPr lang="ar-IQ" sz="2800" spc="-150" dirty="0" smtClean="0"/>
              <a:t>السريانية</a:t>
            </a:r>
            <a:endParaRPr lang="ar-IQ" sz="2800" spc="-150" dirty="0"/>
          </a:p>
          <a:p>
            <a:pPr marL="64008" indent="0" algn="r">
              <a:buNone/>
            </a:pPr>
            <a:r>
              <a:rPr lang="ar-IQ" sz="2800" b="1" i="1" spc="-150" dirty="0">
                <a:solidFill>
                  <a:schemeClr val="accent1"/>
                </a:solidFill>
              </a:rPr>
              <a:t> </a:t>
            </a:r>
            <a:r>
              <a:rPr lang="ar-IQ" sz="2800" b="1" i="1" spc="-150" dirty="0" smtClean="0">
                <a:solidFill>
                  <a:schemeClr val="accent1"/>
                </a:solidFill>
              </a:rPr>
              <a:t>2-الاشوريون </a:t>
            </a:r>
            <a:r>
              <a:rPr lang="ar-IQ" sz="2800" b="1" i="1" spc="-150" dirty="0">
                <a:solidFill>
                  <a:schemeClr val="accent1"/>
                </a:solidFill>
              </a:rPr>
              <a:t>:</a:t>
            </a:r>
            <a:r>
              <a:rPr lang="ar-IQ" sz="2800" spc="-150" dirty="0"/>
              <a:t>وهم من اتباع الكنيسة النسطورية </a:t>
            </a:r>
            <a:r>
              <a:rPr lang="ar-IQ" sz="2800" spc="-150" dirty="0" smtClean="0"/>
              <a:t>العراقية وغالبيتهم </a:t>
            </a:r>
            <a:r>
              <a:rPr lang="ar-IQ" sz="2800" spc="-150" dirty="0"/>
              <a:t>نزحت الى </a:t>
            </a:r>
            <a:r>
              <a:rPr lang="ar-IQ" sz="2800" spc="-150" dirty="0" smtClean="0"/>
              <a:t>العراق من مناطق</a:t>
            </a:r>
            <a:r>
              <a:rPr lang="ar-IQ" sz="2800" spc="-150" dirty="0"/>
              <a:t> </a:t>
            </a:r>
            <a:r>
              <a:rPr lang="ar-IQ" sz="2800" spc="-150" dirty="0" smtClean="0"/>
              <a:t>في </a:t>
            </a:r>
            <a:r>
              <a:rPr lang="ar-IQ" sz="2800" spc="-150" dirty="0"/>
              <a:t>جنوب تركيا (جبال </a:t>
            </a:r>
            <a:r>
              <a:rPr lang="ar-IQ" sz="2800" spc="-150" dirty="0" smtClean="0"/>
              <a:t>الهكاريا) </a:t>
            </a:r>
            <a:r>
              <a:rPr lang="ar-IQ" sz="2800" spc="-150" dirty="0"/>
              <a:t>والتابعة تاريخيا وسكانيا لبلاد </a:t>
            </a:r>
            <a:r>
              <a:rPr lang="ar-IQ" sz="2800" spc="-150" dirty="0" smtClean="0"/>
              <a:t>النهرين,لكنهم </a:t>
            </a:r>
            <a:r>
              <a:rPr lang="ar-IQ" sz="2800" spc="-150" dirty="0"/>
              <a:t>اضطروا الى النزوح بعد المذابح التي تعرضوا لها في اواخر  </a:t>
            </a:r>
            <a:r>
              <a:rPr lang="ar-IQ" sz="2800" spc="-150" dirty="0" smtClean="0"/>
              <a:t>القرن التاسع </a:t>
            </a:r>
            <a:r>
              <a:rPr lang="ar-IQ" sz="2800" spc="-150" dirty="0"/>
              <a:t>عشر واوائل القرن العشرين على ايادي الاغوات والعسكر الاتراك والتي كلفتهم مئات الالاف من القتلى والمشردين.</a:t>
            </a:r>
          </a:p>
          <a:p>
            <a:pPr marL="64008" indent="0" algn="r">
              <a:buNone/>
            </a:pPr>
            <a:endParaRPr lang="en-US" sz="2800" spc="-150" dirty="0"/>
          </a:p>
        </p:txBody>
      </p:sp>
    </p:spTree>
    <p:extLst>
      <p:ext uri="{BB962C8B-B14F-4D97-AF65-F5344CB8AC3E}">
        <p14:creationId xmlns:p14="http://schemas.microsoft.com/office/powerpoint/2010/main" val="1330553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28600"/>
            <a:ext cx="8382000" cy="6226208"/>
          </a:xfrm>
        </p:spPr>
        <p:txBody>
          <a:bodyPr>
            <a:noAutofit/>
          </a:bodyPr>
          <a:lstStyle/>
          <a:p>
            <a:pPr marL="64008" indent="0" algn="r">
              <a:buNone/>
            </a:pPr>
            <a:r>
              <a:rPr lang="ar-IQ" sz="2400" b="1" i="1" spc="-150" dirty="0" smtClean="0">
                <a:solidFill>
                  <a:schemeClr val="accent1"/>
                </a:solidFill>
              </a:rPr>
              <a:t>3_السريان </a:t>
            </a:r>
            <a:r>
              <a:rPr lang="ar-IQ" sz="2400" b="1" i="1" spc="-150" dirty="0">
                <a:solidFill>
                  <a:schemeClr val="accent1"/>
                </a:solidFill>
              </a:rPr>
              <a:t>الارثوذكس ( اليعاقبة</a:t>
            </a:r>
            <a:r>
              <a:rPr lang="ar-IQ" sz="2400" b="1" i="1" spc="-150" dirty="0" smtClean="0">
                <a:solidFill>
                  <a:schemeClr val="accent1"/>
                </a:solidFill>
              </a:rPr>
              <a:t>):</a:t>
            </a:r>
            <a:r>
              <a:rPr lang="ar-IQ" sz="2400" spc="-150" dirty="0" smtClean="0"/>
              <a:t>يقطنون </a:t>
            </a:r>
            <a:r>
              <a:rPr lang="ar-IQ" sz="2400" spc="-150" dirty="0"/>
              <a:t>مدينة الموصل ويشكلون </a:t>
            </a:r>
            <a:r>
              <a:rPr lang="ar-IQ" sz="2400" spc="-150" dirty="0" smtClean="0"/>
              <a:t>عموما نخبة حضارية </a:t>
            </a:r>
            <a:r>
              <a:rPr lang="ar-IQ" sz="2400" spc="-150" dirty="0"/>
              <a:t>متميزة وبعضهم تحول الى الكاثوليكية في </a:t>
            </a:r>
            <a:r>
              <a:rPr lang="ar-IQ" sz="2400" spc="-150" dirty="0" smtClean="0"/>
              <a:t>القرن </a:t>
            </a:r>
            <a:r>
              <a:rPr lang="ar-IQ" sz="2400" spc="-150" dirty="0"/>
              <a:t>التاسع عشر وسمو </a:t>
            </a:r>
            <a:endParaRPr lang="ar-IQ" sz="2400" spc="-150" dirty="0" smtClean="0"/>
          </a:p>
          <a:p>
            <a:pPr marL="64008" indent="0" algn="r">
              <a:buNone/>
            </a:pPr>
            <a:r>
              <a:rPr lang="ar-IQ" sz="2400" spc="-150" dirty="0" smtClean="0"/>
              <a:t>انفسهم  بالسريان </a:t>
            </a:r>
            <a:r>
              <a:rPr lang="ar-IQ" sz="2400" spc="-150" dirty="0"/>
              <a:t>الكاثوليك.</a:t>
            </a:r>
          </a:p>
          <a:p>
            <a:pPr marL="64008" indent="0" algn="r">
              <a:buNone/>
            </a:pPr>
            <a:r>
              <a:rPr lang="ar-IQ" sz="2400" b="1" i="1" spc="-150" dirty="0" smtClean="0">
                <a:solidFill>
                  <a:schemeClr val="accent1"/>
                </a:solidFill>
              </a:rPr>
              <a:t>4_الأرمن</a:t>
            </a:r>
            <a:r>
              <a:rPr lang="ar-IQ" sz="2400" b="1" i="1" spc="-150" dirty="0">
                <a:solidFill>
                  <a:schemeClr val="accent1"/>
                </a:solidFill>
              </a:rPr>
              <a:t>: </a:t>
            </a:r>
            <a:r>
              <a:rPr lang="ar-IQ" sz="2400" spc="-150" dirty="0"/>
              <a:t>يعود أصلهم إلى بلاد أرمينيا في منطقة القفقاس التي تقع جغرافياً عند أعالي بلاد النهرين، ومنها ينبع نهرا دجلة والفرات. </a:t>
            </a:r>
          </a:p>
          <a:p>
            <a:pPr marL="64008" indent="0" algn="r">
              <a:buNone/>
            </a:pPr>
            <a:r>
              <a:rPr lang="ar-IQ" sz="2400" spc="-150" dirty="0" smtClean="0"/>
              <a:t>ولقد </a:t>
            </a:r>
            <a:r>
              <a:rPr lang="ar-IQ" sz="2400" spc="-150" dirty="0"/>
              <a:t>ظل الأرمن على علاقة تاريخية عميقة مع العراق وظلت هجراتهم إليه طيلة </a:t>
            </a:r>
            <a:r>
              <a:rPr lang="ar-IQ" sz="2400" spc="-150" dirty="0" smtClean="0"/>
              <a:t>التاريخ, </a:t>
            </a:r>
          </a:p>
          <a:p>
            <a:pPr marL="64008" indent="0" algn="r">
              <a:buNone/>
            </a:pPr>
            <a:r>
              <a:rPr lang="ar-IQ" sz="2400" spc="-150" dirty="0" smtClean="0"/>
              <a:t>ولكن </a:t>
            </a:r>
            <a:r>
              <a:rPr lang="ar-IQ" sz="2400" spc="-150" dirty="0"/>
              <a:t>الأرمن تعرضوا في أثناء الحرب العالمية الأولى لمذابح في جنوب </a:t>
            </a:r>
            <a:r>
              <a:rPr lang="ar-IQ" sz="2400" spc="-150" dirty="0" smtClean="0"/>
              <a:t>تركيا,</a:t>
            </a:r>
          </a:p>
          <a:p>
            <a:pPr marL="64008" indent="0" algn="r">
              <a:buNone/>
            </a:pPr>
            <a:r>
              <a:rPr lang="ar-IQ" sz="2400" spc="-150" dirty="0" smtClean="0"/>
              <a:t>وقد </a:t>
            </a:r>
            <a:r>
              <a:rPr lang="ar-IQ" sz="2400" spc="-150" dirty="0"/>
              <a:t>أُجبروا على الهجرة وانتشروا في سوريا وأقطار المشرق العربي ومنها العراق، وقدِّر عدد من دخل منهم العراق </a:t>
            </a:r>
            <a:r>
              <a:rPr lang="ar-IQ" sz="2400" spc="-150" dirty="0">
                <a:solidFill>
                  <a:srgbClr val="FF3399"/>
                </a:solidFill>
              </a:rPr>
              <a:t>بـ350 ألف نسمة</a:t>
            </a:r>
            <a:r>
              <a:rPr lang="ar-IQ" sz="2400" spc="-150" dirty="0"/>
              <a:t>، </a:t>
            </a:r>
            <a:endParaRPr lang="ar-IQ" sz="2400" spc="-150" dirty="0" smtClean="0"/>
          </a:p>
          <a:p>
            <a:pPr marL="64008" indent="0" algn="r">
              <a:buNone/>
            </a:pPr>
            <a:r>
              <a:rPr lang="ar-IQ" sz="2400" spc="-150" dirty="0" smtClean="0"/>
              <a:t>لكنهم </a:t>
            </a:r>
            <a:r>
              <a:rPr lang="ar-IQ" sz="2400" spc="-150" dirty="0"/>
              <a:t>بمرور الزمن هاجروا إلى الخارج، ولم يتبقَّ منهم غير بضع عشرات من الآلاف </a:t>
            </a:r>
            <a:r>
              <a:rPr lang="ar-IQ" sz="2400" spc="-150" dirty="0" smtClean="0"/>
              <a:t>اللذين يقطنون </a:t>
            </a:r>
            <a:r>
              <a:rPr lang="ar-IQ" sz="2400" spc="-150" dirty="0"/>
              <a:t>الموصل وبغداد والبصرة. </a:t>
            </a:r>
            <a:endParaRPr lang="ar-IQ" sz="2400" spc="-150" dirty="0" smtClean="0"/>
          </a:p>
          <a:p>
            <a:pPr marL="64008" indent="0" algn="r">
              <a:buNone/>
            </a:pPr>
            <a:r>
              <a:rPr lang="ar-IQ" sz="2400" spc="-150" dirty="0" smtClean="0"/>
              <a:t>وينتمي </a:t>
            </a:r>
            <a:r>
              <a:rPr lang="ar-IQ" sz="2400" spc="-150" dirty="0"/>
              <a:t>القسم الأكبر من أرمن العراق إلى </a:t>
            </a:r>
            <a:r>
              <a:rPr lang="ar-IQ" sz="2400" spc="-150" dirty="0" smtClean="0"/>
              <a:t>المذهب الأرثوذكسي</a:t>
            </a:r>
            <a:r>
              <a:rPr lang="ar-IQ" sz="2400" spc="-150" dirty="0"/>
              <a:t>، مقابل أقلية تتبع المذهب </a:t>
            </a:r>
            <a:r>
              <a:rPr lang="ar-IQ" sz="2400" spc="-150" dirty="0" smtClean="0"/>
              <a:t>الكاثوليكي</a:t>
            </a:r>
            <a:r>
              <a:rPr lang="ar-IQ" sz="2400" spc="-150" dirty="0"/>
              <a:t/>
            </a:r>
            <a:br>
              <a:rPr lang="ar-IQ" sz="2400" spc="-150" dirty="0"/>
            </a:br>
            <a:endParaRPr lang="ar-IQ" sz="2400" spc="-150" dirty="0"/>
          </a:p>
          <a:p>
            <a:pPr marL="64008" indent="0" algn="r">
              <a:buNone/>
            </a:pPr>
            <a:endParaRPr lang="en-US" sz="2400" spc="-150" dirty="0"/>
          </a:p>
        </p:txBody>
      </p:sp>
    </p:spTree>
    <p:extLst>
      <p:ext uri="{BB962C8B-B14F-4D97-AF65-F5344CB8AC3E}">
        <p14:creationId xmlns:p14="http://schemas.microsoft.com/office/powerpoint/2010/main" val="3027385013"/>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533400"/>
            <a:ext cx="8229600" cy="5921408"/>
          </a:xfrm>
        </p:spPr>
        <p:txBody>
          <a:bodyPr/>
          <a:lstStyle/>
          <a:p>
            <a:pPr marL="64008" indent="0" algn="r">
              <a:buNone/>
            </a:pPr>
            <a:r>
              <a:rPr lang="ar-IQ" b="1" i="1" spc="-150" dirty="0" smtClean="0">
                <a:solidFill>
                  <a:schemeClr val="accent1"/>
                </a:solidFill>
              </a:rPr>
              <a:t>5-الكنائس </a:t>
            </a:r>
            <a:r>
              <a:rPr lang="ar-IQ" b="1" i="1" spc="-150" dirty="0">
                <a:solidFill>
                  <a:schemeClr val="accent1"/>
                </a:solidFill>
              </a:rPr>
              <a:t>البروتستانتية: </a:t>
            </a:r>
            <a:r>
              <a:rPr lang="ar-IQ" spc="-150" dirty="0"/>
              <a:t>الكنائس البروتستانتية متعددة مثل الكنيسة الإنجيلية والكنيسة المشيخية والكنيسة المعمدانية والكنيسة النظامية والكنيسة السبتية وغيرها. </a:t>
            </a:r>
            <a:endParaRPr lang="ar-IQ" spc="-150" dirty="0" smtClean="0"/>
          </a:p>
          <a:p>
            <a:pPr marL="64008" indent="0" algn="r">
              <a:buNone/>
            </a:pPr>
            <a:endParaRPr lang="en-US" spc="-150" dirty="0"/>
          </a:p>
        </p:txBody>
      </p:sp>
    </p:spTree>
    <p:extLst>
      <p:ext uri="{BB962C8B-B14F-4D97-AF65-F5344CB8AC3E}">
        <p14:creationId xmlns:p14="http://schemas.microsoft.com/office/powerpoint/2010/main" val="280869755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990600"/>
          </a:xfrm>
        </p:spPr>
        <p:txBody>
          <a:bodyPr>
            <a:noAutofit/>
          </a:bodyPr>
          <a:lstStyle/>
          <a:p>
            <a:pPr algn="ctr"/>
            <a:r>
              <a:rPr lang="ar-IQ" sz="3200" b="1" i="1" dirty="0">
                <a:solidFill>
                  <a:schemeClr val="bg2">
                    <a:lumMod val="50000"/>
                  </a:schemeClr>
                </a:solidFill>
              </a:rPr>
              <a:t>الوضع المعاصر للمسيحية في العراق</a:t>
            </a:r>
            <a:br>
              <a:rPr lang="ar-IQ" sz="3200" b="1" i="1" dirty="0">
                <a:solidFill>
                  <a:schemeClr val="bg2">
                    <a:lumMod val="50000"/>
                  </a:schemeClr>
                </a:solidFill>
              </a:rPr>
            </a:br>
            <a:endParaRPr lang="en-US" sz="3200" b="1" i="1" dirty="0">
              <a:solidFill>
                <a:schemeClr val="bg2">
                  <a:lumMod val="50000"/>
                </a:schemeClr>
              </a:solidFill>
            </a:endParaRPr>
          </a:p>
        </p:txBody>
      </p:sp>
      <p:sp>
        <p:nvSpPr>
          <p:cNvPr id="3" name="Content Placeholder 2"/>
          <p:cNvSpPr>
            <a:spLocks noGrp="1"/>
          </p:cNvSpPr>
          <p:nvPr>
            <p:ph sz="quarter" idx="13"/>
          </p:nvPr>
        </p:nvSpPr>
        <p:spPr>
          <a:xfrm>
            <a:off x="457200" y="762000"/>
            <a:ext cx="8534400" cy="6096000"/>
          </a:xfrm>
        </p:spPr>
        <p:txBody>
          <a:bodyPr>
            <a:normAutofit/>
          </a:bodyPr>
          <a:lstStyle/>
          <a:p>
            <a:pPr marL="64008" indent="0" algn="r">
              <a:buNone/>
            </a:pPr>
            <a:r>
              <a:rPr lang="ar-IQ" sz="2800" spc="-150" dirty="0" smtClean="0"/>
              <a:t>*كانت </a:t>
            </a:r>
            <a:r>
              <a:rPr lang="ar-IQ" sz="2800" spc="-150" dirty="0"/>
              <a:t>نسبة المسيحيين في العراق حسب </a:t>
            </a:r>
            <a:r>
              <a:rPr lang="ar-IQ" sz="2800" spc="-150" dirty="0" smtClean="0"/>
              <a:t>إحصائيه عام </a:t>
            </a:r>
            <a:r>
              <a:rPr lang="ar-IQ" sz="2800" spc="-150" dirty="0" smtClean="0">
                <a:solidFill>
                  <a:srgbClr val="FF3399"/>
                </a:solidFill>
              </a:rPr>
              <a:t>1947</a:t>
            </a:r>
            <a:r>
              <a:rPr lang="ar-IQ" sz="2800" spc="-150" dirty="0" smtClean="0"/>
              <a:t>م </a:t>
            </a:r>
            <a:r>
              <a:rPr lang="ar-IQ" sz="2800" u="sng" spc="-150" dirty="0">
                <a:solidFill>
                  <a:srgbClr val="FF3399"/>
                </a:solidFill>
                <a:effectLst>
                  <a:outerShdw blurRad="38100" dist="38100" dir="2700000" algn="tl">
                    <a:srgbClr val="000000">
                      <a:alpha val="43137"/>
                    </a:srgbClr>
                  </a:outerShdw>
                </a:effectLst>
              </a:rPr>
              <a:t>3.1%</a:t>
            </a:r>
            <a:r>
              <a:rPr lang="ar-IQ" sz="2800" spc="-150" dirty="0"/>
              <a:t> أي حوالي </a:t>
            </a:r>
            <a:r>
              <a:rPr lang="ar-IQ" sz="2800" spc="-150" dirty="0">
                <a:solidFill>
                  <a:srgbClr val="FF3399"/>
                </a:solidFill>
              </a:rPr>
              <a:t>149 ألف نسمة</a:t>
            </a:r>
            <a:r>
              <a:rPr lang="ar-IQ" sz="2800" spc="-150" dirty="0">
                <a:solidFill>
                  <a:srgbClr val="FFFF00"/>
                </a:solidFill>
              </a:rPr>
              <a:t> </a:t>
            </a:r>
            <a:r>
              <a:rPr lang="ar-IQ" sz="2800" spc="-150" dirty="0"/>
              <a:t>من أصل </a:t>
            </a:r>
            <a:r>
              <a:rPr lang="ar-IQ" sz="2800" spc="-150" dirty="0" smtClean="0">
                <a:solidFill>
                  <a:srgbClr val="FF3399"/>
                </a:solidFill>
              </a:rPr>
              <a:t>الأربع ملايين </a:t>
            </a:r>
            <a:r>
              <a:rPr lang="ar-IQ" sz="2800" spc="-150" dirty="0">
                <a:solidFill>
                  <a:srgbClr val="FF3399"/>
                </a:solidFill>
              </a:rPr>
              <a:t>و نصف </a:t>
            </a:r>
            <a:r>
              <a:rPr lang="ar-IQ" sz="2800" spc="-150" dirty="0"/>
              <a:t>سكان العراق </a:t>
            </a:r>
            <a:r>
              <a:rPr lang="ar-IQ" sz="2800" spc="-150" dirty="0" smtClean="0"/>
              <a:t>الإجمالي.</a:t>
            </a:r>
          </a:p>
          <a:p>
            <a:pPr marL="64008" indent="0" algn="r">
              <a:buNone/>
            </a:pPr>
            <a:r>
              <a:rPr lang="ar-IQ" sz="2800" spc="-150" dirty="0" smtClean="0"/>
              <a:t>و </a:t>
            </a:r>
            <a:r>
              <a:rPr lang="ar-IQ" sz="2800" spc="-150" dirty="0"/>
              <a:t>قدر عددهم في الثمانينيات بين </a:t>
            </a:r>
            <a:r>
              <a:rPr lang="ar-IQ" sz="2800" spc="-150" dirty="0">
                <a:solidFill>
                  <a:srgbClr val="FF3399"/>
                </a:solidFill>
              </a:rPr>
              <a:t>المليون</a:t>
            </a:r>
            <a:r>
              <a:rPr lang="ar-IQ" sz="2800" spc="-150" dirty="0"/>
              <a:t> و </a:t>
            </a:r>
            <a:r>
              <a:rPr lang="ar-IQ" sz="2800" spc="-150" dirty="0" smtClean="0">
                <a:solidFill>
                  <a:srgbClr val="FF3399"/>
                </a:solidFill>
              </a:rPr>
              <a:t>المليونين</a:t>
            </a:r>
            <a:r>
              <a:rPr lang="ar-IQ" sz="2800" spc="-150" dirty="0" smtClean="0"/>
              <a:t> </a:t>
            </a:r>
            <a:r>
              <a:rPr lang="ar-IQ" sz="2800" spc="-150" dirty="0"/>
              <a:t>نسمة من مجموع سكان العراق. </a:t>
            </a:r>
            <a:endParaRPr lang="ar-IQ" sz="2800" spc="-150" dirty="0" smtClean="0"/>
          </a:p>
          <a:p>
            <a:pPr marL="64008" indent="0" algn="r">
              <a:buNone/>
            </a:pPr>
            <a:r>
              <a:rPr lang="ar-IQ" sz="2800" spc="-150" dirty="0" smtClean="0"/>
              <a:t>انخفضت </a:t>
            </a:r>
            <a:r>
              <a:rPr lang="ar-IQ" sz="2800" spc="-150" dirty="0"/>
              <a:t>هذه النسبة بسبب الهجرة خلال فترة التسعينيات و ما أعقب حرب الخليج الثانية من أوضاع اقتصادية </a:t>
            </a:r>
            <a:r>
              <a:rPr lang="ar-IQ" sz="2800" spc="-150" dirty="0" smtClean="0"/>
              <a:t>وسياسية متردية.</a:t>
            </a:r>
          </a:p>
          <a:p>
            <a:pPr marL="64008" indent="0" algn="r">
              <a:buNone/>
            </a:pPr>
            <a:r>
              <a:rPr lang="ar-IQ" sz="2800" spc="-150" dirty="0" smtClean="0"/>
              <a:t>كما </a:t>
            </a:r>
            <a:r>
              <a:rPr lang="ar-IQ" sz="2800" spc="-150" dirty="0"/>
              <a:t>أن هذه الهجرة تسارعت وتيرتها بعد احتلال العراق عام </a:t>
            </a:r>
            <a:r>
              <a:rPr lang="ar-IQ" sz="2800" spc="-150" dirty="0">
                <a:solidFill>
                  <a:srgbClr val="FF3399"/>
                </a:solidFill>
              </a:rPr>
              <a:t>2003</a:t>
            </a:r>
            <a:r>
              <a:rPr lang="ar-IQ" sz="2800" spc="-150" dirty="0">
                <a:solidFill>
                  <a:srgbClr val="FFFF00"/>
                </a:solidFill>
              </a:rPr>
              <a:t> </a:t>
            </a:r>
            <a:r>
              <a:rPr lang="ar-IQ" sz="2800" spc="-150" dirty="0"/>
              <a:t>و أعمال العنف الطائفي التي عصفت بالعراق و أدت إلى تهجير عدد كبير من مسيحيي العاصمة بغداد و خصوصاً ضاحية </a:t>
            </a:r>
            <a:r>
              <a:rPr lang="ar-IQ" sz="2800" spc="-150" dirty="0" smtClean="0"/>
              <a:t>الدورة </a:t>
            </a:r>
            <a:r>
              <a:rPr lang="ar-IQ" sz="2800" spc="-150" dirty="0"/>
              <a:t> إضافة إلى مسيحيي المدن الأخرى إلى </a:t>
            </a:r>
            <a:r>
              <a:rPr lang="ar-IQ" sz="2800" spc="-150" dirty="0" smtClean="0"/>
              <a:t>خارج العراق </a:t>
            </a:r>
            <a:r>
              <a:rPr lang="ar-IQ" sz="2800" spc="-150" dirty="0"/>
              <a:t>أو إلى منطقة إقليم كردستان العراق </a:t>
            </a:r>
            <a:r>
              <a:rPr lang="ar-IQ" sz="2800" spc="-150" dirty="0" smtClean="0"/>
              <a:t>الآمنة.</a:t>
            </a:r>
            <a:endParaRPr lang="ar-IQ" sz="2800" spc="-150" dirty="0"/>
          </a:p>
          <a:p>
            <a:pPr marL="64008" indent="0" algn="r">
              <a:buNone/>
            </a:pPr>
            <a:endParaRPr lang="ar-IQ" sz="2800" spc="-150" dirty="0"/>
          </a:p>
          <a:p>
            <a:pPr marL="64008" indent="0" algn="r">
              <a:buNone/>
            </a:pPr>
            <a:endParaRPr lang="en-US" sz="2800" spc="-150" dirty="0"/>
          </a:p>
        </p:txBody>
      </p:sp>
    </p:spTree>
    <p:extLst>
      <p:ext uri="{BB962C8B-B14F-4D97-AF65-F5344CB8AC3E}">
        <p14:creationId xmlns:p14="http://schemas.microsoft.com/office/powerpoint/2010/main" val="292146451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1066800"/>
          </a:xfrm>
        </p:spPr>
        <p:txBody>
          <a:bodyPr/>
          <a:lstStyle/>
          <a:p>
            <a:pPr marL="0" indent="0" algn="ctr">
              <a:buNone/>
            </a:pPr>
            <a:r>
              <a:rPr lang="ar-IQ" sz="3600" i="1" dirty="0" smtClean="0">
                <a:solidFill>
                  <a:schemeClr val="bg2">
                    <a:lumMod val="50000"/>
                  </a:schemeClr>
                </a:solidFill>
              </a:rPr>
              <a:t>التوزيع الجغرافي لمسيحي العراق</a:t>
            </a:r>
            <a:endParaRPr lang="en-US" sz="3600" i="1" dirty="0">
              <a:solidFill>
                <a:schemeClr val="bg2">
                  <a:lumMod val="50000"/>
                </a:schemeClr>
              </a:solidFill>
            </a:endParaRPr>
          </a:p>
        </p:txBody>
      </p:sp>
      <p:sp>
        <p:nvSpPr>
          <p:cNvPr id="3" name="Content Placeholder 2"/>
          <p:cNvSpPr>
            <a:spLocks noGrp="1"/>
          </p:cNvSpPr>
          <p:nvPr>
            <p:ph sz="quarter" idx="13"/>
          </p:nvPr>
        </p:nvSpPr>
        <p:spPr>
          <a:xfrm>
            <a:off x="228600" y="1828800"/>
            <a:ext cx="8686800" cy="4693920"/>
          </a:xfrm>
        </p:spPr>
        <p:txBody>
          <a:bodyPr>
            <a:normAutofit/>
          </a:bodyPr>
          <a:lstStyle/>
          <a:p>
            <a:pPr marL="45720" indent="0" algn="r">
              <a:buNone/>
            </a:pPr>
            <a:r>
              <a:rPr lang="ar-IQ" sz="2800" spc="-150" dirty="0"/>
              <a:t>يتواجد المسيحيون في العراق في كافة المحافظات تقريباً لكن وجودهم يتركز في العاصمة بغداد حيث يتواجد أكبر تجمع سكاني </a:t>
            </a:r>
            <a:r>
              <a:rPr lang="ar-IQ" sz="2800" spc="-150" dirty="0" smtClean="0"/>
              <a:t>لهم .</a:t>
            </a:r>
          </a:p>
          <a:p>
            <a:pPr marL="45720" indent="0" algn="r">
              <a:buNone/>
            </a:pPr>
            <a:r>
              <a:rPr lang="ar-IQ" sz="2800" spc="-150" dirty="0" smtClean="0"/>
              <a:t>و </a:t>
            </a:r>
            <a:r>
              <a:rPr lang="ar-IQ" sz="2800" spc="-150" dirty="0"/>
              <a:t>في منطقة سهل نينوى قرب الموصل شمال العراق. </a:t>
            </a:r>
            <a:endParaRPr lang="ar-IQ" sz="2800" spc="-150" dirty="0" smtClean="0"/>
          </a:p>
          <a:p>
            <a:pPr marL="45720" indent="0" algn="r">
              <a:buNone/>
            </a:pPr>
            <a:r>
              <a:rPr lang="ar-IQ" sz="2800" spc="-150" dirty="0" smtClean="0"/>
              <a:t>وفي</a:t>
            </a:r>
            <a:r>
              <a:rPr lang="ar-IQ" sz="2800" spc="-150" dirty="0"/>
              <a:t> دهوك و أربيل و الموصل والبصرة و العمارة و الحلة و بعقوبة </a:t>
            </a:r>
            <a:r>
              <a:rPr lang="ar-IQ" sz="2800" spc="-150" dirty="0" smtClean="0"/>
              <a:t>و</a:t>
            </a:r>
          </a:p>
          <a:p>
            <a:pPr marL="45720" indent="0" algn="r">
              <a:buNone/>
            </a:pPr>
            <a:r>
              <a:rPr lang="ar-IQ" sz="2800" spc="-150" dirty="0"/>
              <a:t> الحبانية و كركوك و غيرها حيث تتواجد كنائس لهم </a:t>
            </a:r>
            <a:r>
              <a:rPr lang="ar-IQ" sz="2800" spc="-150" dirty="0" smtClean="0"/>
              <a:t>فيها.</a:t>
            </a:r>
            <a:endParaRPr lang="ar-IQ" sz="2800" spc="-150" dirty="0"/>
          </a:p>
          <a:p>
            <a:pPr marL="45720" indent="0" algn="r">
              <a:buNone/>
            </a:pPr>
            <a:endParaRPr lang="ar-IQ" sz="2800" spc="-150" dirty="0"/>
          </a:p>
          <a:p>
            <a:pPr marL="45720" indent="0" algn="r">
              <a:buNone/>
            </a:pPr>
            <a:endParaRPr lang="en-US" sz="2800" spc="-150" dirty="0"/>
          </a:p>
        </p:txBody>
      </p:sp>
    </p:spTree>
    <p:extLst>
      <p:ext uri="{BB962C8B-B14F-4D97-AF65-F5344CB8AC3E}">
        <p14:creationId xmlns:p14="http://schemas.microsoft.com/office/powerpoint/2010/main" val="410519234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pPr marL="0" indent="0" algn="ctr">
              <a:buNone/>
            </a:pPr>
            <a:r>
              <a:rPr lang="ar-IQ" i="1" dirty="0" smtClean="0">
                <a:solidFill>
                  <a:srgbClr val="00B0F0"/>
                </a:solidFill>
              </a:rPr>
              <a:t>التعايش مع المكونات الاخرى</a:t>
            </a:r>
            <a:endParaRPr lang="en-US" i="1" dirty="0">
              <a:solidFill>
                <a:srgbClr val="00B0F0"/>
              </a:solidFill>
            </a:endParaRPr>
          </a:p>
        </p:txBody>
      </p:sp>
      <p:sp>
        <p:nvSpPr>
          <p:cNvPr id="3" name="Content Placeholder 2"/>
          <p:cNvSpPr>
            <a:spLocks noGrp="1"/>
          </p:cNvSpPr>
          <p:nvPr>
            <p:ph sz="quarter" idx="13"/>
          </p:nvPr>
        </p:nvSpPr>
        <p:spPr>
          <a:xfrm>
            <a:off x="152400" y="1295400"/>
            <a:ext cx="8839200" cy="5074920"/>
          </a:xfrm>
        </p:spPr>
        <p:txBody>
          <a:bodyPr>
            <a:normAutofit/>
          </a:bodyPr>
          <a:lstStyle/>
          <a:p>
            <a:pPr marL="45720" indent="0" algn="r">
              <a:buNone/>
            </a:pPr>
            <a:r>
              <a:rPr lang="ar-IQ" sz="2800" spc="-150" dirty="0" smtClean="0"/>
              <a:t>*</a:t>
            </a:r>
            <a:r>
              <a:rPr lang="ar-SA" sz="2800" spc="-150" dirty="0" smtClean="0"/>
              <a:t>تعيش </a:t>
            </a:r>
            <a:r>
              <a:rPr lang="ar-SA" sz="2800" spc="-150" dirty="0"/>
              <a:t>مجموعة مكونات قومية واثنية ودينية ومذهبية بمنطقة سهل نينوى المحاذية لحدود مدينة الموصل شمالا ، وهذا السهل يقطنه الايزديين والمسيحيين والشبك والتركمان و الكاكئية ،  وقد تعايشت هذه المكونات مع بعضها منذ نشوئها في المنطقة متأخية دون مشاكل وخلافات ، بالرغم من ماحصل في العراق بعد 2003 من تطرف طائفي وانقسام مذهبي لكن سهل نينوى كان دائما بعيدا عن تلك المشاكل وكانت دائما تعطر زائرها بالسلام والامان والاستقرار، لحين دخول داعش الارهابي المجرم واحتلاله لهذه المنطقة الامنة حيث هرب غالبية سكانه الى ملاذهم الامن في اقليم كوردستان . </a:t>
            </a:r>
            <a:endParaRPr lang="en-US" sz="2800" spc="-150" dirty="0"/>
          </a:p>
          <a:p>
            <a:pPr marL="45720" indent="0" algn="r">
              <a:buNone/>
            </a:pPr>
            <a:endParaRPr lang="en-US" sz="2800" spc="-150" dirty="0"/>
          </a:p>
        </p:txBody>
      </p:sp>
    </p:spTree>
    <p:extLst>
      <p:ext uri="{BB962C8B-B14F-4D97-AF65-F5344CB8AC3E}">
        <p14:creationId xmlns:p14="http://schemas.microsoft.com/office/powerpoint/2010/main" val="288431403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186</TotalTime>
  <Words>1214</Words>
  <Application>Microsoft Office PowerPoint</Application>
  <PresentationFormat>On-screen Show (4:3)</PresentationFormat>
  <Paragraphs>108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المسيحية في العراق</vt:lpstr>
      <vt:lpstr>مقدمه عامة</vt:lpstr>
      <vt:lpstr>تاريخ المسيحية في العراق</vt:lpstr>
      <vt:lpstr>PowerPoint Presentation</vt:lpstr>
      <vt:lpstr>PowerPoint Presentation</vt:lpstr>
      <vt:lpstr>PowerPoint Presentation</vt:lpstr>
      <vt:lpstr>الوضع المعاصر للمسيحية في العراق </vt:lpstr>
      <vt:lpstr>التوزيع الجغرافي لمسيحي العراق</vt:lpstr>
      <vt:lpstr>التعايش مع المكونات الاخرى</vt:lpstr>
      <vt:lpstr>الطوائِف المسيحية</vt:lpstr>
      <vt:lpstr>اضطهادات مسيحي العراق</vt:lpstr>
      <vt:lpstr>PowerPoint Presentation</vt:lpstr>
      <vt:lpstr>شخصيات مسيحية عراقية لامعة عبر العصورِ</vt:lpstr>
      <vt:lpstr>الاديرة</vt:lpstr>
      <vt:lpstr>من مبادئ المسيحين التسامح والمحبة</vt:lpstr>
      <vt:lpstr>PowerPoint Presentation</vt:lpstr>
      <vt:lpstr>ازياء المسيحين </vt:lpstr>
      <vt:lpstr>PowerPoint Presentation</vt:lpstr>
      <vt:lpstr>PowerPoint Presentation</vt:lpstr>
      <vt:lpstr>المصادر</vt:lpstr>
      <vt:lpstr>شكرا لاصغائكم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dc:title>
  <dc:creator>ANKAWA OFFICE 4 PC</dc:creator>
  <cp:lastModifiedBy>ANKAWA OFFICE 4 PC</cp:lastModifiedBy>
  <cp:revision>20</cp:revision>
  <dcterms:created xsi:type="dcterms:W3CDTF">2006-08-16T00:00:00Z</dcterms:created>
  <dcterms:modified xsi:type="dcterms:W3CDTF">2019-05-16T00:57:52Z</dcterms:modified>
</cp:coreProperties>
</file>