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7"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16932" y="0"/>
            <a:ext cx="2918831" cy="493474"/>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sz="quarter" idx="1"/>
          </p:nvPr>
        </p:nvSpPr>
        <p:spPr>
          <a:xfrm>
            <a:off x="1560" y="0"/>
            <a:ext cx="2918831" cy="493474"/>
          </a:xfrm>
          <a:prstGeom prst="rect">
            <a:avLst/>
          </a:prstGeom>
        </p:spPr>
        <p:txBody>
          <a:bodyPr vert="horz" lIns="91440" tIns="45720" rIns="91440" bIns="45720" rtlCol="1"/>
          <a:lstStyle>
            <a:lvl1pPr algn="l">
              <a:defRPr sz="1200"/>
            </a:lvl1pPr>
          </a:lstStyle>
          <a:p>
            <a:fld id="{B0B81A8D-F2D9-4342-AB11-A3CD88D4A48D}" type="datetimeFigureOut">
              <a:rPr lang="ar-IQ" smtClean="0"/>
              <a:t>14/07/1443</a:t>
            </a:fld>
            <a:endParaRPr lang="ar-IQ"/>
          </a:p>
        </p:txBody>
      </p:sp>
      <p:sp>
        <p:nvSpPr>
          <p:cNvPr id="4" name="Footer Placeholder 3"/>
          <p:cNvSpPr>
            <a:spLocks noGrp="1"/>
          </p:cNvSpPr>
          <p:nvPr>
            <p:ph type="ftr" sz="quarter" idx="2"/>
          </p:nvPr>
        </p:nvSpPr>
        <p:spPr>
          <a:xfrm>
            <a:off x="3816932" y="9374301"/>
            <a:ext cx="2918831" cy="493474"/>
          </a:xfrm>
          <a:prstGeom prst="rect">
            <a:avLst/>
          </a:prstGeom>
        </p:spPr>
        <p:txBody>
          <a:bodyPr vert="horz" lIns="91440" tIns="45720" rIns="91440" bIns="45720" rtlCol="1" anchor="b"/>
          <a:lstStyle>
            <a:lvl1pPr algn="r">
              <a:defRPr sz="1200"/>
            </a:lvl1pPr>
          </a:lstStyle>
          <a:p>
            <a:endParaRPr lang="ar-IQ"/>
          </a:p>
        </p:txBody>
      </p:sp>
      <p:sp>
        <p:nvSpPr>
          <p:cNvPr id="5" name="Slide Number Placeholder 4"/>
          <p:cNvSpPr>
            <a:spLocks noGrp="1"/>
          </p:cNvSpPr>
          <p:nvPr>
            <p:ph type="sldNum" sz="quarter" idx="3"/>
          </p:nvPr>
        </p:nvSpPr>
        <p:spPr>
          <a:xfrm>
            <a:off x="1560" y="9374301"/>
            <a:ext cx="2918831" cy="493474"/>
          </a:xfrm>
          <a:prstGeom prst="rect">
            <a:avLst/>
          </a:prstGeom>
        </p:spPr>
        <p:txBody>
          <a:bodyPr vert="horz" lIns="91440" tIns="45720" rIns="91440" bIns="45720" rtlCol="1" anchor="b"/>
          <a:lstStyle>
            <a:lvl1pPr algn="l">
              <a:defRPr sz="1200"/>
            </a:lvl1pPr>
          </a:lstStyle>
          <a:p>
            <a:fld id="{1DAF110A-A6ED-42D2-A760-2F9954891669}" type="slidenum">
              <a:rPr lang="ar-IQ" smtClean="0"/>
              <a:t>‹#›</a:t>
            </a:fld>
            <a:endParaRPr lang="ar-IQ"/>
          </a:p>
        </p:txBody>
      </p:sp>
    </p:spTree>
    <p:extLst>
      <p:ext uri="{BB962C8B-B14F-4D97-AF65-F5344CB8AC3E}">
        <p14:creationId xmlns:p14="http://schemas.microsoft.com/office/powerpoint/2010/main" val="419811062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0AD0B3-562E-40C2-B1DB-171D092AADB6}"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8C224-166A-4A3C-B840-715B033615D1}" type="slidenum">
              <a:rPr lang="en-US" smtClean="0"/>
              <a:pPr/>
              <a:t>‹#›</a:t>
            </a:fld>
            <a:endParaRPr lang="en-US"/>
          </a:p>
        </p:txBody>
      </p:sp>
    </p:spTree>
    <p:extLst>
      <p:ext uri="{BB962C8B-B14F-4D97-AF65-F5344CB8AC3E}">
        <p14:creationId xmlns:p14="http://schemas.microsoft.com/office/powerpoint/2010/main" val="1908544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AD0B3-562E-40C2-B1DB-171D092AADB6}"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8C224-166A-4A3C-B840-715B033615D1}" type="slidenum">
              <a:rPr lang="en-US" smtClean="0"/>
              <a:pPr/>
              <a:t>‹#›</a:t>
            </a:fld>
            <a:endParaRPr lang="en-US"/>
          </a:p>
        </p:txBody>
      </p:sp>
    </p:spTree>
    <p:extLst>
      <p:ext uri="{BB962C8B-B14F-4D97-AF65-F5344CB8AC3E}">
        <p14:creationId xmlns:p14="http://schemas.microsoft.com/office/powerpoint/2010/main" val="3107240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AD0B3-562E-40C2-B1DB-171D092AADB6}"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8C224-166A-4A3C-B840-715B033615D1}" type="slidenum">
              <a:rPr lang="en-US" smtClean="0"/>
              <a:pPr/>
              <a:t>‹#›</a:t>
            </a:fld>
            <a:endParaRPr lang="en-US"/>
          </a:p>
        </p:txBody>
      </p:sp>
    </p:spTree>
    <p:extLst>
      <p:ext uri="{BB962C8B-B14F-4D97-AF65-F5344CB8AC3E}">
        <p14:creationId xmlns:p14="http://schemas.microsoft.com/office/powerpoint/2010/main" val="3908385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0AD0B3-562E-40C2-B1DB-171D092AADB6}"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8C224-166A-4A3C-B840-715B033615D1}" type="slidenum">
              <a:rPr lang="en-US" smtClean="0"/>
              <a:pPr/>
              <a:t>‹#›</a:t>
            </a:fld>
            <a:endParaRPr lang="en-US"/>
          </a:p>
        </p:txBody>
      </p:sp>
    </p:spTree>
    <p:extLst>
      <p:ext uri="{BB962C8B-B14F-4D97-AF65-F5344CB8AC3E}">
        <p14:creationId xmlns:p14="http://schemas.microsoft.com/office/powerpoint/2010/main" val="45237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0AD0B3-562E-40C2-B1DB-171D092AADB6}" type="datetimeFigureOut">
              <a:rPr lang="en-US" smtClean="0"/>
              <a:pPr/>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8C224-166A-4A3C-B840-715B033615D1}" type="slidenum">
              <a:rPr lang="en-US" smtClean="0"/>
              <a:pPr/>
              <a:t>‹#›</a:t>
            </a:fld>
            <a:endParaRPr lang="en-US"/>
          </a:p>
        </p:txBody>
      </p:sp>
    </p:spTree>
    <p:extLst>
      <p:ext uri="{BB962C8B-B14F-4D97-AF65-F5344CB8AC3E}">
        <p14:creationId xmlns:p14="http://schemas.microsoft.com/office/powerpoint/2010/main" val="466515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0AD0B3-562E-40C2-B1DB-171D092AADB6}" type="datetimeFigureOut">
              <a:rPr lang="en-US" smtClean="0"/>
              <a:pPr/>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8C224-166A-4A3C-B840-715B033615D1}" type="slidenum">
              <a:rPr lang="en-US" smtClean="0"/>
              <a:pPr/>
              <a:t>‹#›</a:t>
            </a:fld>
            <a:endParaRPr lang="en-US"/>
          </a:p>
        </p:txBody>
      </p:sp>
    </p:spTree>
    <p:extLst>
      <p:ext uri="{BB962C8B-B14F-4D97-AF65-F5344CB8AC3E}">
        <p14:creationId xmlns:p14="http://schemas.microsoft.com/office/powerpoint/2010/main" val="1530576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0AD0B3-562E-40C2-B1DB-171D092AADB6}" type="datetimeFigureOut">
              <a:rPr lang="en-US" smtClean="0"/>
              <a:pPr/>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28C224-166A-4A3C-B840-715B033615D1}" type="slidenum">
              <a:rPr lang="en-US" smtClean="0"/>
              <a:pPr/>
              <a:t>‹#›</a:t>
            </a:fld>
            <a:endParaRPr lang="en-US"/>
          </a:p>
        </p:txBody>
      </p:sp>
    </p:spTree>
    <p:extLst>
      <p:ext uri="{BB962C8B-B14F-4D97-AF65-F5344CB8AC3E}">
        <p14:creationId xmlns:p14="http://schemas.microsoft.com/office/powerpoint/2010/main" val="390172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0AD0B3-562E-40C2-B1DB-171D092AADB6}" type="datetimeFigureOut">
              <a:rPr lang="en-US" smtClean="0"/>
              <a:pPr/>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28C224-166A-4A3C-B840-715B033615D1}" type="slidenum">
              <a:rPr lang="en-US" smtClean="0"/>
              <a:pPr/>
              <a:t>‹#›</a:t>
            </a:fld>
            <a:endParaRPr lang="en-US"/>
          </a:p>
        </p:txBody>
      </p:sp>
    </p:spTree>
    <p:extLst>
      <p:ext uri="{BB962C8B-B14F-4D97-AF65-F5344CB8AC3E}">
        <p14:creationId xmlns:p14="http://schemas.microsoft.com/office/powerpoint/2010/main" val="243883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0AD0B3-562E-40C2-B1DB-171D092AADB6}" type="datetimeFigureOut">
              <a:rPr lang="en-US" smtClean="0"/>
              <a:pPr/>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28C224-166A-4A3C-B840-715B033615D1}" type="slidenum">
              <a:rPr lang="en-US" smtClean="0"/>
              <a:pPr/>
              <a:t>‹#›</a:t>
            </a:fld>
            <a:endParaRPr lang="en-US"/>
          </a:p>
        </p:txBody>
      </p:sp>
    </p:spTree>
    <p:extLst>
      <p:ext uri="{BB962C8B-B14F-4D97-AF65-F5344CB8AC3E}">
        <p14:creationId xmlns:p14="http://schemas.microsoft.com/office/powerpoint/2010/main" val="1419708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0AD0B3-562E-40C2-B1DB-171D092AADB6}" type="datetimeFigureOut">
              <a:rPr lang="en-US" smtClean="0"/>
              <a:pPr/>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8C224-166A-4A3C-B840-715B033615D1}" type="slidenum">
              <a:rPr lang="en-US" smtClean="0"/>
              <a:pPr/>
              <a:t>‹#›</a:t>
            </a:fld>
            <a:endParaRPr lang="en-US"/>
          </a:p>
        </p:txBody>
      </p:sp>
    </p:spTree>
    <p:extLst>
      <p:ext uri="{BB962C8B-B14F-4D97-AF65-F5344CB8AC3E}">
        <p14:creationId xmlns:p14="http://schemas.microsoft.com/office/powerpoint/2010/main" val="412188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0AD0B3-562E-40C2-B1DB-171D092AADB6}" type="datetimeFigureOut">
              <a:rPr lang="en-US" smtClean="0"/>
              <a:pPr/>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8C224-166A-4A3C-B840-715B033615D1}" type="slidenum">
              <a:rPr lang="en-US" smtClean="0"/>
              <a:pPr/>
              <a:t>‹#›</a:t>
            </a:fld>
            <a:endParaRPr lang="en-US"/>
          </a:p>
        </p:txBody>
      </p:sp>
    </p:spTree>
    <p:extLst>
      <p:ext uri="{BB962C8B-B14F-4D97-AF65-F5344CB8AC3E}">
        <p14:creationId xmlns:p14="http://schemas.microsoft.com/office/powerpoint/2010/main" val="1397479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0AD0B3-562E-40C2-B1DB-171D092AADB6}" type="datetimeFigureOut">
              <a:rPr lang="en-US" smtClean="0"/>
              <a:pPr/>
              <a:t>2/15/2022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28C224-166A-4A3C-B840-715B033615D1}" type="slidenum">
              <a:rPr lang="en-US" smtClean="0"/>
              <a:pPr/>
              <a:t>‹#›</a:t>
            </a:fld>
            <a:endParaRPr lang="en-US"/>
          </a:p>
        </p:txBody>
      </p:sp>
    </p:spTree>
    <p:extLst>
      <p:ext uri="{BB962C8B-B14F-4D97-AF65-F5344CB8AC3E}">
        <p14:creationId xmlns:p14="http://schemas.microsoft.com/office/powerpoint/2010/main" val="1138776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Content Placeholder 2"/>
          <p:cNvSpPr>
            <a:spLocks noGrp="1"/>
          </p:cNvSpPr>
          <p:nvPr>
            <p:ph idx="1"/>
          </p:nvPr>
        </p:nvSpPr>
        <p:spPr>
          <a:xfrm>
            <a:off x="0" y="1066800"/>
            <a:ext cx="9144000" cy="5791200"/>
          </a:xfrm>
          <a:noFill/>
          <a:ln>
            <a:noFill/>
          </a:ln>
        </p:spPr>
        <p:txBody>
          <a:bodyPr>
            <a:normAutofit fontScale="92500" lnSpcReduction="10000"/>
          </a:bodyPr>
          <a:lstStyle/>
          <a:p>
            <a:r>
              <a:rPr lang="en-US" sz="4800" b="1" dirty="0" smtClean="0"/>
              <a:t>Economics of Power Generation</a:t>
            </a:r>
          </a:p>
          <a:p>
            <a:endParaRPr lang="en-US" sz="6600" b="1" dirty="0" smtClean="0"/>
          </a:p>
          <a:p>
            <a:r>
              <a:rPr lang="en-US" sz="6600" b="1" dirty="0" smtClean="0"/>
              <a:t/>
            </a:r>
            <a:br>
              <a:rPr lang="en-US" sz="6600" b="1" dirty="0" smtClean="0"/>
            </a:br>
            <a:r>
              <a:rPr lang="en-US" sz="2400" b="1" dirty="0" smtClean="0"/>
              <a:t>Dr. Eng. </a:t>
            </a:r>
            <a:r>
              <a:rPr lang="en-US" sz="2400" b="1" dirty="0" err="1" smtClean="0"/>
              <a:t>Ramzi</a:t>
            </a:r>
            <a:r>
              <a:rPr lang="en-US" sz="2400" b="1" dirty="0" smtClean="0"/>
              <a:t> R .</a:t>
            </a:r>
            <a:r>
              <a:rPr lang="en-US" sz="2400" b="1" dirty="0" err="1" smtClean="0"/>
              <a:t>Barwari</a:t>
            </a:r>
            <a:endParaRPr lang="en-US" sz="2400" dirty="0" smtClean="0"/>
          </a:p>
          <a:p>
            <a:r>
              <a:rPr lang="en-US" sz="2400" b="1" smtClean="0"/>
              <a:t>Professor</a:t>
            </a:r>
            <a:r>
              <a:rPr lang="en-US" sz="2400" b="1" dirty="0" smtClean="0"/>
              <a:t> /Thermal Power/Refrigeration &amp;Air-conditioning</a:t>
            </a:r>
            <a:endParaRPr lang="en-US" sz="2400" dirty="0" smtClean="0"/>
          </a:p>
          <a:p>
            <a:r>
              <a:rPr lang="en-US" sz="2400" b="1" dirty="0" smtClean="0"/>
              <a:t>Consultant Engineer</a:t>
            </a:r>
            <a:endParaRPr lang="en-US" sz="2400" dirty="0" smtClean="0"/>
          </a:p>
          <a:p>
            <a:r>
              <a:rPr lang="en-US" sz="2400" b="1" dirty="0" err="1" smtClean="0"/>
              <a:t>Salahaddin</a:t>
            </a:r>
            <a:r>
              <a:rPr lang="en-US" sz="2400" b="1" dirty="0" smtClean="0"/>
              <a:t> University/College of Engineering</a:t>
            </a:r>
            <a:endParaRPr lang="en-US" sz="2400" dirty="0" smtClean="0"/>
          </a:p>
          <a:p>
            <a:r>
              <a:rPr lang="en-US" sz="2400" b="1" dirty="0" smtClean="0"/>
              <a:t>Mechanical Engineering Department</a:t>
            </a:r>
            <a:endParaRPr lang="en-US" sz="2400" dirty="0" smtClean="0"/>
          </a:p>
          <a:p>
            <a:pPr rtl="1"/>
            <a:r>
              <a:rPr lang="en-US" sz="6600" b="1" dirty="0" smtClean="0"/>
              <a:t> </a:t>
            </a:r>
            <a:endParaRPr lang="en-US" sz="6600" dirty="0" smtClean="0"/>
          </a:p>
        </p:txBody>
      </p:sp>
    </p:spTree>
    <p:extLst>
      <p:ext uri="{BB962C8B-B14F-4D97-AF65-F5344CB8AC3E}">
        <p14:creationId xmlns:p14="http://schemas.microsoft.com/office/powerpoint/2010/main" val="1917465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endParaRPr lang="en-US" dirty="0"/>
          </a:p>
        </p:txBody>
      </p:sp>
      <p:sp>
        <p:nvSpPr>
          <p:cNvPr id="35843" name="Title 1"/>
          <p:cNvSpPr>
            <a:spLocks noGrp="1"/>
          </p:cNvSpPr>
          <p:nvPr>
            <p:ph type="title"/>
          </p:nvPr>
        </p:nvSpPr>
        <p:spPr>
          <a:xfrm>
            <a:off x="457200" y="274638"/>
            <a:ext cx="8229600" cy="487362"/>
          </a:xfrm>
          <a:solidFill>
            <a:schemeClr val="accent3">
              <a:lumMod val="60000"/>
              <a:lumOff val="40000"/>
            </a:schemeClr>
          </a:solidFill>
        </p:spPr>
        <p:txBody>
          <a:bodyPr>
            <a:normAutofit fontScale="90000"/>
          </a:bodyPr>
          <a:lstStyle/>
          <a:p>
            <a:pPr>
              <a:defRPr/>
            </a:pPr>
            <a:r>
              <a:rPr lang="en-US" sz="3200" b="1" dirty="0" smtClean="0"/>
              <a:t>COST OF MAINTENANCE AND REPAIRS</a:t>
            </a:r>
            <a:endParaRPr lang="en-US" sz="3200" dirty="0" smtClean="0"/>
          </a:p>
        </p:txBody>
      </p:sp>
      <p:sp>
        <p:nvSpPr>
          <p:cNvPr id="92164" name="Content Placeholder 2"/>
          <p:cNvSpPr>
            <a:spLocks noGrp="1"/>
          </p:cNvSpPr>
          <p:nvPr>
            <p:ph idx="1"/>
          </p:nvPr>
        </p:nvSpPr>
        <p:spPr>
          <a:xfrm>
            <a:off x="457200" y="838200"/>
            <a:ext cx="8229600" cy="5287963"/>
          </a:xfrm>
          <a:solidFill>
            <a:srgbClr val="0033CC"/>
          </a:solidFill>
        </p:spPr>
        <p:txBody>
          <a:bodyPr/>
          <a:lstStyle/>
          <a:p>
            <a:pPr algn="just">
              <a:buFont typeface="Wingdings" pitchFamily="2" charset="2"/>
              <a:buNone/>
            </a:pPr>
            <a:r>
              <a:rPr lang="en-US" sz="2600" smtClean="0">
                <a:latin typeface="Times New Roman" pitchFamily="18" charset="0"/>
              </a:rPr>
              <a:t>	</a:t>
            </a:r>
            <a:r>
              <a:rPr lang="en-US" sz="2600" smtClean="0">
                <a:solidFill>
                  <a:schemeClr val="bg1"/>
                </a:solidFill>
                <a:latin typeface="Times New Roman" pitchFamily="18" charset="0"/>
              </a:rPr>
              <a:t>In order to avoid plant breakdowns maintenance is necessary.</a:t>
            </a:r>
          </a:p>
          <a:p>
            <a:pPr algn="just">
              <a:buFont typeface="Wingdings" pitchFamily="2" charset="2"/>
              <a:buChar char="Ø"/>
            </a:pPr>
            <a:endParaRPr lang="en-US" sz="2600" smtClean="0">
              <a:solidFill>
                <a:schemeClr val="bg1"/>
              </a:solidFill>
              <a:latin typeface="Times New Roman" pitchFamily="18" charset="0"/>
            </a:endParaRPr>
          </a:p>
          <a:p>
            <a:pPr algn="just">
              <a:buFont typeface="Wingdings" pitchFamily="2" charset="2"/>
              <a:buChar char="Ø"/>
            </a:pPr>
            <a:r>
              <a:rPr lang="en-US" sz="2600" smtClean="0">
                <a:solidFill>
                  <a:schemeClr val="bg1"/>
                </a:solidFill>
                <a:latin typeface="Times New Roman" pitchFamily="18" charset="0"/>
              </a:rPr>
              <a:t>Repairs are necessitated when the plant breaks down or stops due to faults developing in the mechanism. The repairs may be minor, major or periodic overhauls</a:t>
            </a:r>
          </a:p>
          <a:p>
            <a:pPr algn="just">
              <a:buFont typeface="Wingdings" pitchFamily="2" charset="2"/>
              <a:buChar char="Ø"/>
            </a:pPr>
            <a:endParaRPr lang="en-US" sz="2600" smtClean="0">
              <a:solidFill>
                <a:schemeClr val="bg1"/>
              </a:solidFill>
              <a:latin typeface="Times New Roman" pitchFamily="18" charset="0"/>
            </a:endParaRPr>
          </a:p>
          <a:p>
            <a:pPr algn="just">
              <a:buFont typeface="Wingdings" pitchFamily="2" charset="2"/>
              <a:buChar char="Ø"/>
            </a:pPr>
            <a:r>
              <a:rPr lang="en-US" sz="2600" smtClean="0">
                <a:solidFill>
                  <a:schemeClr val="bg1"/>
                </a:solidFill>
                <a:latin typeface="Times New Roman" pitchFamily="18" charset="0"/>
              </a:rPr>
              <a:t>Maintenance includes periodic cleaning, greasing, adjustments and overhauling of equipment. The material used for maintenance is also charged under this head.</a:t>
            </a:r>
          </a:p>
        </p:txBody>
      </p:sp>
    </p:spTree>
    <p:extLst>
      <p:ext uri="{BB962C8B-B14F-4D97-AF65-F5344CB8AC3E}">
        <p14:creationId xmlns:p14="http://schemas.microsoft.com/office/powerpoint/2010/main" val="19843598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92164">
                                            <p:txEl>
                                              <p:pRg st="0" end="0"/>
                                            </p:txEl>
                                          </p:spTgt>
                                        </p:tgtEl>
                                        <p:attrNameLst>
                                          <p:attrName>style.visibility</p:attrName>
                                        </p:attrNameLst>
                                      </p:cBhvr>
                                      <p:to>
                                        <p:strVal val="visible"/>
                                      </p:to>
                                    </p:set>
                                    <p:anim calcmode="lin" valueType="num">
                                      <p:cBhvr>
                                        <p:cTn id="7" dur="500" fill="hold"/>
                                        <p:tgtEl>
                                          <p:spTgt spid="9216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6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2164">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92164">
                                            <p:txEl>
                                              <p:pRg st="2" end="2"/>
                                            </p:txEl>
                                          </p:spTgt>
                                        </p:tgtEl>
                                        <p:attrNameLst>
                                          <p:attrName>style.visibility</p:attrName>
                                        </p:attrNameLst>
                                      </p:cBhvr>
                                      <p:to>
                                        <p:strVal val="visible"/>
                                      </p:to>
                                    </p:set>
                                    <p:anim calcmode="discrete" valueType="clr">
                                      <p:cBhvr override="childStyle">
                                        <p:cTn id="14" dur="80"/>
                                        <p:tgtEl>
                                          <p:spTgt spid="9216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2164">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92164">
                                            <p:txEl>
                                              <p:pRg st="2" end="2"/>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92164">
                                            <p:txEl>
                                              <p:pRg st="4" end="4"/>
                                            </p:txEl>
                                          </p:spTgt>
                                        </p:tgtEl>
                                        <p:attrNameLst>
                                          <p:attrName>style.visibility</p:attrName>
                                        </p:attrNameLst>
                                      </p:cBhvr>
                                      <p:to>
                                        <p:strVal val="visible"/>
                                      </p:to>
                                    </p:set>
                                    <p:anim calcmode="discrete" valueType="clr">
                                      <p:cBhvr override="childStyle">
                                        <p:cTn id="21" dur="80"/>
                                        <p:tgtEl>
                                          <p:spTgt spid="92164">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92164">
                                            <p:txEl>
                                              <p:pRg st="4" end="4"/>
                                            </p:txEl>
                                          </p:spTgt>
                                        </p:tgtEl>
                                        <p:attrNameLst>
                                          <p:attrName>fillcolor</p:attrName>
                                        </p:attrNameLst>
                                      </p:cBhvr>
                                      <p:tavLst>
                                        <p:tav tm="0">
                                          <p:val>
                                            <p:clrVal>
                                              <a:schemeClr val="accent2"/>
                                            </p:clrVal>
                                          </p:val>
                                        </p:tav>
                                        <p:tav tm="50000">
                                          <p:val>
                                            <p:clrVal>
                                              <a:schemeClr val="hlink"/>
                                            </p:clrVal>
                                          </p:val>
                                        </p:tav>
                                      </p:tavLst>
                                    </p:anim>
                                    <p:set>
                                      <p:cBhvr>
                                        <p:cTn id="23" dur="80"/>
                                        <p:tgtEl>
                                          <p:spTgt spid="92164">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152400" y="228600"/>
            <a:ext cx="8839200" cy="6096000"/>
          </a:xfrm>
          <a:solidFill>
            <a:schemeClr val="accent3">
              <a:lumMod val="60000"/>
              <a:lumOff val="40000"/>
            </a:schemeClr>
          </a:solidFill>
        </p:spPr>
        <p:txBody>
          <a:bodyPr/>
          <a:lstStyle/>
          <a:p>
            <a:pPr>
              <a:buFont typeface="Arial" charset="0"/>
              <a:buNone/>
              <a:defRPr/>
            </a:pPr>
            <a:r>
              <a:rPr lang="en-US" b="1" smtClean="0">
                <a:solidFill>
                  <a:srgbClr val="0033CC"/>
                </a:solidFill>
                <a:latin typeface="Times New Roman" pitchFamily="18" charset="0"/>
              </a:rPr>
              <a:t>COST OF STORES</a:t>
            </a:r>
          </a:p>
          <a:p>
            <a:pPr algn="just">
              <a:buFont typeface="Arial" charset="0"/>
              <a:buNone/>
              <a:defRPr/>
            </a:pPr>
            <a:r>
              <a:rPr lang="en-US" smtClean="0">
                <a:latin typeface="Times New Roman" pitchFamily="18" charset="0"/>
              </a:rPr>
              <a:t>	</a:t>
            </a:r>
            <a:r>
              <a:rPr lang="en-US" sz="2000" smtClean="0">
                <a:latin typeface="Times New Roman" pitchFamily="18" charset="0"/>
              </a:rPr>
              <a:t>The items of consumable stores other than fuel include such articles as lubricating oil and greases, cotton waste, small tools, chemicals, paints and such other things. The incidence of this cost is also higher in thermal stations than in hydro-electric power stations.</a:t>
            </a:r>
          </a:p>
          <a:p>
            <a:pPr algn="just">
              <a:buFont typeface="Arial" charset="0"/>
              <a:buNone/>
              <a:defRPr/>
            </a:pPr>
            <a:endParaRPr lang="en-US" sz="1200" smtClean="0">
              <a:latin typeface="Times New Roman" pitchFamily="18" charset="0"/>
            </a:endParaRPr>
          </a:p>
          <a:p>
            <a:pPr algn="just">
              <a:buFont typeface="Arial" charset="0"/>
              <a:buNone/>
              <a:defRPr/>
            </a:pPr>
            <a:r>
              <a:rPr lang="en-US" sz="2400" b="1" smtClean="0">
                <a:solidFill>
                  <a:srgbClr val="0033CC"/>
                </a:solidFill>
                <a:latin typeface="Times New Roman" pitchFamily="18" charset="0"/>
              </a:rPr>
              <a:t>SUPERVISION</a:t>
            </a:r>
          </a:p>
          <a:p>
            <a:pPr algn="just">
              <a:buFont typeface="Arial" charset="0"/>
              <a:buNone/>
              <a:defRPr/>
            </a:pPr>
            <a:r>
              <a:rPr lang="en-US" sz="2400" smtClean="0">
                <a:latin typeface="Times New Roman" pitchFamily="18" charset="0"/>
              </a:rPr>
              <a:t>	</a:t>
            </a:r>
            <a:r>
              <a:rPr lang="en-US" sz="2000" smtClean="0">
                <a:latin typeface="Times New Roman" pitchFamily="18" charset="0"/>
              </a:rPr>
              <a:t>In this head the salary of supervising staff is included. A good supervision is reflected in lesser breakdowns and extended plant life. The supervising staff includes the station superintendent, chief engineer, chemist, engineers, supervisors, stores incharges, purchase officer and other establishment. </a:t>
            </a:r>
          </a:p>
          <a:p>
            <a:pPr>
              <a:buFont typeface="Arial" charset="0"/>
              <a:buNone/>
              <a:defRPr/>
            </a:pPr>
            <a:r>
              <a:rPr lang="en-US" sz="2400" b="1" smtClean="0">
                <a:solidFill>
                  <a:srgbClr val="0033CC"/>
                </a:solidFill>
                <a:latin typeface="Times New Roman" pitchFamily="18" charset="0"/>
              </a:rPr>
              <a:t>TAXES</a:t>
            </a:r>
          </a:p>
          <a:p>
            <a:pPr>
              <a:buFont typeface="Arial" charset="0"/>
              <a:buNone/>
              <a:defRPr/>
            </a:pPr>
            <a:r>
              <a:rPr lang="en-US" sz="2000" smtClean="0">
                <a:latin typeface="Times New Roman" pitchFamily="18" charset="0"/>
              </a:rPr>
              <a:t>	The taxes under operating head includes the following:</a:t>
            </a:r>
          </a:p>
          <a:p>
            <a:pPr>
              <a:buFont typeface="Arial" charset="0"/>
              <a:buNone/>
              <a:defRPr/>
            </a:pPr>
            <a:r>
              <a:rPr lang="en-US" sz="2000" smtClean="0">
                <a:latin typeface="Times New Roman" pitchFamily="18" charset="0"/>
              </a:rPr>
              <a:t>		</a:t>
            </a:r>
            <a:r>
              <a:rPr lang="en-US" sz="2000" b="1" smtClean="0">
                <a:latin typeface="Times New Roman" pitchFamily="18" charset="0"/>
              </a:rPr>
              <a:t>(i) Income tax</a:t>
            </a:r>
          </a:p>
          <a:p>
            <a:pPr>
              <a:buFont typeface="Arial" charset="0"/>
              <a:buNone/>
              <a:defRPr/>
            </a:pPr>
            <a:r>
              <a:rPr lang="en-US" sz="2000" b="1" smtClean="0">
                <a:latin typeface="Times New Roman" pitchFamily="18" charset="0"/>
              </a:rPr>
              <a:t>		(ii) Sales tax</a:t>
            </a:r>
          </a:p>
          <a:p>
            <a:pPr>
              <a:buFont typeface="Arial" charset="0"/>
              <a:buNone/>
              <a:defRPr/>
            </a:pPr>
            <a:r>
              <a:rPr lang="en-US" sz="2000" b="1" smtClean="0">
                <a:latin typeface="Times New Roman" pitchFamily="18" charset="0"/>
              </a:rPr>
              <a:t>		(iii) Social security and employee’s security etc.</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7747926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6866">
                                            <p:txEl>
                                              <p:pRg st="0" end="0"/>
                                            </p:txEl>
                                          </p:spTgt>
                                        </p:tgtEl>
                                        <p:attrNameLst>
                                          <p:attrName>style.visibility</p:attrName>
                                        </p:attrNameLst>
                                      </p:cBhvr>
                                      <p:to>
                                        <p:strVal val="visible"/>
                                      </p:to>
                                    </p:set>
                                    <p:anim calcmode="lin" valueType="num">
                                      <p:cBhvr>
                                        <p:cTn id="7" dur="500" fill="hold"/>
                                        <p:tgtEl>
                                          <p:spTgt spid="3686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686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6866">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6866">
                                            <p:txEl>
                                              <p:pRg st="1" end="1"/>
                                            </p:txEl>
                                          </p:spTgt>
                                        </p:tgtEl>
                                        <p:attrNameLst>
                                          <p:attrName>style.visibility</p:attrName>
                                        </p:attrNameLst>
                                      </p:cBhvr>
                                      <p:to>
                                        <p:strVal val="visible"/>
                                      </p:to>
                                    </p:set>
                                    <p:anim calcmode="discrete" valueType="clr">
                                      <p:cBhvr override="childStyle">
                                        <p:cTn id="14" dur="80"/>
                                        <p:tgtEl>
                                          <p:spTgt spid="3686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6866">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36866">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36866">
                                            <p:txEl>
                                              <p:pRg st="3" end="3"/>
                                            </p:txEl>
                                          </p:spTgt>
                                        </p:tgtEl>
                                        <p:attrNameLst>
                                          <p:attrName>style.visibility</p:attrName>
                                        </p:attrNameLst>
                                      </p:cBhvr>
                                      <p:to>
                                        <p:strVal val="visible"/>
                                      </p:to>
                                    </p:set>
                                    <p:anim calcmode="lin" valueType="num">
                                      <p:cBhvr>
                                        <p:cTn id="21" dur="500" fill="hold"/>
                                        <p:tgtEl>
                                          <p:spTgt spid="36866">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6866">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6866">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36866">
                                            <p:txEl>
                                              <p:pRg st="4" end="4"/>
                                            </p:txEl>
                                          </p:spTgt>
                                        </p:tgtEl>
                                        <p:attrNameLst>
                                          <p:attrName>style.visibility</p:attrName>
                                        </p:attrNameLst>
                                      </p:cBhvr>
                                      <p:to>
                                        <p:strVal val="visible"/>
                                      </p:to>
                                    </p:set>
                                    <p:anim calcmode="discrete" valueType="clr">
                                      <p:cBhvr override="childStyle">
                                        <p:cTn id="28" dur="80"/>
                                        <p:tgtEl>
                                          <p:spTgt spid="36866">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36866">
                                            <p:txEl>
                                              <p:pRg st="4" end="4"/>
                                            </p:txEl>
                                          </p:spTgt>
                                        </p:tgtEl>
                                        <p:attrNameLst>
                                          <p:attrName>fillcolor</p:attrName>
                                        </p:attrNameLst>
                                      </p:cBhvr>
                                      <p:tavLst>
                                        <p:tav tm="0">
                                          <p:val>
                                            <p:clrVal>
                                              <a:schemeClr val="accent2"/>
                                            </p:clrVal>
                                          </p:val>
                                        </p:tav>
                                        <p:tav tm="50000">
                                          <p:val>
                                            <p:clrVal>
                                              <a:schemeClr val="hlink"/>
                                            </p:clrVal>
                                          </p:val>
                                        </p:tav>
                                      </p:tavLst>
                                    </p:anim>
                                    <p:set>
                                      <p:cBhvr>
                                        <p:cTn id="30" dur="80"/>
                                        <p:tgtEl>
                                          <p:spTgt spid="36866">
                                            <p:txEl>
                                              <p:pRg st="4" end="4"/>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36866">
                                            <p:txEl>
                                              <p:pRg st="5" end="5"/>
                                            </p:txEl>
                                          </p:spTgt>
                                        </p:tgtEl>
                                        <p:attrNameLst>
                                          <p:attrName>style.visibility</p:attrName>
                                        </p:attrNameLst>
                                      </p:cBhvr>
                                      <p:to>
                                        <p:strVal val="visible"/>
                                      </p:to>
                                    </p:set>
                                    <p:anim calcmode="lin" valueType="num">
                                      <p:cBhvr>
                                        <p:cTn id="35" dur="500" fill="hold"/>
                                        <p:tgtEl>
                                          <p:spTgt spid="36866">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6866">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6866">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36866">
                                            <p:txEl>
                                              <p:pRg st="6" end="6"/>
                                            </p:txEl>
                                          </p:spTgt>
                                        </p:tgtEl>
                                        <p:attrNameLst>
                                          <p:attrName>style.visibility</p:attrName>
                                        </p:attrNameLst>
                                      </p:cBhvr>
                                      <p:to>
                                        <p:strVal val="visible"/>
                                      </p:to>
                                    </p:set>
                                    <p:anim calcmode="discrete" valueType="clr">
                                      <p:cBhvr override="childStyle">
                                        <p:cTn id="42" dur="80"/>
                                        <p:tgtEl>
                                          <p:spTgt spid="36866">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36866">
                                            <p:txEl>
                                              <p:pRg st="6" end="6"/>
                                            </p:txEl>
                                          </p:spTgt>
                                        </p:tgtEl>
                                        <p:attrNameLst>
                                          <p:attrName>fillcolor</p:attrName>
                                        </p:attrNameLst>
                                      </p:cBhvr>
                                      <p:tavLst>
                                        <p:tav tm="0">
                                          <p:val>
                                            <p:clrVal>
                                              <a:schemeClr val="accent2"/>
                                            </p:clrVal>
                                          </p:val>
                                        </p:tav>
                                        <p:tav tm="50000">
                                          <p:val>
                                            <p:clrVal>
                                              <a:schemeClr val="hlink"/>
                                            </p:clrVal>
                                          </p:val>
                                        </p:tav>
                                      </p:tavLst>
                                    </p:anim>
                                    <p:set>
                                      <p:cBhvr>
                                        <p:cTn id="44" dur="80"/>
                                        <p:tgtEl>
                                          <p:spTgt spid="36866">
                                            <p:txEl>
                                              <p:pRg st="6" end="6"/>
                                            </p:txEl>
                                          </p:spTgt>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nodeType="clickEffect">
                                  <p:stCondLst>
                                    <p:cond delay="0"/>
                                  </p:stCondLst>
                                  <p:childTnLst>
                                    <p:set>
                                      <p:cBhvr>
                                        <p:cTn id="48" dur="1" fill="hold">
                                          <p:stCondLst>
                                            <p:cond delay="0"/>
                                          </p:stCondLst>
                                        </p:cTn>
                                        <p:tgtEl>
                                          <p:spTgt spid="36866">
                                            <p:txEl>
                                              <p:pRg st="7" end="7"/>
                                            </p:txEl>
                                          </p:spTgt>
                                        </p:tgtEl>
                                        <p:attrNameLst>
                                          <p:attrName>style.visibility</p:attrName>
                                        </p:attrNameLst>
                                      </p:cBhvr>
                                      <p:to>
                                        <p:strVal val="visible"/>
                                      </p:to>
                                    </p:set>
                                    <p:anim calcmode="lin" valueType="num">
                                      <p:cBhvr>
                                        <p:cTn id="49" dur="500" fill="hold"/>
                                        <p:tgtEl>
                                          <p:spTgt spid="36866">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6866">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6866">
                                            <p:txEl>
                                              <p:pRg st="7" end="7"/>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1" presetClass="entr" presetSubtype="0" fill="hold" nodeType="clickEffect">
                                  <p:stCondLst>
                                    <p:cond delay="0"/>
                                  </p:stCondLst>
                                  <p:iterate type="lt">
                                    <p:tmPct val="10000"/>
                                  </p:iterate>
                                  <p:childTnLst>
                                    <p:set>
                                      <p:cBhvr>
                                        <p:cTn id="55" dur="1" fill="hold">
                                          <p:stCondLst>
                                            <p:cond delay="0"/>
                                          </p:stCondLst>
                                        </p:cTn>
                                        <p:tgtEl>
                                          <p:spTgt spid="36866">
                                            <p:txEl>
                                              <p:pRg st="8" end="8"/>
                                            </p:txEl>
                                          </p:spTgt>
                                        </p:tgtEl>
                                        <p:attrNameLst>
                                          <p:attrName>style.visibility</p:attrName>
                                        </p:attrNameLst>
                                      </p:cBhvr>
                                      <p:to>
                                        <p:strVal val="visible"/>
                                      </p:to>
                                    </p:set>
                                    <p:anim calcmode="lin" valueType="num">
                                      <p:cBhvr>
                                        <p:cTn id="56" dur="500" fill="hold"/>
                                        <p:tgtEl>
                                          <p:spTgt spid="36866">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36866">
                                            <p:txEl>
                                              <p:pRg st="8" end="8"/>
                                            </p:txEl>
                                          </p:spTgt>
                                        </p:tgtEl>
                                        <p:attrNameLst>
                                          <p:attrName>ppt_y</p:attrName>
                                        </p:attrNameLst>
                                      </p:cBhvr>
                                      <p:tavLst>
                                        <p:tav tm="0">
                                          <p:val>
                                            <p:strVal val="#ppt_y"/>
                                          </p:val>
                                        </p:tav>
                                        <p:tav tm="100000">
                                          <p:val>
                                            <p:strVal val="#ppt_y"/>
                                          </p:val>
                                        </p:tav>
                                      </p:tavLst>
                                    </p:anim>
                                    <p:anim calcmode="lin" valueType="num">
                                      <p:cBhvr>
                                        <p:cTn id="58" dur="500" fill="hold"/>
                                        <p:tgtEl>
                                          <p:spTgt spid="36866">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36866">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36866">
                                            <p:txEl>
                                              <p:pRg st="8" end="8"/>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41" presetClass="entr" presetSubtype="0" fill="hold" nodeType="clickEffect">
                                  <p:stCondLst>
                                    <p:cond delay="0"/>
                                  </p:stCondLst>
                                  <p:iterate type="lt">
                                    <p:tmPct val="10000"/>
                                  </p:iterate>
                                  <p:childTnLst>
                                    <p:set>
                                      <p:cBhvr>
                                        <p:cTn id="64" dur="1" fill="hold">
                                          <p:stCondLst>
                                            <p:cond delay="0"/>
                                          </p:stCondLst>
                                        </p:cTn>
                                        <p:tgtEl>
                                          <p:spTgt spid="36866">
                                            <p:txEl>
                                              <p:pRg st="9" end="9"/>
                                            </p:txEl>
                                          </p:spTgt>
                                        </p:tgtEl>
                                        <p:attrNameLst>
                                          <p:attrName>style.visibility</p:attrName>
                                        </p:attrNameLst>
                                      </p:cBhvr>
                                      <p:to>
                                        <p:strVal val="visible"/>
                                      </p:to>
                                    </p:set>
                                    <p:anim calcmode="lin" valueType="num">
                                      <p:cBhvr>
                                        <p:cTn id="65" dur="500" fill="hold"/>
                                        <p:tgtEl>
                                          <p:spTgt spid="36866">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66" dur="500" fill="hold"/>
                                        <p:tgtEl>
                                          <p:spTgt spid="36866">
                                            <p:txEl>
                                              <p:pRg st="9" end="9"/>
                                            </p:txEl>
                                          </p:spTgt>
                                        </p:tgtEl>
                                        <p:attrNameLst>
                                          <p:attrName>ppt_y</p:attrName>
                                        </p:attrNameLst>
                                      </p:cBhvr>
                                      <p:tavLst>
                                        <p:tav tm="0">
                                          <p:val>
                                            <p:strVal val="#ppt_y"/>
                                          </p:val>
                                        </p:tav>
                                        <p:tav tm="100000">
                                          <p:val>
                                            <p:strVal val="#ppt_y"/>
                                          </p:val>
                                        </p:tav>
                                      </p:tavLst>
                                    </p:anim>
                                    <p:anim calcmode="lin" valueType="num">
                                      <p:cBhvr>
                                        <p:cTn id="67" dur="500" fill="hold"/>
                                        <p:tgtEl>
                                          <p:spTgt spid="36866">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8" dur="500" fill="hold"/>
                                        <p:tgtEl>
                                          <p:spTgt spid="36866">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9" dur="500" tmFilter="0,0; .5, 1; 1, 1"/>
                                        <p:tgtEl>
                                          <p:spTgt spid="3686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a:xfrm>
            <a:off x="304800" y="274638"/>
            <a:ext cx="8610600" cy="563562"/>
          </a:xfrm>
          <a:blipFill dpi="0" rotWithShape="1">
            <a:blip r:embed="rId2"/>
            <a:srcRect/>
            <a:tile tx="0" ty="0" sx="100000" sy="100000" flip="none" algn="tl"/>
          </a:blipFill>
        </p:spPr>
        <p:txBody>
          <a:bodyPr>
            <a:normAutofit fontScale="90000"/>
          </a:bodyPr>
          <a:lstStyle/>
          <a:p>
            <a:r>
              <a:rPr lang="en-US" sz="3200" b="1" smtClean="0">
                <a:latin typeface="Times New Roman" pitchFamily="18" charset="0"/>
              </a:rPr>
              <a:t>ECONOMIC OF POWER GENERATION</a:t>
            </a:r>
            <a:endParaRPr lang="en-US" sz="3200" smtClean="0">
              <a:latin typeface="Times New Roman" pitchFamily="18" charset="0"/>
            </a:endParaRPr>
          </a:p>
        </p:txBody>
      </p:sp>
      <p:sp>
        <p:nvSpPr>
          <p:cNvPr id="94211" name="Content Placeholder 2"/>
          <p:cNvSpPr>
            <a:spLocks noGrp="1"/>
          </p:cNvSpPr>
          <p:nvPr>
            <p:ph idx="1"/>
          </p:nvPr>
        </p:nvSpPr>
        <p:spPr>
          <a:xfrm>
            <a:off x="228600" y="914400"/>
            <a:ext cx="8686800" cy="5410200"/>
          </a:xfrm>
          <a:blipFill dpi="0" rotWithShape="1">
            <a:blip r:embed="rId3"/>
            <a:srcRect/>
            <a:tile tx="0" ty="0" sx="100000" sy="100000" flip="none" algn="tl"/>
          </a:blipFill>
        </p:spPr>
        <p:txBody>
          <a:bodyPr/>
          <a:lstStyle/>
          <a:p>
            <a:pPr algn="just">
              <a:buFont typeface="Arial" charset="0"/>
              <a:buNone/>
            </a:pPr>
            <a:endParaRPr lang="en-US" sz="2400" smtClean="0">
              <a:latin typeface="Times New Roman" pitchFamily="18" charset="0"/>
            </a:endParaRPr>
          </a:p>
          <a:p>
            <a:pPr algn="just">
              <a:buFont typeface="Arial" charset="0"/>
              <a:buNone/>
            </a:pPr>
            <a:r>
              <a:rPr lang="en-US" sz="2400" smtClean="0">
                <a:latin typeface="Times New Roman" pitchFamily="18" charset="0"/>
              </a:rPr>
              <a:t>	The cost of power generation can be reduced by,</a:t>
            </a:r>
          </a:p>
          <a:p>
            <a:pPr algn="just">
              <a:buFont typeface="Arial" charset="0"/>
              <a:buNone/>
            </a:pPr>
            <a:endParaRPr lang="en-US" sz="1200" smtClean="0">
              <a:latin typeface="Times New Roman" pitchFamily="18" charset="0"/>
            </a:endParaRPr>
          </a:p>
          <a:p>
            <a:pPr algn="just">
              <a:buFont typeface="Arial" charset="0"/>
              <a:buNone/>
            </a:pPr>
            <a:r>
              <a:rPr lang="en-US" sz="2400" smtClean="0">
                <a:latin typeface="Times New Roman" pitchFamily="18" charset="0"/>
              </a:rPr>
              <a:t>	</a:t>
            </a:r>
            <a:r>
              <a:rPr lang="en-US" sz="2400" smtClean="0">
                <a:solidFill>
                  <a:srgbClr val="FF3300"/>
                </a:solidFill>
                <a:latin typeface="Times New Roman" pitchFamily="18" charset="0"/>
              </a:rPr>
              <a:t>(i) 	Selecting equipment of longer life and proper capacities.</a:t>
            </a:r>
          </a:p>
          <a:p>
            <a:pPr algn="just">
              <a:buFont typeface="Arial" charset="0"/>
              <a:buNone/>
            </a:pPr>
            <a:r>
              <a:rPr lang="en-US" sz="2400" smtClean="0">
                <a:latin typeface="Times New Roman" pitchFamily="18" charset="0"/>
              </a:rPr>
              <a:t>	</a:t>
            </a:r>
            <a:r>
              <a:rPr lang="en-US" sz="2400" smtClean="0">
                <a:solidFill>
                  <a:srgbClr val="0033CC"/>
                </a:solidFill>
                <a:latin typeface="Times New Roman" pitchFamily="18" charset="0"/>
              </a:rPr>
              <a:t>(ii)	Running the power station at high load factor.</a:t>
            </a:r>
          </a:p>
          <a:p>
            <a:pPr algn="just">
              <a:buFont typeface="Arial" charset="0"/>
              <a:buNone/>
            </a:pPr>
            <a:r>
              <a:rPr lang="en-US" sz="2400" smtClean="0">
                <a:latin typeface="Times New Roman" pitchFamily="18" charset="0"/>
              </a:rPr>
              <a:t>	(iii) 	Increasing the efficiency of the power plant.</a:t>
            </a:r>
          </a:p>
          <a:p>
            <a:pPr algn="just">
              <a:buFont typeface="Arial" charset="0"/>
              <a:buNone/>
            </a:pPr>
            <a:r>
              <a:rPr lang="en-US" sz="2400" smtClean="0">
                <a:latin typeface="Times New Roman" pitchFamily="18" charset="0"/>
              </a:rPr>
              <a:t>	</a:t>
            </a:r>
            <a:r>
              <a:rPr lang="en-US" sz="2400" smtClean="0">
                <a:solidFill>
                  <a:srgbClr val="FF3300"/>
                </a:solidFill>
                <a:latin typeface="Times New Roman" pitchFamily="18" charset="0"/>
              </a:rPr>
              <a:t>(iv) 	Carrying out proper maintenance of power plant equipment 	to avoid plant breakdowns.</a:t>
            </a:r>
          </a:p>
          <a:p>
            <a:pPr algn="just">
              <a:buFont typeface="Arial" charset="0"/>
              <a:buNone/>
            </a:pPr>
            <a:r>
              <a:rPr lang="en-US" sz="2400" smtClean="0">
                <a:latin typeface="Times New Roman" pitchFamily="18" charset="0"/>
              </a:rPr>
              <a:t>	</a:t>
            </a:r>
            <a:r>
              <a:rPr lang="en-US" sz="2400" smtClean="0">
                <a:solidFill>
                  <a:schemeClr val="hlink"/>
                </a:solidFill>
                <a:latin typeface="Times New Roman" pitchFamily="18" charset="0"/>
              </a:rPr>
              <a:t>(v) 	Keeping proper supervision as a good supervision is reflected 	in lesser breakdowns and extended plant life.</a:t>
            </a:r>
          </a:p>
          <a:p>
            <a:pPr algn="just">
              <a:buFont typeface="Arial" charset="0"/>
              <a:buNone/>
            </a:pPr>
            <a:r>
              <a:rPr lang="en-US" sz="2400" smtClean="0">
                <a:latin typeface="Times New Roman" pitchFamily="18" charset="0"/>
              </a:rPr>
              <a:t>	(vi) Using a plant of simple design that does not need highly 	skilled personnel.</a:t>
            </a:r>
          </a:p>
        </p:txBody>
      </p:sp>
      <p:sp>
        <p:nvSpPr>
          <p:cNvPr id="4" name="Footer Placeholder 3"/>
          <p:cNvSpPr>
            <a:spLocks noGrp="1"/>
          </p:cNvSpPr>
          <p:nvPr>
            <p:ph type="ftr" sz="quarter" idx="11"/>
          </p:nvPr>
        </p:nvSpPr>
        <p:spPr/>
        <p:txBody>
          <a:bodyPr wrap="square" numCol="1" anchorCtr="0" compatLnSpc="1">
            <a:prstTxWarp prst="textNoShape">
              <a:avLst/>
            </a:prstTxWarp>
          </a:bodyPr>
          <a:lstStyle/>
          <a:p>
            <a:pPr fontAlgn="base">
              <a:spcBef>
                <a:spcPct val="0"/>
              </a:spcBef>
              <a:spcAft>
                <a:spcPct val="0"/>
              </a:spcAft>
              <a:defRPr/>
            </a:pPr>
            <a:endParaRPr lang="en-US" dirty="0" smtClean="0">
              <a:solidFill>
                <a:srgbClr val="898989"/>
              </a:solidFill>
            </a:endParaRPr>
          </a:p>
        </p:txBody>
      </p:sp>
    </p:spTree>
    <p:extLst>
      <p:ext uri="{BB962C8B-B14F-4D97-AF65-F5344CB8AC3E}">
        <p14:creationId xmlns:p14="http://schemas.microsoft.com/office/powerpoint/2010/main" val="17407219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4211">
                                            <p:txEl>
                                              <p:pRg st="3" end="3"/>
                                            </p:txEl>
                                          </p:spTgt>
                                        </p:tgtEl>
                                        <p:attrNameLst>
                                          <p:attrName>style.visibility</p:attrName>
                                        </p:attrNameLst>
                                      </p:cBhvr>
                                      <p:to>
                                        <p:strVal val="visible"/>
                                      </p:to>
                                    </p:set>
                                    <p:anim calcmode="discrete" valueType="clr">
                                      <p:cBhvr override="childStyle">
                                        <p:cTn id="7" dur="80"/>
                                        <p:tgtEl>
                                          <p:spTgt spid="9421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4211">
                                            <p:txEl>
                                              <p:pRg st="3" end="3"/>
                                            </p:txEl>
                                          </p:spTgt>
                                        </p:tgtEl>
                                        <p:attrNameLst>
                                          <p:attrName>fillcolor</p:attrName>
                                        </p:attrNameLst>
                                      </p:cBhvr>
                                      <p:tavLst>
                                        <p:tav tm="0">
                                          <p:val>
                                            <p:clrVal>
                                              <a:schemeClr val="accent2"/>
                                            </p:clrVal>
                                          </p:val>
                                        </p:tav>
                                        <p:tav tm="50000">
                                          <p:val>
                                            <p:clrVal>
                                              <a:schemeClr val="hlink"/>
                                            </p:clrVal>
                                          </p:val>
                                        </p:tav>
                                      </p:tavLst>
                                    </p:anim>
                                    <p:set>
                                      <p:cBhvr>
                                        <p:cTn id="9" dur="80"/>
                                        <p:tgtEl>
                                          <p:spTgt spid="94211">
                                            <p:txEl>
                                              <p:pRg st="3" end="3"/>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94211">
                                            <p:txEl>
                                              <p:pRg st="4" end="4"/>
                                            </p:txEl>
                                          </p:spTgt>
                                        </p:tgtEl>
                                        <p:attrNameLst>
                                          <p:attrName>style.visibility</p:attrName>
                                        </p:attrNameLst>
                                      </p:cBhvr>
                                      <p:to>
                                        <p:strVal val="visible"/>
                                      </p:to>
                                    </p:set>
                                    <p:anim calcmode="discrete" valueType="clr">
                                      <p:cBhvr override="childStyle">
                                        <p:cTn id="14" dur="80"/>
                                        <p:tgtEl>
                                          <p:spTgt spid="9421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4211">
                                            <p:txEl>
                                              <p:pRg st="4" end="4"/>
                                            </p:txEl>
                                          </p:spTgt>
                                        </p:tgtEl>
                                        <p:attrNameLst>
                                          <p:attrName>fillcolor</p:attrName>
                                        </p:attrNameLst>
                                      </p:cBhvr>
                                      <p:tavLst>
                                        <p:tav tm="0">
                                          <p:val>
                                            <p:clrVal>
                                              <a:schemeClr val="accent2"/>
                                            </p:clrVal>
                                          </p:val>
                                        </p:tav>
                                        <p:tav tm="50000">
                                          <p:val>
                                            <p:clrVal>
                                              <a:schemeClr val="hlink"/>
                                            </p:clrVal>
                                          </p:val>
                                        </p:tav>
                                      </p:tavLst>
                                    </p:anim>
                                    <p:set>
                                      <p:cBhvr>
                                        <p:cTn id="16" dur="80"/>
                                        <p:tgtEl>
                                          <p:spTgt spid="94211">
                                            <p:txEl>
                                              <p:pRg st="4" end="4"/>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94211">
                                            <p:txEl>
                                              <p:pRg st="5" end="5"/>
                                            </p:txEl>
                                          </p:spTgt>
                                        </p:tgtEl>
                                        <p:attrNameLst>
                                          <p:attrName>style.visibility</p:attrName>
                                        </p:attrNameLst>
                                      </p:cBhvr>
                                      <p:to>
                                        <p:strVal val="visible"/>
                                      </p:to>
                                    </p:set>
                                    <p:anim calcmode="discrete" valueType="clr">
                                      <p:cBhvr override="childStyle">
                                        <p:cTn id="21" dur="80"/>
                                        <p:tgtEl>
                                          <p:spTgt spid="94211">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94211">
                                            <p:txEl>
                                              <p:pRg st="5" end="5"/>
                                            </p:txEl>
                                          </p:spTgt>
                                        </p:tgtEl>
                                        <p:attrNameLst>
                                          <p:attrName>fillcolor</p:attrName>
                                        </p:attrNameLst>
                                      </p:cBhvr>
                                      <p:tavLst>
                                        <p:tav tm="0">
                                          <p:val>
                                            <p:clrVal>
                                              <a:schemeClr val="accent2"/>
                                            </p:clrVal>
                                          </p:val>
                                        </p:tav>
                                        <p:tav tm="50000">
                                          <p:val>
                                            <p:clrVal>
                                              <a:schemeClr val="hlink"/>
                                            </p:clrVal>
                                          </p:val>
                                        </p:tav>
                                      </p:tavLst>
                                    </p:anim>
                                    <p:set>
                                      <p:cBhvr>
                                        <p:cTn id="23" dur="80"/>
                                        <p:tgtEl>
                                          <p:spTgt spid="94211">
                                            <p:txEl>
                                              <p:pRg st="5" end="5"/>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94211">
                                            <p:txEl>
                                              <p:pRg st="6" end="6"/>
                                            </p:txEl>
                                          </p:spTgt>
                                        </p:tgtEl>
                                        <p:attrNameLst>
                                          <p:attrName>style.visibility</p:attrName>
                                        </p:attrNameLst>
                                      </p:cBhvr>
                                      <p:to>
                                        <p:strVal val="visible"/>
                                      </p:to>
                                    </p:set>
                                    <p:anim calcmode="discrete" valueType="clr">
                                      <p:cBhvr override="childStyle">
                                        <p:cTn id="28" dur="80"/>
                                        <p:tgtEl>
                                          <p:spTgt spid="94211">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94211">
                                            <p:txEl>
                                              <p:pRg st="6" end="6"/>
                                            </p:txEl>
                                          </p:spTgt>
                                        </p:tgtEl>
                                        <p:attrNameLst>
                                          <p:attrName>fillcolor</p:attrName>
                                        </p:attrNameLst>
                                      </p:cBhvr>
                                      <p:tavLst>
                                        <p:tav tm="0">
                                          <p:val>
                                            <p:clrVal>
                                              <a:schemeClr val="accent2"/>
                                            </p:clrVal>
                                          </p:val>
                                        </p:tav>
                                        <p:tav tm="50000">
                                          <p:val>
                                            <p:clrVal>
                                              <a:schemeClr val="hlink"/>
                                            </p:clrVal>
                                          </p:val>
                                        </p:tav>
                                      </p:tavLst>
                                    </p:anim>
                                    <p:set>
                                      <p:cBhvr>
                                        <p:cTn id="30" dur="80"/>
                                        <p:tgtEl>
                                          <p:spTgt spid="94211">
                                            <p:txEl>
                                              <p:pRg st="6" end="6"/>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94211">
                                            <p:txEl>
                                              <p:pRg st="7" end="7"/>
                                            </p:txEl>
                                          </p:spTgt>
                                        </p:tgtEl>
                                        <p:attrNameLst>
                                          <p:attrName>style.visibility</p:attrName>
                                        </p:attrNameLst>
                                      </p:cBhvr>
                                      <p:to>
                                        <p:strVal val="visible"/>
                                      </p:to>
                                    </p:set>
                                    <p:anim calcmode="discrete" valueType="clr">
                                      <p:cBhvr override="childStyle">
                                        <p:cTn id="35" dur="80"/>
                                        <p:tgtEl>
                                          <p:spTgt spid="94211">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94211">
                                            <p:txEl>
                                              <p:pRg st="7" end="7"/>
                                            </p:txEl>
                                          </p:spTgt>
                                        </p:tgtEl>
                                        <p:attrNameLst>
                                          <p:attrName>fillcolor</p:attrName>
                                        </p:attrNameLst>
                                      </p:cBhvr>
                                      <p:tavLst>
                                        <p:tav tm="0">
                                          <p:val>
                                            <p:clrVal>
                                              <a:schemeClr val="accent2"/>
                                            </p:clrVal>
                                          </p:val>
                                        </p:tav>
                                        <p:tav tm="50000">
                                          <p:val>
                                            <p:clrVal>
                                              <a:schemeClr val="hlink"/>
                                            </p:clrVal>
                                          </p:val>
                                        </p:tav>
                                      </p:tavLst>
                                    </p:anim>
                                    <p:set>
                                      <p:cBhvr>
                                        <p:cTn id="37" dur="80"/>
                                        <p:tgtEl>
                                          <p:spTgt spid="94211">
                                            <p:txEl>
                                              <p:pRg st="7" end="7"/>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94211">
                                            <p:txEl>
                                              <p:pRg st="8" end="8"/>
                                            </p:txEl>
                                          </p:spTgt>
                                        </p:tgtEl>
                                        <p:attrNameLst>
                                          <p:attrName>style.visibility</p:attrName>
                                        </p:attrNameLst>
                                      </p:cBhvr>
                                      <p:to>
                                        <p:strVal val="visible"/>
                                      </p:to>
                                    </p:set>
                                    <p:anim calcmode="discrete" valueType="clr">
                                      <p:cBhvr override="childStyle">
                                        <p:cTn id="42" dur="80"/>
                                        <p:tgtEl>
                                          <p:spTgt spid="94211">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94211">
                                            <p:txEl>
                                              <p:pRg st="8" end="8"/>
                                            </p:txEl>
                                          </p:spTgt>
                                        </p:tgtEl>
                                        <p:attrNameLst>
                                          <p:attrName>fillcolor</p:attrName>
                                        </p:attrNameLst>
                                      </p:cBhvr>
                                      <p:tavLst>
                                        <p:tav tm="0">
                                          <p:val>
                                            <p:clrVal>
                                              <a:schemeClr val="accent2"/>
                                            </p:clrVal>
                                          </p:val>
                                        </p:tav>
                                        <p:tav tm="50000">
                                          <p:val>
                                            <p:clrVal>
                                              <a:schemeClr val="hlink"/>
                                            </p:clrVal>
                                          </p:val>
                                        </p:tav>
                                      </p:tavLst>
                                    </p:anim>
                                    <p:set>
                                      <p:cBhvr>
                                        <p:cTn id="44" dur="80"/>
                                        <p:tgtEl>
                                          <p:spTgt spid="94211">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274638"/>
            <a:ext cx="8229600" cy="715962"/>
          </a:xfrm>
        </p:spPr>
        <p:txBody>
          <a:bodyPr>
            <a:normAutofit fontScale="90000"/>
          </a:bodyPr>
          <a:lstStyle/>
          <a:p>
            <a:pPr eaLnBrk="1" fontAlgn="auto" hangingPunct="1">
              <a:spcAft>
                <a:spcPts val="0"/>
              </a:spcAft>
              <a:defRPr/>
            </a:pPr>
            <a:r>
              <a:rPr lang="en-US" b="1" smtClean="0"/>
              <a:t>LOAD CURVES</a:t>
            </a:r>
            <a:endParaRPr lang="en-US" smtClean="0"/>
          </a:p>
        </p:txBody>
      </p:sp>
      <p:sp>
        <p:nvSpPr>
          <p:cNvPr id="95235" name="Content Placeholder 2"/>
          <p:cNvSpPr>
            <a:spLocks noGrp="1"/>
          </p:cNvSpPr>
          <p:nvPr>
            <p:ph idx="1"/>
          </p:nvPr>
        </p:nvSpPr>
        <p:spPr>
          <a:xfrm>
            <a:off x="152400" y="1143000"/>
            <a:ext cx="8763000" cy="4983163"/>
          </a:xfrm>
        </p:spPr>
        <p:txBody>
          <a:bodyPr/>
          <a:lstStyle/>
          <a:p>
            <a:pPr algn="just" eaLnBrk="1" hangingPunct="1">
              <a:buFont typeface="Wingdings" pitchFamily="2" charset="2"/>
              <a:buChar char="Ø"/>
            </a:pPr>
            <a:r>
              <a:rPr lang="en-US" sz="2200" smtClean="0">
                <a:latin typeface="Times New Roman" pitchFamily="18" charset="0"/>
              </a:rPr>
              <a:t>The load demand on a power system is governed by the consumers and for a system supplying industrial and domestic consumers, it varies within wide limits. This variation of load can be considered as daily, weekly, monthly or yearly.</a:t>
            </a:r>
          </a:p>
          <a:p>
            <a:pPr algn="just" eaLnBrk="1" hangingPunct="1">
              <a:buFont typeface="Wingdings" pitchFamily="2" charset="2"/>
              <a:buChar char="Ø"/>
            </a:pPr>
            <a:endParaRPr lang="en-US" sz="1000" smtClean="0">
              <a:latin typeface="Times New Roman" pitchFamily="18" charset="0"/>
            </a:endParaRPr>
          </a:p>
          <a:p>
            <a:pPr algn="just" eaLnBrk="1" hangingPunct="1">
              <a:buFont typeface="Wingdings" pitchFamily="2" charset="2"/>
              <a:buChar char="Ø"/>
            </a:pPr>
            <a:r>
              <a:rPr lang="en-US" sz="2200" smtClean="0">
                <a:latin typeface="Times New Roman" pitchFamily="18" charset="0"/>
              </a:rPr>
              <a:t>These curves are for a day and for a year and these show the load demanded by the consumers at any particular time. Such load curves are termed as “Chronological load Curves”.</a:t>
            </a:r>
          </a:p>
        </p:txBody>
      </p:sp>
      <p:sp>
        <p:nvSpPr>
          <p:cNvPr id="4" name="Footer Placeholder 3"/>
          <p:cNvSpPr>
            <a:spLocks noGrp="1"/>
          </p:cNvSpPr>
          <p:nvPr>
            <p:ph type="ftr" sz="quarter" idx="11"/>
          </p:nvPr>
        </p:nvSpPr>
        <p:spPr/>
        <p:txBody>
          <a:bodyPr/>
          <a:lstStyle/>
          <a:p>
            <a:pPr>
              <a:defRPr/>
            </a:pPr>
            <a:endParaRPr lang="en-US" dirty="0"/>
          </a:p>
        </p:txBody>
      </p:sp>
      <p:pic>
        <p:nvPicPr>
          <p:cNvPr id="9523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810000"/>
            <a:ext cx="5867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2235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74638"/>
            <a:ext cx="8229600" cy="639762"/>
          </a:xfrm>
        </p:spPr>
        <p:txBody>
          <a:bodyPr>
            <a:normAutofit fontScale="90000"/>
          </a:bodyPr>
          <a:lstStyle/>
          <a:p>
            <a:pPr eaLnBrk="1" fontAlgn="auto" hangingPunct="1">
              <a:spcAft>
                <a:spcPts val="0"/>
              </a:spcAft>
              <a:defRPr/>
            </a:pPr>
            <a:r>
              <a:rPr lang="en-US" smtClean="0">
                <a:solidFill>
                  <a:schemeClr val="accent1">
                    <a:satMod val="150000"/>
                  </a:schemeClr>
                </a:solidFill>
              </a:rPr>
              <a:t>Numerical Problems</a:t>
            </a:r>
          </a:p>
        </p:txBody>
      </p:sp>
      <p:sp>
        <p:nvSpPr>
          <p:cNvPr id="3" name="Content Placeholder 2"/>
          <p:cNvSpPr>
            <a:spLocks noGrp="1"/>
          </p:cNvSpPr>
          <p:nvPr>
            <p:ph idx="1"/>
          </p:nvPr>
        </p:nvSpPr>
        <p:spPr>
          <a:xfrm>
            <a:off x="152400" y="1524000"/>
            <a:ext cx="8763000" cy="4724400"/>
          </a:xfrm>
        </p:spPr>
        <p:txBody>
          <a:bodyPr>
            <a:normAutofit fontScale="92500" lnSpcReduction="10000"/>
          </a:bodyPr>
          <a:lstStyle/>
          <a:p>
            <a:pPr eaLnBrk="1" hangingPunct="1">
              <a:buFont typeface="Arial" charset="0"/>
              <a:buNone/>
            </a:pPr>
            <a:r>
              <a:rPr lang="en-US" sz="1600" smtClean="0"/>
              <a:t>1. 	</a:t>
            </a:r>
            <a:r>
              <a:rPr lang="en-US" sz="1600" i="1" smtClean="0"/>
              <a:t>Determine the thermal efficiency of a steam power plant and its coal bill per annum using the following data.</a:t>
            </a:r>
          </a:p>
          <a:p>
            <a:pPr eaLnBrk="1" hangingPunct="1">
              <a:buFont typeface="Arial" charset="0"/>
              <a:buNone/>
            </a:pPr>
            <a:r>
              <a:rPr lang="en-US" sz="1600" i="1" smtClean="0"/>
              <a:t>	Maximum demand = 24000 kW</a:t>
            </a:r>
          </a:p>
          <a:p>
            <a:pPr eaLnBrk="1" hangingPunct="1">
              <a:buFont typeface="Arial" charset="0"/>
              <a:buNone/>
            </a:pPr>
            <a:r>
              <a:rPr lang="en-US" sz="1600" i="1" smtClean="0"/>
              <a:t>	Load factor = 40%</a:t>
            </a:r>
          </a:p>
          <a:p>
            <a:pPr eaLnBrk="1" hangingPunct="1">
              <a:buFont typeface="Arial" charset="0"/>
              <a:buNone/>
            </a:pPr>
            <a:r>
              <a:rPr lang="en-US" sz="1600" i="1" smtClean="0"/>
              <a:t>	Boiler efficiency = 90%`</a:t>
            </a:r>
          </a:p>
          <a:p>
            <a:pPr eaLnBrk="1" hangingPunct="1">
              <a:buFont typeface="Arial" charset="0"/>
              <a:buNone/>
            </a:pPr>
            <a:r>
              <a:rPr lang="en-US" sz="1600" i="1" smtClean="0"/>
              <a:t>	Turbine efficiency = 92%</a:t>
            </a:r>
          </a:p>
          <a:p>
            <a:pPr eaLnBrk="1" hangingPunct="1">
              <a:buFont typeface="Arial" charset="0"/>
              <a:buNone/>
            </a:pPr>
            <a:r>
              <a:rPr lang="en-US" sz="1600" i="1" smtClean="0"/>
              <a:t>	Coal consumption = 0.87 kg/Unit</a:t>
            </a:r>
          </a:p>
          <a:p>
            <a:pPr eaLnBrk="1" hangingPunct="1">
              <a:buFont typeface="Arial" charset="0"/>
              <a:buNone/>
            </a:pPr>
            <a:r>
              <a:rPr lang="en-US" sz="1600" i="1" smtClean="0"/>
              <a:t>	Price of coal = Rs. 280 per tonne</a:t>
            </a:r>
          </a:p>
          <a:p>
            <a:pPr eaLnBrk="1" hangingPunct="1">
              <a:buFont typeface="Arial" charset="0"/>
              <a:buNone/>
            </a:pPr>
            <a:endParaRPr lang="en-US" sz="1600" i="1" smtClean="0"/>
          </a:p>
          <a:p>
            <a:pPr eaLnBrk="1" hangingPunct="1">
              <a:buFont typeface="Arial" charset="0"/>
              <a:buNone/>
            </a:pPr>
            <a:r>
              <a:rPr lang="en-US" sz="1600" b="1" smtClean="0"/>
              <a:t>Solution</a:t>
            </a:r>
          </a:p>
          <a:p>
            <a:pPr eaLnBrk="1" hangingPunct="1">
              <a:buFont typeface="Arial" charset="0"/>
              <a:buNone/>
            </a:pPr>
            <a:r>
              <a:rPr lang="en-US" sz="1600" smtClean="0"/>
              <a:t>	</a:t>
            </a:r>
            <a:r>
              <a:rPr lang="el-GR" sz="1600" smtClean="0"/>
              <a:t>η </a:t>
            </a:r>
            <a:r>
              <a:rPr lang="en-US" sz="1600" smtClean="0"/>
              <a:t>(Thermal efficiency)</a:t>
            </a:r>
            <a:r>
              <a:rPr lang="el-GR" sz="1600" smtClean="0"/>
              <a:t> = </a:t>
            </a:r>
            <a:r>
              <a:rPr lang="en-US" sz="1600" smtClean="0"/>
              <a:t>Boiler efficiency × Turbing efficiency</a:t>
            </a:r>
          </a:p>
          <a:p>
            <a:pPr eaLnBrk="1" hangingPunct="1">
              <a:buFont typeface="Arial" charset="0"/>
              <a:buNone/>
            </a:pPr>
            <a:r>
              <a:rPr lang="en-US" sz="1600" smtClean="0"/>
              <a:t>			        = 0.9 × 0.92 = 0.83</a:t>
            </a:r>
          </a:p>
          <a:p>
            <a:pPr eaLnBrk="1" hangingPunct="1">
              <a:buFont typeface="Arial" charset="0"/>
              <a:buNone/>
            </a:pPr>
            <a:r>
              <a:rPr lang="en-US" sz="1600" smtClean="0"/>
              <a:t>	Load factor = Average Load/Maximum Demand</a:t>
            </a:r>
          </a:p>
          <a:p>
            <a:pPr eaLnBrk="1" hangingPunct="1">
              <a:buFont typeface="Arial" charset="0"/>
              <a:buNone/>
            </a:pPr>
            <a:r>
              <a:rPr lang="en-US" sz="1600" smtClean="0"/>
              <a:t>	Average Load = 0.4 × 24000 = 9600 kW</a:t>
            </a:r>
          </a:p>
          <a:p>
            <a:pPr eaLnBrk="1" hangingPunct="1">
              <a:buFont typeface="Arial" charset="0"/>
              <a:buNone/>
            </a:pPr>
            <a:r>
              <a:rPr lang="en-US" sz="1600" smtClean="0"/>
              <a:t>	E = Energy generated in a year = 9600 × 8760 = 841 × 105 kWh</a:t>
            </a:r>
          </a:p>
          <a:p>
            <a:pPr eaLnBrk="1" hangingPunct="1">
              <a:buFont typeface="Arial" charset="0"/>
              <a:buNone/>
            </a:pPr>
            <a:r>
              <a:rPr lang="en-US" sz="1600" smtClean="0"/>
              <a:t>	Cost of coal per year   = (E × 0.87 × 280)/1000</a:t>
            </a:r>
          </a:p>
          <a:p>
            <a:pPr eaLnBrk="1" hangingPunct="1">
              <a:buFont typeface="Arial" charset="0"/>
              <a:buNone/>
            </a:pPr>
            <a:r>
              <a:rPr lang="en-US" sz="1600" smtClean="0"/>
              <a:t>			       = (841 × 105 × 0.87 × 280)/1000</a:t>
            </a:r>
          </a:p>
          <a:p>
            <a:pPr eaLnBrk="1" hangingPunct="1">
              <a:buFont typeface="Arial" charset="0"/>
              <a:buNone/>
            </a:pPr>
            <a:r>
              <a:rPr lang="en-US" sz="1600" b="1" smtClean="0"/>
              <a:t>			       = Rs. 205 × 105.</a:t>
            </a:r>
            <a:endParaRPr lang="en-US" sz="1600" smtClean="0"/>
          </a:p>
        </p:txBody>
      </p:sp>
      <p:sp>
        <p:nvSpPr>
          <p:cNvPr id="4" name="Footer Placeholder 3"/>
          <p:cNvSpPr>
            <a:spLocks noGrp="1"/>
          </p:cNvSpPr>
          <p:nvPr>
            <p:ph type="ftr" sz="quarter" idx="11"/>
          </p:nvPr>
        </p:nvSpPr>
        <p:spPr>
          <a:xfrm>
            <a:off x="3276600" y="6400800"/>
            <a:ext cx="3200400" cy="274638"/>
          </a:xfrm>
        </p:spPr>
        <p:txBody>
          <a:bodyPr/>
          <a:lstStyle/>
          <a:p>
            <a:pPr algn="ctr">
              <a:defRPr/>
            </a:pPr>
            <a:endParaRPr lang="en-US" dirty="0"/>
          </a:p>
        </p:txBody>
      </p:sp>
    </p:spTree>
    <p:extLst>
      <p:ext uri="{BB962C8B-B14F-4D97-AF65-F5344CB8AC3E}">
        <p14:creationId xmlns:p14="http://schemas.microsoft.com/office/powerpoint/2010/main" val="15188920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box(in)">
                                      <p:cBhvr>
                                        <p:cTn id="7" dur="500"/>
                                        <p:tgtEl>
                                          <p:spTgt spid="3">
                                            <p:txEl>
                                              <p:pRg st="8" end="8"/>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9" end="9"/>
                                            </p:txEl>
                                          </p:spTgt>
                                        </p:tgtEl>
                                        <p:attrNameLst>
                                          <p:attrName>style.visibility</p:attrName>
                                        </p:attrNameLst>
                                      </p:cBhvr>
                                      <p:to>
                                        <p:strVal val="visible"/>
                                      </p:to>
                                    </p:set>
                                    <p:animEffect transition="in" filter="box(in)">
                                      <p:cBhvr>
                                        <p:cTn id="10" dur="500"/>
                                        <p:tgtEl>
                                          <p:spTgt spid="3">
                                            <p:txEl>
                                              <p:pRg st="9" end="9"/>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animEffect transition="in" filter="box(in)">
                                      <p:cBhvr>
                                        <p:cTn id="13" dur="500"/>
                                        <p:tgtEl>
                                          <p:spTgt spid="3">
                                            <p:txEl>
                                              <p:pRg st="10" end="10"/>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11" end="11"/>
                                            </p:txEl>
                                          </p:spTgt>
                                        </p:tgtEl>
                                        <p:attrNameLst>
                                          <p:attrName>style.visibility</p:attrName>
                                        </p:attrNameLst>
                                      </p:cBhvr>
                                      <p:to>
                                        <p:strVal val="visible"/>
                                      </p:to>
                                    </p:set>
                                    <p:animEffect transition="in" filter="box(in)">
                                      <p:cBhvr>
                                        <p:cTn id="16" dur="500"/>
                                        <p:tgtEl>
                                          <p:spTgt spid="3">
                                            <p:txEl>
                                              <p:pRg st="11" end="11"/>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animEffect transition="in" filter="box(in)">
                                      <p:cBhvr>
                                        <p:cTn id="19" dur="500"/>
                                        <p:tgtEl>
                                          <p:spTgt spid="3">
                                            <p:txEl>
                                              <p:pRg st="12" end="12"/>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3">
                                            <p:txEl>
                                              <p:pRg st="13" end="13"/>
                                            </p:txEl>
                                          </p:spTgt>
                                        </p:tgtEl>
                                        <p:attrNameLst>
                                          <p:attrName>style.visibility</p:attrName>
                                        </p:attrNameLst>
                                      </p:cBhvr>
                                      <p:to>
                                        <p:strVal val="visible"/>
                                      </p:to>
                                    </p:set>
                                    <p:animEffect transition="in" filter="box(in)">
                                      <p:cBhvr>
                                        <p:cTn id="22" dur="500"/>
                                        <p:tgtEl>
                                          <p:spTgt spid="3">
                                            <p:txEl>
                                              <p:pRg st="13" end="13"/>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14" end="14"/>
                                            </p:txEl>
                                          </p:spTgt>
                                        </p:tgtEl>
                                        <p:attrNameLst>
                                          <p:attrName>style.visibility</p:attrName>
                                        </p:attrNameLst>
                                      </p:cBhvr>
                                      <p:to>
                                        <p:strVal val="visible"/>
                                      </p:to>
                                    </p:set>
                                    <p:animEffect transition="in" filter="box(in)">
                                      <p:cBhvr>
                                        <p:cTn id="25" dur="500"/>
                                        <p:tgtEl>
                                          <p:spTgt spid="3">
                                            <p:txEl>
                                              <p:pRg st="14" end="14"/>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3">
                                            <p:txEl>
                                              <p:pRg st="15" end="15"/>
                                            </p:txEl>
                                          </p:spTgt>
                                        </p:tgtEl>
                                        <p:attrNameLst>
                                          <p:attrName>style.visibility</p:attrName>
                                        </p:attrNameLst>
                                      </p:cBhvr>
                                      <p:to>
                                        <p:strVal val="visible"/>
                                      </p:to>
                                    </p:set>
                                    <p:animEffect transition="in" filter="box(in)">
                                      <p:cBhvr>
                                        <p:cTn id="28" dur="500"/>
                                        <p:tgtEl>
                                          <p:spTgt spid="3">
                                            <p:txEl>
                                              <p:pRg st="15" end="15"/>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3">
                                            <p:txEl>
                                              <p:pRg st="16" end="16"/>
                                            </p:txEl>
                                          </p:spTgt>
                                        </p:tgtEl>
                                        <p:attrNameLst>
                                          <p:attrName>style.visibility</p:attrName>
                                        </p:attrNameLst>
                                      </p:cBhvr>
                                      <p:to>
                                        <p:strVal val="visible"/>
                                      </p:to>
                                    </p:set>
                                    <p:animEffect transition="in" filter="box(in)">
                                      <p:cBhvr>
                                        <p:cTn id="31"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Footer Placeholder 3"/>
          <p:cNvSpPr>
            <a:spLocks noGrp="1"/>
          </p:cNvSpPr>
          <p:nvPr>
            <p:ph type="ftr" sz="quarter" idx="11"/>
          </p:nvPr>
        </p:nvSpPr>
        <p:spPr bwMode="auto">
          <a:xfrm>
            <a:off x="2667000" y="6172200"/>
            <a:ext cx="39624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dirty="0" smtClean="0">
              <a:solidFill>
                <a:schemeClr val="tx2"/>
              </a:solidFill>
            </a:endParaRPr>
          </a:p>
        </p:txBody>
      </p:sp>
      <p:sp>
        <p:nvSpPr>
          <p:cNvPr id="3" name="Content Placeholder 2"/>
          <p:cNvSpPr>
            <a:spLocks noGrp="1"/>
          </p:cNvSpPr>
          <p:nvPr>
            <p:ph sz="quarter" idx="1"/>
          </p:nvPr>
        </p:nvSpPr>
        <p:spPr>
          <a:xfrm>
            <a:off x="228600" y="1066800"/>
            <a:ext cx="8686800" cy="5059363"/>
          </a:xfrm>
        </p:spPr>
        <p:txBody>
          <a:bodyPr>
            <a:normAutofit/>
          </a:bodyPr>
          <a:lstStyle/>
          <a:p>
            <a:pPr marL="514350" indent="-514350" algn="just" eaLnBrk="1" fontAlgn="auto" hangingPunct="1">
              <a:spcBef>
                <a:spcPts val="580"/>
              </a:spcBef>
              <a:spcAft>
                <a:spcPts val="0"/>
              </a:spcAft>
              <a:buFont typeface="+mj-lt"/>
              <a:buAutoNum type="arabicPeriod" startAt="2"/>
              <a:defRPr/>
            </a:pPr>
            <a:r>
              <a:rPr lang="en-US" sz="2400" i="1" dirty="0" smtClean="0"/>
              <a:t>The maximum (peak) load on a thermal power plant of 60 Mw capacity is 50 Mw at an annual load factor of 50%. The loads having maximum demands of 25 Mw, 20 Mw, 8 Mw and, 5 Mw are connected to the power station.</a:t>
            </a:r>
          </a:p>
          <a:p>
            <a:pPr marL="517525" indent="-517525" algn="just" eaLnBrk="1" fontAlgn="auto" hangingPunct="1">
              <a:spcBef>
                <a:spcPts val="580"/>
              </a:spcBef>
              <a:spcAft>
                <a:spcPts val="0"/>
              </a:spcAft>
              <a:buFont typeface="Arial" charset="0"/>
              <a:buNone/>
              <a:defRPr/>
            </a:pPr>
            <a:r>
              <a:rPr lang="en-US" sz="2400" i="1" dirty="0" smtClean="0"/>
              <a:t>	Determine: (a) Average load on power station (b) Energy generated per year (c) Demand factor (d) Diversity factor.</a:t>
            </a:r>
          </a:p>
        </p:txBody>
      </p:sp>
    </p:spTree>
    <p:extLst>
      <p:ext uri="{BB962C8B-B14F-4D97-AF65-F5344CB8AC3E}">
        <p14:creationId xmlns:p14="http://schemas.microsoft.com/office/powerpoint/2010/main" val="572356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ontent Placeholder 2"/>
          <p:cNvSpPr>
            <a:spLocks noGrp="1"/>
          </p:cNvSpPr>
          <p:nvPr>
            <p:ph idx="1"/>
          </p:nvPr>
        </p:nvSpPr>
        <p:spPr>
          <a:xfrm>
            <a:off x="152400" y="685800"/>
            <a:ext cx="8839200" cy="5440363"/>
          </a:xfrm>
        </p:spPr>
        <p:txBody>
          <a:bodyPr/>
          <a:lstStyle/>
          <a:p>
            <a:pPr>
              <a:buFont typeface="Arial" charset="0"/>
              <a:buNone/>
            </a:pPr>
            <a:r>
              <a:rPr lang="en-US" sz="2400" b="1" smtClean="0"/>
              <a:t>Solution.</a:t>
            </a:r>
          </a:p>
          <a:p>
            <a:pPr algn="just">
              <a:buFont typeface="Arial" charset="0"/>
              <a:buNone/>
            </a:pPr>
            <a:r>
              <a:rPr lang="en-US" sz="2400" smtClean="0"/>
              <a:t>		(</a:t>
            </a:r>
            <a:r>
              <a:rPr lang="en-US" sz="2400" i="1" smtClean="0"/>
              <a:t>a) Load factor = Average load/Maximum demand</a:t>
            </a:r>
          </a:p>
          <a:p>
            <a:pPr algn="just">
              <a:buFont typeface="Arial" charset="0"/>
              <a:buNone/>
            </a:pPr>
            <a:r>
              <a:rPr lang="en-US" sz="2400" smtClean="0"/>
              <a:t>		      Average load = 0.5 × 50 = 25 Mw</a:t>
            </a:r>
          </a:p>
          <a:p>
            <a:pPr algn="just">
              <a:buFont typeface="Arial" charset="0"/>
              <a:buNone/>
            </a:pPr>
            <a:endParaRPr lang="en-US" sz="1200" smtClean="0"/>
          </a:p>
          <a:p>
            <a:pPr algn="just">
              <a:buFont typeface="Arial" charset="0"/>
              <a:buNone/>
            </a:pPr>
            <a:r>
              <a:rPr lang="en-US" sz="2400" smtClean="0"/>
              <a:t>		(</a:t>
            </a:r>
            <a:r>
              <a:rPr lang="en-US" sz="2400" i="1" smtClean="0"/>
              <a:t>b) E = Energy generated per year </a:t>
            </a:r>
            <a:r>
              <a:rPr lang="en-US" sz="2400" smtClean="0"/>
              <a:t>= Average load × 8760</a:t>
            </a:r>
          </a:p>
          <a:p>
            <a:pPr algn="just">
              <a:buFont typeface="Arial" charset="0"/>
              <a:buNone/>
            </a:pPr>
            <a:r>
              <a:rPr lang="en-US" sz="2400" smtClean="0"/>
              <a:t>						        = 219 × 106 kWh.</a:t>
            </a:r>
          </a:p>
          <a:p>
            <a:pPr algn="just">
              <a:buFont typeface="Arial" charset="0"/>
              <a:buNone/>
            </a:pPr>
            <a:endParaRPr lang="en-US" sz="1200" smtClean="0"/>
          </a:p>
          <a:p>
            <a:pPr algn="just">
              <a:buFont typeface="Arial" charset="0"/>
              <a:buNone/>
            </a:pPr>
            <a:r>
              <a:rPr lang="en-US" sz="2400" smtClean="0"/>
              <a:t>		(</a:t>
            </a:r>
            <a:r>
              <a:rPr lang="en-US" sz="2400" i="1" smtClean="0"/>
              <a:t>c) Demand factor = Maximum demand/Connected load</a:t>
            </a:r>
          </a:p>
          <a:p>
            <a:pPr algn="just">
              <a:buFont typeface="Arial" charset="0"/>
              <a:buNone/>
            </a:pPr>
            <a:r>
              <a:rPr lang="en-US" sz="2400" smtClean="0"/>
              <a:t>				       = 50/(25 + 20 + 8 + 5) = 0.86</a:t>
            </a:r>
          </a:p>
          <a:p>
            <a:pPr algn="just">
              <a:buFont typeface="Arial" charset="0"/>
              <a:buNone/>
            </a:pPr>
            <a:endParaRPr lang="en-US" sz="1200" smtClean="0"/>
          </a:p>
          <a:p>
            <a:pPr algn="just">
              <a:buFont typeface="Arial" charset="0"/>
              <a:buNone/>
            </a:pPr>
            <a:r>
              <a:rPr lang="en-US" sz="2400" smtClean="0"/>
              <a:t>		(</a:t>
            </a:r>
            <a:r>
              <a:rPr lang="en-US" sz="2400" i="1" smtClean="0"/>
              <a:t>d) Diversity factor = </a:t>
            </a:r>
            <a:r>
              <a:rPr lang="en-US" sz="1300" i="1" smtClean="0"/>
              <a:t>(</a:t>
            </a:r>
            <a:r>
              <a:rPr lang="en-US" sz="1300" smtClean="0"/>
              <a:t>Sum of individual maximum demands)/(Simultaneous maximum demand)</a:t>
            </a:r>
          </a:p>
          <a:p>
            <a:pPr algn="just">
              <a:buFont typeface="Arial" charset="0"/>
              <a:buNone/>
            </a:pPr>
            <a:r>
              <a:rPr lang="en-US" sz="2400" smtClean="0"/>
              <a:t>				= (25 + 20 + 8 + 5)/(50) = </a:t>
            </a:r>
            <a:r>
              <a:rPr lang="en-US" sz="2400" b="1" smtClean="0"/>
              <a:t>1.16</a:t>
            </a:r>
            <a:endParaRPr lang="en-US" sz="2400" smtClean="0"/>
          </a:p>
          <a:p>
            <a:pPr algn="just">
              <a:buFont typeface="Arial" charset="0"/>
              <a:buNone/>
            </a:pPr>
            <a:endParaRPr lang="en-US" sz="2400" smtClean="0"/>
          </a:p>
          <a:p>
            <a:pPr>
              <a:buFont typeface="Arial" charset="0"/>
              <a:buNone/>
            </a:pPr>
            <a:endParaRPr lang="en-US" smtClean="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345084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28600" y="457200"/>
            <a:ext cx="8686800" cy="487363"/>
          </a:xfrm>
          <a:solidFill>
            <a:schemeClr val="accent6">
              <a:lumMod val="60000"/>
              <a:lumOff val="40000"/>
            </a:schemeClr>
          </a:solidFill>
        </p:spPr>
        <p:txBody>
          <a:bodyPr>
            <a:normAutofit fontScale="90000"/>
          </a:bodyPr>
          <a:lstStyle/>
          <a:p>
            <a:pPr>
              <a:defRPr/>
            </a:pPr>
            <a:r>
              <a:rPr lang="en-US" sz="2800" b="1" dirty="0" smtClean="0">
                <a:latin typeface="Times New Roman" pitchFamily="18" charset="0"/>
              </a:rPr>
              <a:t>FACTOR EFFECTING POWER PLANT DESIGN</a:t>
            </a:r>
            <a:endParaRPr lang="en-US" sz="2800" dirty="0" smtClean="0">
              <a:latin typeface="Times New Roman" pitchFamily="18" charset="0"/>
            </a:endParaRPr>
          </a:p>
        </p:txBody>
      </p:sp>
      <p:sp>
        <p:nvSpPr>
          <p:cNvPr id="83971" name="Content Placeholder 2"/>
          <p:cNvSpPr>
            <a:spLocks noGrp="1"/>
          </p:cNvSpPr>
          <p:nvPr>
            <p:ph idx="1"/>
          </p:nvPr>
        </p:nvSpPr>
        <p:spPr>
          <a:xfrm>
            <a:off x="228600" y="990600"/>
            <a:ext cx="8686800" cy="5638800"/>
          </a:xfrm>
          <a:blipFill dpi="0" rotWithShape="1">
            <a:blip r:embed="rId2"/>
            <a:srcRect/>
            <a:tile tx="0" ty="0" sx="100000" sy="100000" flip="none" algn="tl"/>
          </a:blipFill>
        </p:spPr>
        <p:txBody>
          <a:bodyPr/>
          <a:lstStyle/>
          <a:p>
            <a:pPr>
              <a:buFont typeface="Arial" charset="0"/>
              <a:buNone/>
            </a:pPr>
            <a:r>
              <a:rPr lang="en-US" sz="2200" smtClean="0">
                <a:latin typeface="Times New Roman" pitchFamily="18" charset="0"/>
              </a:rPr>
              <a:t>	Following are the factor effecting while designing a power plant.</a:t>
            </a:r>
          </a:p>
          <a:p>
            <a:pPr>
              <a:buFont typeface="Arial" charset="0"/>
              <a:buNone/>
            </a:pPr>
            <a:endParaRPr lang="en-US" sz="1000" smtClean="0">
              <a:latin typeface="Times New Roman" pitchFamily="18" charset="0"/>
            </a:endParaRPr>
          </a:p>
          <a:p>
            <a:pPr>
              <a:buFont typeface="Arial" charset="0"/>
              <a:buNone/>
            </a:pPr>
            <a:r>
              <a:rPr lang="en-US" sz="2200" smtClean="0">
                <a:latin typeface="Times New Roman" pitchFamily="18" charset="0"/>
              </a:rPr>
              <a:t>	(1) Location of power plant</a:t>
            </a:r>
          </a:p>
          <a:p>
            <a:pPr>
              <a:buFont typeface="Arial" charset="0"/>
              <a:buNone/>
            </a:pPr>
            <a:endParaRPr lang="en-US" sz="1000" smtClean="0">
              <a:latin typeface="Times New Roman" pitchFamily="18" charset="0"/>
            </a:endParaRPr>
          </a:p>
          <a:p>
            <a:pPr>
              <a:buFont typeface="Arial" charset="0"/>
              <a:buNone/>
            </a:pPr>
            <a:r>
              <a:rPr lang="en-US" sz="2200" smtClean="0">
                <a:latin typeface="Times New Roman" pitchFamily="18" charset="0"/>
              </a:rPr>
              <a:t>	(2) Availability of water in power plant</a:t>
            </a:r>
          </a:p>
          <a:p>
            <a:pPr>
              <a:buFont typeface="Arial" charset="0"/>
              <a:buNone/>
            </a:pPr>
            <a:endParaRPr lang="en-US" sz="1000" smtClean="0">
              <a:latin typeface="Times New Roman" pitchFamily="18" charset="0"/>
            </a:endParaRPr>
          </a:p>
          <a:p>
            <a:pPr>
              <a:buFont typeface="Arial" charset="0"/>
              <a:buNone/>
            </a:pPr>
            <a:r>
              <a:rPr lang="en-US" sz="2200" smtClean="0">
                <a:latin typeface="Times New Roman" pitchFamily="18" charset="0"/>
              </a:rPr>
              <a:t>	(3) Availability of labour nearer to power plant</a:t>
            </a:r>
          </a:p>
          <a:p>
            <a:pPr>
              <a:buFont typeface="Arial" charset="0"/>
              <a:buNone/>
            </a:pPr>
            <a:endParaRPr lang="en-US" sz="1000" smtClean="0">
              <a:latin typeface="Times New Roman" pitchFamily="18" charset="0"/>
            </a:endParaRPr>
          </a:p>
          <a:p>
            <a:pPr>
              <a:buFont typeface="Arial" charset="0"/>
              <a:buNone/>
            </a:pPr>
            <a:r>
              <a:rPr lang="en-US" sz="2200" smtClean="0">
                <a:latin typeface="Times New Roman" pitchFamily="18" charset="0"/>
              </a:rPr>
              <a:t>	(4) Land cost of power plant</a:t>
            </a:r>
          </a:p>
          <a:p>
            <a:pPr>
              <a:buFont typeface="Arial" charset="0"/>
              <a:buNone/>
            </a:pPr>
            <a:endParaRPr lang="en-US" sz="1000" smtClean="0">
              <a:latin typeface="Times New Roman" pitchFamily="18" charset="0"/>
            </a:endParaRPr>
          </a:p>
          <a:p>
            <a:pPr>
              <a:buFont typeface="Arial" charset="0"/>
              <a:buNone/>
            </a:pPr>
            <a:r>
              <a:rPr lang="en-US" sz="2200" smtClean="0">
                <a:latin typeface="Times New Roman" pitchFamily="18" charset="0"/>
              </a:rPr>
              <a:t>	(5) Low operating cost</a:t>
            </a:r>
          </a:p>
          <a:p>
            <a:pPr>
              <a:buFont typeface="Arial" charset="0"/>
              <a:buNone/>
            </a:pPr>
            <a:endParaRPr lang="en-US" sz="1000" smtClean="0">
              <a:latin typeface="Times New Roman" pitchFamily="18" charset="0"/>
            </a:endParaRPr>
          </a:p>
          <a:p>
            <a:pPr>
              <a:buFont typeface="Arial" charset="0"/>
              <a:buNone/>
            </a:pPr>
            <a:r>
              <a:rPr lang="en-US" sz="2200" smtClean="0">
                <a:latin typeface="Times New Roman" pitchFamily="18" charset="0"/>
              </a:rPr>
              <a:t>	(6) Low maintenance cost</a:t>
            </a:r>
          </a:p>
          <a:p>
            <a:pPr>
              <a:buFont typeface="Arial" charset="0"/>
              <a:buNone/>
            </a:pPr>
            <a:endParaRPr lang="en-US" sz="1000" smtClean="0">
              <a:latin typeface="Times New Roman" pitchFamily="18" charset="0"/>
            </a:endParaRPr>
          </a:p>
          <a:p>
            <a:pPr>
              <a:buFont typeface="Arial" charset="0"/>
              <a:buNone/>
            </a:pPr>
            <a:r>
              <a:rPr lang="en-US" sz="2200" smtClean="0">
                <a:latin typeface="Times New Roman" pitchFamily="18" charset="0"/>
              </a:rPr>
              <a:t>	(7) Low cost of energy generation</a:t>
            </a:r>
          </a:p>
          <a:p>
            <a:pPr>
              <a:buFont typeface="Arial" charset="0"/>
              <a:buNone/>
            </a:pPr>
            <a:endParaRPr lang="en-US" sz="1000" smtClean="0">
              <a:latin typeface="Times New Roman" pitchFamily="18" charset="0"/>
            </a:endParaRPr>
          </a:p>
          <a:p>
            <a:pPr>
              <a:buFont typeface="Arial" charset="0"/>
              <a:buNone/>
            </a:pPr>
            <a:r>
              <a:rPr lang="en-US" sz="2200" smtClean="0">
                <a:latin typeface="Times New Roman" pitchFamily="18" charset="0"/>
              </a:rPr>
              <a:t>	(8) Low capital cost</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773555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83971">
                                            <p:txEl>
                                              <p:pRg st="0" end="0"/>
                                            </p:txEl>
                                          </p:spTgt>
                                        </p:tgtEl>
                                        <p:attrNameLst>
                                          <p:attrName>style.visibility</p:attrName>
                                        </p:attrNameLst>
                                      </p:cBhvr>
                                      <p:to>
                                        <p:strVal val="visible"/>
                                      </p:to>
                                    </p:set>
                                    <p:anim calcmode="discrete" valueType="clr">
                                      <p:cBhvr override="childStyle">
                                        <p:cTn id="7" dur="80"/>
                                        <p:tgtEl>
                                          <p:spTgt spid="8397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397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83971">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83971">
                                            <p:txEl>
                                              <p:pRg st="2" end="2"/>
                                            </p:txEl>
                                          </p:spTgt>
                                        </p:tgtEl>
                                        <p:attrNameLst>
                                          <p:attrName>style.visibility</p:attrName>
                                        </p:attrNameLst>
                                      </p:cBhvr>
                                      <p:to>
                                        <p:strVal val="visible"/>
                                      </p:to>
                                    </p:set>
                                    <p:anim calcmode="lin" valueType="num">
                                      <p:cBhvr>
                                        <p:cTn id="14" dur="500" fill="hold"/>
                                        <p:tgtEl>
                                          <p:spTgt spid="83971">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83971">
                                            <p:txEl>
                                              <p:pRg st="2" end="2"/>
                                            </p:txEl>
                                          </p:spTgt>
                                        </p:tgtEl>
                                        <p:attrNameLst>
                                          <p:attrName>ppt_y</p:attrName>
                                        </p:attrNameLst>
                                      </p:cBhvr>
                                      <p:tavLst>
                                        <p:tav tm="0">
                                          <p:val>
                                            <p:strVal val="#ppt_y"/>
                                          </p:val>
                                        </p:tav>
                                        <p:tav tm="100000">
                                          <p:val>
                                            <p:strVal val="#ppt_y"/>
                                          </p:val>
                                        </p:tav>
                                      </p:tavLst>
                                    </p:anim>
                                    <p:anim calcmode="lin" valueType="num">
                                      <p:cBhvr>
                                        <p:cTn id="16" dur="500" fill="hold"/>
                                        <p:tgtEl>
                                          <p:spTgt spid="83971">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83971">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8397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83971">
                                            <p:txEl>
                                              <p:pRg st="4" end="4"/>
                                            </p:txEl>
                                          </p:spTgt>
                                        </p:tgtEl>
                                        <p:attrNameLst>
                                          <p:attrName>style.visibility</p:attrName>
                                        </p:attrNameLst>
                                      </p:cBhvr>
                                      <p:to>
                                        <p:strVal val="visible"/>
                                      </p:to>
                                    </p:set>
                                    <p:anim calcmode="lin" valueType="num">
                                      <p:cBhvr>
                                        <p:cTn id="23" dur="500" fill="hold"/>
                                        <p:tgtEl>
                                          <p:spTgt spid="83971">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83971">
                                            <p:txEl>
                                              <p:pRg st="4" end="4"/>
                                            </p:txEl>
                                          </p:spTgt>
                                        </p:tgtEl>
                                        <p:attrNameLst>
                                          <p:attrName>ppt_y</p:attrName>
                                        </p:attrNameLst>
                                      </p:cBhvr>
                                      <p:tavLst>
                                        <p:tav tm="0">
                                          <p:val>
                                            <p:strVal val="#ppt_y"/>
                                          </p:val>
                                        </p:tav>
                                        <p:tav tm="100000">
                                          <p:val>
                                            <p:strVal val="#ppt_y"/>
                                          </p:val>
                                        </p:tav>
                                      </p:tavLst>
                                    </p:anim>
                                    <p:anim calcmode="lin" valueType="num">
                                      <p:cBhvr>
                                        <p:cTn id="25" dur="500" fill="hold"/>
                                        <p:tgtEl>
                                          <p:spTgt spid="83971">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83971">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839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0" presetClass="entr" presetSubtype="0" fill="hold" nodeType="clickEffect">
                                  <p:stCondLst>
                                    <p:cond delay="0"/>
                                  </p:stCondLst>
                                  <p:iterate type="lt">
                                    <p:tmPct val="10000"/>
                                  </p:iterate>
                                  <p:childTnLst>
                                    <p:set>
                                      <p:cBhvr>
                                        <p:cTn id="31" dur="1" fill="hold">
                                          <p:stCondLst>
                                            <p:cond delay="0"/>
                                          </p:stCondLst>
                                        </p:cTn>
                                        <p:tgtEl>
                                          <p:spTgt spid="83971">
                                            <p:txEl>
                                              <p:pRg st="6" end="6"/>
                                            </p:txEl>
                                          </p:spTgt>
                                        </p:tgtEl>
                                        <p:attrNameLst>
                                          <p:attrName>style.visibility</p:attrName>
                                        </p:attrNameLst>
                                      </p:cBhvr>
                                      <p:to>
                                        <p:strVal val="visible"/>
                                      </p:to>
                                    </p:set>
                                    <p:animEffect transition="in" filter="fade">
                                      <p:cBhvr>
                                        <p:cTn id="32" dur="500"/>
                                        <p:tgtEl>
                                          <p:spTgt spid="83971">
                                            <p:txEl>
                                              <p:pRg st="6" end="6"/>
                                            </p:txEl>
                                          </p:spTgt>
                                        </p:tgtEl>
                                      </p:cBhvr>
                                    </p:animEffect>
                                    <p:anim calcmode="lin" valueType="num">
                                      <p:cBhvr>
                                        <p:cTn id="33" dur="500" fill="hold"/>
                                        <p:tgtEl>
                                          <p:spTgt spid="83971">
                                            <p:txEl>
                                              <p:pRg st="6" end="6"/>
                                            </p:txEl>
                                          </p:spTgt>
                                        </p:tgtEl>
                                        <p:attrNameLst>
                                          <p:attrName>ppt_x</p:attrName>
                                        </p:attrNameLst>
                                      </p:cBhvr>
                                      <p:tavLst>
                                        <p:tav tm="0">
                                          <p:val>
                                            <p:strVal val="#ppt_x-.1"/>
                                          </p:val>
                                        </p:tav>
                                        <p:tav tm="100000">
                                          <p:val>
                                            <p:strVal val="#ppt_x"/>
                                          </p:val>
                                        </p:tav>
                                      </p:tavLst>
                                    </p:anim>
                                    <p:anim calcmode="lin" valueType="num">
                                      <p:cBhvr>
                                        <p:cTn id="34" dur="500" fill="hold"/>
                                        <p:tgtEl>
                                          <p:spTgt spid="839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9" presetClass="entr" presetSubtype="0" fill="hold" nodeType="clickEffect">
                                  <p:stCondLst>
                                    <p:cond delay="0"/>
                                  </p:stCondLst>
                                  <p:childTnLst>
                                    <p:set>
                                      <p:cBhvr>
                                        <p:cTn id="38" dur="1" fill="hold">
                                          <p:stCondLst>
                                            <p:cond delay="0"/>
                                          </p:stCondLst>
                                        </p:cTn>
                                        <p:tgtEl>
                                          <p:spTgt spid="83971">
                                            <p:txEl>
                                              <p:pRg st="8" end="8"/>
                                            </p:txEl>
                                          </p:spTgt>
                                        </p:tgtEl>
                                        <p:attrNameLst>
                                          <p:attrName>style.visibility</p:attrName>
                                        </p:attrNameLst>
                                      </p:cBhvr>
                                      <p:to>
                                        <p:strVal val="visible"/>
                                      </p:to>
                                    </p:set>
                                    <p:animEffect transition="in" filter="dissolve">
                                      <p:cBhvr>
                                        <p:cTn id="39" dur="500"/>
                                        <p:tgtEl>
                                          <p:spTgt spid="83971">
                                            <p:txEl>
                                              <p:pRg st="8" end="8"/>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1" presetClass="entr" presetSubtype="0" fill="hold" nodeType="clickEffect">
                                  <p:stCondLst>
                                    <p:cond delay="0"/>
                                  </p:stCondLst>
                                  <p:iterate type="lt">
                                    <p:tmPct val="10000"/>
                                  </p:iterate>
                                  <p:childTnLst>
                                    <p:set>
                                      <p:cBhvr>
                                        <p:cTn id="43" dur="1" fill="hold">
                                          <p:stCondLst>
                                            <p:cond delay="0"/>
                                          </p:stCondLst>
                                        </p:cTn>
                                        <p:tgtEl>
                                          <p:spTgt spid="83971">
                                            <p:txEl>
                                              <p:pRg st="10" end="10"/>
                                            </p:txEl>
                                          </p:spTgt>
                                        </p:tgtEl>
                                        <p:attrNameLst>
                                          <p:attrName>style.visibility</p:attrName>
                                        </p:attrNameLst>
                                      </p:cBhvr>
                                      <p:to>
                                        <p:strVal val="visible"/>
                                      </p:to>
                                    </p:set>
                                    <p:anim calcmode="lin" valueType="num">
                                      <p:cBhvr>
                                        <p:cTn id="44" dur="500" fill="hold"/>
                                        <p:tgtEl>
                                          <p:spTgt spid="83971">
                                            <p:txEl>
                                              <p:pRg st="10" end="10"/>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83971">
                                            <p:txEl>
                                              <p:pRg st="10" end="10"/>
                                            </p:txEl>
                                          </p:spTgt>
                                        </p:tgtEl>
                                        <p:attrNameLst>
                                          <p:attrName>ppt_y</p:attrName>
                                        </p:attrNameLst>
                                      </p:cBhvr>
                                      <p:tavLst>
                                        <p:tav tm="0">
                                          <p:val>
                                            <p:strVal val="#ppt_y"/>
                                          </p:val>
                                        </p:tav>
                                        <p:tav tm="100000">
                                          <p:val>
                                            <p:strVal val="#ppt_y"/>
                                          </p:val>
                                        </p:tav>
                                      </p:tavLst>
                                    </p:anim>
                                    <p:anim calcmode="lin" valueType="num">
                                      <p:cBhvr>
                                        <p:cTn id="46" dur="500" fill="hold"/>
                                        <p:tgtEl>
                                          <p:spTgt spid="83971">
                                            <p:txEl>
                                              <p:pRg st="10" end="1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83971">
                                            <p:txEl>
                                              <p:pRg st="10" end="1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83971">
                                            <p:txEl>
                                              <p:pRg st="10" end="10"/>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41" presetClass="entr" presetSubtype="0" fill="hold" nodeType="clickEffect">
                                  <p:stCondLst>
                                    <p:cond delay="0"/>
                                  </p:stCondLst>
                                  <p:iterate type="lt">
                                    <p:tmPct val="10000"/>
                                  </p:iterate>
                                  <p:childTnLst>
                                    <p:set>
                                      <p:cBhvr>
                                        <p:cTn id="52" dur="1" fill="hold">
                                          <p:stCondLst>
                                            <p:cond delay="0"/>
                                          </p:stCondLst>
                                        </p:cTn>
                                        <p:tgtEl>
                                          <p:spTgt spid="83971">
                                            <p:txEl>
                                              <p:pRg st="12" end="12"/>
                                            </p:txEl>
                                          </p:spTgt>
                                        </p:tgtEl>
                                        <p:attrNameLst>
                                          <p:attrName>style.visibility</p:attrName>
                                        </p:attrNameLst>
                                      </p:cBhvr>
                                      <p:to>
                                        <p:strVal val="visible"/>
                                      </p:to>
                                    </p:set>
                                    <p:anim calcmode="lin" valueType="num">
                                      <p:cBhvr>
                                        <p:cTn id="53" dur="500" fill="hold"/>
                                        <p:tgtEl>
                                          <p:spTgt spid="83971">
                                            <p:txEl>
                                              <p:pRg st="12" end="12"/>
                                            </p:txEl>
                                          </p:spTgt>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83971">
                                            <p:txEl>
                                              <p:pRg st="12" end="12"/>
                                            </p:txEl>
                                          </p:spTgt>
                                        </p:tgtEl>
                                        <p:attrNameLst>
                                          <p:attrName>ppt_y</p:attrName>
                                        </p:attrNameLst>
                                      </p:cBhvr>
                                      <p:tavLst>
                                        <p:tav tm="0">
                                          <p:val>
                                            <p:strVal val="#ppt_y"/>
                                          </p:val>
                                        </p:tav>
                                        <p:tav tm="100000">
                                          <p:val>
                                            <p:strVal val="#ppt_y"/>
                                          </p:val>
                                        </p:tav>
                                      </p:tavLst>
                                    </p:anim>
                                    <p:anim calcmode="lin" valueType="num">
                                      <p:cBhvr>
                                        <p:cTn id="55" dur="500" fill="hold"/>
                                        <p:tgtEl>
                                          <p:spTgt spid="83971">
                                            <p:txEl>
                                              <p:pRg st="12" end="1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83971">
                                            <p:txEl>
                                              <p:pRg st="12" end="1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83971">
                                            <p:txEl>
                                              <p:pRg st="12" end="12"/>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1" presetClass="entr" presetSubtype="0" fill="hold" nodeType="clickEffect">
                                  <p:stCondLst>
                                    <p:cond delay="0"/>
                                  </p:stCondLst>
                                  <p:iterate type="lt">
                                    <p:tmPct val="10000"/>
                                  </p:iterate>
                                  <p:childTnLst>
                                    <p:set>
                                      <p:cBhvr>
                                        <p:cTn id="61" dur="1" fill="hold">
                                          <p:stCondLst>
                                            <p:cond delay="0"/>
                                          </p:stCondLst>
                                        </p:cTn>
                                        <p:tgtEl>
                                          <p:spTgt spid="83971">
                                            <p:txEl>
                                              <p:pRg st="14" end="14"/>
                                            </p:txEl>
                                          </p:spTgt>
                                        </p:tgtEl>
                                        <p:attrNameLst>
                                          <p:attrName>style.visibility</p:attrName>
                                        </p:attrNameLst>
                                      </p:cBhvr>
                                      <p:to>
                                        <p:strVal val="visible"/>
                                      </p:to>
                                    </p:set>
                                    <p:anim calcmode="lin" valueType="num">
                                      <p:cBhvr>
                                        <p:cTn id="62" dur="500" fill="hold"/>
                                        <p:tgtEl>
                                          <p:spTgt spid="83971">
                                            <p:txEl>
                                              <p:pRg st="14" end="14"/>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500" fill="hold"/>
                                        <p:tgtEl>
                                          <p:spTgt spid="83971">
                                            <p:txEl>
                                              <p:pRg st="14" end="14"/>
                                            </p:txEl>
                                          </p:spTgt>
                                        </p:tgtEl>
                                        <p:attrNameLst>
                                          <p:attrName>ppt_y</p:attrName>
                                        </p:attrNameLst>
                                      </p:cBhvr>
                                      <p:tavLst>
                                        <p:tav tm="0">
                                          <p:val>
                                            <p:strVal val="#ppt_y"/>
                                          </p:val>
                                        </p:tav>
                                        <p:tav tm="100000">
                                          <p:val>
                                            <p:strVal val="#ppt_y"/>
                                          </p:val>
                                        </p:tav>
                                      </p:tavLst>
                                    </p:anim>
                                    <p:anim calcmode="lin" valueType="num">
                                      <p:cBhvr>
                                        <p:cTn id="64" dur="500" fill="hold"/>
                                        <p:tgtEl>
                                          <p:spTgt spid="83971">
                                            <p:txEl>
                                              <p:pRg st="14" end="1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500" fill="hold"/>
                                        <p:tgtEl>
                                          <p:spTgt spid="83971">
                                            <p:txEl>
                                              <p:pRg st="14" end="1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500" tmFilter="0,0; .5, 1; 1, 1"/>
                                        <p:tgtEl>
                                          <p:spTgt spid="83971">
                                            <p:txEl>
                                              <p:pRg st="14" end="14"/>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7" presetClass="entr" presetSubtype="0" fill="hold" nodeType="clickEffect">
                                  <p:stCondLst>
                                    <p:cond delay="0"/>
                                  </p:stCondLst>
                                  <p:iterate type="lt">
                                    <p:tmPct val="50000"/>
                                  </p:iterate>
                                  <p:childTnLst>
                                    <p:set>
                                      <p:cBhvr>
                                        <p:cTn id="70" dur="1" fill="hold">
                                          <p:stCondLst>
                                            <p:cond delay="0"/>
                                          </p:stCondLst>
                                        </p:cTn>
                                        <p:tgtEl>
                                          <p:spTgt spid="83971">
                                            <p:txEl>
                                              <p:pRg st="16" end="16"/>
                                            </p:txEl>
                                          </p:spTgt>
                                        </p:tgtEl>
                                        <p:attrNameLst>
                                          <p:attrName>style.visibility</p:attrName>
                                        </p:attrNameLst>
                                      </p:cBhvr>
                                      <p:to>
                                        <p:strVal val="visible"/>
                                      </p:to>
                                    </p:set>
                                    <p:anim calcmode="discrete" valueType="clr">
                                      <p:cBhvr override="childStyle">
                                        <p:cTn id="71" dur="80"/>
                                        <p:tgtEl>
                                          <p:spTgt spid="83971">
                                            <p:txEl>
                                              <p:pRg st="16" end="1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2" dur="80"/>
                                        <p:tgtEl>
                                          <p:spTgt spid="83971">
                                            <p:txEl>
                                              <p:pRg st="16" end="16"/>
                                            </p:txEl>
                                          </p:spTgt>
                                        </p:tgtEl>
                                        <p:attrNameLst>
                                          <p:attrName>fillcolor</p:attrName>
                                        </p:attrNameLst>
                                      </p:cBhvr>
                                      <p:tavLst>
                                        <p:tav tm="0">
                                          <p:val>
                                            <p:clrVal>
                                              <a:schemeClr val="accent2"/>
                                            </p:clrVal>
                                          </p:val>
                                        </p:tav>
                                        <p:tav tm="50000">
                                          <p:val>
                                            <p:clrVal>
                                              <a:schemeClr val="hlink"/>
                                            </p:clrVal>
                                          </p:val>
                                        </p:tav>
                                      </p:tavLst>
                                    </p:anim>
                                    <p:set>
                                      <p:cBhvr>
                                        <p:cTn id="73" dur="80"/>
                                        <p:tgtEl>
                                          <p:spTgt spid="83971">
                                            <p:txEl>
                                              <p:pRg st="16" end="1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28600" y="350838"/>
            <a:ext cx="8763000" cy="563562"/>
          </a:xfrm>
          <a:solidFill>
            <a:schemeClr val="bg2">
              <a:lumMod val="75000"/>
            </a:schemeClr>
          </a:solidFill>
        </p:spPr>
        <p:txBody>
          <a:bodyPr/>
          <a:lstStyle/>
          <a:p>
            <a:pPr>
              <a:defRPr/>
            </a:pPr>
            <a:r>
              <a:rPr lang="en-US" sz="2800" b="1" dirty="0" smtClean="0">
                <a:latin typeface="Times New Roman" pitchFamily="18" charset="0"/>
              </a:rPr>
              <a:t>EFFECT OF POWER PLANT TYPE ON COSTS</a:t>
            </a:r>
            <a:endParaRPr lang="en-US" sz="2800" dirty="0" smtClean="0">
              <a:latin typeface="Times New Roman" pitchFamily="18" charset="0"/>
            </a:endParaRPr>
          </a:p>
        </p:txBody>
      </p:sp>
      <p:sp>
        <p:nvSpPr>
          <p:cNvPr id="84995" name="Content Placeholder 2"/>
          <p:cNvSpPr>
            <a:spLocks noGrp="1"/>
          </p:cNvSpPr>
          <p:nvPr>
            <p:ph idx="1"/>
          </p:nvPr>
        </p:nvSpPr>
        <p:spPr>
          <a:xfrm>
            <a:off x="228600" y="914400"/>
            <a:ext cx="8763000" cy="5135563"/>
          </a:xfrm>
          <a:blipFill dpi="0" rotWithShape="1">
            <a:blip r:embed="rId2"/>
            <a:srcRect/>
            <a:tile tx="0" ty="0" sx="100000" sy="100000" flip="none" algn="tl"/>
          </a:blipFill>
        </p:spPr>
        <p:txBody>
          <a:bodyPr/>
          <a:lstStyle/>
          <a:p>
            <a:pPr algn="just">
              <a:buFont typeface="Arial" charset="0"/>
              <a:buNone/>
            </a:pPr>
            <a:r>
              <a:rPr lang="en-US" sz="2400" smtClean="0">
                <a:latin typeface="Times New Roman" pitchFamily="18" charset="0"/>
              </a:rPr>
              <a:t>	</a:t>
            </a:r>
            <a:r>
              <a:rPr lang="en-US" sz="2200" smtClean="0">
                <a:latin typeface="Times New Roman" pitchFamily="18" charset="0"/>
              </a:rPr>
              <a:t>The cost of a power plant depends upon, when a new power plant is to set up or an existing plant is to be replaced or plant to be extended. The cost analysis includes</a:t>
            </a:r>
          </a:p>
          <a:p>
            <a:pPr algn="just">
              <a:buFont typeface="Arial" charset="0"/>
              <a:buNone/>
            </a:pPr>
            <a:endParaRPr lang="en-US" sz="2200" smtClean="0">
              <a:latin typeface="Times New Roman" pitchFamily="18" charset="0"/>
            </a:endParaRPr>
          </a:p>
          <a:p>
            <a:pPr>
              <a:buFont typeface="Arial" charset="0"/>
              <a:buNone/>
            </a:pPr>
            <a:r>
              <a:rPr lang="en-US" sz="2800" b="1" smtClean="0">
                <a:latin typeface="Times New Roman" pitchFamily="18" charset="0"/>
              </a:rPr>
              <a:t>	1. </a:t>
            </a:r>
            <a:r>
              <a:rPr lang="en-US" sz="2800" b="1" smtClean="0">
                <a:solidFill>
                  <a:srgbClr val="FF3300"/>
                </a:solidFill>
                <a:latin typeface="Times New Roman" pitchFamily="18" charset="0"/>
              </a:rPr>
              <a:t>FIXED COST</a:t>
            </a:r>
          </a:p>
          <a:p>
            <a:pPr>
              <a:buFont typeface="Arial" charset="0"/>
              <a:buNone/>
            </a:pPr>
            <a:r>
              <a:rPr lang="en-US" sz="2800" smtClean="0">
                <a:latin typeface="Times New Roman" pitchFamily="18" charset="0"/>
              </a:rPr>
              <a:t>	</a:t>
            </a:r>
            <a:r>
              <a:rPr lang="en-US" sz="2200" smtClean="0">
                <a:latin typeface="Times New Roman" pitchFamily="18" charset="0"/>
              </a:rPr>
              <a:t>It includes Initial cost of the plant, Rate of interest, Depreciation cost, Taxes, and Insurance.</a:t>
            </a:r>
          </a:p>
          <a:p>
            <a:pPr>
              <a:buFont typeface="Arial" charset="0"/>
              <a:buNone/>
            </a:pPr>
            <a:endParaRPr lang="en-US" sz="2200" smtClean="0">
              <a:latin typeface="Times New Roman" pitchFamily="18" charset="0"/>
            </a:endParaRPr>
          </a:p>
          <a:p>
            <a:pPr>
              <a:buFont typeface="Arial" charset="0"/>
              <a:buNone/>
            </a:pPr>
            <a:r>
              <a:rPr lang="en-US" sz="2800" b="1" smtClean="0">
                <a:latin typeface="Times New Roman" pitchFamily="18" charset="0"/>
              </a:rPr>
              <a:t>	2. </a:t>
            </a:r>
            <a:r>
              <a:rPr lang="en-US" sz="2800" b="1" smtClean="0">
                <a:solidFill>
                  <a:srgbClr val="FF3300"/>
                </a:solidFill>
                <a:latin typeface="Times New Roman" pitchFamily="18" charset="0"/>
              </a:rPr>
              <a:t>OPERATIONAL COST</a:t>
            </a:r>
          </a:p>
          <a:p>
            <a:pPr>
              <a:buFont typeface="Arial" charset="0"/>
              <a:buNone/>
            </a:pPr>
            <a:r>
              <a:rPr lang="en-US" sz="2800" smtClean="0">
                <a:latin typeface="Times New Roman" pitchFamily="18" charset="0"/>
              </a:rPr>
              <a:t>	</a:t>
            </a:r>
            <a:r>
              <a:rPr lang="en-US" sz="2200" smtClean="0">
                <a:latin typeface="Times New Roman" pitchFamily="18" charset="0"/>
              </a:rPr>
              <a:t>It includes Fuel cost, Operating labour cost, Maintenance cost, Supplies, Supervision, Operating taxes.</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1183786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84995">
                                            <p:txEl>
                                              <p:pRg st="0" end="0"/>
                                            </p:txEl>
                                          </p:spTgt>
                                        </p:tgtEl>
                                        <p:attrNameLst>
                                          <p:attrName>style.visibility</p:attrName>
                                        </p:attrNameLst>
                                      </p:cBhvr>
                                      <p:to>
                                        <p:strVal val="visible"/>
                                      </p:to>
                                    </p:set>
                                    <p:anim calcmode="discrete" valueType="clr">
                                      <p:cBhvr override="childStyle">
                                        <p:cTn id="7" dur="80"/>
                                        <p:tgtEl>
                                          <p:spTgt spid="849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499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84995">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84995">
                                            <p:txEl>
                                              <p:pRg st="2" end="2"/>
                                            </p:txEl>
                                          </p:spTgt>
                                        </p:tgtEl>
                                        <p:attrNameLst>
                                          <p:attrName>style.visibility</p:attrName>
                                        </p:attrNameLst>
                                      </p:cBhvr>
                                      <p:to>
                                        <p:strVal val="visible"/>
                                      </p:to>
                                    </p:set>
                                    <p:anim calcmode="lin" valueType="num">
                                      <p:cBhvr>
                                        <p:cTn id="14" dur="500" fill="hold"/>
                                        <p:tgtEl>
                                          <p:spTgt spid="8499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8499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84995">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84995">
                                            <p:txEl>
                                              <p:pRg st="3" end="3"/>
                                            </p:txEl>
                                          </p:spTgt>
                                        </p:tgtEl>
                                        <p:attrNameLst>
                                          <p:attrName>style.visibility</p:attrName>
                                        </p:attrNameLst>
                                      </p:cBhvr>
                                      <p:to>
                                        <p:strVal val="visible"/>
                                      </p:to>
                                    </p:set>
                                    <p:anim calcmode="discrete" valueType="clr">
                                      <p:cBhvr override="childStyle">
                                        <p:cTn id="21" dur="80"/>
                                        <p:tgtEl>
                                          <p:spTgt spid="8499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84995">
                                            <p:txEl>
                                              <p:pRg st="3" end="3"/>
                                            </p:txEl>
                                          </p:spTgt>
                                        </p:tgtEl>
                                        <p:attrNameLst>
                                          <p:attrName>fillcolor</p:attrName>
                                        </p:attrNameLst>
                                      </p:cBhvr>
                                      <p:tavLst>
                                        <p:tav tm="0">
                                          <p:val>
                                            <p:clrVal>
                                              <a:schemeClr val="accent2"/>
                                            </p:clrVal>
                                          </p:val>
                                        </p:tav>
                                        <p:tav tm="50000">
                                          <p:val>
                                            <p:clrVal>
                                              <a:schemeClr val="hlink"/>
                                            </p:clrVal>
                                          </p:val>
                                        </p:tav>
                                      </p:tavLst>
                                    </p:anim>
                                    <p:set>
                                      <p:cBhvr>
                                        <p:cTn id="23" dur="80"/>
                                        <p:tgtEl>
                                          <p:spTgt spid="84995">
                                            <p:txEl>
                                              <p:pRg st="3" end="3"/>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84995">
                                            <p:txEl>
                                              <p:pRg st="5" end="5"/>
                                            </p:txEl>
                                          </p:spTgt>
                                        </p:tgtEl>
                                        <p:attrNameLst>
                                          <p:attrName>style.visibility</p:attrName>
                                        </p:attrNameLst>
                                      </p:cBhvr>
                                      <p:to>
                                        <p:strVal val="visible"/>
                                      </p:to>
                                    </p:set>
                                    <p:anim calcmode="lin" valueType="num">
                                      <p:cBhvr>
                                        <p:cTn id="28" dur="500" fill="hold"/>
                                        <p:tgtEl>
                                          <p:spTgt spid="84995">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4995">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4995">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84995">
                                            <p:txEl>
                                              <p:pRg st="6" end="6"/>
                                            </p:txEl>
                                          </p:spTgt>
                                        </p:tgtEl>
                                        <p:attrNameLst>
                                          <p:attrName>style.visibility</p:attrName>
                                        </p:attrNameLst>
                                      </p:cBhvr>
                                      <p:to>
                                        <p:strVal val="visible"/>
                                      </p:to>
                                    </p:set>
                                    <p:anim calcmode="discrete" valueType="clr">
                                      <p:cBhvr override="childStyle">
                                        <p:cTn id="35" dur="80"/>
                                        <p:tgtEl>
                                          <p:spTgt spid="8499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84995">
                                            <p:txEl>
                                              <p:pRg st="6" end="6"/>
                                            </p:txEl>
                                          </p:spTgt>
                                        </p:tgtEl>
                                        <p:attrNameLst>
                                          <p:attrName>fillcolor</p:attrName>
                                        </p:attrNameLst>
                                      </p:cBhvr>
                                      <p:tavLst>
                                        <p:tav tm="0">
                                          <p:val>
                                            <p:clrVal>
                                              <a:schemeClr val="accent2"/>
                                            </p:clrVal>
                                          </p:val>
                                        </p:tav>
                                        <p:tav tm="50000">
                                          <p:val>
                                            <p:clrVal>
                                              <a:schemeClr val="hlink"/>
                                            </p:clrVal>
                                          </p:val>
                                        </p:tav>
                                      </p:tavLst>
                                    </p:anim>
                                    <p:set>
                                      <p:cBhvr>
                                        <p:cTn id="37" dur="80"/>
                                        <p:tgtEl>
                                          <p:spTgt spid="84995">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457200" y="350838"/>
            <a:ext cx="8229600" cy="563562"/>
          </a:xfrm>
          <a:solidFill>
            <a:srgbClr val="0033CC"/>
          </a:solidFill>
        </p:spPr>
        <p:txBody>
          <a:bodyPr>
            <a:normAutofit fontScale="90000"/>
          </a:bodyPr>
          <a:lstStyle/>
          <a:p>
            <a:r>
              <a:rPr lang="en-US" b="1" smtClean="0">
                <a:solidFill>
                  <a:schemeClr val="bg1"/>
                </a:solidFill>
              </a:rPr>
              <a:t>INITIAL COST</a:t>
            </a:r>
            <a:endParaRPr lang="en-US" smtClean="0">
              <a:solidFill>
                <a:schemeClr val="bg1"/>
              </a:solidFill>
            </a:endParaRPr>
          </a:p>
        </p:txBody>
      </p:sp>
      <p:sp>
        <p:nvSpPr>
          <p:cNvPr id="86019" name="Content Placeholder 2"/>
          <p:cNvSpPr>
            <a:spLocks noGrp="1"/>
          </p:cNvSpPr>
          <p:nvPr>
            <p:ph idx="1"/>
          </p:nvPr>
        </p:nvSpPr>
        <p:spPr>
          <a:xfrm>
            <a:off x="457200" y="990600"/>
            <a:ext cx="8229600" cy="5135563"/>
          </a:xfrm>
          <a:solidFill>
            <a:srgbClr val="FFC000"/>
          </a:solidFill>
        </p:spPr>
        <p:txBody>
          <a:bodyPr/>
          <a:lstStyle/>
          <a:p>
            <a:pPr marL="577850" indent="-295275">
              <a:buFont typeface="Arial" charset="0"/>
              <a:buNone/>
            </a:pPr>
            <a:r>
              <a:rPr lang="en-US" smtClean="0">
                <a:latin typeface="Times New Roman" pitchFamily="18" charset="0"/>
              </a:rPr>
              <a:t>	The initial cost of a power station includes the following:</a:t>
            </a:r>
          </a:p>
          <a:p>
            <a:pPr marL="577850" indent="-295275">
              <a:buFont typeface="Arial" charset="0"/>
              <a:buAutoNum type="arabicPeriod"/>
            </a:pPr>
            <a:r>
              <a:rPr lang="en-US" sz="2400" smtClean="0">
                <a:latin typeface="Times New Roman" pitchFamily="18" charset="0"/>
              </a:rPr>
              <a:t>Land cost</a:t>
            </a:r>
          </a:p>
          <a:p>
            <a:pPr marL="577850" indent="-295275">
              <a:buFont typeface="Arial" charset="0"/>
              <a:buNone/>
            </a:pPr>
            <a:endParaRPr lang="en-US" sz="1200" smtClean="0">
              <a:latin typeface="Times New Roman" pitchFamily="18" charset="0"/>
            </a:endParaRPr>
          </a:p>
          <a:p>
            <a:pPr marL="577850" indent="-295275">
              <a:buFont typeface="Arial" charset="0"/>
              <a:buNone/>
            </a:pPr>
            <a:r>
              <a:rPr lang="en-US" sz="2400" smtClean="0">
                <a:latin typeface="Times New Roman" pitchFamily="18" charset="0"/>
              </a:rPr>
              <a:t>2.  Building cost</a:t>
            </a:r>
          </a:p>
          <a:p>
            <a:pPr marL="577850" indent="-295275">
              <a:buFont typeface="Arial" charset="0"/>
              <a:buNone/>
            </a:pPr>
            <a:endParaRPr lang="en-US" sz="1200" smtClean="0">
              <a:latin typeface="Times New Roman" pitchFamily="18" charset="0"/>
            </a:endParaRPr>
          </a:p>
          <a:p>
            <a:pPr marL="577850" indent="-295275">
              <a:buFont typeface="Arial" charset="0"/>
              <a:buNone/>
            </a:pPr>
            <a:r>
              <a:rPr lang="en-US" sz="2400" smtClean="0">
                <a:latin typeface="Times New Roman" pitchFamily="18" charset="0"/>
              </a:rPr>
              <a:t>3.  Equipment cost</a:t>
            </a:r>
          </a:p>
          <a:p>
            <a:pPr marL="577850" indent="-295275">
              <a:buFont typeface="Arial" charset="0"/>
              <a:buNone/>
            </a:pPr>
            <a:endParaRPr lang="en-US" sz="1200" smtClean="0">
              <a:latin typeface="Times New Roman" pitchFamily="18" charset="0"/>
            </a:endParaRPr>
          </a:p>
          <a:p>
            <a:pPr marL="577850" indent="-295275">
              <a:buFont typeface="Arial" charset="0"/>
              <a:buNone/>
            </a:pPr>
            <a:r>
              <a:rPr lang="en-US" sz="2400" smtClean="0">
                <a:latin typeface="Times New Roman" pitchFamily="18" charset="0"/>
              </a:rPr>
              <a:t>4.  Installation cost</a:t>
            </a:r>
          </a:p>
          <a:p>
            <a:pPr marL="577850" indent="-295275">
              <a:buFont typeface="Arial" charset="0"/>
              <a:buNone/>
            </a:pPr>
            <a:endParaRPr lang="en-US" sz="1200" smtClean="0">
              <a:latin typeface="Times New Roman" pitchFamily="18" charset="0"/>
            </a:endParaRPr>
          </a:p>
          <a:p>
            <a:pPr marL="577850" indent="-295275" algn="just">
              <a:buFont typeface="Calibri" pitchFamily="34" charset="0"/>
              <a:buAutoNum type="arabicPeriod" startAt="5"/>
            </a:pPr>
            <a:r>
              <a:rPr lang="en-US" sz="2400" smtClean="0">
                <a:latin typeface="Times New Roman" pitchFamily="18" charset="0"/>
              </a:rPr>
              <a:t>Overhead charges, which will include the transportation cost, storekeeping charges, interest during construction etc.</a:t>
            </a:r>
          </a:p>
          <a:p>
            <a:pPr marL="577850" indent="-295275" algn="just">
              <a:buFont typeface="Calibri" pitchFamily="34" charset="0"/>
              <a:buAutoNum type="arabicPeriod" startAt="5"/>
            </a:pPr>
            <a:endParaRPr lang="en-US" sz="1200" smtClean="0">
              <a:latin typeface="Times New Roman" pitchFamily="18" charset="0"/>
            </a:endParaRP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7012520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86019">
                                            <p:txEl>
                                              <p:pRg st="0" end="0"/>
                                            </p:txEl>
                                          </p:spTgt>
                                        </p:tgtEl>
                                        <p:attrNameLst>
                                          <p:attrName>style.visibility</p:attrName>
                                        </p:attrNameLst>
                                      </p:cBhvr>
                                      <p:to>
                                        <p:strVal val="visible"/>
                                      </p:to>
                                    </p:set>
                                    <p:anim calcmode="discrete" valueType="clr">
                                      <p:cBhvr override="childStyle">
                                        <p:cTn id="7" dur="80"/>
                                        <p:tgtEl>
                                          <p:spTgt spid="8601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601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86019">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86019">
                                            <p:txEl>
                                              <p:pRg st="1" end="1"/>
                                            </p:txEl>
                                          </p:spTgt>
                                        </p:tgtEl>
                                        <p:attrNameLst>
                                          <p:attrName>style.visibility</p:attrName>
                                        </p:attrNameLst>
                                      </p:cBhvr>
                                      <p:to>
                                        <p:strVal val="visible"/>
                                      </p:to>
                                    </p:set>
                                    <p:anim calcmode="lin" valueType="num">
                                      <p:cBhvr>
                                        <p:cTn id="14" dur="500" fill="hold"/>
                                        <p:tgtEl>
                                          <p:spTgt spid="8601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601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601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86019">
                                            <p:txEl>
                                              <p:pRg st="3" end="3"/>
                                            </p:txEl>
                                          </p:spTgt>
                                        </p:tgtEl>
                                        <p:attrNameLst>
                                          <p:attrName>style.visibility</p:attrName>
                                        </p:attrNameLst>
                                      </p:cBhvr>
                                      <p:to>
                                        <p:strVal val="visible"/>
                                      </p:to>
                                    </p:set>
                                    <p:anim calcmode="lin" valueType="num">
                                      <p:cBhvr>
                                        <p:cTn id="21" dur="500" fill="hold"/>
                                        <p:tgtEl>
                                          <p:spTgt spid="86019">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86019">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86019">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86019">
                                            <p:txEl>
                                              <p:pRg st="5" end="5"/>
                                            </p:txEl>
                                          </p:spTgt>
                                        </p:tgtEl>
                                        <p:attrNameLst>
                                          <p:attrName>style.visibility</p:attrName>
                                        </p:attrNameLst>
                                      </p:cBhvr>
                                      <p:to>
                                        <p:strVal val="visible"/>
                                      </p:to>
                                    </p:set>
                                    <p:anim calcmode="lin" valueType="num">
                                      <p:cBhvr>
                                        <p:cTn id="28" dur="500" fill="hold"/>
                                        <p:tgtEl>
                                          <p:spTgt spid="86019">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86019">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86019">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86019">
                                            <p:txEl>
                                              <p:pRg st="7" end="7"/>
                                            </p:txEl>
                                          </p:spTgt>
                                        </p:tgtEl>
                                        <p:attrNameLst>
                                          <p:attrName>style.visibility</p:attrName>
                                        </p:attrNameLst>
                                      </p:cBhvr>
                                      <p:to>
                                        <p:strVal val="visible"/>
                                      </p:to>
                                    </p:set>
                                    <p:anim calcmode="lin" valueType="num">
                                      <p:cBhvr>
                                        <p:cTn id="35" dur="500" fill="hold"/>
                                        <p:tgtEl>
                                          <p:spTgt spid="86019">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86019">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86019">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86019">
                                            <p:txEl>
                                              <p:pRg st="9" end="9"/>
                                            </p:txEl>
                                          </p:spTgt>
                                        </p:tgtEl>
                                        <p:attrNameLst>
                                          <p:attrName>style.visibility</p:attrName>
                                        </p:attrNameLst>
                                      </p:cBhvr>
                                      <p:to>
                                        <p:strVal val="visible"/>
                                      </p:to>
                                    </p:set>
                                    <p:anim calcmode="discrete" valueType="clr">
                                      <p:cBhvr override="childStyle">
                                        <p:cTn id="42" dur="80"/>
                                        <p:tgtEl>
                                          <p:spTgt spid="86019">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86019">
                                            <p:txEl>
                                              <p:pRg st="9" end="9"/>
                                            </p:txEl>
                                          </p:spTgt>
                                        </p:tgtEl>
                                        <p:attrNameLst>
                                          <p:attrName>fillcolor</p:attrName>
                                        </p:attrNameLst>
                                      </p:cBhvr>
                                      <p:tavLst>
                                        <p:tav tm="0">
                                          <p:val>
                                            <p:clrVal>
                                              <a:schemeClr val="accent2"/>
                                            </p:clrVal>
                                          </p:val>
                                        </p:tav>
                                        <p:tav tm="50000">
                                          <p:val>
                                            <p:clrVal>
                                              <a:schemeClr val="hlink"/>
                                            </p:clrVal>
                                          </p:val>
                                        </p:tav>
                                      </p:tavLst>
                                    </p:anim>
                                    <p:set>
                                      <p:cBhvr>
                                        <p:cTn id="44" dur="80"/>
                                        <p:tgtEl>
                                          <p:spTgt spid="86019">
                                            <p:txEl>
                                              <p:pRg st="9" end="9"/>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xfrm>
            <a:off x="457200" y="381000"/>
            <a:ext cx="8229600" cy="487363"/>
          </a:xfrm>
          <a:solidFill>
            <a:srgbClr val="7030A0"/>
          </a:solidFill>
        </p:spPr>
        <p:txBody>
          <a:bodyPr>
            <a:normAutofit fontScale="90000"/>
          </a:bodyPr>
          <a:lstStyle/>
          <a:p>
            <a:r>
              <a:rPr lang="en-US" b="1" smtClean="0">
                <a:solidFill>
                  <a:schemeClr val="bg1"/>
                </a:solidFill>
              </a:rPr>
              <a:t>RATE OF INTEREST</a:t>
            </a:r>
            <a:endParaRPr lang="en-US" smtClean="0">
              <a:solidFill>
                <a:schemeClr val="bg1"/>
              </a:solidFill>
            </a:endParaRPr>
          </a:p>
        </p:txBody>
      </p:sp>
      <p:sp>
        <p:nvSpPr>
          <p:cNvPr id="87043" name="Content Placeholder 2"/>
          <p:cNvSpPr>
            <a:spLocks noGrp="1"/>
          </p:cNvSpPr>
          <p:nvPr>
            <p:ph idx="1"/>
          </p:nvPr>
        </p:nvSpPr>
        <p:spPr>
          <a:xfrm>
            <a:off x="457200" y="914400"/>
            <a:ext cx="8229600" cy="5211763"/>
          </a:xfrm>
          <a:blipFill dpi="0" rotWithShape="1">
            <a:blip r:embed="rId2"/>
            <a:srcRect/>
            <a:tile tx="0" ty="0" sx="100000" sy="100000" flip="none" algn="tl"/>
          </a:blipFill>
        </p:spPr>
        <p:txBody>
          <a:bodyPr/>
          <a:lstStyle/>
          <a:p>
            <a:pPr algn="just">
              <a:buFont typeface="Wingdings" pitchFamily="2" charset="2"/>
              <a:buChar char="Ø"/>
            </a:pPr>
            <a:endParaRPr lang="en-US" sz="2000" smtClean="0">
              <a:latin typeface="Times New Roman" pitchFamily="18" charset="0"/>
            </a:endParaRPr>
          </a:p>
          <a:p>
            <a:pPr algn="just">
              <a:buFont typeface="Wingdings" pitchFamily="2" charset="2"/>
              <a:buChar char="Ø"/>
            </a:pPr>
            <a:r>
              <a:rPr lang="en-US" sz="2400" smtClean="0">
                <a:solidFill>
                  <a:schemeClr val="bg1"/>
                </a:solidFill>
                <a:latin typeface="Times New Roman" pitchFamily="18" charset="0"/>
              </a:rPr>
              <a:t>All enterprises need investment of money and this money may be obtained as loan, through bonds and shares or from owners of personal funds. </a:t>
            </a:r>
          </a:p>
          <a:p>
            <a:pPr algn="just">
              <a:buFont typeface="Wingdings" pitchFamily="2" charset="2"/>
              <a:buChar char="Ø"/>
            </a:pPr>
            <a:endParaRPr lang="en-US" sz="2400" smtClean="0">
              <a:solidFill>
                <a:schemeClr val="bg1"/>
              </a:solidFill>
              <a:latin typeface="Times New Roman" pitchFamily="18" charset="0"/>
            </a:endParaRPr>
          </a:p>
          <a:p>
            <a:pPr algn="just">
              <a:buFont typeface="Wingdings" pitchFamily="2" charset="2"/>
              <a:buChar char="Ø"/>
            </a:pPr>
            <a:r>
              <a:rPr lang="en-US" sz="2400" smtClean="0">
                <a:solidFill>
                  <a:schemeClr val="bg1"/>
                </a:solidFill>
                <a:latin typeface="Times New Roman" pitchFamily="18" charset="0"/>
              </a:rPr>
              <a:t>Interest is the difference between money borrowed and money returned. It may be charged at a simple rate expressed as % per annum or may be compounded.</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59032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87043">
                                            <p:txEl>
                                              <p:pRg st="1" end="1"/>
                                            </p:txEl>
                                          </p:spTgt>
                                        </p:tgtEl>
                                        <p:attrNameLst>
                                          <p:attrName>style.visibility</p:attrName>
                                        </p:attrNameLst>
                                      </p:cBhvr>
                                      <p:to>
                                        <p:strVal val="visible"/>
                                      </p:to>
                                    </p:set>
                                    <p:anim calcmode="discrete" valueType="clr">
                                      <p:cBhvr override="childStyle">
                                        <p:cTn id="7" dur="80"/>
                                        <p:tgtEl>
                                          <p:spTgt spid="8704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87043">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87043">
                                            <p:txEl>
                                              <p:pRg st="1" end="1"/>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87043">
                                            <p:txEl>
                                              <p:pRg st="3" end="3"/>
                                            </p:txEl>
                                          </p:spTgt>
                                        </p:tgtEl>
                                        <p:attrNameLst>
                                          <p:attrName>style.visibility</p:attrName>
                                        </p:attrNameLst>
                                      </p:cBhvr>
                                      <p:to>
                                        <p:strVal val="visible"/>
                                      </p:to>
                                    </p:set>
                                    <p:anim calcmode="discrete" valueType="clr">
                                      <p:cBhvr override="childStyle">
                                        <p:cTn id="14" dur="80"/>
                                        <p:tgtEl>
                                          <p:spTgt spid="8704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87043">
                                            <p:txEl>
                                              <p:pRg st="3" end="3"/>
                                            </p:txEl>
                                          </p:spTgt>
                                        </p:tgtEl>
                                        <p:attrNameLst>
                                          <p:attrName>fillcolor</p:attrName>
                                        </p:attrNameLst>
                                      </p:cBhvr>
                                      <p:tavLst>
                                        <p:tav tm="0">
                                          <p:val>
                                            <p:clrVal>
                                              <a:schemeClr val="accent2"/>
                                            </p:clrVal>
                                          </p:val>
                                        </p:tav>
                                        <p:tav tm="50000">
                                          <p:val>
                                            <p:clrVal>
                                              <a:schemeClr val="hlink"/>
                                            </p:clrVal>
                                          </p:val>
                                        </p:tav>
                                      </p:tavLst>
                                    </p:anim>
                                    <p:set>
                                      <p:cBhvr>
                                        <p:cTn id="16" dur="80"/>
                                        <p:tgtEl>
                                          <p:spTgt spid="8704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228600" y="274638"/>
            <a:ext cx="8686800" cy="487362"/>
          </a:xfrm>
          <a:solidFill>
            <a:srgbClr val="00B050"/>
          </a:solidFill>
        </p:spPr>
        <p:txBody>
          <a:bodyPr>
            <a:normAutofit fontScale="90000"/>
          </a:bodyPr>
          <a:lstStyle/>
          <a:p>
            <a:r>
              <a:rPr lang="en-US" b="1" smtClean="0"/>
              <a:t>DEPRECIATION</a:t>
            </a:r>
            <a:endParaRPr lang="en-US" smtClean="0"/>
          </a:p>
        </p:txBody>
      </p:sp>
      <p:sp>
        <p:nvSpPr>
          <p:cNvPr id="88067" name="Content Placeholder 2"/>
          <p:cNvSpPr>
            <a:spLocks noGrp="1"/>
          </p:cNvSpPr>
          <p:nvPr>
            <p:ph idx="1"/>
          </p:nvPr>
        </p:nvSpPr>
        <p:spPr>
          <a:xfrm>
            <a:off x="228600" y="838200"/>
            <a:ext cx="8686800" cy="5287963"/>
          </a:xfrm>
          <a:solidFill>
            <a:srgbClr val="FFFFCC"/>
          </a:solidFill>
        </p:spPr>
        <p:txBody>
          <a:bodyPr/>
          <a:lstStyle/>
          <a:p>
            <a:pPr algn="just">
              <a:buFont typeface="Wingdings" pitchFamily="2" charset="2"/>
              <a:buChar char="Ø"/>
            </a:pPr>
            <a:r>
              <a:rPr lang="en-US" sz="2400" smtClean="0">
                <a:latin typeface="Times New Roman" pitchFamily="18" charset="0"/>
              </a:rPr>
              <a:t>Depreciation accounts for the deterioration of the equipment and decrease in its value due to corrosion, weathering and wear and tear with use. It also covers the decrease in value of equipment due to damages.</a:t>
            </a:r>
          </a:p>
          <a:p>
            <a:pPr algn="just">
              <a:buFont typeface="Wingdings" pitchFamily="2" charset="2"/>
              <a:buChar char="Ø"/>
            </a:pPr>
            <a:endParaRPr lang="en-US" sz="2400" smtClean="0">
              <a:latin typeface="Times New Roman" pitchFamily="18" charset="0"/>
            </a:endParaRPr>
          </a:p>
          <a:p>
            <a:pPr algn="just">
              <a:buFont typeface="Wingdings" pitchFamily="2" charset="2"/>
              <a:buChar char="Ø"/>
            </a:pPr>
            <a:r>
              <a:rPr lang="en-US" sz="2400" smtClean="0">
                <a:latin typeface="Times New Roman" pitchFamily="18" charset="0"/>
              </a:rPr>
              <a:t>The following methods are used to calculate the depreciation cost:</a:t>
            </a:r>
          </a:p>
          <a:p>
            <a:pPr>
              <a:buFont typeface="Wingdings" pitchFamily="2" charset="2"/>
              <a:buNone/>
            </a:pPr>
            <a:r>
              <a:rPr lang="en-US" sz="2400" smtClean="0">
                <a:latin typeface="Times New Roman" pitchFamily="18" charset="0"/>
              </a:rPr>
              <a:t>	(1) Straight line method</a:t>
            </a:r>
          </a:p>
          <a:p>
            <a:pPr>
              <a:buFont typeface="Wingdings" pitchFamily="2" charset="2"/>
              <a:buNone/>
            </a:pPr>
            <a:r>
              <a:rPr lang="en-US" sz="2400" smtClean="0">
                <a:latin typeface="Times New Roman" pitchFamily="18" charset="0"/>
              </a:rPr>
              <a:t>	(2) Percentage method</a:t>
            </a:r>
          </a:p>
          <a:p>
            <a:pPr>
              <a:buFont typeface="Wingdings" pitchFamily="2" charset="2"/>
              <a:buNone/>
            </a:pPr>
            <a:r>
              <a:rPr lang="en-US" sz="2400" smtClean="0">
                <a:latin typeface="Times New Roman" pitchFamily="18" charset="0"/>
              </a:rPr>
              <a:t>	(3) Sinking fund method</a:t>
            </a:r>
          </a:p>
          <a:p>
            <a:pPr>
              <a:buFont typeface="Wingdings" pitchFamily="2" charset="2"/>
              <a:buNone/>
            </a:pPr>
            <a:r>
              <a:rPr lang="en-US" sz="2400" smtClean="0">
                <a:latin typeface="Times New Roman" pitchFamily="18" charset="0"/>
              </a:rPr>
              <a:t>	(4) Unit method.</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4430382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p:cTn id="7" dur="500" fill="hold"/>
                                        <p:tgtEl>
                                          <p:spTgt spid="8806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8067">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806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806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806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7" presetClass="entr" presetSubtype="0" fill="hold" nodeType="clickEffect">
                                  <p:stCondLst>
                                    <p:cond delay="0"/>
                                  </p:stCondLst>
                                  <p:iterate type="lt">
                                    <p:tmPct val="50000"/>
                                  </p:iterate>
                                  <p:childTnLst>
                                    <p:set>
                                      <p:cBhvr>
                                        <p:cTn id="15" dur="1" fill="hold">
                                          <p:stCondLst>
                                            <p:cond delay="0"/>
                                          </p:stCondLst>
                                        </p:cTn>
                                        <p:tgtEl>
                                          <p:spTgt spid="88067">
                                            <p:txEl>
                                              <p:pRg st="2" end="2"/>
                                            </p:txEl>
                                          </p:spTgt>
                                        </p:tgtEl>
                                        <p:attrNameLst>
                                          <p:attrName>style.visibility</p:attrName>
                                        </p:attrNameLst>
                                      </p:cBhvr>
                                      <p:to>
                                        <p:strVal val="visible"/>
                                      </p:to>
                                    </p:set>
                                    <p:anim calcmode="discrete" valueType="clr">
                                      <p:cBhvr override="childStyle">
                                        <p:cTn id="16" dur="80"/>
                                        <p:tgtEl>
                                          <p:spTgt spid="8806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88067">
                                            <p:txEl>
                                              <p:pRg st="2" end="2"/>
                                            </p:txEl>
                                          </p:spTgt>
                                        </p:tgtEl>
                                        <p:attrNameLst>
                                          <p:attrName>fillcolor</p:attrName>
                                        </p:attrNameLst>
                                      </p:cBhvr>
                                      <p:tavLst>
                                        <p:tav tm="0">
                                          <p:val>
                                            <p:clrVal>
                                              <a:schemeClr val="accent2"/>
                                            </p:clrVal>
                                          </p:val>
                                        </p:tav>
                                        <p:tav tm="50000">
                                          <p:val>
                                            <p:clrVal>
                                              <a:schemeClr val="hlink"/>
                                            </p:clrVal>
                                          </p:val>
                                        </p:tav>
                                      </p:tavLst>
                                    </p:anim>
                                    <p:set>
                                      <p:cBhvr>
                                        <p:cTn id="18" dur="80"/>
                                        <p:tgtEl>
                                          <p:spTgt spid="88067">
                                            <p:txEl>
                                              <p:pRg st="2" end="2"/>
                                            </p:txEl>
                                          </p:spTgt>
                                        </p:tgtEl>
                                        <p:attrNameLst>
                                          <p:attrName>fill.type</p:attrName>
                                        </p:attrNameLst>
                                      </p:cBhvr>
                                      <p:to>
                                        <p:strVal val="solid"/>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0" fill="hold" nodeType="clickEffect">
                                  <p:stCondLst>
                                    <p:cond delay="0"/>
                                  </p:stCondLst>
                                  <p:childTnLst>
                                    <p:set>
                                      <p:cBhvr>
                                        <p:cTn id="22" dur="1" fill="hold">
                                          <p:stCondLst>
                                            <p:cond delay="0"/>
                                          </p:stCondLst>
                                        </p:cTn>
                                        <p:tgtEl>
                                          <p:spTgt spid="88067">
                                            <p:txEl>
                                              <p:pRg st="3" end="3"/>
                                            </p:txEl>
                                          </p:spTgt>
                                        </p:tgtEl>
                                        <p:attrNameLst>
                                          <p:attrName>style.visibility</p:attrName>
                                        </p:attrNameLst>
                                      </p:cBhvr>
                                      <p:to>
                                        <p:strVal val="visible"/>
                                      </p:to>
                                    </p:set>
                                    <p:anim calcmode="lin" valueType="num">
                                      <p:cBhvr>
                                        <p:cTn id="23" dur="500" fill="hold"/>
                                        <p:tgtEl>
                                          <p:spTgt spid="88067">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88067">
                                            <p:txEl>
                                              <p:pRg st="3" end="3"/>
                                            </p:txEl>
                                          </p:spTgt>
                                        </p:tgtEl>
                                        <p:attrNameLst>
                                          <p:attrName>ppt_h</p:attrName>
                                        </p:attrNameLst>
                                      </p:cBhvr>
                                      <p:tavLst>
                                        <p:tav tm="0">
                                          <p:val>
                                            <p:fltVal val="0"/>
                                          </p:val>
                                        </p:tav>
                                        <p:tav tm="100000">
                                          <p:val>
                                            <p:strVal val="#ppt_h"/>
                                          </p:val>
                                        </p:tav>
                                      </p:tavLst>
                                    </p:anim>
                                    <p:animEffect transition="in" filter="fade">
                                      <p:cBhvr>
                                        <p:cTn id="25" dur="500"/>
                                        <p:tgtEl>
                                          <p:spTgt spid="88067">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3" presetClass="entr" presetSubtype="0" fill="hold" nodeType="clickEffect">
                                  <p:stCondLst>
                                    <p:cond delay="0"/>
                                  </p:stCondLst>
                                  <p:childTnLst>
                                    <p:set>
                                      <p:cBhvr>
                                        <p:cTn id="29" dur="1" fill="hold">
                                          <p:stCondLst>
                                            <p:cond delay="0"/>
                                          </p:stCondLst>
                                        </p:cTn>
                                        <p:tgtEl>
                                          <p:spTgt spid="88067">
                                            <p:txEl>
                                              <p:pRg st="4" end="4"/>
                                            </p:txEl>
                                          </p:spTgt>
                                        </p:tgtEl>
                                        <p:attrNameLst>
                                          <p:attrName>style.visibility</p:attrName>
                                        </p:attrNameLst>
                                      </p:cBhvr>
                                      <p:to>
                                        <p:strVal val="visible"/>
                                      </p:to>
                                    </p:set>
                                    <p:anim calcmode="lin" valueType="num">
                                      <p:cBhvr>
                                        <p:cTn id="30" dur="500" fill="hold"/>
                                        <p:tgtEl>
                                          <p:spTgt spid="88067">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88067">
                                            <p:txEl>
                                              <p:pRg st="4" end="4"/>
                                            </p:txEl>
                                          </p:spTgt>
                                        </p:tgtEl>
                                        <p:attrNameLst>
                                          <p:attrName>ppt_h</p:attrName>
                                        </p:attrNameLst>
                                      </p:cBhvr>
                                      <p:tavLst>
                                        <p:tav tm="0">
                                          <p:val>
                                            <p:fltVal val="0"/>
                                          </p:val>
                                        </p:tav>
                                        <p:tav tm="100000">
                                          <p:val>
                                            <p:strVal val="#ppt_h"/>
                                          </p:val>
                                        </p:tav>
                                      </p:tavLst>
                                    </p:anim>
                                    <p:animEffect transition="in" filter="fade">
                                      <p:cBhvr>
                                        <p:cTn id="32" dur="500"/>
                                        <p:tgtEl>
                                          <p:spTgt spid="8806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0" fill="hold" nodeType="clickEffect">
                                  <p:stCondLst>
                                    <p:cond delay="0"/>
                                  </p:stCondLst>
                                  <p:childTnLst>
                                    <p:set>
                                      <p:cBhvr>
                                        <p:cTn id="36" dur="1" fill="hold">
                                          <p:stCondLst>
                                            <p:cond delay="0"/>
                                          </p:stCondLst>
                                        </p:cTn>
                                        <p:tgtEl>
                                          <p:spTgt spid="88067">
                                            <p:txEl>
                                              <p:pRg st="5" end="5"/>
                                            </p:txEl>
                                          </p:spTgt>
                                        </p:tgtEl>
                                        <p:attrNameLst>
                                          <p:attrName>style.visibility</p:attrName>
                                        </p:attrNameLst>
                                      </p:cBhvr>
                                      <p:to>
                                        <p:strVal val="visible"/>
                                      </p:to>
                                    </p:set>
                                    <p:anim calcmode="lin" valueType="num">
                                      <p:cBhvr>
                                        <p:cTn id="37" dur="500" fill="hold"/>
                                        <p:tgtEl>
                                          <p:spTgt spid="88067">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88067">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88067">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nodeType="clickEffect">
                                  <p:stCondLst>
                                    <p:cond delay="0"/>
                                  </p:stCondLst>
                                  <p:childTnLst>
                                    <p:set>
                                      <p:cBhvr>
                                        <p:cTn id="43" dur="1" fill="hold">
                                          <p:stCondLst>
                                            <p:cond delay="0"/>
                                          </p:stCondLst>
                                        </p:cTn>
                                        <p:tgtEl>
                                          <p:spTgt spid="88067">
                                            <p:txEl>
                                              <p:pRg st="6" end="6"/>
                                            </p:txEl>
                                          </p:spTgt>
                                        </p:tgtEl>
                                        <p:attrNameLst>
                                          <p:attrName>style.visibility</p:attrName>
                                        </p:attrNameLst>
                                      </p:cBhvr>
                                      <p:to>
                                        <p:strVal val="visible"/>
                                      </p:to>
                                    </p:set>
                                    <p:anim calcmode="lin" valueType="num">
                                      <p:cBhvr>
                                        <p:cTn id="44" dur="500" fill="hold"/>
                                        <p:tgtEl>
                                          <p:spTgt spid="88067">
                                            <p:txEl>
                                              <p:pRg st="6" end="6"/>
                                            </p:txEl>
                                          </p:spTgt>
                                        </p:tgtEl>
                                        <p:attrNameLst>
                                          <p:attrName>ppt_w</p:attrName>
                                        </p:attrNameLst>
                                      </p:cBhvr>
                                      <p:tavLst>
                                        <p:tav tm="0">
                                          <p:val>
                                            <p:fltVal val="0"/>
                                          </p:val>
                                        </p:tav>
                                        <p:tav tm="100000">
                                          <p:val>
                                            <p:strVal val="#ppt_w"/>
                                          </p:val>
                                        </p:tav>
                                      </p:tavLst>
                                    </p:anim>
                                    <p:anim calcmode="lin" valueType="num">
                                      <p:cBhvr>
                                        <p:cTn id="45" dur="500" fill="hold"/>
                                        <p:tgtEl>
                                          <p:spTgt spid="88067">
                                            <p:txEl>
                                              <p:pRg st="6" end="6"/>
                                            </p:txEl>
                                          </p:spTgt>
                                        </p:tgtEl>
                                        <p:attrNameLst>
                                          <p:attrName>ppt_h</p:attrName>
                                        </p:attrNameLst>
                                      </p:cBhvr>
                                      <p:tavLst>
                                        <p:tav tm="0">
                                          <p:val>
                                            <p:fltVal val="0"/>
                                          </p:val>
                                        </p:tav>
                                        <p:tav tm="100000">
                                          <p:val>
                                            <p:strVal val="#ppt_h"/>
                                          </p:val>
                                        </p:tav>
                                      </p:tavLst>
                                    </p:anim>
                                    <p:animEffect transition="in" filter="fade">
                                      <p:cBhvr>
                                        <p:cTn id="46" dur="500"/>
                                        <p:tgtEl>
                                          <p:spTgt spid="880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503238"/>
            <a:ext cx="8229600" cy="487362"/>
          </a:xfrm>
          <a:solidFill>
            <a:schemeClr val="bg2">
              <a:lumMod val="75000"/>
            </a:schemeClr>
          </a:solidFill>
        </p:spPr>
        <p:txBody>
          <a:bodyPr>
            <a:normAutofit fontScale="90000"/>
          </a:bodyPr>
          <a:lstStyle/>
          <a:p>
            <a:pPr>
              <a:defRPr/>
            </a:pPr>
            <a:r>
              <a:rPr lang="en-US" b="1" dirty="0" smtClean="0"/>
              <a:t>OPERATIONAL COSTS</a:t>
            </a:r>
            <a:endParaRPr lang="en-US" dirty="0" smtClean="0"/>
          </a:p>
        </p:txBody>
      </p:sp>
      <p:sp>
        <p:nvSpPr>
          <p:cNvPr id="32771" name="Content Placeholder 2"/>
          <p:cNvSpPr>
            <a:spLocks noGrp="1"/>
          </p:cNvSpPr>
          <p:nvPr>
            <p:ph idx="1"/>
          </p:nvPr>
        </p:nvSpPr>
        <p:spPr>
          <a:xfrm>
            <a:off x="457200" y="1066800"/>
            <a:ext cx="8229600" cy="5059363"/>
          </a:xfrm>
          <a:solidFill>
            <a:schemeClr val="accent6">
              <a:lumMod val="40000"/>
              <a:lumOff val="60000"/>
            </a:schemeClr>
          </a:solidFill>
        </p:spPr>
        <p:txBody>
          <a:bodyPr/>
          <a:lstStyle/>
          <a:p>
            <a:pPr algn="just">
              <a:buFont typeface="Arial" charset="0"/>
              <a:buNone/>
              <a:defRPr/>
            </a:pPr>
            <a:r>
              <a:rPr lang="en-US" dirty="0" smtClean="0"/>
              <a:t>	The elements that make up the operating expenditure of a power plant include the following</a:t>
            </a:r>
          </a:p>
          <a:p>
            <a:pPr algn="just">
              <a:buFont typeface="Arial" charset="0"/>
              <a:buNone/>
              <a:defRPr/>
            </a:pPr>
            <a:endParaRPr lang="en-US" sz="1200" dirty="0" smtClean="0"/>
          </a:p>
          <a:p>
            <a:pPr>
              <a:buFont typeface="Arial" charset="0"/>
              <a:buNone/>
              <a:defRPr/>
            </a:pPr>
            <a:r>
              <a:rPr lang="en-US" sz="2800" dirty="0" smtClean="0"/>
              <a:t>	(1) Cost of fuels.</a:t>
            </a:r>
          </a:p>
          <a:p>
            <a:pPr>
              <a:buFont typeface="Arial" charset="0"/>
              <a:buNone/>
              <a:defRPr/>
            </a:pPr>
            <a:r>
              <a:rPr lang="en-US" sz="2800" dirty="0" smtClean="0"/>
              <a:t>	(2) </a:t>
            </a:r>
            <a:r>
              <a:rPr lang="en-US" sz="2800" dirty="0" err="1" smtClean="0"/>
              <a:t>Labour</a:t>
            </a:r>
            <a:r>
              <a:rPr lang="en-US" sz="2800" dirty="0" smtClean="0"/>
              <a:t> cost.</a:t>
            </a:r>
          </a:p>
          <a:p>
            <a:pPr>
              <a:buFont typeface="Arial" charset="0"/>
              <a:buNone/>
              <a:defRPr/>
            </a:pPr>
            <a:r>
              <a:rPr lang="en-US" sz="2800" dirty="0" smtClean="0"/>
              <a:t>	(3) Cost of maintenance and repairs.</a:t>
            </a:r>
          </a:p>
          <a:p>
            <a:pPr>
              <a:buFont typeface="Arial" charset="0"/>
              <a:buNone/>
              <a:defRPr/>
            </a:pPr>
            <a:r>
              <a:rPr lang="en-US" sz="2800" dirty="0" smtClean="0"/>
              <a:t>	(4) Cost of stores (other than fuel).</a:t>
            </a:r>
          </a:p>
          <a:p>
            <a:pPr>
              <a:buFont typeface="Arial" charset="0"/>
              <a:buNone/>
              <a:defRPr/>
            </a:pPr>
            <a:r>
              <a:rPr lang="en-US" sz="2800" dirty="0" smtClean="0"/>
              <a:t>	(5) Supervision.</a:t>
            </a:r>
          </a:p>
          <a:p>
            <a:pPr>
              <a:buFont typeface="Arial" charset="0"/>
              <a:buNone/>
              <a:defRPr/>
            </a:pPr>
            <a:r>
              <a:rPr lang="en-US" sz="2800" dirty="0" smtClean="0"/>
              <a:t>	(6) Taxes.</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429635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2771">
                                            <p:txEl>
                                              <p:pRg st="0" end="0"/>
                                            </p:txEl>
                                          </p:spTgt>
                                        </p:tgtEl>
                                        <p:attrNameLst>
                                          <p:attrName>style.visibility</p:attrName>
                                        </p:attrNameLst>
                                      </p:cBhvr>
                                      <p:to>
                                        <p:strVal val="visible"/>
                                      </p:to>
                                    </p:set>
                                    <p:anim calcmode="discrete" valueType="clr">
                                      <p:cBhvr override="childStyle">
                                        <p:cTn id="7" dur="80"/>
                                        <p:tgtEl>
                                          <p:spTgt spid="3277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277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2771">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32771">
                                            <p:txEl>
                                              <p:pRg st="2" end="2"/>
                                            </p:txEl>
                                          </p:spTgt>
                                        </p:tgtEl>
                                        <p:attrNameLst>
                                          <p:attrName>style.visibility</p:attrName>
                                        </p:attrNameLst>
                                      </p:cBhvr>
                                      <p:to>
                                        <p:strVal val="visible"/>
                                      </p:to>
                                    </p:set>
                                    <p:anim calcmode="lin" valueType="num">
                                      <p:cBhvr>
                                        <p:cTn id="14" dur="500" fill="hold"/>
                                        <p:tgtEl>
                                          <p:spTgt spid="32771">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2771">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2771">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nodeType="clickEffect">
                                  <p:stCondLst>
                                    <p:cond delay="0"/>
                                  </p:stCondLst>
                                  <p:childTnLst>
                                    <p:set>
                                      <p:cBhvr>
                                        <p:cTn id="20" dur="1" fill="hold">
                                          <p:stCondLst>
                                            <p:cond delay="0"/>
                                          </p:stCondLst>
                                        </p:cTn>
                                        <p:tgtEl>
                                          <p:spTgt spid="32771">
                                            <p:txEl>
                                              <p:pRg st="3" end="3"/>
                                            </p:txEl>
                                          </p:spTgt>
                                        </p:tgtEl>
                                        <p:attrNameLst>
                                          <p:attrName>style.visibility</p:attrName>
                                        </p:attrNameLst>
                                      </p:cBhvr>
                                      <p:to>
                                        <p:strVal val="visible"/>
                                      </p:to>
                                    </p:set>
                                    <p:anim calcmode="lin" valueType="num">
                                      <p:cBhvr>
                                        <p:cTn id="21" dur="500" fill="hold"/>
                                        <p:tgtEl>
                                          <p:spTgt spid="3277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2771">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2771">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32771">
                                            <p:txEl>
                                              <p:pRg st="4" end="4"/>
                                            </p:txEl>
                                          </p:spTgt>
                                        </p:tgtEl>
                                        <p:attrNameLst>
                                          <p:attrName>style.visibility</p:attrName>
                                        </p:attrNameLst>
                                      </p:cBhvr>
                                      <p:to>
                                        <p:strVal val="visible"/>
                                      </p:to>
                                    </p:set>
                                    <p:anim calcmode="lin" valueType="num">
                                      <p:cBhvr>
                                        <p:cTn id="28" dur="500" fill="hold"/>
                                        <p:tgtEl>
                                          <p:spTgt spid="32771">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2771">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2771">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32771">
                                            <p:txEl>
                                              <p:pRg st="5" end="5"/>
                                            </p:txEl>
                                          </p:spTgt>
                                        </p:tgtEl>
                                        <p:attrNameLst>
                                          <p:attrName>style.visibility</p:attrName>
                                        </p:attrNameLst>
                                      </p:cBhvr>
                                      <p:to>
                                        <p:strVal val="visible"/>
                                      </p:to>
                                    </p:set>
                                    <p:anim calcmode="lin" valueType="num">
                                      <p:cBhvr>
                                        <p:cTn id="35" dur="500" fill="hold"/>
                                        <p:tgtEl>
                                          <p:spTgt spid="32771">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2771">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277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nodeType="clickEffect">
                                  <p:stCondLst>
                                    <p:cond delay="0"/>
                                  </p:stCondLst>
                                  <p:childTnLst>
                                    <p:set>
                                      <p:cBhvr>
                                        <p:cTn id="41" dur="1" fill="hold">
                                          <p:stCondLst>
                                            <p:cond delay="0"/>
                                          </p:stCondLst>
                                        </p:cTn>
                                        <p:tgtEl>
                                          <p:spTgt spid="32771">
                                            <p:txEl>
                                              <p:pRg st="6" end="6"/>
                                            </p:txEl>
                                          </p:spTgt>
                                        </p:tgtEl>
                                        <p:attrNameLst>
                                          <p:attrName>style.visibility</p:attrName>
                                        </p:attrNameLst>
                                      </p:cBhvr>
                                      <p:to>
                                        <p:strVal val="visible"/>
                                      </p:to>
                                    </p:set>
                                    <p:anim calcmode="lin" valueType="num">
                                      <p:cBhvr>
                                        <p:cTn id="42" dur="500" fill="hold"/>
                                        <p:tgtEl>
                                          <p:spTgt spid="32771">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2771">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2771">
                                            <p:txEl>
                                              <p:pRg st="6" end="6"/>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nodeType="clickEffect">
                                  <p:stCondLst>
                                    <p:cond delay="0"/>
                                  </p:stCondLst>
                                  <p:childTnLst>
                                    <p:set>
                                      <p:cBhvr>
                                        <p:cTn id="48" dur="1" fill="hold">
                                          <p:stCondLst>
                                            <p:cond delay="0"/>
                                          </p:stCondLst>
                                        </p:cTn>
                                        <p:tgtEl>
                                          <p:spTgt spid="32771">
                                            <p:txEl>
                                              <p:pRg st="7" end="7"/>
                                            </p:txEl>
                                          </p:spTgt>
                                        </p:tgtEl>
                                        <p:attrNameLst>
                                          <p:attrName>style.visibility</p:attrName>
                                        </p:attrNameLst>
                                      </p:cBhvr>
                                      <p:to>
                                        <p:strVal val="visible"/>
                                      </p:to>
                                    </p:set>
                                    <p:anim calcmode="lin" valueType="num">
                                      <p:cBhvr>
                                        <p:cTn id="49" dur="500" fill="hold"/>
                                        <p:tgtEl>
                                          <p:spTgt spid="32771">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2771">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27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8"/>
            <a:ext cx="8229600" cy="563562"/>
          </a:xfrm>
          <a:solidFill>
            <a:schemeClr val="accent3">
              <a:lumMod val="60000"/>
              <a:lumOff val="40000"/>
            </a:schemeClr>
          </a:solidFill>
        </p:spPr>
        <p:txBody>
          <a:bodyPr>
            <a:normAutofit fontScale="90000"/>
          </a:bodyPr>
          <a:lstStyle/>
          <a:p>
            <a:pPr>
              <a:defRPr/>
            </a:pPr>
            <a:r>
              <a:rPr lang="en-US" b="1" dirty="0" smtClean="0"/>
              <a:t>COST OF FUELS</a:t>
            </a:r>
            <a:endParaRPr lang="en-US" dirty="0" smtClean="0"/>
          </a:p>
        </p:txBody>
      </p:sp>
      <p:sp>
        <p:nvSpPr>
          <p:cNvPr id="90115" name="Content Placeholder 2"/>
          <p:cNvSpPr>
            <a:spLocks noGrp="1"/>
          </p:cNvSpPr>
          <p:nvPr>
            <p:ph idx="1"/>
          </p:nvPr>
        </p:nvSpPr>
        <p:spPr>
          <a:xfrm>
            <a:off x="457200" y="914400"/>
            <a:ext cx="8229600" cy="5211763"/>
          </a:xfrm>
          <a:blipFill dpi="0" rotWithShape="1">
            <a:blip r:embed="rId2"/>
            <a:srcRect/>
            <a:tile tx="0" ty="0" sx="100000" sy="100000" flip="none" algn="tl"/>
          </a:blipFill>
        </p:spPr>
        <p:txBody>
          <a:bodyPr/>
          <a:lstStyle/>
          <a:p>
            <a:pPr algn="just">
              <a:buFont typeface="Wingdings" pitchFamily="2" charset="2"/>
              <a:buChar char="Ø"/>
            </a:pPr>
            <a:r>
              <a:rPr lang="en-US" sz="2000" smtClean="0">
                <a:latin typeface="Times New Roman" pitchFamily="18" charset="0"/>
              </a:rPr>
              <a:t>In a thermal station fuel is the heaviest item of operating cost. The selection of the fuel and the maximum economy in its use are, therefore, very important considerations in thermal plant design. </a:t>
            </a:r>
          </a:p>
          <a:p>
            <a:pPr algn="just">
              <a:buFont typeface="Wingdings" pitchFamily="2" charset="2"/>
              <a:buChar char="Ø"/>
            </a:pPr>
            <a:endParaRPr lang="en-US" sz="1000" smtClean="0">
              <a:latin typeface="Times New Roman" pitchFamily="18" charset="0"/>
            </a:endParaRPr>
          </a:p>
          <a:p>
            <a:pPr algn="just">
              <a:buFont typeface="Wingdings" pitchFamily="2" charset="2"/>
              <a:buChar char="Ø"/>
            </a:pPr>
            <a:r>
              <a:rPr lang="en-US" sz="2000" smtClean="0">
                <a:latin typeface="Times New Roman" pitchFamily="18" charset="0"/>
              </a:rPr>
              <a:t>It is desirable to achieve the highest thermal efficiency for the plant so that fuel charges are reduced. </a:t>
            </a:r>
          </a:p>
          <a:p>
            <a:pPr algn="just">
              <a:buFont typeface="Wingdings" pitchFamily="2" charset="2"/>
              <a:buChar char="Ø"/>
            </a:pPr>
            <a:endParaRPr lang="en-US" sz="1000" smtClean="0">
              <a:latin typeface="Times New Roman" pitchFamily="18" charset="0"/>
            </a:endParaRPr>
          </a:p>
          <a:p>
            <a:pPr algn="just">
              <a:buFont typeface="Wingdings" pitchFamily="2" charset="2"/>
              <a:buChar char="Ø"/>
            </a:pPr>
            <a:r>
              <a:rPr lang="en-US" sz="2000" smtClean="0">
                <a:latin typeface="Times New Roman" pitchFamily="18" charset="0"/>
              </a:rPr>
              <a:t>The cost of fuel includes not only its price at the site of purchase but its transportation and handling costs also.</a:t>
            </a:r>
          </a:p>
          <a:p>
            <a:pPr algn="just"/>
            <a:endParaRPr lang="en-US" sz="2000" smtClean="0">
              <a:latin typeface="Times New Roman" pitchFamily="18" charset="0"/>
            </a:endParaRPr>
          </a:p>
          <a:p>
            <a:pPr algn="just">
              <a:buFont typeface="Wingdings" pitchFamily="2" charset="2"/>
              <a:buChar char="Ø"/>
            </a:pPr>
            <a:r>
              <a:rPr lang="en-US" sz="2000" smtClean="0">
                <a:latin typeface="Times New Roman" pitchFamily="18" charset="0"/>
              </a:rPr>
              <a:t>The cost of fuel varies with the following:</a:t>
            </a:r>
          </a:p>
          <a:p>
            <a:pPr>
              <a:buFont typeface="Arial" charset="0"/>
              <a:buNone/>
            </a:pPr>
            <a:r>
              <a:rPr lang="en-US" sz="2000" smtClean="0">
                <a:latin typeface="Times New Roman" pitchFamily="18" charset="0"/>
              </a:rPr>
              <a:t>	(1) Unit price of the fuel.</a:t>
            </a:r>
          </a:p>
          <a:p>
            <a:pPr>
              <a:buFont typeface="Arial" charset="0"/>
              <a:buNone/>
            </a:pPr>
            <a:r>
              <a:rPr lang="en-US" sz="2000" smtClean="0">
                <a:latin typeface="Times New Roman" pitchFamily="18" charset="0"/>
              </a:rPr>
              <a:t>	(2) Amount of energy produced.</a:t>
            </a:r>
          </a:p>
          <a:p>
            <a:pPr>
              <a:buFont typeface="Arial" charset="0"/>
              <a:buNone/>
            </a:pPr>
            <a:r>
              <a:rPr lang="en-US" sz="2000" smtClean="0">
                <a:latin typeface="Times New Roman" pitchFamily="18" charset="0"/>
              </a:rPr>
              <a:t>	(3) Efficiency of the plant.</a:t>
            </a:r>
            <a:endParaRPr lang="en-US" sz="2400" smtClean="0">
              <a:latin typeface="Times New Roman" pitchFamily="18" charset="0"/>
            </a:endParaRP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5120626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0115">
                                            <p:txEl>
                                              <p:pRg st="0" end="0"/>
                                            </p:txEl>
                                          </p:spTgt>
                                        </p:tgtEl>
                                        <p:attrNameLst>
                                          <p:attrName>style.visibility</p:attrName>
                                        </p:attrNameLst>
                                      </p:cBhvr>
                                      <p:to>
                                        <p:strVal val="visible"/>
                                      </p:to>
                                    </p:set>
                                    <p:anim calcmode="discrete" valueType="clr">
                                      <p:cBhvr override="childStyle">
                                        <p:cTn id="7" dur="80"/>
                                        <p:tgtEl>
                                          <p:spTgt spid="901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0115">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0115">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90115">
                                            <p:txEl>
                                              <p:pRg st="2" end="2"/>
                                            </p:txEl>
                                          </p:spTgt>
                                        </p:tgtEl>
                                        <p:attrNameLst>
                                          <p:attrName>style.visibility</p:attrName>
                                        </p:attrNameLst>
                                      </p:cBhvr>
                                      <p:to>
                                        <p:strVal val="visible"/>
                                      </p:to>
                                    </p:set>
                                    <p:anim calcmode="discrete" valueType="clr">
                                      <p:cBhvr override="childStyle">
                                        <p:cTn id="14" dur="80"/>
                                        <p:tgtEl>
                                          <p:spTgt spid="9011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0115">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90115">
                                            <p:txEl>
                                              <p:pRg st="2" end="2"/>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90115">
                                            <p:txEl>
                                              <p:pRg st="4" end="4"/>
                                            </p:txEl>
                                          </p:spTgt>
                                        </p:tgtEl>
                                        <p:attrNameLst>
                                          <p:attrName>style.visibility</p:attrName>
                                        </p:attrNameLst>
                                      </p:cBhvr>
                                      <p:to>
                                        <p:strVal val="visible"/>
                                      </p:to>
                                    </p:set>
                                    <p:anim calcmode="discrete" valueType="clr">
                                      <p:cBhvr override="childStyle">
                                        <p:cTn id="21" dur="80"/>
                                        <p:tgtEl>
                                          <p:spTgt spid="9011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90115">
                                            <p:txEl>
                                              <p:pRg st="4" end="4"/>
                                            </p:txEl>
                                          </p:spTgt>
                                        </p:tgtEl>
                                        <p:attrNameLst>
                                          <p:attrName>fillcolor</p:attrName>
                                        </p:attrNameLst>
                                      </p:cBhvr>
                                      <p:tavLst>
                                        <p:tav tm="0">
                                          <p:val>
                                            <p:clrVal>
                                              <a:schemeClr val="accent2"/>
                                            </p:clrVal>
                                          </p:val>
                                        </p:tav>
                                        <p:tav tm="50000">
                                          <p:val>
                                            <p:clrVal>
                                              <a:schemeClr val="hlink"/>
                                            </p:clrVal>
                                          </p:val>
                                        </p:tav>
                                      </p:tavLst>
                                    </p:anim>
                                    <p:set>
                                      <p:cBhvr>
                                        <p:cTn id="23" dur="80"/>
                                        <p:tgtEl>
                                          <p:spTgt spid="90115">
                                            <p:txEl>
                                              <p:pRg st="4" end="4"/>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90115">
                                            <p:txEl>
                                              <p:pRg st="6" end="6"/>
                                            </p:txEl>
                                          </p:spTgt>
                                        </p:tgtEl>
                                        <p:attrNameLst>
                                          <p:attrName>style.visibility</p:attrName>
                                        </p:attrNameLst>
                                      </p:cBhvr>
                                      <p:to>
                                        <p:strVal val="visible"/>
                                      </p:to>
                                    </p:set>
                                    <p:anim calcmode="discrete" valueType="clr">
                                      <p:cBhvr override="childStyle">
                                        <p:cTn id="28" dur="80"/>
                                        <p:tgtEl>
                                          <p:spTgt spid="9011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90115">
                                            <p:txEl>
                                              <p:pRg st="6" end="6"/>
                                            </p:txEl>
                                          </p:spTgt>
                                        </p:tgtEl>
                                        <p:attrNameLst>
                                          <p:attrName>fillcolor</p:attrName>
                                        </p:attrNameLst>
                                      </p:cBhvr>
                                      <p:tavLst>
                                        <p:tav tm="0">
                                          <p:val>
                                            <p:clrVal>
                                              <a:schemeClr val="accent2"/>
                                            </p:clrVal>
                                          </p:val>
                                        </p:tav>
                                        <p:tav tm="50000">
                                          <p:val>
                                            <p:clrVal>
                                              <a:schemeClr val="hlink"/>
                                            </p:clrVal>
                                          </p:val>
                                        </p:tav>
                                      </p:tavLst>
                                    </p:anim>
                                    <p:set>
                                      <p:cBhvr>
                                        <p:cTn id="30" dur="80"/>
                                        <p:tgtEl>
                                          <p:spTgt spid="90115">
                                            <p:txEl>
                                              <p:pRg st="6" end="6"/>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90115">
                                            <p:txEl>
                                              <p:pRg st="7" end="7"/>
                                            </p:txEl>
                                          </p:spTgt>
                                        </p:tgtEl>
                                        <p:attrNameLst>
                                          <p:attrName>style.visibility</p:attrName>
                                        </p:attrNameLst>
                                      </p:cBhvr>
                                      <p:to>
                                        <p:strVal val="visible"/>
                                      </p:to>
                                    </p:set>
                                    <p:anim calcmode="lin" valueType="num">
                                      <p:cBhvr>
                                        <p:cTn id="35" dur="500" fill="hold"/>
                                        <p:tgtEl>
                                          <p:spTgt spid="90115">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90115">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90115">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nodeType="clickEffect">
                                  <p:stCondLst>
                                    <p:cond delay="0"/>
                                  </p:stCondLst>
                                  <p:childTnLst>
                                    <p:set>
                                      <p:cBhvr>
                                        <p:cTn id="41" dur="1" fill="hold">
                                          <p:stCondLst>
                                            <p:cond delay="0"/>
                                          </p:stCondLst>
                                        </p:cTn>
                                        <p:tgtEl>
                                          <p:spTgt spid="90115">
                                            <p:txEl>
                                              <p:pRg st="8" end="8"/>
                                            </p:txEl>
                                          </p:spTgt>
                                        </p:tgtEl>
                                        <p:attrNameLst>
                                          <p:attrName>style.visibility</p:attrName>
                                        </p:attrNameLst>
                                      </p:cBhvr>
                                      <p:to>
                                        <p:strVal val="visible"/>
                                      </p:to>
                                    </p:set>
                                    <p:anim calcmode="lin" valueType="num">
                                      <p:cBhvr>
                                        <p:cTn id="42" dur="500" fill="hold"/>
                                        <p:tgtEl>
                                          <p:spTgt spid="90115">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90115">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90115">
                                            <p:txEl>
                                              <p:pRg st="8" end="8"/>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3" presetClass="entr" presetSubtype="0" fill="hold" nodeType="clickEffect">
                                  <p:stCondLst>
                                    <p:cond delay="0"/>
                                  </p:stCondLst>
                                  <p:childTnLst>
                                    <p:set>
                                      <p:cBhvr>
                                        <p:cTn id="48" dur="1" fill="hold">
                                          <p:stCondLst>
                                            <p:cond delay="0"/>
                                          </p:stCondLst>
                                        </p:cTn>
                                        <p:tgtEl>
                                          <p:spTgt spid="90115">
                                            <p:txEl>
                                              <p:pRg st="9" end="9"/>
                                            </p:txEl>
                                          </p:spTgt>
                                        </p:tgtEl>
                                        <p:attrNameLst>
                                          <p:attrName>style.visibility</p:attrName>
                                        </p:attrNameLst>
                                      </p:cBhvr>
                                      <p:to>
                                        <p:strVal val="visible"/>
                                      </p:to>
                                    </p:set>
                                    <p:anim calcmode="lin" valueType="num">
                                      <p:cBhvr>
                                        <p:cTn id="49" dur="500" fill="hold"/>
                                        <p:tgtEl>
                                          <p:spTgt spid="90115">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90115">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901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a:xfrm>
            <a:off x="381000" y="304800"/>
            <a:ext cx="8382000" cy="457200"/>
          </a:xfrm>
          <a:solidFill>
            <a:srgbClr val="92D050"/>
          </a:solidFill>
        </p:spPr>
        <p:txBody>
          <a:bodyPr>
            <a:normAutofit fontScale="90000"/>
          </a:bodyPr>
          <a:lstStyle/>
          <a:p>
            <a:r>
              <a:rPr lang="en-US" b="1" smtClean="0"/>
              <a:t>LABOUR COST</a:t>
            </a:r>
            <a:endParaRPr lang="en-US" smtClean="0"/>
          </a:p>
        </p:txBody>
      </p:sp>
      <p:sp>
        <p:nvSpPr>
          <p:cNvPr id="91139" name="Content Placeholder 2"/>
          <p:cNvSpPr>
            <a:spLocks noGrp="1"/>
          </p:cNvSpPr>
          <p:nvPr>
            <p:ph idx="1"/>
          </p:nvPr>
        </p:nvSpPr>
        <p:spPr>
          <a:xfrm>
            <a:off x="381000" y="838200"/>
            <a:ext cx="8305800" cy="5105400"/>
          </a:xfrm>
          <a:blipFill dpi="0" rotWithShape="1">
            <a:blip r:embed="rId2"/>
            <a:srcRect/>
            <a:tile tx="0" ty="0" sx="100000" sy="100000" flip="none" algn="tl"/>
          </a:blipFill>
        </p:spPr>
        <p:txBody>
          <a:bodyPr/>
          <a:lstStyle/>
          <a:p>
            <a:pPr algn="just">
              <a:buFont typeface="Wingdings" pitchFamily="2" charset="2"/>
              <a:buChar char="Ø"/>
            </a:pPr>
            <a:r>
              <a:rPr lang="en-US" sz="2800" smtClean="0">
                <a:latin typeface="Times New Roman" pitchFamily="18" charset="0"/>
              </a:rPr>
              <a:t>For plant operation labour cost is another item of operating cost.</a:t>
            </a:r>
          </a:p>
          <a:p>
            <a:pPr algn="just">
              <a:buFont typeface="Wingdings" pitchFamily="2" charset="2"/>
              <a:buChar char="Ø"/>
            </a:pPr>
            <a:endParaRPr lang="en-US" sz="2800" smtClean="0">
              <a:latin typeface="Times New Roman" pitchFamily="18" charset="0"/>
            </a:endParaRPr>
          </a:p>
          <a:p>
            <a:pPr algn="just">
              <a:buFont typeface="Wingdings" pitchFamily="2" charset="2"/>
              <a:buChar char="Ø"/>
            </a:pPr>
            <a:r>
              <a:rPr lang="en-US" sz="2800" smtClean="0">
                <a:latin typeface="Times New Roman" pitchFamily="18" charset="0"/>
              </a:rPr>
              <a:t>In case of automatic power station the cost of labour is reduced to a great extent. However labour cost cannot be completely eliminated even with fully automatic station, as they will still require some manpower for periodic inspection etc.</a:t>
            </a:r>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5559688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1139">
                                            <p:txEl>
                                              <p:pRg st="0" end="0"/>
                                            </p:txEl>
                                          </p:spTgt>
                                        </p:tgtEl>
                                        <p:attrNameLst>
                                          <p:attrName>style.visibility</p:attrName>
                                        </p:attrNameLst>
                                      </p:cBhvr>
                                      <p:to>
                                        <p:strVal val="visible"/>
                                      </p:to>
                                    </p:set>
                                    <p:anim calcmode="discrete" valueType="clr">
                                      <p:cBhvr override="childStyle">
                                        <p:cTn id="7" dur="80"/>
                                        <p:tgtEl>
                                          <p:spTgt spid="9113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113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1139">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91139">
                                            <p:txEl>
                                              <p:pRg st="2" end="2"/>
                                            </p:txEl>
                                          </p:spTgt>
                                        </p:tgtEl>
                                        <p:attrNameLst>
                                          <p:attrName>style.visibility</p:attrName>
                                        </p:attrNameLst>
                                      </p:cBhvr>
                                      <p:to>
                                        <p:strVal val="visible"/>
                                      </p:to>
                                    </p:set>
                                    <p:anim calcmode="discrete" valueType="clr">
                                      <p:cBhvr override="childStyle">
                                        <p:cTn id="14" dur="80"/>
                                        <p:tgtEl>
                                          <p:spTgt spid="9113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1139">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9113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424</Words>
  <Application>Microsoft Office PowerPoint</Application>
  <PresentationFormat>On-screen Show (4:3)</PresentationFormat>
  <Paragraphs>144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Office Theme</vt:lpstr>
      <vt:lpstr>PowerPoint Presentation</vt:lpstr>
      <vt:lpstr>FACTOR EFFECTING POWER PLANT DESIGN</vt:lpstr>
      <vt:lpstr>EFFECT OF POWER PLANT TYPE ON COSTS</vt:lpstr>
      <vt:lpstr>INITIAL COST</vt:lpstr>
      <vt:lpstr>RATE OF INTEREST</vt:lpstr>
      <vt:lpstr>DEPRECIATION</vt:lpstr>
      <vt:lpstr>OPERATIONAL COSTS</vt:lpstr>
      <vt:lpstr>COST OF FUELS</vt:lpstr>
      <vt:lpstr>LABOUR COST</vt:lpstr>
      <vt:lpstr>COST OF MAINTENANCE AND REPAIRS</vt:lpstr>
      <vt:lpstr>PowerPoint Presentation</vt:lpstr>
      <vt:lpstr>ECONOMIC OF POWER GENERATION</vt:lpstr>
      <vt:lpstr>LOAD CURVES</vt:lpstr>
      <vt:lpstr>Numerical Problems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nadeem</dc:creator>
  <cp:lastModifiedBy>Mekha</cp:lastModifiedBy>
  <cp:revision>5</cp:revision>
  <dcterms:created xsi:type="dcterms:W3CDTF">2014-01-26T08:23:30Z</dcterms:created>
  <dcterms:modified xsi:type="dcterms:W3CDTF">2022-02-15T19:08:32Z</dcterms:modified>
</cp:coreProperties>
</file>