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0"/>
  </p:handoutMasterIdLst>
  <p:sldIdLst>
    <p:sldId id="313" r:id="rId2"/>
    <p:sldId id="314" r:id="rId3"/>
    <p:sldId id="273" r:id="rId4"/>
    <p:sldId id="274" r:id="rId5"/>
    <p:sldId id="277" r:id="rId6"/>
    <p:sldId id="315" r:id="rId7"/>
    <p:sldId id="316" r:id="rId8"/>
    <p:sldId id="324" r:id="rId9"/>
    <p:sldId id="325" r:id="rId10"/>
    <p:sldId id="317" r:id="rId11"/>
    <p:sldId id="318" r:id="rId12"/>
    <p:sldId id="319" r:id="rId13"/>
    <p:sldId id="336" r:id="rId14"/>
    <p:sldId id="320" r:id="rId15"/>
    <p:sldId id="321" r:id="rId16"/>
    <p:sldId id="322" r:id="rId17"/>
    <p:sldId id="326" r:id="rId18"/>
    <p:sldId id="327" r:id="rId19"/>
    <p:sldId id="328" r:id="rId20"/>
    <p:sldId id="329" r:id="rId21"/>
    <p:sldId id="330" r:id="rId22"/>
    <p:sldId id="332" r:id="rId23"/>
    <p:sldId id="331" r:id="rId24"/>
    <p:sldId id="333" r:id="rId25"/>
    <p:sldId id="334" r:id="rId26"/>
    <p:sldId id="335" r:id="rId27"/>
    <p:sldId id="323" r:id="rId28"/>
    <p:sldId id="27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C8CA32-7D5A-4BB0-9018-A17E60223E7F}" type="datetimeFigureOut">
              <a:rPr lang="en-US" smtClean="0"/>
              <a:t>2/9/2022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F42987-DFDB-48AD-9B81-ED3AA56C2D5C}" type="slidenum">
              <a:rPr lang="en-US" smtClean="0"/>
              <a:t>‹#›</a:t>
            </a:fld>
            <a:endParaRPr lang="en-US"/>
          </a:p>
        </p:txBody>
      </p:sp>
    </p:spTree>
    <p:extLst>
      <p:ext uri="{BB962C8B-B14F-4D97-AF65-F5344CB8AC3E}">
        <p14:creationId xmlns:p14="http://schemas.microsoft.com/office/powerpoint/2010/main" val="40417071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F06B3D1-A376-4CC4-9255-8B097C4C476D}" type="datetimeFigureOut">
              <a:rPr lang="en-US" smtClean="0"/>
              <a:pPr/>
              <a:t>2/9/2022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ACCD99-8045-444F-BA63-68C1F99996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6B3D1-A376-4CC4-9255-8B097C4C476D}"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6B3D1-A376-4CC4-9255-8B097C4C476D}"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06B3D1-A376-4CC4-9255-8B097C4C476D}"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06B3D1-A376-4CC4-9255-8B097C4C476D}" type="datetimeFigureOut">
              <a:rPr lang="en-US" smtClean="0"/>
              <a:pPr/>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CCD99-8045-444F-BA63-68C1F99996D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06B3D1-A376-4CC4-9255-8B097C4C476D}" type="datetimeFigureOut">
              <a:rPr lang="en-US" smtClean="0"/>
              <a:pPr/>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F06B3D1-A376-4CC4-9255-8B097C4C476D}" type="datetimeFigureOut">
              <a:rPr lang="en-US" smtClean="0"/>
              <a:pPr/>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06B3D1-A376-4CC4-9255-8B097C4C476D}" type="datetimeFigureOut">
              <a:rPr lang="en-US" smtClean="0"/>
              <a:pPr/>
              <a:t>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6B3D1-A376-4CC4-9255-8B097C4C476D}" type="datetimeFigureOut">
              <a:rPr lang="en-US" smtClean="0"/>
              <a:pPr/>
              <a:t>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06B3D1-A376-4CC4-9255-8B097C4C476D}" type="datetimeFigureOut">
              <a:rPr lang="en-US" smtClean="0"/>
              <a:pPr/>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CCD99-8045-444F-BA63-68C1F99996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06B3D1-A376-4CC4-9255-8B097C4C476D}" type="datetimeFigureOut">
              <a:rPr lang="en-US" smtClean="0"/>
              <a:pPr/>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ACCD99-8045-444F-BA63-68C1F99996D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06B3D1-A376-4CC4-9255-8B097C4C476D}" type="datetimeFigureOut">
              <a:rPr lang="en-US" smtClean="0"/>
              <a:pPr/>
              <a:t>2/9/2022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ACCD99-8045-444F-BA63-68C1F99996D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0736"/>
          </a:xfrm>
        </p:spPr>
        <p:txBody>
          <a:bodyPr/>
          <a:lstStyle/>
          <a:p>
            <a:pPr algn="ctr"/>
            <a:r>
              <a:rPr lang="en-US" dirty="0"/>
              <a:t>Economics of Power Generation </a:t>
            </a:r>
          </a:p>
        </p:txBody>
      </p:sp>
      <p:sp>
        <p:nvSpPr>
          <p:cNvPr id="3" name="Content Placeholder 2"/>
          <p:cNvSpPr>
            <a:spLocks noGrp="1"/>
          </p:cNvSpPr>
          <p:nvPr>
            <p:ph idx="1"/>
          </p:nvPr>
        </p:nvSpPr>
        <p:spPr/>
        <p:txBody>
          <a:bodyPr>
            <a:normAutofit/>
          </a:bodyPr>
          <a:lstStyle/>
          <a:p>
            <a:r>
              <a:rPr lang="en-US" sz="1800" b="1" dirty="0"/>
              <a:t/>
            </a:r>
            <a:br>
              <a:rPr lang="en-US" sz="1800" b="1" dirty="0"/>
            </a:br>
            <a:r>
              <a:rPr lang="en-US" sz="1800" b="1" dirty="0"/>
              <a:t>Dr. Eng. </a:t>
            </a:r>
            <a:r>
              <a:rPr lang="en-US" sz="1800" b="1" dirty="0" err="1"/>
              <a:t>Ramzi</a:t>
            </a:r>
            <a:r>
              <a:rPr lang="en-US" sz="1800" b="1" dirty="0"/>
              <a:t> R .</a:t>
            </a:r>
            <a:r>
              <a:rPr lang="en-US" sz="1800" b="1" dirty="0" err="1"/>
              <a:t>Barwari</a:t>
            </a:r>
            <a:endParaRPr lang="en-US" sz="1800" b="1" dirty="0"/>
          </a:p>
          <a:p>
            <a:r>
              <a:rPr lang="en-US" sz="1800" b="1" dirty="0"/>
              <a:t>Assist .Professor /Thermal Power/Refrigeration &amp;Air-conditioning</a:t>
            </a:r>
          </a:p>
          <a:p>
            <a:r>
              <a:rPr lang="en-US" sz="1800" b="1" dirty="0"/>
              <a:t>Consultant Engineer</a:t>
            </a:r>
          </a:p>
          <a:p>
            <a:r>
              <a:rPr lang="en-US" sz="1800" b="1" dirty="0" err="1"/>
              <a:t>Salahaddin</a:t>
            </a:r>
            <a:r>
              <a:rPr lang="en-US" sz="1800" b="1" dirty="0"/>
              <a:t> University/College of Engineering</a:t>
            </a:r>
          </a:p>
          <a:p>
            <a:r>
              <a:rPr lang="en-US" sz="1800" b="1" dirty="0"/>
              <a:t>Mechanical &amp; Mechatronics Engineering </a:t>
            </a:r>
            <a:r>
              <a:rPr lang="en-US" sz="1800" b="1" dirty="0" smtClean="0"/>
              <a:t>Department</a:t>
            </a:r>
          </a:p>
          <a:p>
            <a:r>
              <a:rPr lang="en-US" sz="1800" b="1" dirty="0" smtClean="0"/>
              <a:t>…………………………………………………………………………………………………………………</a:t>
            </a:r>
            <a:endParaRPr lang="en-US" sz="1800" b="1" dirty="0"/>
          </a:p>
          <a:p>
            <a:r>
              <a:rPr lang="en-US" sz="2400" b="1" dirty="0"/>
              <a:t>  Fourth Grade </a:t>
            </a:r>
            <a:endParaRPr lang="en-US" sz="2400" b="1" dirty="0" smtClean="0"/>
          </a:p>
          <a:p>
            <a:r>
              <a:rPr lang="en-US" sz="2400" b="1" dirty="0"/>
              <a:t>  </a:t>
            </a:r>
            <a:r>
              <a:rPr lang="en-US" sz="2400" b="1" dirty="0" smtClean="0"/>
              <a:t>Academic </a:t>
            </a:r>
            <a:r>
              <a:rPr lang="en-US" sz="2400" b="1" dirty="0"/>
              <a:t>year </a:t>
            </a:r>
            <a:r>
              <a:rPr lang="en-US" sz="2400" b="1" dirty="0" smtClean="0"/>
              <a:t>2021-2022</a:t>
            </a:r>
          </a:p>
          <a:p>
            <a:r>
              <a:rPr lang="en-US" sz="2400" b="1" dirty="0" smtClean="0"/>
              <a:t>(week- 2,3)</a:t>
            </a:r>
            <a:endParaRPr lang="en-US" sz="2400" b="1" dirty="0"/>
          </a:p>
        </p:txBody>
      </p:sp>
    </p:spTree>
    <p:extLst>
      <p:ext uri="{BB962C8B-B14F-4D97-AF65-F5344CB8AC3E}">
        <p14:creationId xmlns:p14="http://schemas.microsoft.com/office/powerpoint/2010/main" val="111528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sp>
        <p:nvSpPr>
          <p:cNvPr id="3" name="Content Placeholder 2"/>
          <p:cNvSpPr>
            <a:spLocks noGrp="1"/>
          </p:cNvSpPr>
          <p:nvPr>
            <p:ph idx="1"/>
          </p:nvPr>
        </p:nvSpPr>
        <p:spPr/>
        <p:txBody>
          <a:bodyPr>
            <a:normAutofit/>
          </a:bodyPr>
          <a:lstStyle/>
          <a:p>
            <a:r>
              <a:rPr lang="en-US" sz="3200" dirty="0"/>
              <a:t>A hydro power plant is to be used as peak load plant at an annual load factor of 30%. The electrical energy obtained during the year is 750 × 10 5 kWh. Determine the maximum demand. If the plant capacity factor is 24% find reserve capacity of the plant.</a:t>
            </a:r>
          </a:p>
        </p:txBody>
      </p:sp>
    </p:spTree>
    <p:extLst>
      <p:ext uri="{BB962C8B-B14F-4D97-AF65-F5344CB8AC3E}">
        <p14:creationId xmlns:p14="http://schemas.microsoft.com/office/powerpoint/2010/main" val="3409844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47088"/>
            <a:ext cx="8229600" cy="4477512"/>
          </a:xfrm>
        </p:spPr>
        <p:txBody>
          <a:bodyPr>
            <a:normAutofit fontScale="85000" lnSpcReduction="20000"/>
          </a:bodyPr>
          <a:lstStyle/>
          <a:p>
            <a:r>
              <a:rPr lang="en-US" sz="2400" dirty="0"/>
              <a:t>Solution</a:t>
            </a:r>
            <a:r>
              <a:rPr lang="en-US" sz="2400" dirty="0" smtClean="0"/>
              <a:t>.</a:t>
            </a:r>
          </a:p>
          <a:p>
            <a:r>
              <a:rPr lang="en-US" sz="2400" dirty="0" smtClean="0"/>
              <a:t> </a:t>
            </a:r>
            <a:r>
              <a:rPr lang="en-US" sz="2400" dirty="0"/>
              <a:t>E = Energy generated = 750 × 105 </a:t>
            </a:r>
            <a:r>
              <a:rPr lang="en-US" sz="2400" dirty="0" smtClean="0"/>
              <a:t>kWh</a:t>
            </a:r>
          </a:p>
          <a:p>
            <a:r>
              <a:rPr lang="en-US" sz="2400" dirty="0" smtClean="0"/>
              <a:t> </a:t>
            </a:r>
            <a:r>
              <a:rPr lang="en-US" sz="2400" dirty="0"/>
              <a:t>Average load = 5 (750 </a:t>
            </a:r>
            <a:r>
              <a:rPr lang="en-US" sz="2400" dirty="0" smtClean="0"/>
              <a:t>x10) /8760 = </a:t>
            </a:r>
            <a:r>
              <a:rPr lang="en-US" sz="2400" dirty="0"/>
              <a:t>8560 </a:t>
            </a:r>
            <a:r>
              <a:rPr lang="en-US" sz="2400" dirty="0" smtClean="0"/>
              <a:t>kW</a:t>
            </a:r>
          </a:p>
          <a:p>
            <a:r>
              <a:rPr lang="en-US" sz="2400" dirty="0" smtClean="0"/>
              <a:t> </a:t>
            </a:r>
            <a:r>
              <a:rPr lang="en-US" sz="2400" dirty="0"/>
              <a:t>where 8760 is the number of hours in year</a:t>
            </a:r>
            <a:r>
              <a:rPr lang="en-US" sz="2400" dirty="0" smtClean="0"/>
              <a:t>.</a:t>
            </a:r>
          </a:p>
          <a:p>
            <a:r>
              <a:rPr lang="en-US" sz="2400" dirty="0" smtClean="0"/>
              <a:t> </a:t>
            </a:r>
            <a:r>
              <a:rPr lang="en-US" sz="2400" dirty="0"/>
              <a:t>Load factor = 30% </a:t>
            </a:r>
            <a:endParaRPr lang="en-US" sz="2400" dirty="0" smtClean="0"/>
          </a:p>
          <a:p>
            <a:r>
              <a:rPr lang="en-US" sz="2400" dirty="0" smtClean="0"/>
              <a:t>M </a:t>
            </a:r>
            <a:r>
              <a:rPr lang="en-US" sz="2400" dirty="0"/>
              <a:t>= Maximum </a:t>
            </a:r>
            <a:r>
              <a:rPr lang="en-US" sz="2400" dirty="0" smtClean="0"/>
              <a:t>demand</a:t>
            </a:r>
          </a:p>
          <a:p>
            <a:r>
              <a:rPr lang="en-US" sz="2400" dirty="0" smtClean="0"/>
              <a:t> </a:t>
            </a:r>
            <a:r>
              <a:rPr lang="en-US" sz="2400" dirty="0"/>
              <a:t>Load factor = Average load/Maximum </a:t>
            </a:r>
            <a:r>
              <a:rPr lang="en-US" sz="2400" dirty="0" smtClean="0"/>
              <a:t>demand</a:t>
            </a:r>
          </a:p>
          <a:p>
            <a:r>
              <a:rPr lang="en-US" sz="2400" dirty="0" smtClean="0"/>
              <a:t> </a:t>
            </a:r>
            <a:r>
              <a:rPr lang="en-US" sz="2400" dirty="0"/>
              <a:t>M = </a:t>
            </a:r>
            <a:r>
              <a:rPr lang="en-US" sz="2400" dirty="0" smtClean="0"/>
              <a:t>85,600/ </a:t>
            </a:r>
            <a:r>
              <a:rPr lang="en-US" sz="2400" dirty="0"/>
              <a:t>0.3 = 28.530 </a:t>
            </a:r>
            <a:r>
              <a:rPr lang="en-US" sz="2400" dirty="0" smtClean="0"/>
              <a:t>kW</a:t>
            </a:r>
          </a:p>
          <a:p>
            <a:r>
              <a:rPr lang="en-US" sz="2400" dirty="0" smtClean="0"/>
              <a:t> </a:t>
            </a:r>
            <a:r>
              <a:rPr lang="en-US" sz="2400" dirty="0"/>
              <a:t>C = Capacity of plant </a:t>
            </a:r>
            <a:endParaRPr lang="en-US" sz="2400" dirty="0" smtClean="0"/>
          </a:p>
          <a:p>
            <a:r>
              <a:rPr lang="en-US" sz="2400" dirty="0" smtClean="0"/>
              <a:t>Capacity </a:t>
            </a:r>
            <a:r>
              <a:rPr lang="en-US" sz="2400" dirty="0"/>
              <a:t>factor = </a:t>
            </a:r>
            <a:r>
              <a:rPr lang="en-US" sz="2400" dirty="0" smtClean="0"/>
              <a:t>E/ </a:t>
            </a:r>
            <a:r>
              <a:rPr lang="en-US" sz="2400" dirty="0"/>
              <a:t>(</a:t>
            </a:r>
            <a:r>
              <a:rPr lang="en-US" sz="2400" dirty="0" err="1" smtClean="0"/>
              <a:t>Cx</a:t>
            </a:r>
            <a:r>
              <a:rPr lang="en-US" sz="2400" dirty="0" smtClean="0"/>
              <a:t> </a:t>
            </a:r>
            <a:r>
              <a:rPr lang="en-US" sz="2400" dirty="0"/>
              <a:t>8760) </a:t>
            </a:r>
            <a:endParaRPr lang="en-US" sz="2400" dirty="0" smtClean="0"/>
          </a:p>
          <a:p>
            <a:r>
              <a:rPr lang="en-US" sz="2400" dirty="0" smtClean="0"/>
              <a:t> </a:t>
            </a:r>
            <a:r>
              <a:rPr lang="en-US" sz="2400" dirty="0"/>
              <a:t>0.24 </a:t>
            </a:r>
            <a:r>
              <a:rPr lang="en-US" sz="2400" dirty="0" smtClean="0"/>
              <a:t>= (750x 10</a:t>
            </a:r>
            <a:r>
              <a:rPr lang="en-US" sz="2400" b="1" i="1" dirty="0" smtClean="0"/>
              <a:t>5</a:t>
            </a:r>
            <a:r>
              <a:rPr lang="en-US" sz="2400" dirty="0" smtClean="0"/>
              <a:t> )/ </a:t>
            </a:r>
            <a:r>
              <a:rPr lang="en-US" sz="2400" dirty="0"/>
              <a:t>(</a:t>
            </a:r>
            <a:r>
              <a:rPr lang="en-US" sz="2400" dirty="0" err="1" smtClean="0"/>
              <a:t>Cx</a:t>
            </a:r>
            <a:r>
              <a:rPr lang="en-US" sz="2400" dirty="0" smtClean="0"/>
              <a:t> </a:t>
            </a:r>
            <a:r>
              <a:rPr lang="en-US" sz="2400" dirty="0"/>
              <a:t>8760</a:t>
            </a:r>
            <a:r>
              <a:rPr lang="en-US" sz="2400" dirty="0" smtClean="0"/>
              <a:t>)</a:t>
            </a:r>
          </a:p>
          <a:p>
            <a:r>
              <a:rPr lang="en-US" sz="2400" dirty="0" smtClean="0"/>
              <a:t> C= </a:t>
            </a:r>
            <a:r>
              <a:rPr lang="en-US" sz="2400" dirty="0"/>
              <a:t>35,667 </a:t>
            </a:r>
            <a:r>
              <a:rPr lang="en-US" sz="2400" dirty="0" smtClean="0"/>
              <a:t>kW</a:t>
            </a:r>
          </a:p>
          <a:p>
            <a:r>
              <a:rPr lang="en-US" sz="2400" dirty="0" smtClean="0"/>
              <a:t> </a:t>
            </a:r>
            <a:r>
              <a:rPr lang="en-US" sz="2400" dirty="0"/>
              <a:t>Reserve capacity = C – M = 35,667 – 28,530 </a:t>
            </a:r>
            <a:endParaRPr lang="en-US" sz="2400" dirty="0" smtClean="0"/>
          </a:p>
          <a:p>
            <a:r>
              <a:rPr lang="en-US" sz="2400" dirty="0" smtClean="0"/>
              <a:t>= </a:t>
            </a:r>
            <a:r>
              <a:rPr lang="en-US" sz="2400" dirty="0"/>
              <a:t>7137 kW. Ans</a:t>
            </a:r>
            <a:r>
              <a:rPr lang="en-US" dirty="0"/>
              <a:t>.</a:t>
            </a:r>
          </a:p>
        </p:txBody>
      </p:sp>
    </p:spTree>
    <p:extLst>
      <p:ext uri="{BB962C8B-B14F-4D97-AF65-F5344CB8AC3E}">
        <p14:creationId xmlns:p14="http://schemas.microsoft.com/office/powerpoint/2010/main" val="1368821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 2.</a:t>
            </a:r>
          </a:p>
          <a:p>
            <a:r>
              <a:rPr lang="en-US" dirty="0" smtClean="0"/>
              <a:t> A steam power station has an installed capacity of 120 MW and a maximum demand of 100 MW. The coal consumption is 0.4 kg per kWh and cost of coal is 80 $per </a:t>
            </a:r>
            <a:r>
              <a:rPr lang="en-US" dirty="0" err="1" smtClean="0"/>
              <a:t>tonne</a:t>
            </a:r>
            <a:r>
              <a:rPr lang="en-US" dirty="0" smtClean="0"/>
              <a:t>. The annual expenses on salary bill of staff and other overhead charges excluding cost of coal are 50 × 10 $. The power station works at a load factor of 0.5 and the capital cost of the power station is 4 × 10 $ . If the rate of interest and depreciation is 10% determine the cost of generating per kWh.</a:t>
            </a:r>
            <a:endParaRPr lang="en-US" dirty="0"/>
          </a:p>
        </p:txBody>
      </p:sp>
    </p:spTree>
    <p:extLst>
      <p:ext uri="{BB962C8B-B14F-4D97-AF65-F5344CB8AC3E}">
        <p14:creationId xmlns:p14="http://schemas.microsoft.com/office/powerpoint/2010/main" val="1904095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692150"/>
            <a:ext cx="8229600" cy="5632450"/>
          </a:xfrm>
        </p:spPr>
        <p:txBody>
          <a:bodyPr>
            <a:normAutofit fontScale="92500" lnSpcReduction="20000"/>
          </a:bodyPr>
          <a:lstStyle/>
          <a:p>
            <a:r>
              <a:rPr lang="en-US" dirty="0"/>
              <a:t>Solution. Maximum demand = 100 </a:t>
            </a:r>
            <a:r>
              <a:rPr lang="en-US" dirty="0" err="1" smtClean="0"/>
              <a:t>mW</a:t>
            </a:r>
            <a:endParaRPr lang="en-US" dirty="0" smtClean="0"/>
          </a:p>
          <a:p>
            <a:r>
              <a:rPr lang="en-US" dirty="0" smtClean="0"/>
              <a:t> </a:t>
            </a:r>
            <a:r>
              <a:rPr lang="en-US" dirty="0"/>
              <a:t>Load factor = </a:t>
            </a:r>
            <a:r>
              <a:rPr lang="en-US" dirty="0" smtClean="0"/>
              <a:t>0.5</a:t>
            </a:r>
          </a:p>
          <a:p>
            <a:r>
              <a:rPr lang="en-US" dirty="0" smtClean="0"/>
              <a:t> </a:t>
            </a:r>
            <a:r>
              <a:rPr lang="en-US" dirty="0"/>
              <a:t>Average load = 100 × 0.5 = 50 MW = 50 × 1000 = 50,000 kW</a:t>
            </a:r>
            <a:r>
              <a:rPr lang="en-US" dirty="0" smtClean="0"/>
              <a:t>.</a:t>
            </a:r>
          </a:p>
          <a:p>
            <a:r>
              <a:rPr lang="en-US" dirty="0" smtClean="0"/>
              <a:t> </a:t>
            </a:r>
            <a:r>
              <a:rPr lang="en-US" dirty="0"/>
              <a:t>Energy produced per year = 50,000 × 8760 = 438 × 10</a:t>
            </a:r>
            <a:r>
              <a:rPr lang="en-US" baseline="30000" dirty="0"/>
              <a:t>6</a:t>
            </a:r>
            <a:r>
              <a:rPr lang="en-US" dirty="0"/>
              <a:t> kWh</a:t>
            </a:r>
            <a:r>
              <a:rPr lang="en-US" dirty="0" smtClean="0"/>
              <a:t>.</a:t>
            </a:r>
          </a:p>
          <a:p>
            <a:r>
              <a:rPr lang="en-US" dirty="0" smtClean="0"/>
              <a:t> </a:t>
            </a:r>
            <a:r>
              <a:rPr lang="en-US" dirty="0"/>
              <a:t>Coal consumption = 438 × 106 × (0.4/1000) = 1752 × 10</a:t>
            </a:r>
            <a:r>
              <a:rPr lang="en-US" baseline="30000" dirty="0"/>
              <a:t>6</a:t>
            </a:r>
            <a:r>
              <a:rPr lang="en-US" dirty="0"/>
              <a:t> </a:t>
            </a:r>
            <a:r>
              <a:rPr lang="en-US" dirty="0" err="1"/>
              <a:t>tonnes</a:t>
            </a:r>
            <a:r>
              <a:rPr lang="en-US" dirty="0" smtClean="0"/>
              <a:t>.</a:t>
            </a:r>
          </a:p>
          <a:p>
            <a:r>
              <a:rPr lang="en-US" dirty="0" smtClean="0"/>
              <a:t> </a:t>
            </a:r>
            <a:r>
              <a:rPr lang="en-US" dirty="0"/>
              <a:t>Annual </a:t>
            </a:r>
            <a:r>
              <a:rPr lang="en-US" dirty="0" smtClean="0"/>
              <a:t>Cost</a:t>
            </a:r>
          </a:p>
          <a:p>
            <a:r>
              <a:rPr lang="en-US" dirty="0" smtClean="0"/>
              <a:t> </a:t>
            </a:r>
            <a:r>
              <a:rPr lang="en-US" dirty="0"/>
              <a:t>(1) Cost of coal = 1752 × 102 × 80 = </a:t>
            </a:r>
            <a:r>
              <a:rPr lang="en-US" dirty="0" smtClean="0"/>
              <a:t>$14,016 </a:t>
            </a:r>
            <a:r>
              <a:rPr lang="en-US" dirty="0"/>
              <a:t>× 10</a:t>
            </a:r>
            <a:r>
              <a:rPr lang="en-US" baseline="30000" dirty="0"/>
              <a:t>2</a:t>
            </a:r>
            <a:r>
              <a:rPr lang="en-US" dirty="0"/>
              <a:t> </a:t>
            </a:r>
            <a:endParaRPr lang="en-US" dirty="0" smtClean="0"/>
          </a:p>
          <a:p>
            <a:r>
              <a:rPr lang="en-US" dirty="0" smtClean="0"/>
              <a:t>(</a:t>
            </a:r>
            <a:r>
              <a:rPr lang="en-US" dirty="0"/>
              <a:t>2) Salaries = </a:t>
            </a:r>
            <a:r>
              <a:rPr lang="en-US" dirty="0" smtClean="0"/>
              <a:t>50 </a:t>
            </a:r>
            <a:r>
              <a:rPr lang="en-US" dirty="0"/>
              <a:t>× </a:t>
            </a:r>
            <a:r>
              <a:rPr lang="en-US" dirty="0" smtClean="0"/>
              <a:t>10 </a:t>
            </a:r>
            <a:r>
              <a:rPr lang="en-US" baseline="30000" dirty="0" smtClean="0"/>
              <a:t>5</a:t>
            </a:r>
          </a:p>
          <a:p>
            <a:r>
              <a:rPr lang="en-US" dirty="0" smtClean="0"/>
              <a:t>(3</a:t>
            </a:r>
            <a:r>
              <a:rPr lang="en-US" dirty="0"/>
              <a:t>) Interest and depreciation = (10/100) × 4 × 105 </a:t>
            </a:r>
            <a:r>
              <a:rPr lang="en-US" dirty="0" smtClean="0"/>
              <a:t>=$ 4×10</a:t>
            </a:r>
            <a:r>
              <a:rPr lang="en-US" baseline="30000" dirty="0" smtClean="0"/>
              <a:t>4</a:t>
            </a:r>
          </a:p>
          <a:p>
            <a:r>
              <a:rPr lang="en-US" dirty="0" smtClean="0"/>
              <a:t>Total </a:t>
            </a:r>
            <a:r>
              <a:rPr lang="en-US" dirty="0"/>
              <a:t>cost = </a:t>
            </a:r>
            <a:r>
              <a:rPr lang="en-US" dirty="0" smtClean="0"/>
              <a:t>14,01</a:t>
            </a:r>
            <a:r>
              <a:rPr lang="en-US" sz="1900" dirty="0" smtClean="0"/>
              <a:t>6</a:t>
            </a:r>
            <a:r>
              <a:rPr lang="en-US" dirty="0" smtClean="0"/>
              <a:t> </a:t>
            </a:r>
            <a:r>
              <a:rPr lang="en-US" dirty="0"/>
              <a:t>× </a:t>
            </a:r>
            <a:r>
              <a:rPr lang="en-US" dirty="0" smtClean="0"/>
              <a:t>10</a:t>
            </a:r>
            <a:r>
              <a:rPr lang="en-US" baseline="30000" dirty="0" smtClean="0"/>
              <a:t>3</a:t>
            </a:r>
            <a:r>
              <a:rPr lang="en-US" dirty="0" smtClean="0"/>
              <a:t> </a:t>
            </a:r>
            <a:r>
              <a:rPr lang="en-US" dirty="0"/>
              <a:t>+ </a:t>
            </a:r>
            <a:r>
              <a:rPr lang="en-US" dirty="0" smtClean="0"/>
              <a:t>50 </a:t>
            </a:r>
            <a:r>
              <a:rPr lang="en-US" dirty="0"/>
              <a:t>× 10</a:t>
            </a:r>
            <a:r>
              <a:rPr lang="en-US" baseline="30000" dirty="0"/>
              <a:t>5</a:t>
            </a:r>
            <a:r>
              <a:rPr lang="en-US" dirty="0"/>
              <a:t> + </a:t>
            </a:r>
            <a:r>
              <a:rPr lang="en-US" dirty="0" smtClean="0"/>
              <a:t>4 </a:t>
            </a:r>
            <a:r>
              <a:rPr lang="en-US" dirty="0"/>
              <a:t>× 10</a:t>
            </a:r>
            <a:r>
              <a:rPr lang="en-US" baseline="30000" dirty="0"/>
              <a:t>4</a:t>
            </a:r>
            <a:r>
              <a:rPr lang="en-US" dirty="0"/>
              <a:t> = </a:t>
            </a:r>
            <a:r>
              <a:rPr lang="en-US" dirty="0" smtClean="0"/>
              <a:t>$19,056 ×10 </a:t>
            </a:r>
            <a:r>
              <a:rPr lang="en-US" baseline="30000" dirty="0" smtClean="0"/>
              <a:t>3</a:t>
            </a:r>
          </a:p>
          <a:p>
            <a:r>
              <a:rPr lang="en-US" dirty="0" smtClean="0"/>
              <a:t> </a:t>
            </a:r>
            <a:r>
              <a:rPr lang="en-US" dirty="0"/>
              <a:t>Cost of generation per kWh = </a:t>
            </a:r>
            <a:r>
              <a:rPr lang="en-US" dirty="0" smtClean="0"/>
              <a:t>(</a:t>
            </a:r>
            <a:r>
              <a:rPr lang="en-US" dirty="0"/>
              <a:t>19,056 </a:t>
            </a:r>
            <a:r>
              <a:rPr lang="en-US" dirty="0" smtClean="0"/>
              <a:t>10</a:t>
            </a:r>
            <a:r>
              <a:rPr lang="en-US" baseline="30000" dirty="0" smtClean="0"/>
              <a:t>3</a:t>
            </a:r>
            <a:r>
              <a:rPr lang="en-US" dirty="0" smtClean="0"/>
              <a:t> )/ </a:t>
            </a:r>
            <a:r>
              <a:rPr lang="en-US" dirty="0"/>
              <a:t>(</a:t>
            </a:r>
            <a:r>
              <a:rPr lang="en-US" dirty="0" smtClean="0"/>
              <a:t>438x 10</a:t>
            </a:r>
            <a:r>
              <a:rPr lang="en-US" baseline="30000" dirty="0" smtClean="0"/>
              <a:t>6</a:t>
            </a:r>
            <a:r>
              <a:rPr lang="en-US" dirty="0" smtClean="0"/>
              <a:t> </a:t>
            </a:r>
            <a:r>
              <a:rPr lang="en-US" dirty="0"/>
              <a:t>) </a:t>
            </a:r>
            <a:r>
              <a:rPr lang="en-US" dirty="0" smtClean="0"/>
              <a:t>×100 = </a:t>
            </a:r>
            <a:r>
              <a:rPr lang="en-US" dirty="0"/>
              <a:t>4.35 </a:t>
            </a:r>
            <a:r>
              <a:rPr lang="en-US" dirty="0" smtClean="0"/>
              <a:t>Cent. </a:t>
            </a:r>
            <a:r>
              <a:rPr lang="en-US" dirty="0" err="1"/>
              <a:t>Ans</a:t>
            </a:r>
            <a:endParaRPr lang="en-US" dirty="0"/>
          </a:p>
        </p:txBody>
      </p:sp>
    </p:spTree>
    <p:extLst>
      <p:ext uri="{BB962C8B-B14F-4D97-AF65-F5344CB8AC3E}">
        <p14:creationId xmlns:p14="http://schemas.microsoft.com/office/powerpoint/2010/main" val="2852607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sz="2400" dirty="0"/>
              <a:t>Example </a:t>
            </a:r>
            <a:r>
              <a:rPr lang="en-US" sz="2400" dirty="0" smtClean="0"/>
              <a:t>3.</a:t>
            </a:r>
          </a:p>
          <a:p>
            <a:r>
              <a:rPr lang="en-US" sz="2400" dirty="0" smtClean="0"/>
              <a:t> </a:t>
            </a:r>
            <a:r>
              <a:rPr lang="en-US" sz="2400" dirty="0"/>
              <a:t>A new factory having a minimum demand of 100 kW and a load factor of 25% is comparing two power supply agencies. </a:t>
            </a:r>
            <a:endParaRPr lang="en-US" sz="2400" dirty="0" smtClean="0"/>
          </a:p>
          <a:p>
            <a:r>
              <a:rPr lang="en-US" sz="2400" dirty="0" smtClean="0"/>
              <a:t>(</a:t>
            </a:r>
            <a:r>
              <a:rPr lang="en-US" sz="2400" dirty="0"/>
              <a:t>a) Public supply tariff is </a:t>
            </a:r>
            <a:r>
              <a:rPr lang="en-US" sz="2400" dirty="0" smtClean="0"/>
              <a:t>40 $ per </a:t>
            </a:r>
            <a:r>
              <a:rPr lang="en-US" sz="2400" dirty="0"/>
              <a:t>kW of maximum demand plus 2 </a:t>
            </a:r>
            <a:r>
              <a:rPr lang="en-US" sz="2400" dirty="0" smtClean="0"/>
              <a:t>Cent </a:t>
            </a:r>
            <a:r>
              <a:rPr lang="en-US" sz="2400" dirty="0"/>
              <a:t>per kWh</a:t>
            </a:r>
            <a:r>
              <a:rPr lang="en-US" sz="2400" dirty="0" smtClean="0"/>
              <a:t>.</a:t>
            </a:r>
          </a:p>
          <a:p>
            <a:r>
              <a:rPr lang="en-US" sz="2400" dirty="0" smtClean="0"/>
              <a:t> </a:t>
            </a:r>
            <a:r>
              <a:rPr lang="en-US" sz="2400" dirty="0"/>
              <a:t>Capital cost = </a:t>
            </a:r>
            <a:r>
              <a:rPr lang="en-US" sz="2400" dirty="0" smtClean="0"/>
              <a:t>70,000 $ </a:t>
            </a:r>
          </a:p>
          <a:p>
            <a:r>
              <a:rPr lang="en-US" sz="2400" dirty="0" smtClean="0"/>
              <a:t>Interest </a:t>
            </a:r>
            <a:r>
              <a:rPr lang="en-US" sz="2400" dirty="0"/>
              <a:t>and depreciation = 10</a:t>
            </a:r>
            <a:r>
              <a:rPr lang="en-US" sz="2400" dirty="0" smtClean="0"/>
              <a:t>%</a:t>
            </a:r>
          </a:p>
          <a:p>
            <a:r>
              <a:rPr lang="en-US" sz="2400" dirty="0" smtClean="0"/>
              <a:t> </a:t>
            </a:r>
            <a:r>
              <a:rPr lang="en-US" sz="2400" dirty="0"/>
              <a:t>(b) Private oil engine generating station</a:t>
            </a:r>
            <a:r>
              <a:rPr lang="en-US" sz="2400" dirty="0" smtClean="0"/>
              <a:t>.</a:t>
            </a:r>
          </a:p>
          <a:p>
            <a:r>
              <a:rPr lang="en-US" sz="2400" dirty="0" smtClean="0"/>
              <a:t> </a:t>
            </a:r>
            <a:r>
              <a:rPr lang="en-US" sz="2400" dirty="0"/>
              <a:t>Capital Cost = </a:t>
            </a:r>
            <a:r>
              <a:rPr lang="en-US" sz="2400" dirty="0" smtClean="0"/>
              <a:t>250,000$</a:t>
            </a:r>
          </a:p>
          <a:p>
            <a:r>
              <a:rPr lang="en-US" sz="2400" dirty="0" smtClean="0"/>
              <a:t> </a:t>
            </a:r>
            <a:r>
              <a:rPr lang="en-US" sz="2400" dirty="0"/>
              <a:t>Fuel consumption = 0.3 kg per kWh </a:t>
            </a:r>
            <a:endParaRPr lang="en-US" sz="2400" dirty="0" smtClean="0"/>
          </a:p>
          <a:p>
            <a:r>
              <a:rPr lang="en-US" sz="2400" dirty="0" smtClean="0"/>
              <a:t>Cost </a:t>
            </a:r>
            <a:r>
              <a:rPr lang="en-US" sz="2400" dirty="0"/>
              <a:t>of fuel = </a:t>
            </a:r>
            <a:r>
              <a:rPr lang="en-US" sz="2400" dirty="0" smtClean="0"/>
              <a:t>70$ </a:t>
            </a:r>
            <a:r>
              <a:rPr lang="en-US" sz="2400" dirty="0"/>
              <a:t>per </a:t>
            </a:r>
            <a:r>
              <a:rPr lang="en-US" sz="2400" dirty="0" err="1" smtClean="0"/>
              <a:t>tonne</a:t>
            </a:r>
            <a:endParaRPr lang="en-US" sz="2400" dirty="0" smtClean="0"/>
          </a:p>
          <a:p>
            <a:r>
              <a:rPr lang="en-US" sz="2400" dirty="0" smtClean="0"/>
              <a:t> </a:t>
            </a:r>
            <a:r>
              <a:rPr lang="en-US" sz="2400" dirty="0"/>
              <a:t>Wages = 0.4 </a:t>
            </a:r>
            <a:r>
              <a:rPr lang="en-US" sz="2400" dirty="0" smtClean="0"/>
              <a:t>Cent </a:t>
            </a:r>
            <a:r>
              <a:rPr lang="en-US" sz="2400" dirty="0"/>
              <a:t>per kWh </a:t>
            </a:r>
            <a:endParaRPr lang="en-US" sz="2400" dirty="0" smtClean="0"/>
          </a:p>
          <a:p>
            <a:r>
              <a:rPr lang="en-US" sz="2400" dirty="0" smtClean="0"/>
              <a:t>Maintenance </a:t>
            </a:r>
            <a:r>
              <a:rPr lang="en-US" sz="2400" dirty="0"/>
              <a:t>cost = 0.3 </a:t>
            </a:r>
            <a:r>
              <a:rPr lang="en-US" sz="2400" dirty="0" smtClean="0"/>
              <a:t>Cent per kWh</a:t>
            </a:r>
          </a:p>
          <a:p>
            <a:r>
              <a:rPr lang="en-US" sz="2400" dirty="0" smtClean="0"/>
              <a:t> </a:t>
            </a:r>
            <a:r>
              <a:rPr lang="en-US" sz="2400" dirty="0"/>
              <a:t>Interest and depreciation = 15%. </a:t>
            </a:r>
          </a:p>
        </p:txBody>
      </p:sp>
    </p:spTree>
    <p:extLst>
      <p:ext uri="{BB962C8B-B14F-4D97-AF65-F5344CB8AC3E}">
        <p14:creationId xmlns:p14="http://schemas.microsoft.com/office/powerpoint/2010/main" val="745380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Solution. </a:t>
            </a:r>
            <a:endParaRPr lang="en-US" dirty="0" smtClean="0"/>
          </a:p>
          <a:p>
            <a:r>
              <a:rPr lang="en-US" dirty="0" smtClean="0"/>
              <a:t>Load </a:t>
            </a:r>
            <a:r>
              <a:rPr lang="en-US" dirty="0"/>
              <a:t>factor = Average load/Maximum demand </a:t>
            </a:r>
            <a:endParaRPr lang="en-US" dirty="0" smtClean="0"/>
          </a:p>
          <a:p>
            <a:r>
              <a:rPr lang="en-US" dirty="0" smtClean="0"/>
              <a:t>Average </a:t>
            </a:r>
            <a:r>
              <a:rPr lang="en-US" dirty="0"/>
              <a:t>load = Load factor × Maximum </a:t>
            </a:r>
            <a:r>
              <a:rPr lang="en-US" dirty="0" smtClean="0"/>
              <a:t>demand</a:t>
            </a:r>
          </a:p>
          <a:p>
            <a:r>
              <a:rPr lang="en-US" dirty="0" smtClean="0"/>
              <a:t> </a:t>
            </a:r>
            <a:r>
              <a:rPr lang="en-US" dirty="0"/>
              <a:t>= 0.25 × 700 = 175 kW. </a:t>
            </a:r>
            <a:endParaRPr lang="en-US" dirty="0" smtClean="0"/>
          </a:p>
          <a:p>
            <a:r>
              <a:rPr lang="en-US" dirty="0" smtClean="0"/>
              <a:t>Energy </a:t>
            </a:r>
            <a:r>
              <a:rPr lang="en-US" dirty="0"/>
              <a:t>consumed per year = 175 × 8760 = 153.3 × 10</a:t>
            </a:r>
            <a:r>
              <a:rPr lang="en-US" b="1" i="1" u="sng" baseline="30000" dirty="0"/>
              <a:t>4</a:t>
            </a:r>
            <a:r>
              <a:rPr lang="en-US" dirty="0"/>
              <a:t> kWh. (a) Public </a:t>
            </a:r>
            <a:r>
              <a:rPr lang="en-US" dirty="0" smtClean="0"/>
              <a:t>Supply</a:t>
            </a:r>
          </a:p>
          <a:p>
            <a:r>
              <a:rPr lang="en-US" dirty="0" smtClean="0"/>
              <a:t> </a:t>
            </a:r>
            <a:r>
              <a:rPr lang="en-US" dirty="0"/>
              <a:t>Maximum demand charges per year = 40 × 700 = </a:t>
            </a:r>
            <a:r>
              <a:rPr lang="en-US" dirty="0" smtClean="0"/>
              <a:t>28,000$ </a:t>
            </a:r>
            <a:r>
              <a:rPr lang="en-US" dirty="0"/>
              <a:t>Energy charge per year = </a:t>
            </a:r>
            <a:r>
              <a:rPr lang="en-US" dirty="0" smtClean="0"/>
              <a:t>2/ </a:t>
            </a:r>
            <a:r>
              <a:rPr lang="en-US" dirty="0"/>
              <a:t>100 </a:t>
            </a:r>
            <a:r>
              <a:rPr lang="en-US" dirty="0" smtClean="0"/>
              <a:t>× </a:t>
            </a:r>
            <a:r>
              <a:rPr lang="en-US" dirty="0"/>
              <a:t>153.3 × </a:t>
            </a:r>
            <a:r>
              <a:rPr lang="en-US" dirty="0" smtClean="0"/>
              <a:t>10 </a:t>
            </a:r>
            <a:r>
              <a:rPr lang="en-US" b="1" i="1" baseline="30000" dirty="0" smtClean="0"/>
              <a:t>4</a:t>
            </a:r>
            <a:r>
              <a:rPr lang="en-US" dirty="0" smtClean="0"/>
              <a:t>= </a:t>
            </a:r>
            <a:r>
              <a:rPr lang="en-US" dirty="0"/>
              <a:t>30,660 Interest and depreciation = </a:t>
            </a:r>
            <a:r>
              <a:rPr lang="en-US" dirty="0" smtClean="0"/>
              <a:t>10/ </a:t>
            </a:r>
            <a:r>
              <a:rPr lang="en-US" dirty="0"/>
              <a:t>100 </a:t>
            </a:r>
            <a:r>
              <a:rPr lang="en-US" dirty="0" smtClean="0"/>
              <a:t>× </a:t>
            </a:r>
            <a:r>
              <a:rPr lang="en-US" dirty="0"/>
              <a:t>70,000 = </a:t>
            </a:r>
            <a:r>
              <a:rPr lang="en-US" dirty="0" smtClean="0"/>
              <a:t>7,000$. </a:t>
            </a:r>
          </a:p>
          <a:p>
            <a:r>
              <a:rPr lang="en-US" dirty="0" smtClean="0"/>
              <a:t>Total </a:t>
            </a:r>
            <a:r>
              <a:rPr lang="en-US" dirty="0"/>
              <a:t>cost = </a:t>
            </a:r>
            <a:r>
              <a:rPr lang="en-US" dirty="0" smtClean="0"/>
              <a:t>[</a:t>
            </a:r>
            <a:r>
              <a:rPr lang="en-US" dirty="0"/>
              <a:t>28,000 + 30,660 + 7,000</a:t>
            </a:r>
            <a:r>
              <a:rPr lang="en-US" dirty="0" smtClean="0"/>
              <a:t>]$ </a:t>
            </a:r>
            <a:r>
              <a:rPr lang="en-US" dirty="0"/>
              <a:t>= </a:t>
            </a:r>
            <a:r>
              <a:rPr lang="en-US" dirty="0" smtClean="0"/>
              <a:t>65,660$</a:t>
            </a:r>
          </a:p>
          <a:p>
            <a:r>
              <a:rPr lang="en-US" dirty="0" smtClean="0"/>
              <a:t> </a:t>
            </a:r>
            <a:r>
              <a:rPr lang="en-US" dirty="0"/>
              <a:t>Energy cost per kWh = </a:t>
            </a:r>
            <a:r>
              <a:rPr lang="en-US" dirty="0" smtClean="0"/>
              <a:t>(65,660/ 153.3) × 10 </a:t>
            </a:r>
            <a:r>
              <a:rPr lang="en-US" b="1" i="1" baseline="30000" dirty="0" smtClean="0"/>
              <a:t>4</a:t>
            </a:r>
            <a:r>
              <a:rPr lang="en-US" dirty="0" smtClean="0"/>
              <a:t>= </a:t>
            </a:r>
            <a:r>
              <a:rPr lang="en-US" dirty="0"/>
              <a:t>429 </a:t>
            </a:r>
            <a:r>
              <a:rPr lang="en-US" dirty="0" smtClean="0"/>
              <a:t>cent</a:t>
            </a:r>
            <a:endParaRPr lang="en-US" dirty="0"/>
          </a:p>
        </p:txBody>
      </p:sp>
      <p:sp>
        <p:nvSpPr>
          <p:cNvPr id="4" name="Down Arrow 3"/>
          <p:cNvSpPr/>
          <p:nvPr/>
        </p:nvSpPr>
        <p:spPr>
          <a:xfrm>
            <a:off x="9540552" y="465313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7207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(b) Private oil engine generating station </a:t>
            </a:r>
            <a:endParaRPr lang="en-US" dirty="0" smtClean="0"/>
          </a:p>
          <a:p>
            <a:r>
              <a:rPr lang="en-US" dirty="0" smtClean="0"/>
              <a:t>Fuel </a:t>
            </a:r>
            <a:r>
              <a:rPr lang="en-US" dirty="0"/>
              <a:t>consumption = </a:t>
            </a:r>
            <a:r>
              <a:rPr lang="en-US" dirty="0" smtClean="0"/>
              <a:t>(0.3x 153.3x </a:t>
            </a:r>
            <a:r>
              <a:rPr lang="en-US" dirty="0"/>
              <a:t>10 </a:t>
            </a:r>
            <a:r>
              <a:rPr lang="en-US" baseline="30000" dirty="0" smtClean="0"/>
              <a:t>4</a:t>
            </a:r>
            <a:r>
              <a:rPr lang="en-US" dirty="0" smtClean="0"/>
              <a:t>)/ </a:t>
            </a:r>
            <a:r>
              <a:rPr lang="en-US" dirty="0"/>
              <a:t>1000 </a:t>
            </a:r>
            <a:r>
              <a:rPr lang="en-US" dirty="0" smtClean="0"/>
              <a:t>= 460 </a:t>
            </a:r>
            <a:r>
              <a:rPr lang="en-US" dirty="0" err="1" smtClean="0"/>
              <a:t>tonnes</a:t>
            </a:r>
            <a:endParaRPr lang="en-US" dirty="0" smtClean="0"/>
          </a:p>
          <a:p>
            <a:r>
              <a:rPr lang="en-US" dirty="0" smtClean="0"/>
              <a:t> </a:t>
            </a:r>
            <a:r>
              <a:rPr lang="en-US" dirty="0"/>
              <a:t>Cost of fuel = 460 × 70 = </a:t>
            </a:r>
            <a:r>
              <a:rPr lang="en-US" dirty="0" smtClean="0"/>
              <a:t>32,000$</a:t>
            </a:r>
          </a:p>
          <a:p>
            <a:r>
              <a:rPr lang="en-US" dirty="0" smtClean="0"/>
              <a:t> </a:t>
            </a:r>
            <a:r>
              <a:rPr lang="en-US" dirty="0"/>
              <a:t>Cost of wages and maintenance = {(0.4 + 0.3)100} × 153.3 × </a:t>
            </a:r>
            <a:r>
              <a:rPr lang="en-US" dirty="0" smtClean="0"/>
              <a:t>10</a:t>
            </a:r>
            <a:r>
              <a:rPr lang="en-US" baseline="30000" dirty="0" smtClean="0"/>
              <a:t>4</a:t>
            </a:r>
            <a:r>
              <a:rPr lang="en-US" dirty="0" smtClean="0"/>
              <a:t> </a:t>
            </a:r>
            <a:r>
              <a:rPr lang="en-US" dirty="0"/>
              <a:t>= </a:t>
            </a:r>
            <a:r>
              <a:rPr lang="en-US" dirty="0" smtClean="0"/>
              <a:t>10,731$.</a:t>
            </a:r>
          </a:p>
          <a:p>
            <a:r>
              <a:rPr lang="en-US" dirty="0" smtClean="0"/>
              <a:t>Interest </a:t>
            </a:r>
            <a:r>
              <a:rPr lang="en-US" dirty="0"/>
              <a:t>and depreciation </a:t>
            </a:r>
            <a:r>
              <a:rPr lang="en-US" dirty="0" smtClean="0"/>
              <a:t>=( </a:t>
            </a:r>
            <a:r>
              <a:rPr lang="en-US" dirty="0"/>
              <a:t>15 </a:t>
            </a:r>
            <a:r>
              <a:rPr lang="en-US" dirty="0" smtClean="0"/>
              <a:t>/100 )× </a:t>
            </a:r>
            <a:r>
              <a:rPr lang="en-US" dirty="0"/>
              <a:t>250,000 </a:t>
            </a:r>
            <a:r>
              <a:rPr lang="en-US" dirty="0" smtClean="0"/>
              <a:t>=37,500$</a:t>
            </a:r>
          </a:p>
          <a:p>
            <a:r>
              <a:rPr lang="en-US" dirty="0"/>
              <a:t>Total cost = </a:t>
            </a:r>
            <a:r>
              <a:rPr lang="en-US" dirty="0" smtClean="0"/>
              <a:t>[</a:t>
            </a:r>
            <a:r>
              <a:rPr lang="en-US" dirty="0"/>
              <a:t>33,203 + 10,731 + 37,500</a:t>
            </a:r>
            <a:r>
              <a:rPr lang="en-US" dirty="0" smtClean="0"/>
              <a:t>]$ </a:t>
            </a:r>
            <a:r>
              <a:rPr lang="en-US" dirty="0"/>
              <a:t>= </a:t>
            </a:r>
            <a:r>
              <a:rPr lang="en-US" dirty="0" smtClean="0"/>
              <a:t>80,431$ </a:t>
            </a:r>
          </a:p>
          <a:p>
            <a:r>
              <a:rPr lang="en-US" dirty="0" smtClean="0"/>
              <a:t>Energy </a:t>
            </a:r>
            <a:r>
              <a:rPr lang="en-US" dirty="0"/>
              <a:t>cost per kWh </a:t>
            </a:r>
            <a:endParaRPr lang="en-US" dirty="0" smtClean="0"/>
          </a:p>
          <a:p>
            <a:r>
              <a:rPr lang="en-US" dirty="0"/>
              <a:t>(</a:t>
            </a:r>
            <a:r>
              <a:rPr lang="en-US" dirty="0" smtClean="0"/>
              <a:t>80,431/ 153.3 × 10</a:t>
            </a:r>
            <a:r>
              <a:rPr lang="en-US" baseline="30000" dirty="0" smtClean="0"/>
              <a:t>4 </a:t>
            </a:r>
            <a:r>
              <a:rPr lang="en-US" dirty="0" smtClean="0"/>
              <a:t>)x100</a:t>
            </a:r>
          </a:p>
          <a:p>
            <a:r>
              <a:rPr lang="en-US" dirty="0" smtClean="0"/>
              <a:t>= 5.2 Cent. Ans.</a:t>
            </a:r>
            <a:endParaRPr lang="en-US" dirty="0"/>
          </a:p>
        </p:txBody>
      </p:sp>
    </p:spTree>
    <p:extLst>
      <p:ext uri="{BB962C8B-B14F-4D97-AF65-F5344CB8AC3E}">
        <p14:creationId xmlns:p14="http://schemas.microsoft.com/office/powerpoint/2010/main" val="481862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Example </a:t>
            </a:r>
            <a:r>
              <a:rPr lang="en-US" dirty="0" smtClean="0"/>
              <a:t>.4</a:t>
            </a:r>
          </a:p>
          <a:p>
            <a:r>
              <a:rPr lang="en-US" dirty="0" smtClean="0"/>
              <a:t> </a:t>
            </a:r>
            <a:r>
              <a:rPr lang="en-US" dirty="0"/>
              <a:t>A generating station has a maximum demand of 50,000 kW. </a:t>
            </a:r>
            <a:endParaRPr lang="en-US" dirty="0" smtClean="0"/>
          </a:p>
          <a:p>
            <a:r>
              <a:rPr lang="en-US" dirty="0" smtClean="0"/>
              <a:t>Calculate </a:t>
            </a:r>
            <a:r>
              <a:rPr lang="en-US" dirty="0"/>
              <a:t>the cost per unit generated from the following data </a:t>
            </a:r>
            <a:r>
              <a:rPr lang="en-US" dirty="0" smtClean="0"/>
              <a:t>:</a:t>
            </a:r>
          </a:p>
          <a:p>
            <a:r>
              <a:rPr lang="en-US" dirty="0" smtClean="0"/>
              <a:t> </a:t>
            </a:r>
            <a:r>
              <a:rPr lang="en-US" dirty="0"/>
              <a:t>Capital cost = </a:t>
            </a:r>
            <a:r>
              <a:rPr lang="en-US" dirty="0" smtClean="0"/>
              <a:t>95 </a:t>
            </a:r>
            <a:r>
              <a:rPr lang="en-US" dirty="0"/>
              <a:t>× </a:t>
            </a:r>
            <a:r>
              <a:rPr lang="en-US" dirty="0" smtClean="0"/>
              <a:t>10</a:t>
            </a:r>
            <a:r>
              <a:rPr lang="en-US" baseline="30000" dirty="0" smtClean="0"/>
              <a:t>6</a:t>
            </a:r>
            <a:r>
              <a:rPr lang="en-US" dirty="0" smtClean="0"/>
              <a:t>$ </a:t>
            </a:r>
            <a:r>
              <a:rPr lang="en-US" dirty="0"/>
              <a:t>; </a:t>
            </a:r>
            <a:endParaRPr lang="en-US" dirty="0" smtClean="0"/>
          </a:p>
          <a:p>
            <a:r>
              <a:rPr lang="en-US" dirty="0" smtClean="0"/>
              <a:t>Annual </a:t>
            </a:r>
            <a:r>
              <a:rPr lang="en-US" dirty="0"/>
              <a:t>load factor = 40% Annual cost of fuel </a:t>
            </a:r>
            <a:r>
              <a:rPr lang="en-US" dirty="0" smtClean="0"/>
              <a:t>and</a:t>
            </a:r>
          </a:p>
          <a:p>
            <a:r>
              <a:rPr lang="en-US" dirty="0" smtClean="0"/>
              <a:t> </a:t>
            </a:r>
            <a:r>
              <a:rPr lang="en-US" dirty="0"/>
              <a:t>oil = </a:t>
            </a:r>
            <a:r>
              <a:rPr lang="en-US" dirty="0" smtClean="0"/>
              <a:t>9 </a:t>
            </a:r>
            <a:r>
              <a:rPr lang="en-US" dirty="0"/>
              <a:t>× </a:t>
            </a:r>
            <a:r>
              <a:rPr lang="en-US" dirty="0" smtClean="0"/>
              <a:t>10</a:t>
            </a:r>
            <a:r>
              <a:rPr lang="en-US" baseline="30000" dirty="0" smtClean="0"/>
              <a:t>6</a:t>
            </a:r>
            <a:r>
              <a:rPr lang="en-US" dirty="0" smtClean="0"/>
              <a:t>$ </a:t>
            </a:r>
            <a:r>
              <a:rPr lang="en-US" dirty="0"/>
              <a:t>; </a:t>
            </a:r>
            <a:endParaRPr lang="en-US" dirty="0" smtClean="0"/>
          </a:p>
          <a:p>
            <a:r>
              <a:rPr lang="en-US" dirty="0" smtClean="0"/>
              <a:t>Taxes</a:t>
            </a:r>
            <a:r>
              <a:rPr lang="en-US" dirty="0"/>
              <a:t>, wages and salaries etc. = </a:t>
            </a:r>
            <a:r>
              <a:rPr lang="en-US" dirty="0" smtClean="0"/>
              <a:t>7·5 </a:t>
            </a:r>
            <a:r>
              <a:rPr lang="en-US" dirty="0"/>
              <a:t>× </a:t>
            </a:r>
            <a:r>
              <a:rPr lang="en-US" dirty="0" smtClean="0"/>
              <a:t>10</a:t>
            </a:r>
            <a:r>
              <a:rPr lang="en-US" baseline="30000" dirty="0" smtClean="0"/>
              <a:t>6</a:t>
            </a:r>
            <a:r>
              <a:rPr lang="en-US" dirty="0" smtClean="0"/>
              <a:t>$</a:t>
            </a:r>
          </a:p>
          <a:p>
            <a:r>
              <a:rPr lang="en-US" dirty="0" smtClean="0"/>
              <a:t> </a:t>
            </a:r>
            <a:r>
              <a:rPr lang="en-US" dirty="0"/>
              <a:t>Interest and depreciation = 12%</a:t>
            </a:r>
          </a:p>
        </p:txBody>
      </p:sp>
    </p:spTree>
    <p:extLst>
      <p:ext uri="{BB962C8B-B14F-4D97-AF65-F5344CB8AC3E}">
        <p14:creationId xmlns:p14="http://schemas.microsoft.com/office/powerpoint/2010/main" val="2784750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Solution : </a:t>
            </a:r>
            <a:endParaRPr lang="en-US" sz="2000" dirty="0" smtClean="0"/>
          </a:p>
          <a:p>
            <a:r>
              <a:rPr lang="en-US" sz="2000" dirty="0" smtClean="0"/>
              <a:t>Units </a:t>
            </a:r>
            <a:r>
              <a:rPr lang="en-US" sz="2000" dirty="0"/>
              <a:t>generated/annum = Max. demand × L.F. × Hours in a year </a:t>
            </a:r>
            <a:endParaRPr lang="en-US" sz="2000" dirty="0" smtClean="0"/>
          </a:p>
          <a:p>
            <a:r>
              <a:rPr lang="en-US" sz="2000" dirty="0" smtClean="0"/>
              <a:t>= </a:t>
            </a:r>
            <a:r>
              <a:rPr lang="en-US" sz="2000" dirty="0"/>
              <a:t>(50,000) × (0·4) × (8760) kWh = 17·52 × 10</a:t>
            </a:r>
            <a:r>
              <a:rPr lang="en-US" sz="2000" baseline="30000" dirty="0"/>
              <a:t>7</a:t>
            </a:r>
            <a:r>
              <a:rPr lang="en-US" sz="2000" dirty="0"/>
              <a:t> kWh </a:t>
            </a:r>
            <a:endParaRPr lang="en-US" sz="2000" dirty="0" smtClean="0"/>
          </a:p>
          <a:p>
            <a:r>
              <a:rPr lang="en-US" sz="2000" dirty="0" smtClean="0"/>
              <a:t>Annual </a:t>
            </a:r>
            <a:r>
              <a:rPr lang="en-US" sz="2000" dirty="0"/>
              <a:t>fixed </a:t>
            </a:r>
            <a:r>
              <a:rPr lang="en-US" sz="2000" dirty="0" smtClean="0"/>
              <a:t>charges</a:t>
            </a:r>
          </a:p>
          <a:p>
            <a:r>
              <a:rPr lang="en-US" sz="2000" dirty="0" smtClean="0"/>
              <a:t> </a:t>
            </a:r>
            <a:r>
              <a:rPr lang="en-US" sz="2000" dirty="0"/>
              <a:t>Annual interest and depreciation = 12% of capital cost </a:t>
            </a:r>
            <a:endParaRPr lang="en-US" sz="2000" dirty="0" smtClean="0"/>
          </a:p>
          <a:p>
            <a:r>
              <a:rPr lang="en-US" sz="2000" dirty="0" smtClean="0"/>
              <a:t>= 0·12 </a:t>
            </a:r>
            <a:r>
              <a:rPr lang="en-US" sz="2000" dirty="0"/>
              <a:t>× 95 × 10</a:t>
            </a:r>
            <a:r>
              <a:rPr lang="en-US" sz="2000" baseline="30000" dirty="0"/>
              <a:t>6</a:t>
            </a:r>
            <a:r>
              <a:rPr lang="en-US" sz="2000" dirty="0"/>
              <a:t> </a:t>
            </a:r>
            <a:r>
              <a:rPr lang="en-US" sz="2000" dirty="0" smtClean="0"/>
              <a:t>$= 11·4 </a:t>
            </a:r>
            <a:r>
              <a:rPr lang="en-US" sz="2000" dirty="0"/>
              <a:t>× </a:t>
            </a:r>
            <a:r>
              <a:rPr lang="en-US" sz="2000" dirty="0" smtClean="0"/>
              <a:t>10</a:t>
            </a:r>
            <a:r>
              <a:rPr lang="en-US" sz="2000" baseline="30000" dirty="0" smtClean="0"/>
              <a:t>6</a:t>
            </a:r>
            <a:r>
              <a:rPr lang="en-US" sz="2000" dirty="0" smtClean="0"/>
              <a:t>$ </a:t>
            </a:r>
          </a:p>
          <a:p>
            <a:r>
              <a:rPr lang="en-US" sz="2000" dirty="0" smtClean="0"/>
              <a:t>Annual </a:t>
            </a:r>
            <a:r>
              <a:rPr lang="en-US" sz="2000" dirty="0"/>
              <a:t>Running Charges </a:t>
            </a:r>
            <a:endParaRPr lang="en-US" sz="2000" dirty="0" smtClean="0"/>
          </a:p>
          <a:p>
            <a:r>
              <a:rPr lang="en-US" sz="2000" dirty="0" smtClean="0"/>
              <a:t>Total </a:t>
            </a:r>
            <a:r>
              <a:rPr lang="en-US" sz="2000" dirty="0"/>
              <a:t>annual running charges = Annual cost of fuel and oil + Taxes, wages etc. = </a:t>
            </a:r>
            <a:r>
              <a:rPr lang="en-US" sz="2000" dirty="0" smtClean="0"/>
              <a:t>(</a:t>
            </a:r>
            <a:r>
              <a:rPr lang="en-US" sz="2000" dirty="0"/>
              <a:t>9 × 10</a:t>
            </a:r>
            <a:r>
              <a:rPr lang="en-US" sz="2000" baseline="30000" dirty="0"/>
              <a:t>6</a:t>
            </a:r>
            <a:r>
              <a:rPr lang="en-US" sz="2000" dirty="0"/>
              <a:t> + 7·5 × 10</a:t>
            </a:r>
            <a:r>
              <a:rPr lang="en-US" sz="2000" baseline="30000" dirty="0"/>
              <a:t>6</a:t>
            </a:r>
            <a:r>
              <a:rPr lang="en-US" sz="2000" dirty="0"/>
              <a:t> </a:t>
            </a:r>
            <a:r>
              <a:rPr lang="en-US" sz="2000" dirty="0" smtClean="0"/>
              <a:t>)$ </a:t>
            </a:r>
            <a:r>
              <a:rPr lang="en-US" sz="2000" dirty="0"/>
              <a:t>= </a:t>
            </a:r>
            <a:r>
              <a:rPr lang="en-US" sz="2000" dirty="0" smtClean="0"/>
              <a:t>16·5 </a:t>
            </a:r>
            <a:r>
              <a:rPr lang="en-US" sz="2000" dirty="0"/>
              <a:t>× 10</a:t>
            </a:r>
            <a:r>
              <a:rPr lang="en-US" sz="2000" baseline="30000" dirty="0"/>
              <a:t>6</a:t>
            </a:r>
            <a:r>
              <a:rPr lang="en-US" sz="2000" dirty="0"/>
              <a:t> </a:t>
            </a:r>
            <a:r>
              <a:rPr lang="en-US" sz="2000" dirty="0" smtClean="0"/>
              <a:t>$</a:t>
            </a:r>
          </a:p>
          <a:p>
            <a:r>
              <a:rPr lang="en-US" sz="2000" dirty="0" smtClean="0"/>
              <a:t>Total </a:t>
            </a:r>
            <a:r>
              <a:rPr lang="en-US" sz="2000" dirty="0"/>
              <a:t>annual charges = </a:t>
            </a:r>
            <a:r>
              <a:rPr lang="en-US" sz="2000" dirty="0" smtClean="0"/>
              <a:t>(</a:t>
            </a:r>
            <a:r>
              <a:rPr lang="en-US" sz="2000" dirty="0"/>
              <a:t>11·4 × 10</a:t>
            </a:r>
            <a:r>
              <a:rPr lang="en-US" sz="2000" baseline="30000" dirty="0"/>
              <a:t>6</a:t>
            </a:r>
            <a:r>
              <a:rPr lang="en-US" sz="2000" dirty="0"/>
              <a:t> + 16·5 × 10</a:t>
            </a:r>
            <a:r>
              <a:rPr lang="en-US" sz="2000" baseline="30000" dirty="0"/>
              <a:t>6</a:t>
            </a:r>
            <a:r>
              <a:rPr lang="en-US" sz="2000" dirty="0"/>
              <a:t> </a:t>
            </a:r>
            <a:r>
              <a:rPr lang="en-US" sz="2000" dirty="0" smtClean="0"/>
              <a:t>)$ </a:t>
            </a:r>
            <a:r>
              <a:rPr lang="en-US" sz="2000" dirty="0"/>
              <a:t>= </a:t>
            </a:r>
            <a:r>
              <a:rPr lang="en-US" sz="2000" dirty="0" smtClean="0"/>
              <a:t>27·9 </a:t>
            </a:r>
            <a:r>
              <a:rPr lang="en-US" sz="2000" dirty="0"/>
              <a:t>× </a:t>
            </a:r>
            <a:r>
              <a:rPr lang="en-US" sz="2000" dirty="0" smtClean="0"/>
              <a:t>10</a:t>
            </a:r>
            <a:r>
              <a:rPr lang="en-US" sz="2000" baseline="30000" dirty="0" smtClean="0"/>
              <a:t>6</a:t>
            </a:r>
            <a:r>
              <a:rPr lang="en-US" sz="2000" dirty="0" smtClean="0"/>
              <a:t>$</a:t>
            </a:r>
          </a:p>
          <a:p>
            <a:r>
              <a:rPr lang="en-US" sz="2000" dirty="0" smtClean="0"/>
              <a:t> </a:t>
            </a:r>
            <a:r>
              <a:rPr lang="en-US" sz="2000" dirty="0"/>
              <a:t>∴ Cost per unit = </a:t>
            </a:r>
            <a:r>
              <a:rPr lang="en-US" sz="2000" dirty="0" smtClean="0"/>
              <a:t>(27. </a:t>
            </a:r>
            <a:r>
              <a:rPr lang="en-US" sz="2000" dirty="0"/>
              <a:t>9 </a:t>
            </a:r>
            <a:r>
              <a:rPr lang="en-US" sz="2000" dirty="0" smtClean="0"/>
              <a:t>x </a:t>
            </a:r>
            <a:r>
              <a:rPr lang="en-US" sz="2000" dirty="0"/>
              <a:t>10 </a:t>
            </a:r>
            <a:r>
              <a:rPr lang="en-US" sz="2000" baseline="30000" dirty="0"/>
              <a:t>6</a:t>
            </a:r>
            <a:r>
              <a:rPr lang="en-US" sz="2000" dirty="0"/>
              <a:t> </a:t>
            </a:r>
            <a:r>
              <a:rPr lang="en-US" sz="2000" dirty="0" smtClean="0"/>
              <a:t>/ </a:t>
            </a:r>
            <a:r>
              <a:rPr lang="en-US" sz="2000" dirty="0"/>
              <a:t>17 52 </a:t>
            </a:r>
            <a:r>
              <a:rPr lang="en-US" sz="2000" dirty="0" smtClean="0"/>
              <a:t>x</a:t>
            </a:r>
            <a:r>
              <a:rPr lang="en-US" sz="2000" dirty="0"/>
              <a:t> 10 </a:t>
            </a:r>
            <a:r>
              <a:rPr lang="en-US" sz="2000" baseline="30000" dirty="0" smtClean="0"/>
              <a:t>7</a:t>
            </a:r>
            <a:r>
              <a:rPr lang="en-US" sz="2000" dirty="0" smtClean="0"/>
              <a:t> )= 0·16$ </a:t>
            </a:r>
            <a:r>
              <a:rPr lang="en-US" sz="2000" dirty="0"/>
              <a:t>= 16 </a:t>
            </a:r>
            <a:r>
              <a:rPr lang="en-US" sz="2000" dirty="0" smtClean="0"/>
              <a:t>Cent</a:t>
            </a:r>
            <a:endParaRPr lang="en-US" sz="2000" dirty="0"/>
          </a:p>
        </p:txBody>
      </p:sp>
    </p:spTree>
    <p:extLst>
      <p:ext uri="{BB962C8B-B14F-4D97-AF65-F5344CB8AC3E}">
        <p14:creationId xmlns:p14="http://schemas.microsoft.com/office/powerpoint/2010/main" val="2825372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 </a:t>
            </a:r>
            <a:r>
              <a:rPr lang="en-US" dirty="0" smtClean="0"/>
              <a:t>5.</a:t>
            </a:r>
          </a:p>
          <a:p>
            <a:r>
              <a:rPr lang="en-US" dirty="0" smtClean="0"/>
              <a:t> </a:t>
            </a:r>
            <a:r>
              <a:rPr lang="en-US" dirty="0"/>
              <a:t>A generating station has an installed capacity of 50,000 kW and delivers 220 × 10</a:t>
            </a:r>
            <a:r>
              <a:rPr lang="en-US" baseline="30000" dirty="0"/>
              <a:t>6</a:t>
            </a:r>
            <a:r>
              <a:rPr lang="en-US" dirty="0"/>
              <a:t> units per annum. </a:t>
            </a:r>
            <a:endParaRPr lang="en-US" dirty="0" smtClean="0"/>
          </a:p>
          <a:p>
            <a:r>
              <a:rPr lang="en-US" dirty="0" smtClean="0"/>
              <a:t>If </a:t>
            </a:r>
            <a:r>
              <a:rPr lang="en-US" dirty="0"/>
              <a:t>the annual fixed charges are </a:t>
            </a:r>
            <a:r>
              <a:rPr lang="en-US" dirty="0" smtClean="0"/>
              <a:t>160$ </a:t>
            </a:r>
            <a:r>
              <a:rPr lang="en-US" dirty="0"/>
              <a:t>per </a:t>
            </a:r>
            <a:r>
              <a:rPr lang="en-US" dirty="0" smtClean="0"/>
              <a:t>kW</a:t>
            </a:r>
          </a:p>
          <a:p>
            <a:r>
              <a:rPr lang="en-US" dirty="0" smtClean="0"/>
              <a:t> </a:t>
            </a:r>
            <a:r>
              <a:rPr lang="en-US" dirty="0"/>
              <a:t>installed capacity and running charges are 4 </a:t>
            </a:r>
            <a:r>
              <a:rPr lang="en-US" dirty="0" smtClean="0"/>
              <a:t>Cent </a:t>
            </a:r>
            <a:r>
              <a:rPr lang="en-US" dirty="0"/>
              <a:t>per kWh</a:t>
            </a:r>
            <a:r>
              <a:rPr lang="en-US" dirty="0" smtClean="0"/>
              <a:t>,</a:t>
            </a:r>
          </a:p>
          <a:p>
            <a:r>
              <a:rPr lang="en-US" dirty="0" smtClean="0"/>
              <a:t> Determine </a:t>
            </a:r>
            <a:r>
              <a:rPr lang="en-US" dirty="0"/>
              <a:t>the cost per unit </a:t>
            </a:r>
            <a:r>
              <a:rPr lang="en-US" dirty="0" smtClean="0"/>
              <a:t>generated.</a:t>
            </a:r>
            <a:endParaRPr lang="en-US" dirty="0"/>
          </a:p>
        </p:txBody>
      </p:sp>
    </p:spTree>
    <p:extLst>
      <p:ext uri="{BB962C8B-B14F-4D97-AF65-F5344CB8AC3E}">
        <p14:creationId xmlns:p14="http://schemas.microsoft.com/office/powerpoint/2010/main" val="2225771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1143000"/>
          </a:xfrm>
        </p:spPr>
        <p:txBody>
          <a:bodyPr/>
          <a:lstStyle/>
          <a:p>
            <a:r>
              <a:rPr lang="en-US" dirty="0"/>
              <a:t>Economics of Power Generation </a:t>
            </a:r>
          </a:p>
        </p:txBody>
      </p:sp>
      <p:sp>
        <p:nvSpPr>
          <p:cNvPr id="3" name="Content Placeholder 2"/>
          <p:cNvSpPr>
            <a:spLocks noGrp="1"/>
          </p:cNvSpPr>
          <p:nvPr>
            <p:ph idx="1"/>
          </p:nvPr>
        </p:nvSpPr>
        <p:spPr/>
        <p:txBody>
          <a:bodyPr>
            <a:normAutofit/>
          </a:bodyPr>
          <a:lstStyle/>
          <a:p>
            <a:r>
              <a:rPr lang="en-US" sz="2800" dirty="0" smtClean="0"/>
              <a:t>The </a:t>
            </a:r>
            <a:r>
              <a:rPr lang="en-US" sz="2800" dirty="0"/>
              <a:t>art of determining the per unit (i.e., one kWh) cost of production of electrical energy is known as economics of power generation. The economics of power generation has assumed a great importance in this fast </a:t>
            </a:r>
            <a:r>
              <a:rPr lang="en-US" sz="2800" dirty="0" smtClean="0"/>
              <a:t>developing power </a:t>
            </a:r>
            <a:r>
              <a:rPr lang="en-US" sz="2800" dirty="0"/>
              <a:t>plant engineering. A consumer will use electric power only if it is supplied at reasonable rate. </a:t>
            </a:r>
          </a:p>
        </p:txBody>
      </p:sp>
    </p:spTree>
    <p:extLst>
      <p:ext uri="{BB962C8B-B14F-4D97-AF65-F5344CB8AC3E}">
        <p14:creationId xmlns:p14="http://schemas.microsoft.com/office/powerpoint/2010/main" val="3965543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Solution : </a:t>
            </a:r>
            <a:endParaRPr lang="en-US" dirty="0" smtClean="0"/>
          </a:p>
          <a:p>
            <a:r>
              <a:rPr lang="en-US" dirty="0" smtClean="0"/>
              <a:t>Annual </a:t>
            </a:r>
            <a:r>
              <a:rPr lang="en-US" dirty="0"/>
              <a:t>fixed charges = 160 × Plant </a:t>
            </a:r>
            <a:r>
              <a:rPr lang="en-US" dirty="0" smtClean="0"/>
              <a:t>capacity</a:t>
            </a:r>
          </a:p>
          <a:p>
            <a:r>
              <a:rPr lang="en-US" dirty="0" smtClean="0"/>
              <a:t> </a:t>
            </a:r>
            <a:r>
              <a:rPr lang="en-US" dirty="0"/>
              <a:t>= </a:t>
            </a:r>
            <a:r>
              <a:rPr lang="en-US" dirty="0" smtClean="0"/>
              <a:t>160 </a:t>
            </a:r>
            <a:r>
              <a:rPr lang="en-US" dirty="0"/>
              <a:t>× </a:t>
            </a:r>
            <a:r>
              <a:rPr lang="en-US" dirty="0" smtClean="0"/>
              <a:t>50,000$ </a:t>
            </a:r>
            <a:r>
              <a:rPr lang="en-US" dirty="0"/>
              <a:t>= </a:t>
            </a:r>
            <a:r>
              <a:rPr lang="en-US" dirty="0" smtClean="0"/>
              <a:t>80 </a:t>
            </a:r>
            <a:r>
              <a:rPr lang="en-US" dirty="0"/>
              <a:t>× </a:t>
            </a:r>
            <a:r>
              <a:rPr lang="en-US" dirty="0" smtClean="0"/>
              <a:t>10</a:t>
            </a:r>
            <a:r>
              <a:rPr lang="en-US" baseline="30000" dirty="0" smtClean="0"/>
              <a:t>5</a:t>
            </a:r>
            <a:r>
              <a:rPr lang="en-US" dirty="0" smtClean="0"/>
              <a:t>$</a:t>
            </a:r>
          </a:p>
          <a:p>
            <a:r>
              <a:rPr lang="en-US" dirty="0" smtClean="0"/>
              <a:t> </a:t>
            </a:r>
            <a:r>
              <a:rPr lang="en-US" dirty="0"/>
              <a:t>Annual running charges = </a:t>
            </a:r>
            <a:r>
              <a:rPr lang="en-US" dirty="0" smtClean="0"/>
              <a:t>0·04 </a:t>
            </a:r>
            <a:r>
              <a:rPr lang="en-US" dirty="0"/>
              <a:t>× 220 × </a:t>
            </a:r>
            <a:r>
              <a:rPr lang="en-US" dirty="0" smtClean="0"/>
              <a:t>10</a:t>
            </a:r>
            <a:r>
              <a:rPr lang="en-US" baseline="30000" dirty="0" smtClean="0"/>
              <a:t>6</a:t>
            </a:r>
            <a:r>
              <a:rPr lang="en-US" dirty="0" smtClean="0"/>
              <a:t>$ </a:t>
            </a:r>
          </a:p>
          <a:p>
            <a:r>
              <a:rPr lang="en-US" dirty="0" smtClean="0"/>
              <a:t>= 88 </a:t>
            </a:r>
            <a:r>
              <a:rPr lang="en-US" dirty="0"/>
              <a:t>× 10</a:t>
            </a:r>
            <a:r>
              <a:rPr lang="en-US" baseline="30000" dirty="0"/>
              <a:t>5 </a:t>
            </a:r>
            <a:r>
              <a:rPr lang="en-US" dirty="0" smtClean="0"/>
              <a:t>$</a:t>
            </a:r>
          </a:p>
          <a:p>
            <a:r>
              <a:rPr lang="en-US" dirty="0" smtClean="0"/>
              <a:t>Total </a:t>
            </a:r>
            <a:r>
              <a:rPr lang="en-US" dirty="0"/>
              <a:t>annual charges = </a:t>
            </a:r>
            <a:r>
              <a:rPr lang="en-US" dirty="0" smtClean="0"/>
              <a:t>(</a:t>
            </a:r>
            <a:r>
              <a:rPr lang="en-US" dirty="0"/>
              <a:t>80 × 10</a:t>
            </a:r>
            <a:r>
              <a:rPr lang="en-US" baseline="30000" dirty="0"/>
              <a:t>5</a:t>
            </a:r>
            <a:r>
              <a:rPr lang="en-US" dirty="0"/>
              <a:t> + 88 × 10</a:t>
            </a:r>
            <a:r>
              <a:rPr lang="en-US" baseline="30000" dirty="0"/>
              <a:t>5</a:t>
            </a:r>
            <a:r>
              <a:rPr lang="en-US" dirty="0"/>
              <a:t> </a:t>
            </a:r>
            <a:r>
              <a:rPr lang="en-US" dirty="0" smtClean="0"/>
              <a:t>)$</a:t>
            </a:r>
          </a:p>
          <a:p>
            <a:r>
              <a:rPr lang="en-US" dirty="0" smtClean="0"/>
              <a:t> </a:t>
            </a:r>
            <a:r>
              <a:rPr lang="en-US" dirty="0"/>
              <a:t>= </a:t>
            </a:r>
            <a:r>
              <a:rPr lang="en-US" dirty="0" smtClean="0"/>
              <a:t>168 </a:t>
            </a:r>
            <a:r>
              <a:rPr lang="en-US" dirty="0"/>
              <a:t>× </a:t>
            </a:r>
            <a:r>
              <a:rPr lang="en-US" dirty="0" smtClean="0"/>
              <a:t>10</a:t>
            </a:r>
            <a:r>
              <a:rPr lang="en-US" baseline="30000" dirty="0" smtClean="0"/>
              <a:t>5</a:t>
            </a:r>
            <a:r>
              <a:rPr lang="en-US" dirty="0" smtClean="0"/>
              <a:t>$</a:t>
            </a:r>
          </a:p>
          <a:p>
            <a:r>
              <a:rPr lang="en-US" dirty="0" smtClean="0"/>
              <a:t> </a:t>
            </a:r>
            <a:r>
              <a:rPr lang="en-US" dirty="0"/>
              <a:t>Cost per unit = </a:t>
            </a:r>
            <a:r>
              <a:rPr lang="en-US" dirty="0" smtClean="0"/>
              <a:t>168 x10 </a:t>
            </a:r>
            <a:r>
              <a:rPr lang="en-US" baseline="30000" dirty="0" smtClean="0"/>
              <a:t>5</a:t>
            </a:r>
            <a:r>
              <a:rPr lang="en-US" dirty="0" smtClean="0"/>
              <a:t>/220x10 </a:t>
            </a:r>
            <a:r>
              <a:rPr lang="en-US" baseline="30000" dirty="0" smtClean="0"/>
              <a:t>6</a:t>
            </a:r>
            <a:endParaRPr lang="en-US" dirty="0" smtClean="0"/>
          </a:p>
          <a:p>
            <a:r>
              <a:rPr lang="en-US" dirty="0" smtClean="0"/>
              <a:t>= 0·0764$ </a:t>
            </a:r>
            <a:r>
              <a:rPr lang="en-US" dirty="0"/>
              <a:t>= 7·64 </a:t>
            </a:r>
            <a:r>
              <a:rPr lang="en-US" dirty="0" smtClean="0"/>
              <a:t>Cent</a:t>
            </a:r>
            <a:endParaRPr lang="en-US" dirty="0"/>
          </a:p>
        </p:txBody>
      </p:sp>
    </p:spTree>
    <p:extLst>
      <p:ext uri="{BB962C8B-B14F-4D97-AF65-F5344CB8AC3E}">
        <p14:creationId xmlns:p14="http://schemas.microsoft.com/office/powerpoint/2010/main" val="3325279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 </a:t>
            </a:r>
            <a:r>
              <a:rPr lang="en-US" dirty="0" smtClean="0"/>
              <a:t>6.</a:t>
            </a:r>
          </a:p>
          <a:p>
            <a:r>
              <a:rPr lang="en-US" dirty="0" smtClean="0"/>
              <a:t> </a:t>
            </a:r>
            <a:r>
              <a:rPr lang="en-US" dirty="0"/>
              <a:t>A generating plant has a maximum capacity of 100 kW and costs </a:t>
            </a:r>
            <a:r>
              <a:rPr lang="en-US" dirty="0" smtClean="0"/>
              <a:t>1,60,000$. </a:t>
            </a:r>
          </a:p>
          <a:p>
            <a:r>
              <a:rPr lang="en-US" dirty="0" smtClean="0"/>
              <a:t>The </a:t>
            </a:r>
            <a:r>
              <a:rPr lang="en-US" dirty="0"/>
              <a:t>annual fixed charges are 12% consisting of 5% </a:t>
            </a:r>
            <a:r>
              <a:rPr lang="en-US" dirty="0" err="1"/>
              <a:t>intererst</a:t>
            </a:r>
            <a:r>
              <a:rPr lang="en-US" dirty="0"/>
              <a:t>, 5% depreciation and 2% taxes</a:t>
            </a:r>
            <a:r>
              <a:rPr lang="en-US" dirty="0" smtClean="0"/>
              <a:t>.</a:t>
            </a:r>
          </a:p>
          <a:p>
            <a:r>
              <a:rPr lang="en-US" dirty="0" smtClean="0"/>
              <a:t> </a:t>
            </a:r>
            <a:r>
              <a:rPr lang="en-US" dirty="0"/>
              <a:t>Find the fixed charges per kWh if the load factor is </a:t>
            </a:r>
            <a:endParaRPr lang="en-US" dirty="0" smtClean="0"/>
          </a:p>
          <a:p>
            <a:r>
              <a:rPr lang="en-US" dirty="0" smtClean="0"/>
              <a:t>(</a:t>
            </a:r>
            <a:r>
              <a:rPr lang="en-US" dirty="0"/>
              <a:t>i) 100% and </a:t>
            </a:r>
            <a:endParaRPr lang="en-US" dirty="0" smtClean="0"/>
          </a:p>
          <a:p>
            <a:r>
              <a:rPr lang="en-US" dirty="0" smtClean="0"/>
              <a:t>(</a:t>
            </a:r>
            <a:r>
              <a:rPr lang="en-US" dirty="0"/>
              <a:t>ii) 50%.</a:t>
            </a:r>
          </a:p>
        </p:txBody>
      </p:sp>
    </p:spTree>
    <p:extLst>
      <p:ext uri="{BB962C8B-B14F-4D97-AF65-F5344CB8AC3E}">
        <p14:creationId xmlns:p14="http://schemas.microsoft.com/office/powerpoint/2010/main" val="4180958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Example </a:t>
            </a:r>
            <a:r>
              <a:rPr lang="en-US" dirty="0" smtClean="0"/>
              <a:t>7. </a:t>
            </a:r>
          </a:p>
          <a:p>
            <a:r>
              <a:rPr lang="en-US" dirty="0" smtClean="0"/>
              <a:t>A </a:t>
            </a:r>
            <a:r>
              <a:rPr lang="en-US" dirty="0"/>
              <a:t>generating station has the following data </a:t>
            </a:r>
            <a:r>
              <a:rPr lang="en-US" dirty="0" smtClean="0"/>
              <a:t>:</a:t>
            </a:r>
          </a:p>
          <a:p>
            <a:r>
              <a:rPr lang="en-US" dirty="0" smtClean="0"/>
              <a:t> </a:t>
            </a:r>
            <a:r>
              <a:rPr lang="en-US" dirty="0"/>
              <a:t>Installed capacity = 300 MW ; </a:t>
            </a:r>
            <a:endParaRPr lang="en-US" dirty="0" smtClean="0"/>
          </a:p>
          <a:p>
            <a:r>
              <a:rPr lang="en-US" dirty="0" smtClean="0"/>
              <a:t>Capacity </a:t>
            </a:r>
            <a:r>
              <a:rPr lang="en-US" dirty="0"/>
              <a:t>factor = 50% ; Annual load factor = 60% Annual cost of fuel, oil etc. = </a:t>
            </a:r>
            <a:r>
              <a:rPr lang="en-US" dirty="0" smtClean="0"/>
              <a:t>9 </a:t>
            </a:r>
            <a:r>
              <a:rPr lang="en-US" dirty="0"/>
              <a:t>× </a:t>
            </a:r>
            <a:r>
              <a:rPr lang="en-US" dirty="0" smtClean="0"/>
              <a:t>10</a:t>
            </a:r>
            <a:r>
              <a:rPr lang="en-US" baseline="30000" dirty="0" smtClean="0"/>
              <a:t>7</a:t>
            </a:r>
            <a:r>
              <a:rPr lang="en-US" dirty="0" smtClean="0"/>
              <a:t>$ </a:t>
            </a:r>
            <a:r>
              <a:rPr lang="en-US" dirty="0"/>
              <a:t>; </a:t>
            </a:r>
            <a:endParaRPr lang="en-US" dirty="0" smtClean="0"/>
          </a:p>
          <a:p>
            <a:r>
              <a:rPr lang="en-US" dirty="0" smtClean="0"/>
              <a:t>capital </a:t>
            </a:r>
            <a:r>
              <a:rPr lang="en-US" dirty="0"/>
              <a:t>cost = </a:t>
            </a:r>
            <a:r>
              <a:rPr lang="en-US" dirty="0" smtClean="0"/>
              <a:t>10 </a:t>
            </a:r>
            <a:r>
              <a:rPr lang="en-US" baseline="30000" dirty="0" smtClean="0"/>
              <a:t>9</a:t>
            </a:r>
            <a:r>
              <a:rPr lang="en-US" dirty="0" smtClean="0"/>
              <a:t>$ </a:t>
            </a:r>
            <a:r>
              <a:rPr lang="en-US" dirty="0"/>
              <a:t>; </a:t>
            </a:r>
            <a:endParaRPr lang="en-US" dirty="0" smtClean="0"/>
          </a:p>
          <a:p>
            <a:r>
              <a:rPr lang="en-US" dirty="0" smtClean="0"/>
              <a:t>annual </a:t>
            </a:r>
            <a:r>
              <a:rPr lang="en-US" dirty="0"/>
              <a:t>interest and depreciation = 10%. </a:t>
            </a:r>
            <a:r>
              <a:rPr lang="en-US" dirty="0" smtClean="0"/>
              <a:t>Calculate</a:t>
            </a:r>
          </a:p>
          <a:p>
            <a:r>
              <a:rPr lang="en-US" dirty="0" smtClean="0"/>
              <a:t> </a:t>
            </a:r>
            <a:r>
              <a:rPr lang="en-US" dirty="0"/>
              <a:t>(i) the minimum reserve capacity of the station and (ii) the cost per kWh generated.</a:t>
            </a:r>
          </a:p>
        </p:txBody>
      </p:sp>
    </p:spTree>
    <p:extLst>
      <p:ext uri="{BB962C8B-B14F-4D97-AF65-F5344CB8AC3E}">
        <p14:creationId xmlns:p14="http://schemas.microsoft.com/office/powerpoint/2010/main" val="3792104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Maximum demand = 100 </a:t>
            </a:r>
            <a:r>
              <a:rPr lang="en-US" dirty="0" smtClean="0"/>
              <a:t>kW</a:t>
            </a:r>
          </a:p>
          <a:p>
            <a:r>
              <a:rPr lang="en-US" dirty="0" smtClean="0"/>
              <a:t> </a:t>
            </a:r>
            <a:r>
              <a:rPr lang="en-US" dirty="0"/>
              <a:t>Annual fixed charges = </a:t>
            </a:r>
            <a:r>
              <a:rPr lang="en-US" dirty="0" smtClean="0"/>
              <a:t>0·12 </a:t>
            </a:r>
            <a:r>
              <a:rPr lang="en-US" dirty="0"/>
              <a:t>× </a:t>
            </a:r>
            <a:r>
              <a:rPr lang="en-US" dirty="0" smtClean="0"/>
              <a:t>1,60,000$ </a:t>
            </a:r>
            <a:r>
              <a:rPr lang="en-US" dirty="0"/>
              <a:t>= </a:t>
            </a:r>
            <a:r>
              <a:rPr lang="en-US" dirty="0" smtClean="0"/>
              <a:t>19,200 $</a:t>
            </a:r>
          </a:p>
          <a:p>
            <a:r>
              <a:rPr lang="en-US" dirty="0" smtClean="0"/>
              <a:t>(</a:t>
            </a:r>
            <a:r>
              <a:rPr lang="en-US" dirty="0"/>
              <a:t>i) When load factor is 100% </a:t>
            </a:r>
            <a:endParaRPr lang="en-US" dirty="0" smtClean="0"/>
          </a:p>
          <a:p>
            <a:r>
              <a:rPr lang="en-US" dirty="0" smtClean="0"/>
              <a:t>Units </a:t>
            </a:r>
            <a:r>
              <a:rPr lang="en-US" dirty="0"/>
              <a:t>generated/annum = Max. demand × L.F. × Hours in a year = 100 × 1 × 8760 = 8,76,000 kWh </a:t>
            </a:r>
            <a:endParaRPr lang="en-US" dirty="0" smtClean="0"/>
          </a:p>
          <a:p>
            <a:r>
              <a:rPr lang="en-US" dirty="0" smtClean="0"/>
              <a:t>Fixed </a:t>
            </a:r>
            <a:r>
              <a:rPr lang="en-US" dirty="0"/>
              <a:t>charges/kWh = </a:t>
            </a:r>
            <a:r>
              <a:rPr lang="en-US" dirty="0" smtClean="0"/>
              <a:t>19, </a:t>
            </a:r>
            <a:r>
              <a:rPr lang="en-US" dirty="0"/>
              <a:t>200 </a:t>
            </a:r>
            <a:r>
              <a:rPr lang="en-US" dirty="0" smtClean="0"/>
              <a:t>/8 ,76, </a:t>
            </a:r>
            <a:r>
              <a:rPr lang="en-US" dirty="0"/>
              <a:t>000 </a:t>
            </a:r>
            <a:r>
              <a:rPr lang="en-US" dirty="0" smtClean="0"/>
              <a:t>= 0·0219$ </a:t>
            </a:r>
            <a:r>
              <a:rPr lang="en-US" dirty="0"/>
              <a:t>= 2·19 </a:t>
            </a:r>
            <a:r>
              <a:rPr lang="en-US" dirty="0" smtClean="0"/>
              <a:t>Cent</a:t>
            </a:r>
          </a:p>
          <a:p>
            <a:r>
              <a:rPr lang="en-US" dirty="0" smtClean="0"/>
              <a:t>(</a:t>
            </a:r>
            <a:r>
              <a:rPr lang="en-US" dirty="0"/>
              <a:t>ii) When load factor is 50% </a:t>
            </a:r>
            <a:endParaRPr lang="en-US" dirty="0" smtClean="0"/>
          </a:p>
          <a:p>
            <a:r>
              <a:rPr lang="en-US" dirty="0" smtClean="0"/>
              <a:t>Units </a:t>
            </a:r>
            <a:r>
              <a:rPr lang="en-US" dirty="0"/>
              <a:t>generated/annum = 100 × 0·5 × 8760 = 4,38,000 kWh </a:t>
            </a:r>
            <a:endParaRPr lang="en-US" dirty="0" smtClean="0"/>
          </a:p>
          <a:p>
            <a:r>
              <a:rPr lang="en-US" dirty="0" smtClean="0"/>
              <a:t>Fixed </a:t>
            </a:r>
            <a:r>
              <a:rPr lang="en-US" dirty="0"/>
              <a:t>charges/kWh = </a:t>
            </a:r>
            <a:r>
              <a:rPr lang="en-US" dirty="0" smtClean="0"/>
              <a:t>19 ,200 /4, 38, </a:t>
            </a:r>
            <a:r>
              <a:rPr lang="en-US" dirty="0"/>
              <a:t>000 </a:t>
            </a:r>
            <a:r>
              <a:rPr lang="en-US" dirty="0" smtClean="0"/>
              <a:t>$= 0·0438 $= </a:t>
            </a:r>
            <a:r>
              <a:rPr lang="en-US" dirty="0"/>
              <a:t>4·38 </a:t>
            </a:r>
            <a:r>
              <a:rPr lang="en-US" dirty="0" smtClean="0"/>
              <a:t>Cent</a:t>
            </a:r>
          </a:p>
          <a:p>
            <a:r>
              <a:rPr lang="en-US" dirty="0" smtClean="0"/>
              <a:t> </a:t>
            </a:r>
            <a:r>
              <a:rPr lang="en-US" dirty="0"/>
              <a:t>It is interesting to note that by decreasing the load factor from 100% to 50%, the fixed charges/ kWh have increased two-fold. Incidentally, this illustrates the utility of high load </a:t>
            </a:r>
            <a:r>
              <a:rPr lang="en-US" dirty="0" smtClean="0"/>
              <a:t>factor.</a:t>
            </a:r>
            <a:endParaRPr lang="en-US" dirty="0"/>
          </a:p>
        </p:txBody>
      </p:sp>
    </p:spTree>
    <p:extLst>
      <p:ext uri="{BB962C8B-B14F-4D97-AF65-F5344CB8AC3E}">
        <p14:creationId xmlns:p14="http://schemas.microsoft.com/office/powerpoint/2010/main" val="376958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2000" dirty="0"/>
              <a:t>Solution : </a:t>
            </a:r>
            <a:endParaRPr lang="en-US" sz="2000" dirty="0" smtClean="0"/>
          </a:p>
          <a:p>
            <a:r>
              <a:rPr lang="en-US" sz="2000" dirty="0" smtClean="0"/>
              <a:t>(</a:t>
            </a:r>
            <a:r>
              <a:rPr lang="en-US" sz="2000" dirty="0"/>
              <a:t>i) Capacity factor, C.F. = Average </a:t>
            </a:r>
            <a:r>
              <a:rPr lang="en-US" sz="2000" dirty="0" smtClean="0"/>
              <a:t>demand/ </a:t>
            </a:r>
            <a:r>
              <a:rPr lang="en-US" sz="2000" dirty="0"/>
              <a:t>Installed capacity </a:t>
            </a:r>
            <a:r>
              <a:rPr lang="en-US" sz="2000" dirty="0" smtClean="0"/>
              <a:t>...</a:t>
            </a:r>
          </a:p>
          <a:p>
            <a:r>
              <a:rPr lang="en-US" sz="2000" dirty="0" smtClean="0"/>
              <a:t>(</a:t>
            </a:r>
            <a:r>
              <a:rPr lang="en-US" sz="2000" dirty="0"/>
              <a:t>i) Load factor, L.F. = Average demand </a:t>
            </a:r>
            <a:r>
              <a:rPr lang="en-US" sz="2000" dirty="0" smtClean="0"/>
              <a:t>/Max</a:t>
            </a:r>
            <a:r>
              <a:rPr lang="en-US" sz="2000" dirty="0"/>
              <a:t>. demand </a:t>
            </a:r>
            <a:r>
              <a:rPr lang="en-US" sz="2000" dirty="0" smtClean="0"/>
              <a:t>...</a:t>
            </a:r>
          </a:p>
          <a:p>
            <a:r>
              <a:rPr lang="en-US" sz="2000" dirty="0" smtClean="0"/>
              <a:t>(</a:t>
            </a:r>
            <a:r>
              <a:rPr lang="en-US" sz="2000" dirty="0"/>
              <a:t>ii) Dividing (i) by (ii), </a:t>
            </a:r>
            <a:endParaRPr lang="en-US" sz="2000" dirty="0" smtClean="0"/>
          </a:p>
          <a:p>
            <a:r>
              <a:rPr lang="en-US" sz="2000" dirty="0" smtClean="0"/>
              <a:t>we </a:t>
            </a:r>
            <a:r>
              <a:rPr lang="en-US" sz="2000" dirty="0"/>
              <a:t>get, C.F</a:t>
            </a:r>
            <a:r>
              <a:rPr lang="en-US" sz="2000" dirty="0" smtClean="0"/>
              <a:t>./ </a:t>
            </a:r>
            <a:r>
              <a:rPr lang="en-US" sz="2000" dirty="0"/>
              <a:t>L.F. = Max. demand </a:t>
            </a:r>
            <a:r>
              <a:rPr lang="en-US" sz="2000" dirty="0" smtClean="0"/>
              <a:t>/Installed capacity</a:t>
            </a:r>
          </a:p>
          <a:p>
            <a:r>
              <a:rPr lang="en-US" sz="2000" dirty="0"/>
              <a:t>Max. demand = Installed capacity × C.F. </a:t>
            </a:r>
            <a:r>
              <a:rPr lang="en-US" sz="2000" dirty="0" smtClean="0"/>
              <a:t>/L.F</a:t>
            </a:r>
            <a:r>
              <a:rPr lang="en-US" sz="2000" dirty="0"/>
              <a:t>. = 300 × </a:t>
            </a:r>
            <a:r>
              <a:rPr lang="en-US" sz="2000" dirty="0" smtClean="0"/>
              <a:t>0. </a:t>
            </a:r>
            <a:r>
              <a:rPr lang="en-US" sz="2000" dirty="0"/>
              <a:t>5 </a:t>
            </a:r>
            <a:r>
              <a:rPr lang="en-US" sz="2000" dirty="0" smtClean="0"/>
              <a:t>/0 .6 = </a:t>
            </a:r>
            <a:r>
              <a:rPr lang="en-US" sz="2000" dirty="0"/>
              <a:t>250 </a:t>
            </a:r>
            <a:r>
              <a:rPr lang="en-US" sz="2000" dirty="0" smtClean="0"/>
              <a:t>MW</a:t>
            </a:r>
          </a:p>
          <a:p>
            <a:r>
              <a:rPr lang="en-US" sz="2000" dirty="0" smtClean="0"/>
              <a:t> </a:t>
            </a:r>
            <a:r>
              <a:rPr lang="en-US" sz="2000" dirty="0"/>
              <a:t>∴ Reserve capacity = 300 − 250 = 50 MW </a:t>
            </a:r>
            <a:endParaRPr lang="en-US" sz="2000" dirty="0" smtClean="0"/>
          </a:p>
          <a:p>
            <a:r>
              <a:rPr lang="en-US" sz="2000" dirty="0" smtClean="0"/>
              <a:t>(</a:t>
            </a:r>
            <a:r>
              <a:rPr lang="en-US" sz="2000" dirty="0"/>
              <a:t>ii) Units generated/annum = Max. demand × L.F. × Hours in a </a:t>
            </a:r>
            <a:r>
              <a:rPr lang="en-US" sz="2000" dirty="0" smtClean="0"/>
              <a:t>year</a:t>
            </a:r>
          </a:p>
          <a:p>
            <a:r>
              <a:rPr lang="en-US" sz="2000" dirty="0" smtClean="0"/>
              <a:t> </a:t>
            </a:r>
            <a:r>
              <a:rPr lang="en-US" sz="2000" dirty="0"/>
              <a:t>= (250 × 103 ) × (0·6) × 8760 kWh = 1314 × 106 kWh </a:t>
            </a:r>
            <a:endParaRPr lang="en-US" sz="2000" dirty="0" smtClean="0"/>
          </a:p>
          <a:p>
            <a:r>
              <a:rPr lang="en-US" sz="2000" dirty="0" smtClean="0"/>
              <a:t>Annual </a:t>
            </a:r>
            <a:r>
              <a:rPr lang="en-US" sz="2000" dirty="0"/>
              <a:t>fixed charges = Annual interest and </a:t>
            </a:r>
            <a:r>
              <a:rPr lang="en-US" sz="2000" dirty="0" smtClean="0"/>
              <a:t>depreciation</a:t>
            </a:r>
          </a:p>
          <a:p>
            <a:r>
              <a:rPr lang="en-US" sz="2000" dirty="0" smtClean="0"/>
              <a:t> </a:t>
            </a:r>
            <a:r>
              <a:rPr lang="en-US" sz="2000" dirty="0"/>
              <a:t>= </a:t>
            </a:r>
            <a:r>
              <a:rPr lang="en-US" sz="2000" dirty="0" smtClean="0"/>
              <a:t>0·1 </a:t>
            </a:r>
            <a:r>
              <a:rPr lang="en-US" sz="2000" dirty="0"/>
              <a:t>× </a:t>
            </a:r>
            <a:r>
              <a:rPr lang="en-US" sz="2000" dirty="0" smtClean="0"/>
              <a:t>109$ </a:t>
            </a:r>
            <a:r>
              <a:rPr lang="en-US" sz="2000" dirty="0"/>
              <a:t>= </a:t>
            </a:r>
            <a:r>
              <a:rPr lang="en-US" sz="2000" dirty="0" smtClean="0"/>
              <a:t>108 $</a:t>
            </a:r>
          </a:p>
          <a:p>
            <a:r>
              <a:rPr lang="en-US" sz="2000" dirty="0" smtClean="0"/>
              <a:t>Annual </a:t>
            </a:r>
            <a:r>
              <a:rPr lang="en-US" sz="2000" dirty="0"/>
              <a:t>running charges = </a:t>
            </a:r>
            <a:r>
              <a:rPr lang="en-US" sz="2000" dirty="0" smtClean="0"/>
              <a:t>9 </a:t>
            </a:r>
            <a:r>
              <a:rPr lang="en-US" sz="2000" dirty="0"/>
              <a:t>× </a:t>
            </a:r>
            <a:r>
              <a:rPr lang="en-US" sz="2000" dirty="0" smtClean="0"/>
              <a:t>107$</a:t>
            </a:r>
          </a:p>
          <a:p>
            <a:r>
              <a:rPr lang="en-US" sz="2000" dirty="0" smtClean="0"/>
              <a:t> </a:t>
            </a:r>
            <a:r>
              <a:rPr lang="en-US" sz="2000" dirty="0"/>
              <a:t>∴ Total annual charges = </a:t>
            </a:r>
            <a:r>
              <a:rPr lang="en-US" sz="2000" dirty="0" smtClean="0"/>
              <a:t>(</a:t>
            </a:r>
            <a:r>
              <a:rPr lang="en-US" sz="2000" dirty="0"/>
              <a:t>108 + 9 × 107 ) </a:t>
            </a:r>
            <a:r>
              <a:rPr lang="en-US" sz="2000" dirty="0" smtClean="0"/>
              <a:t>$= 19 </a:t>
            </a:r>
            <a:r>
              <a:rPr lang="en-US" sz="2000" dirty="0"/>
              <a:t>× </a:t>
            </a:r>
            <a:r>
              <a:rPr lang="en-US" sz="2000" dirty="0" smtClean="0"/>
              <a:t>107$</a:t>
            </a:r>
          </a:p>
          <a:p>
            <a:r>
              <a:rPr lang="en-US" sz="2000" dirty="0" smtClean="0"/>
              <a:t> </a:t>
            </a:r>
            <a:r>
              <a:rPr lang="en-US" sz="2000" dirty="0"/>
              <a:t>∴ Cost per kWh = </a:t>
            </a:r>
            <a:r>
              <a:rPr lang="en-US" sz="2000" dirty="0" smtClean="0"/>
              <a:t>19 x</a:t>
            </a:r>
            <a:r>
              <a:rPr lang="en-US" sz="2000" dirty="0"/>
              <a:t> 10 7 </a:t>
            </a:r>
            <a:r>
              <a:rPr lang="en-US" sz="2000" dirty="0" smtClean="0"/>
              <a:t>/ </a:t>
            </a:r>
            <a:r>
              <a:rPr lang="en-US" sz="2000" dirty="0"/>
              <a:t>1314 10 7 6 </a:t>
            </a:r>
            <a:r>
              <a:rPr lang="en-US" sz="2000" dirty="0" smtClean="0"/>
              <a:t>= $ </a:t>
            </a:r>
            <a:r>
              <a:rPr lang="en-US" sz="2000" dirty="0"/>
              <a:t>0·14 = 14 </a:t>
            </a:r>
            <a:r>
              <a:rPr lang="en-US" sz="2000" dirty="0" smtClean="0"/>
              <a:t>Cent</a:t>
            </a:r>
            <a:endParaRPr lang="en-US" sz="2000" dirty="0"/>
          </a:p>
        </p:txBody>
      </p:sp>
    </p:spTree>
    <p:extLst>
      <p:ext uri="{BB962C8B-B14F-4D97-AF65-F5344CB8AC3E}">
        <p14:creationId xmlns:p14="http://schemas.microsoft.com/office/powerpoint/2010/main" val="9341276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SEIF-TEST </a:t>
            </a:r>
            <a:endParaRPr lang="en-US" dirty="0" smtClean="0"/>
          </a:p>
          <a:p>
            <a:r>
              <a:rPr lang="en-US" dirty="0" smtClean="0"/>
              <a:t>1</a:t>
            </a:r>
            <a:r>
              <a:rPr lang="en-US" dirty="0"/>
              <a:t>. </a:t>
            </a:r>
            <a:endParaRPr lang="en-US" dirty="0" smtClean="0"/>
          </a:p>
          <a:p>
            <a:r>
              <a:rPr lang="en-US" dirty="0" smtClean="0"/>
              <a:t>Fill </a:t>
            </a:r>
            <a:r>
              <a:rPr lang="en-US" dirty="0"/>
              <a:t>in the blanks by inserting appropriate words/figures. </a:t>
            </a:r>
            <a:endParaRPr lang="en-US" dirty="0" smtClean="0"/>
          </a:p>
          <a:p>
            <a:r>
              <a:rPr lang="en-US" dirty="0" smtClean="0"/>
              <a:t>(</a:t>
            </a:r>
            <a:r>
              <a:rPr lang="en-US" dirty="0"/>
              <a:t>i) Depreciation is the ............ in value of equipment due to ........... </a:t>
            </a:r>
            <a:endParaRPr lang="en-US" dirty="0" smtClean="0"/>
          </a:p>
          <a:p>
            <a:r>
              <a:rPr lang="en-US" dirty="0" smtClean="0"/>
              <a:t>(</a:t>
            </a:r>
            <a:r>
              <a:rPr lang="en-US" dirty="0"/>
              <a:t>ii) The cost of electrical energy can be divided into three parts viz., ............ and </a:t>
            </a:r>
            <a:r>
              <a:rPr lang="en-US" dirty="0" smtClean="0"/>
              <a:t>...........</a:t>
            </a:r>
          </a:p>
          <a:p>
            <a:r>
              <a:rPr lang="en-US" dirty="0" smtClean="0"/>
              <a:t> </a:t>
            </a:r>
            <a:r>
              <a:rPr lang="en-US" dirty="0"/>
              <a:t>(iii) The number of units generated will be more if the load factor is </a:t>
            </a:r>
            <a:r>
              <a:rPr lang="en-US" dirty="0" smtClean="0"/>
              <a:t>............</a:t>
            </a:r>
          </a:p>
          <a:p>
            <a:r>
              <a:rPr lang="en-US" dirty="0" smtClean="0"/>
              <a:t> </a:t>
            </a:r>
            <a:r>
              <a:rPr lang="en-US" dirty="0"/>
              <a:t>(iv) Semi-fixed cost is directly proportional to .............. on power station. (v) The running cost is directly proportional to </a:t>
            </a:r>
            <a:r>
              <a:rPr lang="en-US" dirty="0" smtClean="0"/>
              <a:t>................</a:t>
            </a:r>
          </a:p>
          <a:p>
            <a:r>
              <a:rPr lang="en-US" dirty="0" smtClean="0"/>
              <a:t> </a:t>
            </a:r>
            <a:r>
              <a:rPr lang="en-US" dirty="0"/>
              <a:t>(vi) In the diminishing value method, depreciation charges are heavy in ............. years. </a:t>
            </a:r>
            <a:endParaRPr lang="en-US" dirty="0" smtClean="0"/>
          </a:p>
          <a:p>
            <a:r>
              <a:rPr lang="en-US" dirty="0" smtClean="0"/>
              <a:t>(</a:t>
            </a:r>
            <a:r>
              <a:rPr lang="en-US" dirty="0"/>
              <a:t>vii) The annual deposit is .............. in sinking fund method as compared to straight line method.</a:t>
            </a:r>
          </a:p>
        </p:txBody>
      </p:sp>
    </p:spTree>
    <p:extLst>
      <p:ext uri="{BB962C8B-B14F-4D97-AF65-F5344CB8AC3E}">
        <p14:creationId xmlns:p14="http://schemas.microsoft.com/office/powerpoint/2010/main" val="3796958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2</a:t>
            </a:r>
            <a:r>
              <a:rPr lang="en-US" dirty="0" smtClean="0"/>
              <a:t>.</a:t>
            </a:r>
          </a:p>
          <a:p>
            <a:r>
              <a:rPr lang="en-US" dirty="0" smtClean="0"/>
              <a:t> </a:t>
            </a:r>
            <a:r>
              <a:rPr lang="en-US" dirty="0"/>
              <a:t>Pick up the correct words/figures from the brackets and fill in the blanks</a:t>
            </a:r>
            <a:r>
              <a:rPr lang="en-US" dirty="0" smtClean="0"/>
              <a:t>.</a:t>
            </a:r>
          </a:p>
          <a:p>
            <a:r>
              <a:rPr lang="en-US" dirty="0" smtClean="0"/>
              <a:t> </a:t>
            </a:r>
            <a:r>
              <a:rPr lang="en-US" dirty="0"/>
              <a:t>(i) Fixed cost of electrical energy ............. maximum demand. (depends upon, does not depend upon</a:t>
            </a:r>
            <a:r>
              <a:rPr lang="en-US" dirty="0" smtClean="0"/>
              <a:t>)</a:t>
            </a:r>
          </a:p>
          <a:p>
            <a:r>
              <a:rPr lang="en-US" dirty="0" smtClean="0"/>
              <a:t> </a:t>
            </a:r>
            <a:r>
              <a:rPr lang="en-US" dirty="0"/>
              <a:t>(ii) For the same maximum demand, if load factor is decreased, the cost of energy is ............. (increased, decreased, not affected ) </a:t>
            </a:r>
            <a:endParaRPr lang="en-US" dirty="0" smtClean="0"/>
          </a:p>
          <a:p>
            <a:r>
              <a:rPr lang="en-US" dirty="0" smtClean="0"/>
              <a:t>(</a:t>
            </a:r>
            <a:r>
              <a:rPr lang="en-US" dirty="0"/>
              <a:t>iii) Average load is ............... if the load factor increases. (increased, decreased ) </a:t>
            </a:r>
            <a:endParaRPr lang="en-US" dirty="0" smtClean="0"/>
          </a:p>
          <a:p>
            <a:r>
              <a:rPr lang="en-US" dirty="0" smtClean="0"/>
              <a:t>(</a:t>
            </a:r>
            <a:r>
              <a:rPr lang="en-US" dirty="0"/>
              <a:t>iv) The annual, ............... cost is due to the annual cost of fuel, oil, taxation, wages and salaries to the operating staff. (running, fixed)</a:t>
            </a:r>
          </a:p>
        </p:txBody>
      </p:sp>
    </p:spTree>
    <p:extLst>
      <p:ext uri="{BB962C8B-B14F-4D97-AF65-F5344CB8AC3E}">
        <p14:creationId xmlns:p14="http://schemas.microsoft.com/office/powerpoint/2010/main" val="4273574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PROBLEMS</a:t>
            </a:r>
          </a:p>
        </p:txBody>
      </p:sp>
      <p:sp>
        <p:nvSpPr>
          <p:cNvPr id="3" name="Content Placeholder 2"/>
          <p:cNvSpPr>
            <a:spLocks noGrp="1"/>
          </p:cNvSpPr>
          <p:nvPr>
            <p:ph idx="1"/>
          </p:nvPr>
        </p:nvSpPr>
        <p:spPr/>
        <p:txBody>
          <a:bodyPr>
            <a:noAutofit/>
          </a:bodyPr>
          <a:lstStyle/>
          <a:p>
            <a:r>
              <a:rPr lang="en-US" sz="2000" dirty="0"/>
              <a:t>1. Define: load factor, utility factor, plant operating factor, capacity factor, demand factor and diversity factor</a:t>
            </a:r>
            <a:r>
              <a:rPr lang="en-US" sz="2000" dirty="0" smtClean="0"/>
              <a:t>.</a:t>
            </a:r>
          </a:p>
          <a:p>
            <a:r>
              <a:rPr lang="en-US" sz="2000" dirty="0" smtClean="0"/>
              <a:t> </a:t>
            </a:r>
            <a:r>
              <a:rPr lang="en-US" sz="2000" dirty="0"/>
              <a:t>2. What is the difference between demand factor and diversity factor</a:t>
            </a:r>
            <a:r>
              <a:rPr lang="en-US" sz="2000" dirty="0" smtClean="0"/>
              <a:t>?</a:t>
            </a:r>
          </a:p>
          <a:p>
            <a:r>
              <a:rPr lang="en-US" sz="2000" dirty="0" smtClean="0"/>
              <a:t> </a:t>
            </a:r>
            <a:r>
              <a:rPr lang="en-US" sz="2000" dirty="0"/>
              <a:t>3. What is ‘diversity factor’ ? List its advantages in a power system. </a:t>
            </a:r>
            <a:endParaRPr lang="en-US" sz="2000" dirty="0" smtClean="0"/>
          </a:p>
          <a:p>
            <a:r>
              <a:rPr lang="en-US" sz="2000" dirty="0" smtClean="0"/>
              <a:t>4</a:t>
            </a:r>
            <a:r>
              <a:rPr lang="en-US" sz="2000" dirty="0"/>
              <a:t>. Prove that the load factor of a power system is improved by an increase in diversity of load</a:t>
            </a:r>
            <a:r>
              <a:rPr lang="en-US" sz="2000" dirty="0" smtClean="0"/>
              <a:t>.</a:t>
            </a:r>
          </a:p>
          <a:p>
            <a:r>
              <a:rPr lang="en-US" sz="2000" dirty="0" smtClean="0"/>
              <a:t> </a:t>
            </a:r>
            <a:r>
              <a:rPr lang="en-US" sz="2000" dirty="0"/>
              <a:t>5. What is meant by load curve? Explain its importance in power generation. </a:t>
            </a:r>
            <a:endParaRPr lang="en-US" sz="2000" dirty="0" smtClean="0"/>
          </a:p>
          <a:p>
            <a:r>
              <a:rPr lang="en-US" sz="2000" dirty="0" smtClean="0"/>
              <a:t>6. </a:t>
            </a:r>
            <a:r>
              <a:rPr lang="en-US" sz="2000" dirty="0"/>
              <a:t>Define ‘depreciation’ and explain its significance</a:t>
            </a:r>
            <a:r>
              <a:rPr lang="en-US" sz="2000" dirty="0" smtClean="0"/>
              <a:t>.</a:t>
            </a:r>
          </a:p>
          <a:p>
            <a:r>
              <a:rPr lang="en-US" sz="2000" dirty="0" smtClean="0"/>
              <a:t> 7. </a:t>
            </a:r>
            <a:r>
              <a:rPr lang="en-US" sz="2000" dirty="0"/>
              <a:t>Explain the sinking fund method of calculating the depreciation</a:t>
            </a:r>
            <a:r>
              <a:rPr lang="en-US" sz="2000" dirty="0" smtClean="0"/>
              <a:t>.</a:t>
            </a:r>
          </a:p>
          <a:p>
            <a:r>
              <a:rPr lang="en-US" sz="2000" dirty="0" smtClean="0"/>
              <a:t> 8. </a:t>
            </a:r>
            <a:r>
              <a:rPr lang="en-US" sz="2000" dirty="0"/>
              <a:t>Discuss the factors to be considered for, ‘plant selection’ for a </a:t>
            </a:r>
            <a:endParaRPr lang="en-US" sz="2000" dirty="0" smtClean="0"/>
          </a:p>
          <a:p>
            <a:r>
              <a:rPr lang="en-US" sz="2000" dirty="0" smtClean="0"/>
              <a:t>9. </a:t>
            </a:r>
            <a:r>
              <a:rPr lang="en-US" sz="2000" dirty="0"/>
              <a:t>How ‘load duration curve’ is obtained from ‘load’ curve </a:t>
            </a:r>
            <a:r>
              <a:rPr lang="en-US" sz="2000" dirty="0" smtClean="0"/>
              <a:t>?</a:t>
            </a:r>
          </a:p>
          <a:p>
            <a:r>
              <a:rPr lang="en-US" sz="2000" dirty="0" smtClean="0"/>
              <a:t> </a:t>
            </a:r>
            <a:endParaRPr lang="en-US" sz="2000" dirty="0"/>
          </a:p>
        </p:txBody>
      </p:sp>
    </p:spTree>
    <p:extLst>
      <p:ext uri="{BB962C8B-B14F-4D97-AF65-F5344CB8AC3E}">
        <p14:creationId xmlns:p14="http://schemas.microsoft.com/office/powerpoint/2010/main" val="618649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descr="F:\eee\4 sem\epu\epu pre\Contact-Thank-You-Slides_C0076_051_c01_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848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04088"/>
            <a:ext cx="8229600" cy="581772"/>
          </a:xfrm>
        </p:spPr>
        <p:txBody>
          <a:bodyPr>
            <a:normAutofit/>
          </a:bodyPr>
          <a:lstStyle/>
          <a:p>
            <a:r>
              <a:rPr lang="en-US" sz="3200" dirty="0"/>
              <a:t>Economics of Power Generation </a:t>
            </a:r>
            <a:endParaRPr lang="en-IN" sz="3200" dirty="0"/>
          </a:p>
        </p:txBody>
      </p:sp>
      <p:sp>
        <p:nvSpPr>
          <p:cNvPr id="3" name="Content Placeholder 2"/>
          <p:cNvSpPr>
            <a:spLocks noGrp="1"/>
          </p:cNvSpPr>
          <p:nvPr>
            <p:ph idx="1"/>
          </p:nvPr>
        </p:nvSpPr>
        <p:spPr>
          <a:xfrm>
            <a:off x="428596" y="1357298"/>
            <a:ext cx="8229600" cy="5174938"/>
          </a:xfrm>
          <a:noFill/>
        </p:spPr>
        <p:txBody>
          <a:bodyPr>
            <a:normAutofit lnSpcReduction="10000"/>
          </a:bodyPr>
          <a:lstStyle/>
          <a:p>
            <a:pPr>
              <a:buNone/>
            </a:pPr>
            <a:r>
              <a:rPr lang="en-IN" sz="2400" dirty="0" smtClean="0"/>
              <a:t>    </a:t>
            </a:r>
            <a:r>
              <a:rPr lang="en-US" sz="2400" dirty="0" smtClean="0"/>
              <a:t>(i</a:t>
            </a:r>
            <a:r>
              <a:rPr lang="en-US" sz="2400" dirty="0"/>
              <a:t>) Interest. The cost of use of money is known </a:t>
            </a:r>
            <a:r>
              <a:rPr lang="en-US" sz="2400" dirty="0" smtClean="0"/>
              <a:t>as interest</a:t>
            </a:r>
          </a:p>
          <a:p>
            <a:pPr>
              <a:buNone/>
            </a:pPr>
            <a:r>
              <a:rPr lang="en-US" sz="2400" dirty="0"/>
              <a:t>(ii) Depreciation. The decrease in the value of the power plant equipment and building due to constant use is known as depreciation. </a:t>
            </a:r>
            <a:endParaRPr lang="en-US" sz="2400" dirty="0" smtClean="0"/>
          </a:p>
          <a:p>
            <a:pPr>
              <a:buNone/>
            </a:pPr>
            <a:r>
              <a:rPr lang="en-US" sz="2400" dirty="0" smtClean="0"/>
              <a:t>Cost </a:t>
            </a:r>
            <a:r>
              <a:rPr lang="en-US" sz="2400" dirty="0"/>
              <a:t>of Electrical Energy </a:t>
            </a:r>
            <a:endParaRPr lang="en-US" sz="2400" dirty="0" smtClean="0"/>
          </a:p>
          <a:p>
            <a:pPr>
              <a:buNone/>
            </a:pPr>
            <a:r>
              <a:rPr lang="en-US" sz="2400" dirty="0" smtClean="0"/>
              <a:t>The </a:t>
            </a:r>
            <a:r>
              <a:rPr lang="en-US" sz="2400" dirty="0"/>
              <a:t>total cost of electrical energy generated can be divided into three parts, namely </a:t>
            </a:r>
            <a:r>
              <a:rPr lang="en-US" sz="2400" dirty="0" smtClean="0"/>
              <a:t>;</a:t>
            </a:r>
          </a:p>
          <a:p>
            <a:pPr>
              <a:buNone/>
            </a:pPr>
            <a:r>
              <a:rPr lang="en-US" sz="2400" dirty="0" smtClean="0"/>
              <a:t> </a:t>
            </a:r>
            <a:r>
              <a:rPr lang="en-US" sz="2400" dirty="0"/>
              <a:t>(i) Fixed cost </a:t>
            </a:r>
            <a:r>
              <a:rPr lang="en-US" sz="2400" dirty="0" smtClean="0"/>
              <a:t>;</a:t>
            </a:r>
          </a:p>
          <a:p>
            <a:pPr>
              <a:buNone/>
            </a:pPr>
            <a:r>
              <a:rPr lang="en-US" sz="2400" dirty="0" smtClean="0"/>
              <a:t> </a:t>
            </a:r>
            <a:r>
              <a:rPr lang="en-US" sz="2400" dirty="0"/>
              <a:t>(ii) Semi-fixed cost ; </a:t>
            </a:r>
            <a:endParaRPr lang="en-US" sz="2400" dirty="0" smtClean="0"/>
          </a:p>
          <a:p>
            <a:pPr>
              <a:buNone/>
            </a:pPr>
            <a:r>
              <a:rPr lang="en-US" sz="2400" dirty="0" smtClean="0"/>
              <a:t>(</a:t>
            </a:r>
            <a:r>
              <a:rPr lang="en-US" sz="2400" dirty="0"/>
              <a:t>iii) Running or operating cost</a:t>
            </a:r>
            <a:r>
              <a:rPr lang="en-US" sz="2400" dirty="0" smtClean="0"/>
              <a:t>.</a:t>
            </a:r>
          </a:p>
          <a:p>
            <a:pPr>
              <a:buNone/>
            </a:pPr>
            <a:r>
              <a:rPr lang="en-US" sz="2400" dirty="0" smtClean="0"/>
              <a:t> </a:t>
            </a:r>
          </a:p>
          <a:p>
            <a:pPr>
              <a:buNone/>
            </a:pPr>
            <a:r>
              <a:rPr lang="en-US" sz="2400" dirty="0" smtClean="0"/>
              <a:t>(</a:t>
            </a:r>
            <a:r>
              <a:rPr lang="en-US" sz="2400" dirty="0"/>
              <a:t>i) Fixed cost. It is the cost which is independent of maximum demand and units generated. </a:t>
            </a:r>
            <a:endParaRPr lang="en-IN" sz="2400" dirty="0" smtClean="0">
              <a:solidFill>
                <a:schemeClr val="tx2"/>
              </a:solidFill>
            </a:endParaRPr>
          </a:p>
        </p:txBody>
      </p:sp>
    </p:spTree>
    <p:extLst>
      <p:ext uri="{BB962C8B-B14F-4D97-AF65-F5344CB8AC3E}">
        <p14:creationId xmlns:p14="http://schemas.microsoft.com/office/powerpoint/2010/main" val="3277346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066800"/>
            <a:ext cx="8229600" cy="562000"/>
          </a:xfrm>
        </p:spPr>
        <p:txBody>
          <a:bodyPr>
            <a:normAutofit fontScale="90000"/>
          </a:bodyPr>
          <a:lstStyle/>
          <a:p>
            <a:pPr algn="ctr"/>
            <a:r>
              <a:rPr lang="en-US" sz="4400" dirty="0"/>
              <a:t>Economics of Power Generation </a:t>
            </a:r>
            <a:endParaRPr lang="en-IN" sz="4400" b="1" dirty="0"/>
          </a:p>
        </p:txBody>
      </p:sp>
      <p:sp>
        <p:nvSpPr>
          <p:cNvPr id="6" name="Text Placeholder 5"/>
          <p:cNvSpPr>
            <a:spLocks noGrp="1"/>
          </p:cNvSpPr>
          <p:nvPr>
            <p:ph sz="half" idx="2"/>
          </p:nvPr>
        </p:nvSpPr>
        <p:spPr>
          <a:xfrm>
            <a:off x="179512" y="2133600"/>
            <a:ext cx="8784976" cy="4434840"/>
          </a:xfrm>
        </p:spPr>
        <p:txBody>
          <a:bodyPr>
            <a:normAutofit/>
          </a:bodyPr>
          <a:lstStyle/>
          <a:p>
            <a:pPr>
              <a:buNone/>
            </a:pPr>
            <a:r>
              <a:rPr lang="en-US" sz="2800" dirty="0"/>
              <a:t>(ii) Semi-fixed cost</a:t>
            </a:r>
            <a:r>
              <a:rPr lang="en-US" sz="2800" dirty="0" smtClean="0"/>
              <a:t>.</a:t>
            </a:r>
          </a:p>
          <a:p>
            <a:pPr>
              <a:buNone/>
            </a:pPr>
            <a:r>
              <a:rPr lang="en-US" sz="2800" dirty="0" smtClean="0"/>
              <a:t> </a:t>
            </a:r>
            <a:r>
              <a:rPr lang="en-US" sz="2800" dirty="0"/>
              <a:t>It is the cost which depends upon </a:t>
            </a:r>
            <a:r>
              <a:rPr lang="en-US" sz="2800" dirty="0" smtClean="0"/>
              <a:t>maximum </a:t>
            </a:r>
            <a:r>
              <a:rPr lang="en-US" sz="2800" dirty="0"/>
              <a:t>demand but is </a:t>
            </a:r>
            <a:r>
              <a:rPr lang="en-US" sz="2800" dirty="0" smtClean="0"/>
              <a:t>independent of units generated.</a:t>
            </a:r>
          </a:p>
          <a:p>
            <a:pPr>
              <a:buNone/>
            </a:pPr>
            <a:r>
              <a:rPr lang="en-US" sz="2800" dirty="0"/>
              <a:t>(iii) Running cost. It is the cost which depends only upon the number of units generated. The running cost is on account of annual cost of fuel, lubricating oil, maintenance, repairs and salaries of operating staff .</a:t>
            </a:r>
            <a:endParaRPr lang="en-IN" sz="2800" dirty="0">
              <a:solidFill>
                <a:schemeClr val="tx1">
                  <a:lumMod val="95000"/>
                  <a:lumOff val="5000"/>
                </a:schemeClr>
              </a:solidFill>
            </a:endParaRPr>
          </a:p>
        </p:txBody>
      </p:sp>
    </p:spTree>
    <p:extLst>
      <p:ext uri="{BB962C8B-B14F-4D97-AF65-F5344CB8AC3E}">
        <p14:creationId xmlns:p14="http://schemas.microsoft.com/office/powerpoint/2010/main" val="1299755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392"/>
            <a:ext cx="8229600" cy="936104"/>
          </a:xfrm>
        </p:spPr>
        <p:txBody>
          <a:bodyPr>
            <a:noAutofit/>
          </a:bodyPr>
          <a:lstStyle/>
          <a:p>
            <a:r>
              <a:rPr lang="en-US" sz="4000" dirty="0"/>
              <a:t>Expressions for Cost of Electrical </a:t>
            </a:r>
            <a:r>
              <a:rPr lang="en-US" sz="4000" dirty="0" smtClean="0"/>
              <a:t>Energy</a:t>
            </a:r>
            <a:endParaRPr lang="en-IN" sz="4000" dirty="0"/>
          </a:p>
        </p:txBody>
      </p:sp>
      <p:sp>
        <p:nvSpPr>
          <p:cNvPr id="3" name="Content Placeholder 2"/>
          <p:cNvSpPr>
            <a:spLocks noGrp="1"/>
          </p:cNvSpPr>
          <p:nvPr>
            <p:ph idx="1"/>
          </p:nvPr>
        </p:nvSpPr>
        <p:spPr>
          <a:xfrm>
            <a:off x="457200" y="764704"/>
            <a:ext cx="8229600" cy="5559896"/>
          </a:xfrm>
        </p:spPr>
        <p:txBody>
          <a:bodyPr>
            <a:normAutofit fontScale="85000" lnSpcReduction="20000"/>
          </a:bodyPr>
          <a:lstStyle/>
          <a:p>
            <a:r>
              <a:rPr lang="en-US" dirty="0"/>
              <a:t>The overall annual cost of electrical energy generated by a power station can be expressed in two forms </a:t>
            </a:r>
            <a:r>
              <a:rPr lang="en-US" dirty="0" err="1"/>
              <a:t>viz</a:t>
            </a:r>
            <a:r>
              <a:rPr lang="en-US" dirty="0"/>
              <a:t> three part form and two part form</a:t>
            </a:r>
            <a:r>
              <a:rPr lang="en-US" dirty="0" smtClean="0"/>
              <a:t>.</a:t>
            </a:r>
          </a:p>
          <a:p>
            <a:r>
              <a:rPr lang="en-US" dirty="0" smtClean="0"/>
              <a:t> </a:t>
            </a:r>
            <a:r>
              <a:rPr lang="en-US" dirty="0"/>
              <a:t>(i) Three part form</a:t>
            </a:r>
            <a:r>
              <a:rPr lang="en-US" dirty="0" smtClean="0"/>
              <a:t>.</a:t>
            </a:r>
          </a:p>
          <a:p>
            <a:r>
              <a:rPr lang="en-US" dirty="0" smtClean="0"/>
              <a:t> </a:t>
            </a:r>
            <a:r>
              <a:rPr lang="en-US" dirty="0"/>
              <a:t>In this method, the overall annual cost of electrical energy generated is divided into three parts </a:t>
            </a:r>
            <a:r>
              <a:rPr lang="en-US" dirty="0" err="1"/>
              <a:t>viz</a:t>
            </a:r>
            <a:r>
              <a:rPr lang="en-US" dirty="0"/>
              <a:t> fixed cost, semi-fixed cost and running cost i.e. </a:t>
            </a:r>
            <a:endParaRPr lang="en-US" dirty="0" smtClean="0"/>
          </a:p>
          <a:p>
            <a:r>
              <a:rPr lang="en-US" dirty="0" smtClean="0"/>
              <a:t>Total </a:t>
            </a:r>
            <a:r>
              <a:rPr lang="en-US" dirty="0"/>
              <a:t>annual cost of energy = Fixed cost + Semi-fixed cost + Running cost = Constant + Proportional to max. demand + Proportional to kWh generated</a:t>
            </a:r>
            <a:r>
              <a:rPr lang="en-US" dirty="0" smtClean="0"/>
              <a:t>.</a:t>
            </a:r>
          </a:p>
          <a:p>
            <a:r>
              <a:rPr lang="en-US" dirty="0" smtClean="0"/>
              <a:t> </a:t>
            </a:r>
            <a:r>
              <a:rPr lang="en-US" dirty="0"/>
              <a:t>= </a:t>
            </a:r>
            <a:r>
              <a:rPr lang="en-US" dirty="0" err="1"/>
              <a:t>Rs</a:t>
            </a:r>
            <a:r>
              <a:rPr lang="en-US" dirty="0"/>
              <a:t> (a + b kW + c kWh) where </a:t>
            </a:r>
            <a:endParaRPr lang="en-US" dirty="0" smtClean="0"/>
          </a:p>
          <a:p>
            <a:r>
              <a:rPr lang="en-US" dirty="0" smtClean="0"/>
              <a:t>a </a:t>
            </a:r>
            <a:r>
              <a:rPr lang="en-US" dirty="0"/>
              <a:t>= annual fixed cost independent of maximum demand and energy output. It is on account of the costs mentioned </a:t>
            </a:r>
            <a:r>
              <a:rPr lang="en-US" dirty="0" smtClean="0"/>
              <a:t>in</a:t>
            </a:r>
          </a:p>
          <a:p>
            <a:r>
              <a:rPr lang="en-US" dirty="0" smtClean="0"/>
              <a:t> </a:t>
            </a:r>
            <a:r>
              <a:rPr lang="en-US" dirty="0"/>
              <a:t>b = constant which when multiplied by maximum kW demand on the station gives the annual semi-fixed cost</a:t>
            </a:r>
            <a:r>
              <a:rPr lang="en-US" dirty="0" smtClean="0"/>
              <a:t>.</a:t>
            </a:r>
          </a:p>
          <a:p>
            <a:r>
              <a:rPr lang="en-US" dirty="0" smtClean="0"/>
              <a:t> </a:t>
            </a:r>
            <a:r>
              <a:rPr lang="en-US" dirty="0"/>
              <a:t>c = a constant which when multiplied by kWh output per annum gives the annual running cost.</a:t>
            </a:r>
            <a:endParaRPr lang="en-IN" dirty="0" smtClean="0"/>
          </a:p>
        </p:txBody>
      </p:sp>
    </p:spTree>
    <p:extLst>
      <p:ext uri="{BB962C8B-B14F-4D97-AF65-F5344CB8AC3E}">
        <p14:creationId xmlns:p14="http://schemas.microsoft.com/office/powerpoint/2010/main" val="1431707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0656"/>
          </a:xfrm>
        </p:spPr>
        <p:txBody>
          <a:bodyPr>
            <a:normAutofit fontScale="90000"/>
          </a:bodyPr>
          <a:lstStyle/>
          <a:p>
            <a:endParaRPr lang="en-US" dirty="0"/>
          </a:p>
        </p:txBody>
      </p:sp>
      <p:sp>
        <p:nvSpPr>
          <p:cNvPr id="3" name="Content Placeholder 2"/>
          <p:cNvSpPr>
            <a:spLocks noGrp="1"/>
          </p:cNvSpPr>
          <p:nvPr>
            <p:ph idx="1"/>
          </p:nvPr>
        </p:nvSpPr>
        <p:spPr>
          <a:xfrm>
            <a:off x="457200" y="1196752"/>
            <a:ext cx="8229600" cy="5127848"/>
          </a:xfrm>
        </p:spPr>
        <p:txBody>
          <a:bodyPr>
            <a:normAutofit fontScale="85000" lnSpcReduction="10000"/>
          </a:bodyPr>
          <a:lstStyle/>
          <a:p>
            <a:r>
              <a:rPr lang="en-US" dirty="0"/>
              <a:t>(ii) Two part form. It is sometimes convenient to give the annual cost of energy in two part form. In this case, the annual cost of energy is divided into two parts viz., a fixed sum per kW of maximum demand plus a running charge per unit of energy. The expression for the annual cost of energy then becomes : </a:t>
            </a:r>
            <a:endParaRPr lang="en-US" dirty="0" smtClean="0"/>
          </a:p>
          <a:p>
            <a:r>
              <a:rPr lang="en-US" dirty="0" smtClean="0"/>
              <a:t>Total </a:t>
            </a:r>
            <a:r>
              <a:rPr lang="en-US" dirty="0"/>
              <a:t>annual cost of energy = </a:t>
            </a:r>
            <a:r>
              <a:rPr lang="en-US" dirty="0" smtClean="0"/>
              <a:t>$. </a:t>
            </a:r>
            <a:r>
              <a:rPr lang="en-US" dirty="0"/>
              <a:t>(A kW + B kWh</a:t>
            </a:r>
            <a:r>
              <a:rPr lang="en-US" dirty="0" smtClean="0"/>
              <a:t>)</a:t>
            </a:r>
          </a:p>
          <a:p>
            <a:r>
              <a:rPr lang="en-US" dirty="0" smtClean="0"/>
              <a:t> </a:t>
            </a:r>
            <a:r>
              <a:rPr lang="en-US" dirty="0"/>
              <a:t>where A = a constant which when multiplied by maximum kW demand on the station gives the annual cost of the first part</a:t>
            </a:r>
            <a:r>
              <a:rPr lang="en-US" dirty="0" smtClean="0"/>
              <a:t>.</a:t>
            </a:r>
          </a:p>
          <a:p>
            <a:r>
              <a:rPr lang="en-US" dirty="0" smtClean="0"/>
              <a:t> </a:t>
            </a:r>
            <a:r>
              <a:rPr lang="en-US" dirty="0"/>
              <a:t>B = a constant which when multiplied by the annual kWh generated gives the annual running cost. </a:t>
            </a:r>
            <a:endParaRPr lang="en-US" dirty="0" smtClean="0"/>
          </a:p>
          <a:p>
            <a:r>
              <a:rPr lang="en-US" dirty="0" smtClean="0"/>
              <a:t>It </a:t>
            </a:r>
            <a:r>
              <a:rPr lang="en-US" dirty="0"/>
              <a:t>is interesting to see here that two-part form is a simplification of three-part form. A little reflection shows that constant “a” of the three part form has been merged in fixed sum per kW maximum demand (i.e. constant A) in the two-part form.</a:t>
            </a:r>
          </a:p>
        </p:txBody>
      </p:sp>
    </p:spTree>
    <p:extLst>
      <p:ext uri="{BB962C8B-B14F-4D97-AF65-F5344CB8AC3E}">
        <p14:creationId xmlns:p14="http://schemas.microsoft.com/office/powerpoint/2010/main" val="353669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648072"/>
          </a:xfrm>
        </p:spPr>
        <p:txBody>
          <a:bodyPr>
            <a:normAutofit fontScale="90000"/>
          </a:bodyPr>
          <a:lstStyle/>
          <a:p>
            <a:r>
              <a:rPr lang="en-US" sz="4000" dirty="0"/>
              <a:t>Methods of Determining </a:t>
            </a:r>
            <a:r>
              <a:rPr lang="en-US" sz="4000" dirty="0" smtClean="0"/>
              <a:t>Depreciation</a:t>
            </a:r>
            <a:endParaRPr lang="en-US" sz="4000" dirty="0"/>
          </a:p>
        </p:txBody>
      </p:sp>
      <p:sp>
        <p:nvSpPr>
          <p:cNvPr id="3" name="Content Placeholder 2"/>
          <p:cNvSpPr>
            <a:spLocks noGrp="1"/>
          </p:cNvSpPr>
          <p:nvPr>
            <p:ph idx="1"/>
          </p:nvPr>
        </p:nvSpPr>
        <p:spPr>
          <a:xfrm>
            <a:off x="457200" y="908720"/>
            <a:ext cx="8229600" cy="5415880"/>
          </a:xfrm>
        </p:spPr>
        <p:txBody>
          <a:bodyPr>
            <a:normAutofit/>
          </a:bodyPr>
          <a:lstStyle/>
          <a:p>
            <a:r>
              <a:rPr lang="en-US" sz="2800" dirty="0" smtClean="0"/>
              <a:t>There </a:t>
            </a:r>
            <a:r>
              <a:rPr lang="en-US" sz="2800" dirty="0"/>
              <a:t>is reduction in the value of the equipment and other property of the plant every year due to depreciation. </a:t>
            </a:r>
            <a:endParaRPr lang="en-US" sz="2800" dirty="0" smtClean="0"/>
          </a:p>
          <a:p>
            <a:r>
              <a:rPr lang="en-US" sz="2800" dirty="0" smtClean="0"/>
              <a:t>The </a:t>
            </a:r>
            <a:r>
              <a:rPr lang="en-US" sz="2800" dirty="0"/>
              <a:t>following are the commonly used methods for determining the annual depreciation charge : </a:t>
            </a:r>
            <a:endParaRPr lang="en-US" sz="2800" dirty="0" smtClean="0"/>
          </a:p>
          <a:p>
            <a:r>
              <a:rPr lang="en-US" sz="2800" dirty="0" smtClean="0"/>
              <a:t>(</a:t>
            </a:r>
            <a:r>
              <a:rPr lang="en-US" sz="2800" dirty="0"/>
              <a:t>i) Straight line method ; </a:t>
            </a:r>
            <a:endParaRPr lang="en-US" sz="2800" dirty="0" smtClean="0"/>
          </a:p>
          <a:p>
            <a:r>
              <a:rPr lang="en-US" sz="2800" dirty="0" smtClean="0"/>
              <a:t>(</a:t>
            </a:r>
            <a:r>
              <a:rPr lang="en-US" sz="2800" dirty="0"/>
              <a:t>ii) Diminishing value method </a:t>
            </a:r>
            <a:r>
              <a:rPr lang="en-US" sz="2800" dirty="0" smtClean="0"/>
              <a:t>;</a:t>
            </a:r>
          </a:p>
          <a:p>
            <a:r>
              <a:rPr lang="en-US" sz="2800" dirty="0" smtClean="0"/>
              <a:t> </a:t>
            </a:r>
            <a:r>
              <a:rPr lang="en-US" sz="2800" dirty="0"/>
              <a:t>(iii) Sinking fund method</a:t>
            </a:r>
          </a:p>
        </p:txBody>
      </p:sp>
    </p:spTree>
    <p:extLst>
      <p:ext uri="{BB962C8B-B14F-4D97-AF65-F5344CB8AC3E}">
        <p14:creationId xmlns:p14="http://schemas.microsoft.com/office/powerpoint/2010/main" val="111735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(i) Straight line method. In this method, a constant depreciation charge is made every year on the basis of total depreciation and the useful life of the property. Obviously, annual depreciation charge will be equal to the total depreciation divided by the useful life of the property. Thus, if the initial cost of equipment is </a:t>
            </a:r>
            <a:r>
              <a:rPr lang="en-US" dirty="0" smtClean="0"/>
              <a:t>1,00,000 $ and </a:t>
            </a:r>
            <a:r>
              <a:rPr lang="en-US" dirty="0"/>
              <a:t>its scrap value is </a:t>
            </a:r>
            <a:r>
              <a:rPr lang="en-US" dirty="0" smtClean="0"/>
              <a:t>10,000 $ after </a:t>
            </a:r>
            <a:r>
              <a:rPr lang="en-US" dirty="0"/>
              <a:t>a useful life of 20 years, then</a:t>
            </a:r>
            <a:r>
              <a:rPr lang="en-US" dirty="0" smtClean="0"/>
              <a:t>,</a:t>
            </a:r>
          </a:p>
          <a:p>
            <a:r>
              <a:rPr lang="en-US" dirty="0" smtClean="0"/>
              <a:t> </a:t>
            </a:r>
            <a:r>
              <a:rPr lang="en-US" dirty="0"/>
              <a:t>Annual depreciation charge = Total </a:t>
            </a:r>
            <a:r>
              <a:rPr lang="en-US" dirty="0" smtClean="0"/>
              <a:t>depreciation/ </a:t>
            </a:r>
            <a:r>
              <a:rPr lang="en-US" dirty="0"/>
              <a:t>Useful life = </a:t>
            </a:r>
            <a:r>
              <a:rPr lang="en-US" dirty="0" smtClean="0"/>
              <a:t>1,00 ,000- 10, </a:t>
            </a:r>
            <a:r>
              <a:rPr lang="en-US" dirty="0"/>
              <a:t>000 </a:t>
            </a:r>
            <a:r>
              <a:rPr lang="en-US" dirty="0" smtClean="0"/>
              <a:t>/20 = 4,500$</a:t>
            </a:r>
          </a:p>
          <a:p>
            <a:r>
              <a:rPr lang="en-US" dirty="0" smtClean="0"/>
              <a:t> </a:t>
            </a:r>
            <a:r>
              <a:rPr lang="en-US" dirty="0"/>
              <a:t>In general, the annual depreciation charge on the straight line method may be expressed as </a:t>
            </a:r>
            <a:r>
              <a:rPr lang="en-US" dirty="0" smtClean="0"/>
              <a:t>:</a:t>
            </a:r>
            <a:endParaRPr lang="en-US" dirty="0"/>
          </a:p>
        </p:txBody>
      </p:sp>
    </p:spTree>
    <p:extLst>
      <p:ext uri="{BB962C8B-B14F-4D97-AF65-F5344CB8AC3E}">
        <p14:creationId xmlns:p14="http://schemas.microsoft.com/office/powerpoint/2010/main" val="3423460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Annual depreciation charge = </a:t>
            </a:r>
            <a:r>
              <a:rPr lang="en-US" dirty="0" smtClean="0"/>
              <a:t>P- S/ n</a:t>
            </a:r>
          </a:p>
          <a:p>
            <a:r>
              <a:rPr lang="en-US" dirty="0" smtClean="0"/>
              <a:t>Where:</a:t>
            </a:r>
          </a:p>
          <a:p>
            <a:r>
              <a:rPr lang="en-US" dirty="0" smtClean="0"/>
              <a:t> </a:t>
            </a:r>
            <a:r>
              <a:rPr lang="en-US" dirty="0"/>
              <a:t>P = Initial cost of </a:t>
            </a:r>
            <a:r>
              <a:rPr lang="en-US" dirty="0" smtClean="0"/>
              <a:t>equipment</a:t>
            </a:r>
          </a:p>
          <a:p>
            <a:r>
              <a:rPr lang="en-US" dirty="0" smtClean="0"/>
              <a:t> </a:t>
            </a:r>
            <a:r>
              <a:rPr lang="en-US" dirty="0"/>
              <a:t>n = Useful life of equipment in </a:t>
            </a:r>
            <a:r>
              <a:rPr lang="en-US" dirty="0" smtClean="0"/>
              <a:t>years</a:t>
            </a:r>
          </a:p>
          <a:p>
            <a:r>
              <a:rPr lang="en-US" dirty="0" smtClean="0"/>
              <a:t> </a:t>
            </a:r>
            <a:r>
              <a:rPr lang="en-US" dirty="0"/>
              <a:t>S = Scrap or salvage value after the useful life of the </a:t>
            </a:r>
            <a:r>
              <a:rPr lang="en-US" dirty="0" smtClean="0"/>
              <a:t>plant</a:t>
            </a:r>
          </a:p>
          <a:p>
            <a:r>
              <a:rPr lang="en-US" dirty="0"/>
              <a:t>The straight line method is extremely simple and is easy to apply as the annual depreciation charge can be readily calculated from the total depreciation and useful life of the equipment</a:t>
            </a:r>
          </a:p>
        </p:txBody>
      </p:sp>
    </p:spTree>
    <p:extLst>
      <p:ext uri="{BB962C8B-B14F-4D97-AF65-F5344CB8AC3E}">
        <p14:creationId xmlns:p14="http://schemas.microsoft.com/office/powerpoint/2010/main" val="2308627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1108</TotalTime>
  <Words>2804</Words>
  <Application>Microsoft Office PowerPoint</Application>
  <PresentationFormat>On-screen Show (4:3)</PresentationFormat>
  <Paragraphs>207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Constantia</vt:lpstr>
      <vt:lpstr>Wingdings 2</vt:lpstr>
      <vt:lpstr>Flow</vt:lpstr>
      <vt:lpstr>Economics of Power Generation </vt:lpstr>
      <vt:lpstr>Economics of Power Generation </vt:lpstr>
      <vt:lpstr>Economics of Power Generation </vt:lpstr>
      <vt:lpstr>Economics of Power Generation </vt:lpstr>
      <vt:lpstr>Expressions for Cost of Electrical Energy</vt:lpstr>
      <vt:lpstr>PowerPoint Presentation</vt:lpstr>
      <vt:lpstr>Methods of Determining Depreciation</vt:lpstr>
      <vt:lpstr>PowerPoint Presentation</vt:lpstr>
      <vt:lpstr>PowerPoint Presentation</vt:lpstr>
      <vt:lpstr>Example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THEORETICAL PROBLEMS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Shantanu</dc:creator>
  <cp:lastModifiedBy>Mekha</cp:lastModifiedBy>
  <cp:revision>67</cp:revision>
  <cp:lastPrinted>2018-10-15T19:29:44Z</cp:lastPrinted>
  <dcterms:created xsi:type="dcterms:W3CDTF">2016-04-19T23:58:06Z</dcterms:created>
  <dcterms:modified xsi:type="dcterms:W3CDTF">2022-02-08T21:06:46Z</dcterms:modified>
</cp:coreProperties>
</file>